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s/slide56.xml" ContentType="application/vnd.openxmlformats-officedocument.presentationml.slide+xml"/>
  <Override PartName="/ppt/slides/slide5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9" r:id="rId13"/>
    <p:sldId id="268"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2" r:id="rId35"/>
    <p:sldId id="290" r:id="rId36"/>
    <p:sldId id="293" r:id="rId37"/>
    <p:sldId id="291"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1" r:id="rId55"/>
    <p:sldId id="310" r:id="rId56"/>
    <p:sldId id="312" r:id="rId57"/>
    <p:sldId id="313" r:id="rId58"/>
    <p:sldId id="314" r:id="rId59"/>
    <p:sldId id="315" r:id="rId60"/>
    <p:sldId id="316" r:id="rId61"/>
    <p:sldId id="317" r:id="rId62"/>
    <p:sldId id="318" r:id="rId63"/>
    <p:sldId id="319" r:id="rId6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9" d="100"/>
          <a:sy n="79" d="100"/>
        </p:scale>
        <p:origin x="-1361" y="-55"/>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5531F99E-1BD4-4F10-8273-90814C01C0FD}" type="datetimeFigureOut">
              <a:rPr lang="pl-PL" smtClean="0"/>
              <a:pPr/>
              <a:t>06.04.2021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AC4FC73-9DB2-437A-A824-9A077FE1FB14}"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531F99E-1BD4-4F10-8273-90814C01C0FD}" type="datetimeFigureOut">
              <a:rPr lang="pl-PL" smtClean="0"/>
              <a:pPr/>
              <a:t>06.04.2021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AC4FC73-9DB2-437A-A824-9A077FE1FB14}"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531F99E-1BD4-4F10-8273-90814C01C0FD}" type="datetimeFigureOut">
              <a:rPr lang="pl-PL" smtClean="0"/>
              <a:pPr/>
              <a:t>06.04.2021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AC4FC73-9DB2-437A-A824-9A077FE1FB14}"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5531F99E-1BD4-4F10-8273-90814C01C0FD}" type="datetimeFigureOut">
              <a:rPr lang="pl-PL" smtClean="0"/>
              <a:pPr/>
              <a:t>06.04.2021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AC4FC73-9DB2-437A-A824-9A077FE1FB14}"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5531F99E-1BD4-4F10-8273-90814C01C0FD}" type="datetimeFigureOut">
              <a:rPr lang="pl-PL" smtClean="0"/>
              <a:pPr/>
              <a:t>06.04.2021</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EAC4FC73-9DB2-437A-A824-9A077FE1FB14}"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5531F99E-1BD4-4F10-8273-90814C01C0FD}" type="datetimeFigureOut">
              <a:rPr lang="pl-PL" smtClean="0"/>
              <a:pPr/>
              <a:t>06.04.2021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AC4FC73-9DB2-437A-A824-9A077FE1FB14}" type="slidenum">
              <a:rPr lang="pl-PL" smtClean="0"/>
              <a:pPr/>
              <a:t>‹#›</a:t>
            </a:fld>
            <a:endParaRPr lang="pl-P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5531F99E-1BD4-4F10-8273-90814C01C0FD}" type="datetimeFigureOut">
              <a:rPr lang="pl-PL" smtClean="0"/>
              <a:pPr/>
              <a:t>06.04.2021</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EAC4FC73-9DB2-437A-A824-9A077FE1FB14}" type="slidenum">
              <a:rPr lang="pl-PL" smtClean="0"/>
              <a:pPr/>
              <a:t>‹#›</a:t>
            </a:fld>
            <a:endParaRPr lang="pl-P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5531F99E-1BD4-4F10-8273-90814C01C0FD}" type="datetimeFigureOut">
              <a:rPr lang="pl-PL" smtClean="0"/>
              <a:pPr/>
              <a:t>06.04.2021</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EAC4FC73-9DB2-437A-A824-9A077FE1FB14}"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5531F99E-1BD4-4F10-8273-90814C01C0FD}" type="datetimeFigureOut">
              <a:rPr lang="pl-PL" smtClean="0"/>
              <a:pPr/>
              <a:t>06.04.2021</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EAC4FC73-9DB2-437A-A824-9A077FE1FB14}"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5531F99E-1BD4-4F10-8273-90814C01C0FD}" type="datetimeFigureOut">
              <a:rPr lang="pl-PL" smtClean="0"/>
              <a:pPr/>
              <a:t>06.04.2021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AC4FC73-9DB2-437A-A824-9A077FE1FB14}"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5531F99E-1BD4-4F10-8273-90814C01C0FD}" type="datetimeFigureOut">
              <a:rPr lang="pl-PL" smtClean="0"/>
              <a:pPr/>
              <a:t>06.04.2021</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EAC4FC73-9DB2-437A-A824-9A077FE1FB14}"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rect">
            <a:fillToRect l="100000" t="100000"/>
          </a:path>
          <a:tileRect r="-100000" b="-100000"/>
        </a:gradFill>
        <a:effectLst/>
      </p:bgPr>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31F99E-1BD4-4F10-8273-90814C01C0FD}" type="datetimeFigureOut">
              <a:rPr lang="pl-PL" smtClean="0"/>
              <a:pPr/>
              <a:t>06.04.2021</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4FC73-9DB2-437A-A824-9A077FE1FB14}" type="slidenum">
              <a:rPr lang="pl-PL" smtClean="0"/>
              <a:pPr/>
              <a:t>‹#›</a:t>
            </a:fld>
            <a:endParaRPr lang="pl-P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sip.legalis.pl/document-view.seam?documentId=mfrxilrtg4ytgojvgazdoltqmfyc4njqgeydqojrgu"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lstStyle/>
          <a:p>
            <a:r>
              <a:rPr lang="pl-PL" dirty="0" smtClean="0"/>
              <a:t>Egzekucja z nieruchomości </a:t>
            </a:r>
            <a:endParaRPr lang="pl-PL" dirty="0"/>
          </a:p>
        </p:txBody>
      </p:sp>
      <p:sp>
        <p:nvSpPr>
          <p:cNvPr id="3" name="Podtytuł 2"/>
          <p:cNvSpPr>
            <a:spLocks noGrp="1"/>
          </p:cNvSpPr>
          <p:nvPr>
            <p:ph type="subTitle" idx="1"/>
          </p:nvPr>
        </p:nvSpPr>
        <p:spPr/>
        <p:txBody>
          <a:bodyPr/>
          <a:lstStyle/>
          <a:p>
            <a:endParaRPr lang="pl-PL"/>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Chwila zajęcia:</a:t>
            </a:r>
            <a:endParaRPr lang="pl-PL" dirty="0"/>
          </a:p>
        </p:txBody>
      </p:sp>
      <p:sp>
        <p:nvSpPr>
          <p:cNvPr id="3" name="Symbol zastępczy zawartości 2"/>
          <p:cNvSpPr>
            <a:spLocks noGrp="1"/>
          </p:cNvSpPr>
          <p:nvPr>
            <p:ph idx="1"/>
          </p:nvPr>
        </p:nvSpPr>
        <p:spPr/>
        <p:txBody>
          <a:bodyPr/>
          <a:lstStyle/>
          <a:p>
            <a:r>
              <a:rPr lang="pl-PL" dirty="0" smtClean="0"/>
              <a:t>1) skutki zajęcia powstają z chwilą, gdy dany podmiot powziął wiadomość o egzekucji,</a:t>
            </a:r>
          </a:p>
          <a:p>
            <a:r>
              <a:rPr lang="pl-PL" dirty="0" smtClean="0"/>
              <a:t>2) dłużnik najczęściej będzie miał informację o zajęciu z chwilą doręczenia mu wezwania</a:t>
            </a:r>
          </a:p>
          <a:p>
            <a:r>
              <a:rPr lang="pl-PL" dirty="0" smtClean="0"/>
              <a:t>3) dłużnik, któremu nie doręczono wezwania oraz osoby trzecie najpóźniej powezmą informację o zajęciu z chwila dokonania wpisu w księdze wieczystej.</a:t>
            </a:r>
            <a:endParaRPr lang="pl-PL"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Zakres zajęcia</a:t>
            </a:r>
            <a:endParaRPr lang="pl-PL" dirty="0"/>
          </a:p>
        </p:txBody>
      </p:sp>
      <p:sp>
        <p:nvSpPr>
          <p:cNvPr id="3" name="Symbol zastępczy zawartości 2"/>
          <p:cNvSpPr>
            <a:spLocks noGrp="1"/>
          </p:cNvSpPr>
          <p:nvPr>
            <p:ph idx="1"/>
          </p:nvPr>
        </p:nvSpPr>
        <p:spPr/>
        <p:txBody>
          <a:bodyPr>
            <a:normAutofit/>
          </a:bodyPr>
          <a:lstStyle/>
          <a:p>
            <a:r>
              <a:rPr lang="pl-PL" dirty="0" smtClean="0"/>
              <a:t>Zajęcie </a:t>
            </a:r>
            <a:r>
              <a:rPr lang="pl-PL" dirty="0" smtClean="0"/>
              <a:t>obejmuje nieruchomość i to wszystko, co według </a:t>
            </a:r>
            <a:r>
              <a:rPr lang="pl-PL" dirty="0" smtClean="0"/>
              <a:t>przepisów prawa </a:t>
            </a:r>
            <a:r>
              <a:rPr lang="pl-PL" dirty="0" smtClean="0"/>
              <a:t>rzeczowego stanowi przedmiot obciążenia hipoteką.</a:t>
            </a:r>
          </a:p>
          <a:p>
            <a:r>
              <a:rPr lang="pl-PL" dirty="0" smtClean="0"/>
              <a:t>UWAGA – w przypadku opłacenia z góry czynszu najmu za więcej niż 3 miesiące lub czynszu dzierżawnego za więcej niż 6 miesięcy najemca lub dzierżawca zobowiązani są do zapłaty czynszu do rąk komornika.</a:t>
            </a:r>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Skutki zajęcia:</a:t>
            </a:r>
            <a:endParaRPr lang="pl-PL" dirty="0"/>
          </a:p>
        </p:txBody>
      </p:sp>
      <p:sp>
        <p:nvSpPr>
          <p:cNvPr id="3" name="Symbol zastępczy zawartości 2"/>
          <p:cNvSpPr>
            <a:spLocks noGrp="1"/>
          </p:cNvSpPr>
          <p:nvPr>
            <p:ph idx="1"/>
          </p:nvPr>
        </p:nvSpPr>
        <p:spPr/>
        <p:txBody>
          <a:bodyPr>
            <a:normAutofit fontScale="62500" lnSpcReduction="20000"/>
          </a:bodyPr>
          <a:lstStyle/>
          <a:p>
            <a:r>
              <a:rPr lang="pl-PL" b="1" dirty="0" smtClean="0"/>
              <a:t/>
            </a:r>
            <a:br>
              <a:rPr lang="pl-PL" b="1" dirty="0" smtClean="0"/>
            </a:br>
            <a:r>
              <a:rPr lang="pl-PL" b="1" dirty="0" smtClean="0"/>
              <a:t>Art. 930 [Skutki]</a:t>
            </a:r>
            <a:endParaRPr lang="pl-PL" dirty="0" smtClean="0"/>
          </a:p>
          <a:p>
            <a:r>
              <a:rPr lang="pl-PL" dirty="0" smtClean="0"/>
              <a:t>§ 1. Rozporządzenie nieruchomością po jej zajęciu nie ma wpływu na dalsze postępowanie. Nabywca może uczestniczyć w postępowaniu w charakterze dłużnika. W każdym razie czynności egzekucyjne są ważne tak w stosunku do dłużnika, jak i w stosunku do nabywcy.</a:t>
            </a:r>
          </a:p>
          <a:p>
            <a:r>
              <a:rPr lang="pl-PL" dirty="0" smtClean="0"/>
              <a:t>§ 2. Rozporządzenia przedmiotami podlegającymi zajęciu razem z nieruchomością po ich zajęciu </a:t>
            </a:r>
            <a:r>
              <a:rPr lang="pl-PL" b="1" dirty="0" smtClean="0"/>
              <a:t>są nieważne</a:t>
            </a:r>
            <a:r>
              <a:rPr lang="pl-PL" dirty="0" smtClean="0"/>
              <a:t>. Nie dotyczy to rozporządzeń zarządcy nieruchomości w zakresie jego ustawowych uprawnień.</a:t>
            </a:r>
          </a:p>
          <a:p>
            <a:r>
              <a:rPr lang="pl-PL" dirty="0" smtClean="0"/>
              <a:t>§ 3. Obciążenie nieruchomości przez dłużnika po jej zajęciu oraz rozporządzenie opróżnionym miejscem hipotecznym </a:t>
            </a:r>
            <a:r>
              <a:rPr lang="pl-PL" b="1" dirty="0" smtClean="0"/>
              <a:t>jest nieważne</a:t>
            </a:r>
            <a:r>
              <a:rPr lang="pl-PL" dirty="0" smtClean="0"/>
              <a:t>. W razie wpisania hipoteki przymusowej po zajęciu nieruchomości zabezpieczona nią wierzytelność nie korzysta z pierwszeństwa zaspokojenia przewidzianego dla należności zabezpieczonych hipotecznie.</a:t>
            </a:r>
          </a:p>
          <a:p>
            <a:r>
              <a:rPr lang="pl-PL" dirty="0" smtClean="0"/>
              <a:t>§ 4. Oddanie zajętej nieruchomości w użyczenie, leasing, najem lub </a:t>
            </a:r>
            <a:r>
              <a:rPr lang="pl-PL" b="1" dirty="0" smtClean="0"/>
              <a:t>dzierżawę jest bezskuteczne </a:t>
            </a:r>
            <a:r>
              <a:rPr lang="pl-PL" dirty="0" smtClean="0"/>
              <a:t>wobec nabywcy nieruchomości w egzekucji.</a:t>
            </a:r>
          </a:p>
          <a:p>
            <a:endParaRPr lang="pl-PL"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Przyłączenie się do egzekucji</a:t>
            </a:r>
            <a:endParaRPr lang="pl-PL" dirty="0"/>
          </a:p>
        </p:txBody>
      </p:sp>
      <p:sp>
        <p:nvSpPr>
          <p:cNvPr id="3" name="Symbol zastępczy zawartości 2"/>
          <p:cNvSpPr>
            <a:spLocks noGrp="1"/>
          </p:cNvSpPr>
          <p:nvPr>
            <p:ph idx="1"/>
          </p:nvPr>
        </p:nvSpPr>
        <p:spPr/>
        <p:txBody>
          <a:bodyPr>
            <a:normAutofit fontScale="85000" lnSpcReduction="20000"/>
          </a:bodyPr>
          <a:lstStyle/>
          <a:p>
            <a:r>
              <a:rPr lang="pl-PL" b="1" dirty="0" smtClean="0"/>
              <a:t/>
            </a:r>
            <a:br>
              <a:rPr lang="pl-PL" b="1" dirty="0" smtClean="0"/>
            </a:br>
            <a:r>
              <a:rPr lang="pl-PL" b="1" dirty="0" smtClean="0"/>
              <a:t>Art. 927 </a:t>
            </a:r>
            <a:r>
              <a:rPr lang="pl-PL" b="1" dirty="0" smtClean="0"/>
              <a:t>KPC [Przyłączenie </a:t>
            </a:r>
            <a:r>
              <a:rPr lang="pl-PL" b="1" dirty="0" smtClean="0"/>
              <a:t>się do egzekucji]</a:t>
            </a:r>
            <a:endParaRPr lang="pl-PL" dirty="0" smtClean="0"/>
          </a:p>
          <a:p>
            <a:r>
              <a:rPr lang="pl-PL" dirty="0" smtClean="0"/>
              <a:t>§ 1. Wierzyciel, który skierował egzekucję do nieruchomości po jej zajęciu przez innego wierzyciela, przyłącza się do postępowania wszczętego wcześniej i nie może żądać powtórzenia czynności już dokonanych; poza tym ma te same prawa co pierwszy wierzyciel.</a:t>
            </a:r>
          </a:p>
          <a:p>
            <a:r>
              <a:rPr lang="pl-PL" dirty="0" smtClean="0"/>
              <a:t>§ 2. W przypadku, o którym mowa w § 1, komornik składa do sądu właściwego do prowadzenia księgi wieczystej wniosek o wpis o przyłączeniu się wierzyciela do egzekucji lub o złożenie wniosku do zbioru dokumentów.</a:t>
            </a:r>
          </a:p>
          <a:p>
            <a:endParaRPr lang="pl-PL"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Nadzór nad zajętą nieruchomością</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Zajętą </a:t>
            </a:r>
            <a:r>
              <a:rPr lang="pl-PL" dirty="0" smtClean="0"/>
              <a:t>nieruchomość pozostawia się w zarządzie dłużnika, do którego stosuje się wówczas przepisy o zarządcy.</a:t>
            </a:r>
          </a:p>
          <a:p>
            <a:r>
              <a:rPr lang="pl-PL" dirty="0" smtClean="0"/>
              <a:t>Jeżeli </a:t>
            </a:r>
            <a:r>
              <a:rPr lang="pl-PL" dirty="0" smtClean="0"/>
              <a:t>prawidłowe sprawowanie zarządu tego wymaga, sąd odejmie dłużnikowi zarząd i ustanowi innego zarządcę; to samo dotyczy ustanowionego zarządcy.</a:t>
            </a:r>
          </a:p>
          <a:p>
            <a:r>
              <a:rPr lang="pl-PL" dirty="0" smtClean="0"/>
              <a:t>Jeżeli </a:t>
            </a:r>
            <a:r>
              <a:rPr lang="pl-PL" dirty="0" smtClean="0"/>
              <a:t>dłużnik, któremu odjęto zarząd, w chwili zajęcia korzystał z pomieszczeń w zajętej nieruchomości, należy mu je pozostawić. Sąd może jednak na wniosek wierzyciela zarządzić odebranie pomieszczeń, jeżeli dłużnik lub jego domownik przeszkadza zarządcy w wykonywaniu zarządu. Zarządca może zatrudniać dłużnika i jego rodzinę za wynagrodzeniem, które ustali sąd.</a:t>
            </a:r>
          </a:p>
          <a:p>
            <a:endParaRPr lang="pl-PL"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Zarządca:</a:t>
            </a:r>
            <a:endParaRPr lang="pl-PL" dirty="0"/>
          </a:p>
        </p:txBody>
      </p:sp>
      <p:sp>
        <p:nvSpPr>
          <p:cNvPr id="4" name="Symbol zastępczy zawartości 3"/>
          <p:cNvSpPr>
            <a:spLocks noGrp="1"/>
          </p:cNvSpPr>
          <p:nvPr>
            <p:ph sz="half" idx="1"/>
          </p:nvPr>
        </p:nvSpPr>
        <p:spPr/>
        <p:txBody>
          <a:bodyPr>
            <a:normAutofit fontScale="77500" lnSpcReduction="20000"/>
          </a:bodyPr>
          <a:lstStyle/>
          <a:p>
            <a:r>
              <a:rPr lang="pl-PL" dirty="0" smtClean="0"/>
              <a:t>Po ustanowieniu zarządcy komornik wzywa wskazane przez wierzyciela osoby, aby przypadające od nich tak zaległe, jak i przyszłe świadczenia, które stanowią dochód z nieruchomości, uiszczały do rąk zarządcy. W wezwaniu należy uprzedzić, że </a:t>
            </a:r>
            <a:r>
              <a:rPr lang="pl-PL" b="1" dirty="0" smtClean="0"/>
              <a:t>uiszczenie do rąk dłużnika będzie bezskuteczne </a:t>
            </a:r>
            <a:r>
              <a:rPr lang="pl-PL" dirty="0" smtClean="0"/>
              <a:t>w stosunku do wierzyciela</a:t>
            </a:r>
            <a:r>
              <a:rPr lang="pl-PL" dirty="0" smtClean="0"/>
              <a:t>.</a:t>
            </a:r>
          </a:p>
          <a:p>
            <a:r>
              <a:rPr lang="pl-PL" dirty="0" smtClean="0"/>
              <a:t>Zarządca odpowiada za szkodę wyrządzoną na skutek nienależytego wykonywania obowiązków.</a:t>
            </a:r>
            <a:endParaRPr lang="pl-PL" dirty="0"/>
          </a:p>
        </p:txBody>
      </p:sp>
      <p:sp>
        <p:nvSpPr>
          <p:cNvPr id="5" name="Symbol zastępczy zawartości 4"/>
          <p:cNvSpPr>
            <a:spLocks noGrp="1"/>
          </p:cNvSpPr>
          <p:nvPr>
            <p:ph sz="half" idx="2"/>
          </p:nvPr>
        </p:nvSpPr>
        <p:spPr/>
        <p:txBody>
          <a:bodyPr>
            <a:normAutofit fontScale="77500" lnSpcReduction="20000"/>
          </a:bodyPr>
          <a:lstStyle/>
          <a:p>
            <a:r>
              <a:rPr lang="pl-PL" dirty="0" smtClean="0"/>
              <a:t>wykonuje </a:t>
            </a:r>
            <a:r>
              <a:rPr lang="pl-PL" dirty="0" smtClean="0"/>
              <a:t>czynności potrzebne do prowadzenia prawidłowej </a:t>
            </a:r>
            <a:r>
              <a:rPr lang="pl-PL" dirty="0" smtClean="0"/>
              <a:t>gospodarki,</a:t>
            </a:r>
          </a:p>
          <a:p>
            <a:r>
              <a:rPr lang="pl-PL" dirty="0" smtClean="0"/>
              <a:t>prawo pobierania </a:t>
            </a:r>
            <a:r>
              <a:rPr lang="pl-PL" dirty="0" smtClean="0"/>
              <a:t>zamiast dłużnika </a:t>
            </a:r>
            <a:r>
              <a:rPr lang="pl-PL" dirty="0" smtClean="0"/>
              <a:t>pożytków z nieruchomości i spieniężania ich je </a:t>
            </a:r>
            <a:r>
              <a:rPr lang="pl-PL" dirty="0" smtClean="0"/>
              <a:t>w granicach zwykłego zarządu </a:t>
            </a:r>
            <a:endParaRPr lang="pl-PL" dirty="0" smtClean="0"/>
          </a:p>
          <a:p>
            <a:r>
              <a:rPr lang="pl-PL" dirty="0" smtClean="0"/>
              <a:t>prowadzenie </a:t>
            </a:r>
            <a:r>
              <a:rPr lang="pl-PL" dirty="0" smtClean="0"/>
              <a:t>sprawy, </a:t>
            </a:r>
            <a:r>
              <a:rPr lang="pl-PL" dirty="0" smtClean="0"/>
              <a:t>które okażą </a:t>
            </a:r>
            <a:r>
              <a:rPr lang="pl-PL" dirty="0" smtClean="0"/>
              <a:t>się potrzebne. </a:t>
            </a:r>
            <a:endParaRPr lang="pl-PL" dirty="0" smtClean="0"/>
          </a:p>
          <a:p>
            <a:r>
              <a:rPr lang="pl-PL" dirty="0" smtClean="0"/>
              <a:t>W </a:t>
            </a:r>
            <a:r>
              <a:rPr lang="pl-PL" dirty="0" smtClean="0"/>
              <a:t>sprawach wynikających z zarządu nieruchomością zarządca może pozywać i być pozywany</a:t>
            </a:r>
            <a:r>
              <a:rPr lang="pl-PL" dirty="0" smtClean="0"/>
              <a:t>.</a:t>
            </a:r>
          </a:p>
          <a:p>
            <a:endParaRPr lang="pl-P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ytuł 4"/>
          <p:cNvSpPr>
            <a:spLocks noGrp="1"/>
          </p:cNvSpPr>
          <p:nvPr>
            <p:ph type="title"/>
          </p:nvPr>
        </p:nvSpPr>
        <p:spPr/>
        <p:txBody>
          <a:bodyPr/>
          <a:lstStyle/>
          <a:p>
            <a:endParaRPr lang="pl-PL"/>
          </a:p>
        </p:txBody>
      </p:sp>
      <p:sp>
        <p:nvSpPr>
          <p:cNvPr id="6" name="Symbol zastępczy zawartości 5"/>
          <p:cNvSpPr>
            <a:spLocks noGrp="1"/>
          </p:cNvSpPr>
          <p:nvPr>
            <p:ph idx="1"/>
          </p:nvPr>
        </p:nvSpPr>
        <p:spPr/>
        <p:txBody>
          <a:bodyPr>
            <a:normAutofit fontScale="62500" lnSpcReduction="20000"/>
          </a:bodyPr>
          <a:lstStyle/>
          <a:p>
            <a:r>
              <a:rPr lang="pl-PL" b="1" dirty="0" smtClean="0"/>
              <a:t/>
            </a:r>
            <a:br>
              <a:rPr lang="pl-PL" b="1" dirty="0" smtClean="0"/>
            </a:br>
            <a:r>
              <a:rPr lang="pl-PL" b="1" dirty="0" smtClean="0"/>
              <a:t>Art. 940 </a:t>
            </a:r>
            <a:r>
              <a:rPr lang="pl-PL" b="1" dirty="0" err="1" smtClean="0"/>
              <a:t>kpc</a:t>
            </a:r>
            <a:r>
              <a:rPr lang="pl-PL" b="1" dirty="0" smtClean="0"/>
              <a:t> [Wydatkowanie </a:t>
            </a:r>
            <a:r>
              <a:rPr lang="pl-PL" b="1" dirty="0" smtClean="0"/>
              <a:t>dochodów] </a:t>
            </a:r>
            <a:r>
              <a:rPr lang="pl-PL" dirty="0" smtClean="0"/>
              <a:t>Z dochodów z nieruchomości zarządca pokrywa w następującej kolejności:</a:t>
            </a:r>
          </a:p>
          <a:p>
            <a:r>
              <a:rPr lang="pl-PL" b="1" dirty="0" smtClean="0"/>
              <a:t>1</a:t>
            </a:r>
            <a:r>
              <a:rPr lang="pl-PL" b="1" dirty="0" smtClean="0"/>
              <a:t>)</a:t>
            </a:r>
            <a:r>
              <a:rPr lang="pl-PL" dirty="0" smtClean="0"/>
              <a:t> koszty egzekucji wraz ze swoim wynagrodzeniem oraz zwrot własnych wydatków;</a:t>
            </a:r>
          </a:p>
          <a:p>
            <a:r>
              <a:rPr lang="pl-PL" b="1" dirty="0" smtClean="0"/>
              <a:t>2</a:t>
            </a:r>
            <a:r>
              <a:rPr lang="pl-PL" b="1" dirty="0" smtClean="0"/>
              <a:t>)</a:t>
            </a:r>
            <a:r>
              <a:rPr lang="pl-PL" dirty="0" smtClean="0"/>
              <a:t> bieżące należności pracowników zatrudnionych w nieruchomości lub w przedsiębiorstwach znajdujących się na niej i należących do dłużnika;</a:t>
            </a:r>
          </a:p>
          <a:p>
            <a:r>
              <a:rPr lang="pl-PL" b="1" dirty="0" smtClean="0"/>
              <a:t>3</a:t>
            </a:r>
            <a:r>
              <a:rPr lang="pl-PL" b="1" dirty="0" smtClean="0"/>
              <a:t>)</a:t>
            </a:r>
            <a:r>
              <a:rPr lang="pl-PL" dirty="0" smtClean="0"/>
              <a:t> bieżąco przypadające w toku zarządu alimenty przyznane wykonalnym wyrokiem sądowym od dłużnika. Uprawnienie to nie przysługuje członkom rodziny dłużnika pozostającym z nim we wspólnym gospodarstwie domowym w chwili wszczęcia egzekucji;</a:t>
            </a:r>
          </a:p>
          <a:p>
            <a:r>
              <a:rPr lang="pl-PL" b="1" dirty="0" smtClean="0"/>
              <a:t>4</a:t>
            </a:r>
            <a:r>
              <a:rPr lang="pl-PL" b="1" dirty="0" smtClean="0"/>
              <a:t>)</a:t>
            </a:r>
            <a:r>
              <a:rPr lang="pl-PL" dirty="0" smtClean="0"/>
              <a:t> bieżące należności podatkowe z nieruchomości oraz bieżące należności z tytułu ubezpieczenia społecznego pracowników wymienionych w </a:t>
            </a:r>
            <a:r>
              <a:rPr lang="pl-PL" dirty="0" err="1" smtClean="0"/>
              <a:t>pkt</a:t>
            </a:r>
            <a:r>
              <a:rPr lang="pl-PL" dirty="0" smtClean="0"/>
              <a:t> 2;</a:t>
            </a:r>
          </a:p>
          <a:p>
            <a:r>
              <a:rPr lang="pl-PL" b="1" dirty="0" smtClean="0"/>
              <a:t>5</a:t>
            </a:r>
            <a:r>
              <a:rPr lang="pl-PL" b="1" dirty="0" smtClean="0"/>
              <a:t>)</a:t>
            </a:r>
            <a:r>
              <a:rPr lang="pl-PL" dirty="0" smtClean="0"/>
              <a:t> zobowiązania związane z wykonywaniem zarządu;</a:t>
            </a:r>
          </a:p>
          <a:p>
            <a:r>
              <a:rPr lang="pl-PL" b="1" dirty="0" smtClean="0"/>
              <a:t>6</a:t>
            </a:r>
            <a:r>
              <a:rPr lang="pl-PL" b="1" dirty="0" smtClean="0"/>
              <a:t>)</a:t>
            </a:r>
            <a:r>
              <a:rPr lang="pl-PL" dirty="0" smtClean="0"/>
              <a:t> należności z tytułu ubezpieczenia nieruchomości, jej przynależności i pożytków.</a:t>
            </a:r>
          </a:p>
          <a:p>
            <a:endParaRPr lang="pl-PL"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Opis i oszacowanie</a:t>
            </a:r>
            <a:endParaRPr lang="pl-PL" dirty="0"/>
          </a:p>
        </p:txBody>
      </p:sp>
      <p:sp>
        <p:nvSpPr>
          <p:cNvPr id="3" name="Symbol zastępczy zawartości 2"/>
          <p:cNvSpPr>
            <a:spLocks noGrp="1"/>
          </p:cNvSpPr>
          <p:nvPr>
            <p:ph idx="1"/>
          </p:nvPr>
        </p:nvSpPr>
        <p:spPr/>
        <p:txBody>
          <a:bodyPr/>
          <a:lstStyle/>
          <a:p>
            <a:endParaRPr lang="pl-PL"/>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b="1" dirty="0" smtClean="0"/>
              <a:t> Po upływie terminu </a:t>
            </a:r>
            <a:r>
              <a:rPr lang="pl-PL" dirty="0" smtClean="0"/>
              <a:t>określonego w wezwaniu dłużnika do zapłaty długu komornik </a:t>
            </a:r>
            <a:r>
              <a:rPr lang="pl-PL" b="1" dirty="0" smtClean="0"/>
              <a:t>na wniosek wierzyciela</a:t>
            </a:r>
            <a:r>
              <a:rPr lang="pl-PL" dirty="0" smtClean="0"/>
              <a:t> dokonuje </a:t>
            </a:r>
            <a:r>
              <a:rPr lang="pl-PL" b="1" dirty="0" smtClean="0"/>
              <a:t>opisu i oszacowania zajętej nieruchomości</a:t>
            </a:r>
            <a:r>
              <a:rPr lang="pl-PL" dirty="0" smtClean="0"/>
              <a:t>.</a:t>
            </a:r>
          </a:p>
          <a:p>
            <a:r>
              <a:rPr lang="pl-PL" dirty="0" smtClean="0"/>
              <a:t>Wniosek o oszacowanie powinien zawierać wyciąg z księgi wieczystych oraz wskazanie adresów uczestników postępowania.</a:t>
            </a:r>
            <a:endParaRPr lang="pl-PL"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fontScale="92500" lnSpcReduction="20000"/>
          </a:bodyPr>
          <a:lstStyle/>
          <a:p>
            <a:r>
              <a:rPr lang="pl-PL" dirty="0" smtClean="0"/>
              <a:t>Komornik </a:t>
            </a:r>
            <a:r>
              <a:rPr lang="pl-PL" dirty="0" smtClean="0"/>
              <a:t>zawiadamia znanych mu </a:t>
            </a:r>
            <a:r>
              <a:rPr lang="pl-PL" dirty="0" smtClean="0"/>
              <a:t>uczestników o </a:t>
            </a:r>
            <a:r>
              <a:rPr lang="pl-PL" dirty="0" smtClean="0"/>
              <a:t>terminie opisu i oszacowania </a:t>
            </a:r>
            <a:r>
              <a:rPr lang="pl-PL" dirty="0" smtClean="0"/>
              <a:t>.</a:t>
            </a:r>
            <a:endParaRPr lang="pl-PL" dirty="0" smtClean="0"/>
          </a:p>
          <a:p>
            <a:r>
              <a:rPr lang="pl-PL" dirty="0" smtClean="0"/>
              <a:t>Komornik </a:t>
            </a:r>
            <a:r>
              <a:rPr lang="pl-PL" b="1" dirty="0" smtClean="0"/>
              <a:t>nie później niż na dwa tygodnie przed rozpoczęciem opisu i oszacowania </a:t>
            </a:r>
            <a:r>
              <a:rPr lang="pl-PL" dirty="0" smtClean="0"/>
              <a:t>wzywa przez </a:t>
            </a:r>
            <a:r>
              <a:rPr lang="pl-PL" dirty="0" smtClean="0"/>
              <a:t>obwieszczenie publiczne w </a:t>
            </a:r>
            <a:r>
              <a:rPr lang="pl-PL" b="1" dirty="0" smtClean="0"/>
              <a:t>budynku </a:t>
            </a:r>
            <a:r>
              <a:rPr lang="pl-PL" b="1" dirty="0" smtClean="0"/>
              <a:t>sądu, lokalu </a:t>
            </a:r>
            <a:r>
              <a:rPr lang="pl-PL" b="1" dirty="0" smtClean="0"/>
              <a:t>wójta </a:t>
            </a:r>
            <a:r>
              <a:rPr lang="pl-PL" b="1" dirty="0" smtClean="0"/>
              <a:t>oraz </a:t>
            </a:r>
            <a:r>
              <a:rPr lang="pl-PL" b="1" dirty="0" smtClean="0"/>
              <a:t>na stronie internetowej Krajowej Rady Komorniczej </a:t>
            </a:r>
            <a:r>
              <a:rPr lang="pl-PL" dirty="0" smtClean="0"/>
              <a:t>uczestników</a:t>
            </a:r>
            <a:r>
              <a:rPr lang="pl-PL" dirty="0" smtClean="0"/>
              <a:t>, których nie zna, </a:t>
            </a:r>
            <a:r>
              <a:rPr lang="pl-PL" dirty="0" smtClean="0"/>
              <a:t>oraz inne osoby, które roszczą sobie prawa do nieruchomości i przedmiotów razem z nią zajętych, aby przed ukończeniem opisu i oszacowania zgłosiły swoje prawa.</a:t>
            </a:r>
          </a:p>
          <a:p>
            <a:endParaRPr lang="pl-PL"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Właściwość:</a:t>
            </a:r>
            <a:endParaRPr lang="pl-PL" dirty="0"/>
          </a:p>
        </p:txBody>
      </p:sp>
      <p:sp>
        <p:nvSpPr>
          <p:cNvPr id="3" name="Symbol zastępczy zawartości 2"/>
          <p:cNvSpPr>
            <a:spLocks noGrp="1"/>
          </p:cNvSpPr>
          <p:nvPr>
            <p:ph idx="1"/>
          </p:nvPr>
        </p:nvSpPr>
        <p:spPr/>
        <p:txBody>
          <a:bodyPr/>
          <a:lstStyle/>
          <a:p>
            <a:r>
              <a:rPr lang="pl-PL" dirty="0"/>
              <a:t>Egzekucja z nieruchomości należy do komornika działającego przy sądzie, w którego okręgu nieruchomość jest położona</a:t>
            </a:r>
            <a:r>
              <a:rPr lang="pl-PL" dirty="0" smtClean="0"/>
              <a:t>.</a:t>
            </a:r>
          </a:p>
          <a:p>
            <a:r>
              <a:rPr lang="pl-PL" dirty="0" smtClean="0"/>
              <a:t>Brak prawa wyboru komornika.</a:t>
            </a:r>
          </a:p>
          <a:p>
            <a:endParaRPr lang="pl-PL"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Wydzielenie części nieruchomości</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Na </a:t>
            </a:r>
            <a:r>
              <a:rPr lang="pl-PL" dirty="0" smtClean="0"/>
              <a:t>wniosek wierzyciela lub dłużnika, zgłoszony nie później niż podczas opisu i oszacowania, jak również z urzędu może być wystawiona na licytację wydzielona część zajętej nieruchomości, której cena wywołania wystarcza na zaspokojenie wierzyciela egzekwującego. O wydzieleniu rozstrzyga komornik po oszacowaniu nieruchomości</a:t>
            </a:r>
            <a:r>
              <a:rPr lang="pl-PL" dirty="0" smtClean="0"/>
              <a:t>.</a:t>
            </a:r>
            <a:endParaRPr lang="pl-PL" dirty="0" smtClean="0"/>
          </a:p>
          <a:p>
            <a:r>
              <a:rPr lang="pl-PL" dirty="0" smtClean="0"/>
              <a:t>W </a:t>
            </a:r>
            <a:r>
              <a:rPr lang="pl-PL" dirty="0" smtClean="0"/>
              <a:t>razie wydzielenia części, dalsze postępowanie co do reszty nieruchomości będzie zawieszone do czasu ukończenia licytacji wydzielonej części</a:t>
            </a:r>
            <a:r>
              <a:rPr lang="pl-PL" dirty="0" smtClean="0"/>
              <a:t>.</a:t>
            </a:r>
          </a:p>
          <a:p>
            <a:r>
              <a:rPr lang="pl-PL" dirty="0" smtClean="0"/>
              <a:t>Postanowienie komornika w przedmiocie wydzielenia -&gt; skarga na czynności komornika -&gt; postanowienie sądu -&gt; zażalenie</a:t>
            </a:r>
            <a:endParaRPr lang="pl-PL" dirty="0" smtClean="0"/>
          </a:p>
          <a:p>
            <a:endParaRPr lang="pl-PL"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Art. 947 </a:t>
            </a:r>
            <a:r>
              <a:rPr lang="pl-PL" b="1" dirty="0" err="1" smtClean="0"/>
              <a:t>kpc</a:t>
            </a:r>
            <a:r>
              <a:rPr lang="pl-PL" b="1" dirty="0" smtClean="0"/>
              <a:t>[Protokół </a:t>
            </a:r>
            <a:r>
              <a:rPr lang="pl-PL" b="1" dirty="0" smtClean="0"/>
              <a:t>opisu i oszacowania]</a:t>
            </a:r>
            <a:endParaRPr lang="pl-PL" dirty="0"/>
          </a:p>
        </p:txBody>
      </p:sp>
      <p:sp>
        <p:nvSpPr>
          <p:cNvPr id="3" name="Symbol zastępczy zawartości 2"/>
          <p:cNvSpPr>
            <a:spLocks noGrp="1"/>
          </p:cNvSpPr>
          <p:nvPr>
            <p:ph idx="1"/>
          </p:nvPr>
        </p:nvSpPr>
        <p:spPr/>
        <p:txBody>
          <a:bodyPr>
            <a:normAutofit fontScale="47500" lnSpcReduction="20000"/>
          </a:bodyPr>
          <a:lstStyle/>
          <a:p>
            <a:pPr>
              <a:buNone/>
            </a:pPr>
            <a:endParaRPr lang="pl-PL" b="1" dirty="0" smtClean="0"/>
          </a:p>
          <a:p>
            <a:pPr>
              <a:buNone/>
            </a:pPr>
            <a:r>
              <a:rPr lang="pl-PL" dirty="0" smtClean="0"/>
              <a:t>§ </a:t>
            </a:r>
            <a:r>
              <a:rPr lang="pl-PL" dirty="0" smtClean="0"/>
              <a:t>1. W protokole opisu i oszacowania komornik </a:t>
            </a:r>
            <a:r>
              <a:rPr lang="pl-PL" dirty="0" smtClean="0"/>
              <a:t>wymieni:</a:t>
            </a:r>
          </a:p>
          <a:p>
            <a:pPr>
              <a:buNone/>
            </a:pPr>
            <a:r>
              <a:rPr lang="pl-PL" b="1" dirty="0" smtClean="0"/>
              <a:t>	1)</a:t>
            </a:r>
            <a:r>
              <a:rPr lang="pl-PL" dirty="0" smtClean="0"/>
              <a:t> oznaczenie nieruchomości, jej granice, a w miarę możności jej obszar oraz oznaczenie księgi wieczystej lub zbioru dokumentów;</a:t>
            </a:r>
          </a:p>
          <a:p>
            <a:pPr>
              <a:buNone/>
            </a:pPr>
            <a:r>
              <a:rPr lang="pl-PL" b="1" dirty="0" smtClean="0"/>
              <a:t>	2)</a:t>
            </a:r>
            <a:r>
              <a:rPr lang="pl-PL" dirty="0" smtClean="0"/>
              <a:t> budowle i inne urządzenia ze wskazaniem ich przeznaczenia gospodarczego oraz przynależności nieruchomości, jak również zapasy objęte zajęciem;</a:t>
            </a:r>
          </a:p>
          <a:p>
            <a:pPr>
              <a:buNone/>
            </a:pPr>
            <a:r>
              <a:rPr lang="pl-PL" b="1" dirty="0" smtClean="0"/>
              <a:t>	3)</a:t>
            </a:r>
            <a:r>
              <a:rPr lang="pl-PL" dirty="0" smtClean="0"/>
              <a:t> stwierdzone prawa i obciążenia;</a:t>
            </a:r>
          </a:p>
          <a:p>
            <a:pPr>
              <a:buNone/>
            </a:pPr>
            <a:r>
              <a:rPr lang="pl-PL" b="1" dirty="0" smtClean="0"/>
              <a:t>	4)</a:t>
            </a:r>
            <a:r>
              <a:rPr lang="pl-PL" dirty="0" smtClean="0"/>
              <a:t> umowy ubezpieczenia;</a:t>
            </a:r>
          </a:p>
          <a:p>
            <a:pPr>
              <a:buNone/>
            </a:pPr>
            <a:r>
              <a:rPr lang="pl-PL" b="1" dirty="0" smtClean="0"/>
              <a:t>	5)</a:t>
            </a:r>
            <a:r>
              <a:rPr lang="pl-PL" dirty="0" smtClean="0"/>
              <a:t> osoby, w których posiadaniu znajduje się nieruchomość, jej przynależności i pożytki;</a:t>
            </a:r>
          </a:p>
          <a:p>
            <a:pPr>
              <a:buNone/>
            </a:pPr>
            <a:r>
              <a:rPr lang="pl-PL" b="1" dirty="0" smtClean="0"/>
              <a:t>	6)</a:t>
            </a:r>
            <a:r>
              <a:rPr lang="pl-PL" dirty="0" smtClean="0"/>
              <a:t> sposób korzystania z nieruchomości przez dłużnika;</a:t>
            </a:r>
          </a:p>
          <a:p>
            <a:pPr>
              <a:buNone/>
            </a:pPr>
            <a:r>
              <a:rPr lang="pl-PL" b="1" dirty="0" smtClean="0"/>
              <a:t>	7)</a:t>
            </a:r>
            <a:r>
              <a:rPr lang="pl-PL" dirty="0" smtClean="0"/>
              <a:t> oszacowanie z podaniem jego podstaw;</a:t>
            </a:r>
          </a:p>
          <a:p>
            <a:pPr>
              <a:buNone/>
            </a:pPr>
            <a:r>
              <a:rPr lang="pl-PL" b="1" dirty="0" smtClean="0"/>
              <a:t>	8)</a:t>
            </a:r>
            <a:r>
              <a:rPr lang="pl-PL" dirty="0" smtClean="0"/>
              <a:t> zgłoszone prawa do nieruchomości;</a:t>
            </a:r>
          </a:p>
          <a:p>
            <a:pPr>
              <a:buNone/>
            </a:pPr>
            <a:r>
              <a:rPr lang="pl-PL" b="1" dirty="0" smtClean="0"/>
              <a:t>	9)</a:t>
            </a:r>
            <a:r>
              <a:rPr lang="pl-PL" dirty="0" smtClean="0"/>
              <a:t> inne szczegóły istotne dla oznaczenia lub oszacowania nieruchomości.</a:t>
            </a:r>
          </a:p>
          <a:p>
            <a:pPr>
              <a:buNone/>
            </a:pPr>
            <a:r>
              <a:rPr lang="pl-PL" dirty="0" smtClean="0"/>
              <a:t>§ 1</a:t>
            </a:r>
            <a:r>
              <a:rPr lang="pl-PL" baseline="30000" dirty="0" smtClean="0"/>
              <a:t>1</a:t>
            </a:r>
            <a:r>
              <a:rPr lang="pl-PL" dirty="0" smtClean="0"/>
              <a:t>. Jeżeli na ruchomościach, wierzytelnościach lub prawach zajętych wspólnie z nieruchomością ustanowiony został zastaw rejestrowy, w opisie należy wymienić przedmiot obciążony zastawem rejestrowym oraz wierzytelność, którą zastaw ten zabezpiecza.</a:t>
            </a:r>
          </a:p>
          <a:p>
            <a:pPr>
              <a:buNone/>
            </a:pPr>
            <a:r>
              <a:rPr lang="pl-PL" dirty="0" smtClean="0"/>
              <a:t>§ 2. Minister Sprawiedliwości określi, w drodze rozporządzenia, szczegółowy sposób przeprowadzenia opisu i oszacowania nieruchomości, mając na względzie zapewnienie prawidłowej wyceny nieruchomości oraz sprawność postępowania i skuteczność egzekucji.</a:t>
            </a:r>
          </a:p>
          <a:p>
            <a:endParaRPr lang="pl-PL"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Oszacowanie</a:t>
            </a:r>
            <a:endParaRPr lang="pl-PL" dirty="0"/>
          </a:p>
        </p:txBody>
      </p:sp>
      <p:sp>
        <p:nvSpPr>
          <p:cNvPr id="3" name="Symbol zastępczy zawartości 2"/>
          <p:cNvSpPr>
            <a:spLocks noGrp="1"/>
          </p:cNvSpPr>
          <p:nvPr>
            <p:ph idx="1"/>
          </p:nvPr>
        </p:nvSpPr>
        <p:spPr/>
        <p:txBody>
          <a:bodyPr/>
          <a:lstStyle/>
          <a:p>
            <a:r>
              <a:rPr lang="pl-PL" dirty="0" smtClean="0"/>
              <a:t>Oszacowania dokonuje biegły powołany przez komornika,</a:t>
            </a:r>
            <a:r>
              <a:rPr lang="pl-PL" dirty="0" smtClean="0"/>
              <a:t> </a:t>
            </a:r>
            <a:r>
              <a:rPr lang="pl-PL" dirty="0" smtClean="0"/>
              <a:t>chyba że oszacowanie było dokonane w </a:t>
            </a:r>
            <a:r>
              <a:rPr lang="pl-PL" dirty="0" smtClean="0"/>
              <a:t>okresie sześciu miesięcy przed </a:t>
            </a:r>
            <a:r>
              <a:rPr lang="pl-PL" dirty="0" smtClean="0"/>
              <a:t>oszacowana </a:t>
            </a:r>
            <a:r>
              <a:rPr lang="pl-PL" dirty="0" smtClean="0"/>
              <a:t>dla potrzeb obrotu rynkowego i oszacowanie to odpowiada wymogom oszacowania nieruchomości w egzekucji z </a:t>
            </a:r>
            <a:r>
              <a:rPr lang="pl-PL" dirty="0" smtClean="0"/>
              <a:t>nieruchomości (w takim wypadku nie robi się oszacowania).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62500" lnSpcReduction="20000"/>
          </a:bodyPr>
          <a:lstStyle/>
          <a:p>
            <a:r>
              <a:rPr lang="pl-PL" dirty="0" smtClean="0"/>
              <a:t>W oszacowaniu należy podać osobno wartość nieruchomości, budowli i innych urządzeń, przynależności i pożytków oraz osobno wartość całości, jak również wartość części nieruchomości, która w myśl art. 946 została wydzielona celem wystawienia oddzielnie na licytację. Wartości powyższe należy podać tak z uwzględnieniem, jak i bez uwzględnienia praw, które pozostają w mocy bez zaliczenia na cenę nabycia, oraz wartości praw nieokreślonych sumą pieniężną obciążających nieruchomość, w szczególności świadczeń z tytułu takich praw.</a:t>
            </a:r>
          </a:p>
          <a:p>
            <a:r>
              <a:rPr lang="pl-PL" dirty="0" smtClean="0"/>
              <a:t>Opisem </a:t>
            </a:r>
            <a:r>
              <a:rPr lang="pl-PL" dirty="0" smtClean="0"/>
              <a:t>i oszacowaniem należy objąć z osobna każdą nieruchomość stanowiącą przedmiot egzekucji, jeżeli jest ona wpisana do odrębnej księgi wieczystej lub prowadzony jest dla niej odrębny zbiór dokumentów. Jeżeli jednak postępowania egzekucyjne toczące się co do kilku nieruchomości tego samego dłużnika, wpisanych do oddzielnych ksiąg wieczystych lub dla których prowadzone są odrębne zbiory dokumentów, połączone zostały w jedno postępowanie, to w przypadku gdy nieruchomości te stanowią całość gospodarczą, należy opisać i oszacować tę całość i każdą z nieruchomości z osobna.</a:t>
            </a:r>
          </a:p>
          <a:p>
            <a:endParaRPr lang="pl-PL"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92500" lnSpcReduction="20000"/>
          </a:bodyPr>
          <a:lstStyle/>
          <a:p>
            <a:r>
              <a:rPr lang="pl-PL" dirty="0" smtClean="0"/>
              <a:t>Jeżeli zostały zgłoszone prawa osób trzecich do nieruchomości, budowli lub innych urządzeń, przynależności lub pożytków albo gdy rzeczy takie znajdują się we władaniu osób trzecich, oznacza się osobno wartość rzeczy spornej, osobno wartość całości po wyłączeniu tej rzeczy, wreszcie osobno wartość całości tak z uwzględnieniem, jak i bez uwzględnienia praw, które pozostają w mocy bez zaliczenia na cenę nabycia, oraz wartości praw nieokreślonych sumą pieniężną, obciążających nieruchomość, w szczególności świadczeń z tytułu takich praw.</a:t>
            </a:r>
            <a:endParaRPr lang="pl-PL"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85000" lnSpcReduction="20000"/>
          </a:bodyPr>
          <a:lstStyle/>
          <a:p>
            <a:r>
              <a:rPr lang="pl-PL" dirty="0" smtClean="0"/>
              <a:t>Termin zaskarżenia opisu i </a:t>
            </a:r>
            <a:r>
              <a:rPr lang="pl-PL" dirty="0" smtClean="0"/>
              <a:t>oszacowania: dwa </a:t>
            </a:r>
            <a:r>
              <a:rPr lang="pl-PL" dirty="0" smtClean="0"/>
              <a:t>tygodnie </a:t>
            </a:r>
            <a:r>
              <a:rPr lang="pl-PL" dirty="0" smtClean="0"/>
              <a:t>od </a:t>
            </a:r>
            <a:r>
              <a:rPr lang="pl-PL" dirty="0" smtClean="0"/>
              <a:t>dnia </a:t>
            </a:r>
            <a:r>
              <a:rPr lang="pl-PL" dirty="0" smtClean="0"/>
              <a:t>ukończenia opisu i oszacowania. </a:t>
            </a:r>
            <a:r>
              <a:rPr lang="pl-PL" dirty="0" smtClean="0"/>
              <a:t>Jeżeli opis i oszacowanie nie zostały ukończone w terminie podanym w zawiadomieniu termin do zaskarżenia liczy się od dnia doręczenia uczestnikowi zawiadomienia, o którym mowa w art. 945 § 4, a dla uczestników, którym nie doręczono zawiadomienia, od dnia obwieszczenia o ukończeniu. </a:t>
            </a:r>
          </a:p>
          <a:p>
            <a:r>
              <a:rPr lang="pl-PL" dirty="0" smtClean="0"/>
              <a:t>Na </a:t>
            </a:r>
            <a:r>
              <a:rPr lang="pl-PL" dirty="0" smtClean="0"/>
              <a:t>wniosek wierzyciela lub dłużnika może nastąpić dodatkowy opis i oszacowanie </a:t>
            </a:r>
            <a:r>
              <a:rPr lang="pl-PL" dirty="0" smtClean="0"/>
              <a:t>gdy pomiędzy </a:t>
            </a:r>
            <a:r>
              <a:rPr lang="pl-PL" dirty="0" smtClean="0"/>
              <a:t>sporządzeniem opisu i oszacowania a terminem licytacyjnym zajdą istotne </a:t>
            </a:r>
            <a:r>
              <a:rPr lang="pl-PL" dirty="0" smtClean="0"/>
              <a:t>zmiany</a:t>
            </a:r>
            <a:r>
              <a:rPr lang="pl-PL" dirty="0" smtClean="0"/>
              <a:t> w stanie </a:t>
            </a:r>
            <a:r>
              <a:rPr lang="pl-PL" dirty="0" smtClean="0"/>
              <a:t>nieruchomości.</a:t>
            </a:r>
            <a:endParaRPr lang="pl-PL" dirty="0" smtClean="0"/>
          </a:p>
          <a:p>
            <a:endParaRPr lang="pl-PL"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Licytacja</a:t>
            </a:r>
            <a:endParaRPr lang="pl-PL" dirty="0"/>
          </a:p>
        </p:txBody>
      </p:sp>
      <p:sp>
        <p:nvSpPr>
          <p:cNvPr id="3" name="Symbol zastępczy zawartości 2"/>
          <p:cNvSpPr>
            <a:spLocks noGrp="1"/>
          </p:cNvSpPr>
          <p:nvPr>
            <p:ph idx="1"/>
          </p:nvPr>
        </p:nvSpPr>
        <p:spPr/>
        <p:txBody>
          <a:bodyPr/>
          <a:lstStyle/>
          <a:p>
            <a:endParaRPr lang="pl-PL"/>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77500" lnSpcReduction="20000"/>
          </a:bodyPr>
          <a:lstStyle/>
          <a:p>
            <a:r>
              <a:rPr lang="pl-PL" dirty="0" smtClean="0"/>
              <a:t>Licytacja publiczna (wystarczy, że stawi się jeden licytant),</a:t>
            </a:r>
          </a:p>
          <a:p>
            <a:r>
              <a:rPr lang="pl-PL" dirty="0" smtClean="0"/>
              <a:t>Termin </a:t>
            </a:r>
            <a:r>
              <a:rPr lang="pl-PL" dirty="0" smtClean="0"/>
              <a:t>licytacji </a:t>
            </a:r>
            <a:r>
              <a:rPr lang="pl-PL" dirty="0" smtClean="0"/>
              <a:t>nie wcześniej </a:t>
            </a:r>
            <a:r>
              <a:rPr lang="pl-PL" dirty="0" smtClean="0"/>
              <a:t>niż po upływie dwóch tygodni po uprawomocnieniu się opisu i </a:t>
            </a:r>
            <a:r>
              <a:rPr lang="pl-PL" dirty="0" smtClean="0"/>
              <a:t>oszacowania i nie wcześniej niż </a:t>
            </a:r>
            <a:r>
              <a:rPr lang="pl-PL" dirty="0" smtClean="0"/>
              <a:t>przed uprawomocnieniem się wyroku, na podstawie którego wszczęto egzekucję</a:t>
            </a:r>
            <a:r>
              <a:rPr lang="pl-PL" dirty="0" smtClean="0"/>
              <a:t>.</a:t>
            </a:r>
          </a:p>
          <a:p>
            <a:r>
              <a:rPr lang="pl-PL" dirty="0" smtClean="0"/>
              <a:t>Termin licytacji wyznacza się na wniosek wierzyciela</a:t>
            </a:r>
          </a:p>
          <a:p>
            <a:r>
              <a:rPr lang="pl-PL" dirty="0" smtClean="0"/>
              <a:t>Wniosek o wyznaczenie terminu licytacji możliwy jest tylko wtedy, gdy </a:t>
            </a:r>
            <a:r>
              <a:rPr lang="pl-PL" b="1" dirty="0" smtClean="0"/>
              <a:t>wysokość egzekwowanej należności głównej</a:t>
            </a:r>
            <a:r>
              <a:rPr lang="pl-PL" dirty="0" smtClean="0"/>
              <a:t> stanowi co najmniej równowartość </a:t>
            </a:r>
            <a:r>
              <a:rPr lang="pl-PL" b="1" dirty="0" smtClean="0"/>
              <a:t>jednej dwudziestej części sumy oszacowania</a:t>
            </a:r>
            <a:r>
              <a:rPr lang="pl-PL" dirty="0" smtClean="0"/>
              <a:t>.</a:t>
            </a:r>
          </a:p>
          <a:p>
            <a:r>
              <a:rPr lang="pl-PL" dirty="0" smtClean="0"/>
              <a:t>Druga licytacja również na wniosek (gdy nikt nie przystąpił do pierwszej licytacji i nikt nie przejął nieruchomości)</a:t>
            </a:r>
            <a:endParaRPr lang="pl-PL"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smtClean="0"/>
              <a:t>Jeżeli egzekucję z nieruchomości prowadzi kilku wierzycieli, termin licytacji nieruchomości, </a:t>
            </a:r>
            <a:r>
              <a:rPr lang="pl-PL" dirty="0" smtClean="0"/>
              <a:t>wyznacza </a:t>
            </a:r>
            <a:r>
              <a:rPr lang="pl-PL" dirty="0" smtClean="0"/>
              <a:t>się również w przypadku, gdy wnioski w tym przedmiocie złożyli wierzyciele, których łączna wysokość egzekwowanych należności głównych stanowi co najmniej równowartość jednej dwudziestej części sumy oszacowania.</a:t>
            </a:r>
            <a:endParaRPr lang="pl-PL"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70000" lnSpcReduction="20000"/>
          </a:bodyPr>
          <a:lstStyle/>
          <a:p>
            <a:r>
              <a:rPr lang="pl-PL" dirty="0" smtClean="0"/>
              <a:t>Jeżeli </a:t>
            </a:r>
            <a:r>
              <a:rPr lang="pl-PL" dirty="0" smtClean="0"/>
              <a:t>należność przysługuje Skarbowi Państwa, wynika z wyroku wydanego w postępowaniu karnym lub mimo niespełnienia warunków przewidzianych w tych przepisach zgodę na wyznaczenie terminu licytacji wyraził dłużnik, do którego nieruchomość należy, albo </a:t>
            </a:r>
            <a:r>
              <a:rPr lang="pl-PL" dirty="0" smtClean="0"/>
              <a:t>sąd nie musi zajść warunek 1/20 sumy oszacowania</a:t>
            </a:r>
          </a:p>
          <a:p>
            <a:r>
              <a:rPr lang="pl-PL" dirty="0" smtClean="0"/>
              <a:t>Sąd </a:t>
            </a:r>
            <a:r>
              <a:rPr lang="pl-PL" dirty="0" smtClean="0"/>
              <a:t>wyraża zgodę na wyznaczenie terminu licytacji na wniosek wierzyciela, jeżeli przemawia za tym wysokość i charakter dochodzonej należności lub brak możliwości zaspokojenia wierzyciela z innych składników majątku dłużnika. Na postanowienie sądu oddalające wniosek wierzyciela przysługuje zażalenie.</a:t>
            </a:r>
          </a:p>
          <a:p>
            <a:r>
              <a:rPr lang="pl-PL" dirty="0" smtClean="0"/>
              <a:t>Licytacji </a:t>
            </a:r>
            <a:r>
              <a:rPr lang="pl-PL" dirty="0" smtClean="0"/>
              <a:t>lokalu mieszkalnego lub nieruchomości gruntowej zabudowanej budynkiem mieszkalnym, które </a:t>
            </a:r>
            <a:r>
              <a:rPr lang="pl-PL" b="1" dirty="0" smtClean="0"/>
              <a:t>służą zaspokojeniu potrzeb mieszkaniowych dłużnika</a:t>
            </a:r>
            <a:r>
              <a:rPr lang="pl-PL" dirty="0" smtClean="0"/>
              <a:t>, nie przeprowadza się </a:t>
            </a:r>
            <a:r>
              <a:rPr lang="pl-PL" b="1" dirty="0" smtClean="0"/>
              <a:t>w czasie obowiązywania stanu zagrożenia epidemicznego lub stanu epidemii oraz 90 dni po jego zakończeniu.</a:t>
            </a:r>
          </a:p>
          <a:p>
            <a:endParaRPr lang="pl-PL"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smtClean="0"/>
              <a:t>Jeśli nieruchomość leży w okręgu kilku sądów -&gt;wierzyciel wybiera sąd.</a:t>
            </a:r>
          </a:p>
          <a:p>
            <a:r>
              <a:rPr lang="pl-PL" dirty="0" smtClean="0"/>
              <a:t>W takim przypadku </a:t>
            </a:r>
            <a:r>
              <a:rPr lang="pl-PL" dirty="0"/>
              <a:t>z postępowaniem wszczętym na wniosek jednego wierzyciela połączone będą postępowania wszczęte na wniosek innych wierzycieli.</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t>Komornik ogłasza licytację poprzez publiczne obwieszczenie.</a:t>
            </a:r>
          </a:p>
          <a:p>
            <a:r>
              <a:rPr lang="pl-PL" dirty="0" smtClean="0"/>
              <a:t>Obwieszczenie doręcza się uczestnikom postępowania, organowi </a:t>
            </a:r>
            <a:r>
              <a:rPr lang="pl-PL" dirty="0" smtClean="0"/>
              <a:t>gminy, urzędowi skarbowemu miejsca położenia nieruchomości oraz organom ubezpieczeń społecznych z wezwaniem, aby najpóźniej w terminie licytacji zgłosiły zestawienie podatków i innych danin publicznych, należnych do dnia licytacji</a:t>
            </a:r>
            <a:r>
              <a:rPr lang="pl-PL" dirty="0" smtClean="0"/>
              <a:t>.</a:t>
            </a:r>
          </a:p>
          <a:p>
            <a:r>
              <a:rPr lang="pl-PL" dirty="0" smtClean="0"/>
              <a:t>Obwieszczenie dokonuje się </a:t>
            </a:r>
            <a:r>
              <a:rPr lang="pl-PL" b="1" dirty="0" smtClean="0"/>
              <a:t>najpóźniej dwa tygodnie przed terminem licytacji na </a:t>
            </a:r>
            <a:r>
              <a:rPr lang="pl-PL" b="1" dirty="0" smtClean="0"/>
              <a:t>stronie internetowej oraz tablicy ogłoszeń sądu sprawującego nadzór nad egzekucją z nieruchomości, w lokalu organu gminy właściwego ze względu na miejsce położenia nieruchomości oraz na stronie internetowej Krajowej Rady Komorniczej.</a:t>
            </a:r>
          </a:p>
          <a:p>
            <a:r>
              <a:rPr lang="pl-PL" dirty="0" smtClean="0"/>
              <a:t>Na </a:t>
            </a:r>
            <a:r>
              <a:rPr lang="pl-PL" b="1" dirty="0" smtClean="0"/>
              <a:t>wniosek i koszt strony </a:t>
            </a:r>
            <a:r>
              <a:rPr lang="pl-PL" dirty="0" smtClean="0"/>
              <a:t>komornik może zarządzić ogłoszenie również w inny wskazany przez nią sposób, w szczególności w dzienniku poczytnym w danej miejscowości.</a:t>
            </a:r>
          </a:p>
          <a:p>
            <a:endParaRPr lang="pl-PL"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fontScale="47500" lnSpcReduction="20000"/>
          </a:bodyPr>
          <a:lstStyle/>
          <a:p>
            <a:r>
              <a:rPr lang="pl-PL" dirty="0" smtClean="0"/>
              <a:t>Obwieszczenie wymienia:</a:t>
            </a:r>
            <a:r>
              <a:rPr lang="pl-PL" b="1" dirty="0" smtClean="0"/>
              <a:t/>
            </a:r>
            <a:br>
              <a:rPr lang="pl-PL" b="1" dirty="0" smtClean="0"/>
            </a:br>
            <a:r>
              <a:rPr lang="pl-PL" b="1" dirty="0" smtClean="0"/>
              <a:t>1) </a:t>
            </a:r>
            <a:r>
              <a:rPr lang="pl-PL" dirty="0" smtClean="0"/>
              <a:t> nieruchomość, która ma być sprzedana, ze wskazaniem miejsca jej położenia i przeznaczenia gospodarczego, imienia i nazwiska dłużnika wraz z podaniem księgi wieczystej i miejsca jej przechowania lub z oznaczeniem zbioru dokumentów i sądu, w którym zbiór ten jest prowadzony;</a:t>
            </a:r>
          </a:p>
          <a:p>
            <a:pPr>
              <a:buNone/>
            </a:pPr>
            <a:r>
              <a:rPr lang="pl-PL" b="1" dirty="0" smtClean="0"/>
              <a:t>	2)</a:t>
            </a:r>
            <a:r>
              <a:rPr lang="pl-PL" dirty="0" smtClean="0"/>
              <a:t> czas i miejsce licytacji;</a:t>
            </a:r>
          </a:p>
          <a:p>
            <a:pPr>
              <a:buNone/>
            </a:pPr>
            <a:r>
              <a:rPr lang="pl-PL" b="1" dirty="0" smtClean="0"/>
              <a:t>	3)</a:t>
            </a:r>
            <a:r>
              <a:rPr lang="pl-PL" dirty="0" smtClean="0"/>
              <a:t> sumę oszacowania i cenę wywołania;</a:t>
            </a:r>
          </a:p>
          <a:p>
            <a:pPr>
              <a:buNone/>
            </a:pPr>
            <a:r>
              <a:rPr lang="pl-PL" b="1" dirty="0" smtClean="0"/>
              <a:t>	4)</a:t>
            </a:r>
            <a:r>
              <a:rPr lang="pl-PL" dirty="0" smtClean="0"/>
              <a:t> wysokość rękojmi, którą licytant przystępujący do przetargu powinien złożyć, z zaznaczeniem, że rękojmia może być również złożona w książeczce oszczędnościowej zaopatrzonej w upoważnienie właściciela książeczki do wypłaty całego wkładu stosownie do prawomocnego postanowienia sądu o utracie rękojmi albo w inny wskazany przez komornika sposób;</a:t>
            </a:r>
          </a:p>
          <a:p>
            <a:pPr>
              <a:buNone/>
            </a:pPr>
            <a:r>
              <a:rPr lang="pl-PL" b="1" dirty="0" smtClean="0"/>
              <a:t>	5)</a:t>
            </a:r>
            <a:r>
              <a:rPr lang="pl-PL" dirty="0" smtClean="0"/>
              <a:t> czas, w którym w ciągu dwóch tygodni przed licytacją wolno będzie oglądać nieruchomość oraz przeglądać w sądzie akta postępowania egzekucyjnego;</a:t>
            </a:r>
          </a:p>
          <a:p>
            <a:pPr>
              <a:buNone/>
            </a:pPr>
            <a:r>
              <a:rPr lang="pl-PL" b="1" dirty="0" smtClean="0"/>
              <a:t>	6)</a:t>
            </a:r>
            <a:r>
              <a:rPr lang="pl-PL" dirty="0" smtClean="0"/>
              <a:t> wzmiankę, że prawa osób trzecich nie będą przeszkodą do licytacji i przysądzenia własności na rzecz nabywcy bez zastrzeżeń, jeżeli osoby te przed rozpoczęciem przetargu nie złożą dowodu, iż wniosły powództwo o zwolnienie nieruchomości lub przedmiotów razem z nią zajętych od egzekucji i uzyskały w tym zakresie orzeczenie wstrzymujące egzekucję;</a:t>
            </a:r>
          </a:p>
          <a:p>
            <a:pPr>
              <a:buNone/>
            </a:pPr>
            <a:r>
              <a:rPr lang="pl-PL" b="1" dirty="0" smtClean="0"/>
              <a:t>	7)</a:t>
            </a:r>
            <a:r>
              <a:rPr lang="pl-PL" dirty="0" smtClean="0"/>
              <a:t> wyjaśnienie, że użytkowanie, służebności i prawa dożywotnika, jeżeli nie są ujawnione w księdze wieczystej lub przez złożenie dokumentu do zbioru dokumentów i nie zostaną zgłoszone najpóźniej na trzy dni przed rozpoczęciem licytacji, nie będą uwzględnione w dalszym toku egzekucji i wygasną z chwilą uprawomocnienia się postanowienia o przysądzeniu własności.</a:t>
            </a:r>
          </a:p>
          <a:p>
            <a:endParaRPr lang="pl-PL" dirty="0" smtClean="0"/>
          </a:p>
          <a:p>
            <a:endParaRPr lang="pl-PL"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smtClean="0"/>
              <a:t>Jeżeli egzekucja dotyczy jednej lub kilku nieruchomości położonych w różnych okręgach sądowych, obwieszczenie ogłasza się publicznie we wszystkich właściwych sądach.</a:t>
            </a:r>
            <a:endParaRPr lang="pl-PL"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Przejęcie nieruchomości wchodzącej w skład gospodarstwa rolnego</a:t>
            </a:r>
            <a:endParaRPr lang="pl-PL" dirty="0"/>
          </a:p>
        </p:txBody>
      </p:sp>
      <p:sp>
        <p:nvSpPr>
          <p:cNvPr id="3" name="Symbol zastępczy zawartości 2"/>
          <p:cNvSpPr>
            <a:spLocks noGrp="1"/>
          </p:cNvSpPr>
          <p:nvPr>
            <p:ph idx="1"/>
          </p:nvPr>
        </p:nvSpPr>
        <p:spPr/>
        <p:txBody>
          <a:bodyPr>
            <a:normAutofit fontScale="62500" lnSpcReduction="20000"/>
          </a:bodyPr>
          <a:lstStyle/>
          <a:p>
            <a:r>
              <a:rPr lang="pl-PL" dirty="0" smtClean="0"/>
              <a:t>Z chwilą </a:t>
            </a:r>
            <a:r>
              <a:rPr lang="pl-PL" dirty="0" smtClean="0"/>
              <a:t>obwieszczenia o licytacji nieruchomości wchodzącej w skład gospodarstwa rolnego </a:t>
            </a:r>
            <a:r>
              <a:rPr lang="pl-PL" b="1" u="sng" dirty="0" smtClean="0"/>
              <a:t>współwłaścicielowi tej nieruchomości,</a:t>
            </a:r>
            <a:r>
              <a:rPr lang="pl-PL" dirty="0" smtClean="0"/>
              <a:t> </a:t>
            </a:r>
            <a:r>
              <a:rPr lang="pl-PL" b="1" u="sng" dirty="0" smtClean="0"/>
              <a:t>który nie jest dłużnikiem osobistym</a:t>
            </a:r>
            <a:r>
              <a:rPr lang="pl-PL" dirty="0" smtClean="0"/>
              <a:t>, przysługuje aż do </a:t>
            </a:r>
            <a:r>
              <a:rPr lang="pl-PL" b="1" dirty="0" smtClean="0"/>
              <a:t>trzeciego dnia przed licytacją prawo przejęcia nieruchomości na własność w cenie nie niższej od sumy oszacowania</a:t>
            </a:r>
            <a:r>
              <a:rPr lang="pl-PL" dirty="0" smtClean="0"/>
              <a:t>. Przy wniosku o przejęcie wnioskodawca powinien złożyć rękojmię, chyba że ustawa go od niej zwalnia.</a:t>
            </a:r>
          </a:p>
          <a:p>
            <a:r>
              <a:rPr lang="pl-PL" dirty="0" smtClean="0"/>
              <a:t>Jeżeli </a:t>
            </a:r>
            <a:r>
              <a:rPr lang="pl-PL" dirty="0" smtClean="0"/>
              <a:t>kilku współwłaścicieli zgłosi wniosek o przejęcie, pierwszeństwo przysługuje temu z nich, który prowadzi gospodarstwo rolne lub pracuje w nim. Jeżeli warunek ten spełnia kilku współwłaścicieli albo nie spełnia go żaden z nich, sąd przyzna pierwszeństwo temu współwłaścicielowi, który daje najlepszą gwarancję należytego prowadzenia gospodarstwa rolnego.</a:t>
            </a:r>
          </a:p>
          <a:p>
            <a:r>
              <a:rPr lang="pl-PL" b="1" dirty="0" smtClean="0"/>
              <a:t> </a:t>
            </a:r>
            <a:r>
              <a:rPr lang="pl-PL" dirty="0" smtClean="0"/>
              <a:t>O pierwszeństwie przejęcia nieruchomości </a:t>
            </a:r>
            <a:r>
              <a:rPr lang="pl-PL" dirty="0" smtClean="0"/>
              <a:t>rozstrzyga </a:t>
            </a:r>
            <a:r>
              <a:rPr lang="pl-PL" dirty="0" smtClean="0"/>
              <a:t>sąd, wydając postanowienie o przybiciu</a:t>
            </a:r>
            <a:r>
              <a:rPr lang="pl-PL" dirty="0" smtClean="0"/>
              <a:t>.</a:t>
            </a:r>
          </a:p>
          <a:p>
            <a:r>
              <a:rPr lang="pl-PL" dirty="0" smtClean="0"/>
              <a:t>Po pierwszej licytacji przejęcie jest możliwe za minimum ¾ sumy oszacowania, wniosek należy złożyć w ciągu tygodnia od licytacji, składając przy tym rękojmię.</a:t>
            </a:r>
            <a:endParaRPr lang="pl-PL"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Cena wywołania</a:t>
            </a:r>
            <a:endParaRPr lang="pl-PL" dirty="0"/>
          </a:p>
        </p:txBody>
      </p:sp>
      <p:sp>
        <p:nvSpPr>
          <p:cNvPr id="3" name="Symbol zastępczy zawartości 2"/>
          <p:cNvSpPr>
            <a:spLocks noGrp="1"/>
          </p:cNvSpPr>
          <p:nvPr>
            <p:ph idx="1"/>
          </p:nvPr>
        </p:nvSpPr>
        <p:spPr/>
        <p:txBody>
          <a:bodyPr/>
          <a:lstStyle/>
          <a:p>
            <a:r>
              <a:rPr lang="pl-PL" dirty="0" smtClean="0"/>
              <a:t>Na pierwszej licytacji nie mniej niż ¾ sumy oszacowania</a:t>
            </a:r>
          </a:p>
          <a:p>
            <a:r>
              <a:rPr lang="pl-PL" dirty="0" smtClean="0"/>
              <a:t>Na drugiej licytacji nie mniej niż 2/3 sumy oszacowania.</a:t>
            </a:r>
            <a:endParaRPr lang="pl-PL"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Rękojmia przy licytacji</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1/10 sumy oszacowania, najpóźniej w dniu poprzedzającym przetarg;</a:t>
            </a:r>
          </a:p>
          <a:p>
            <a:r>
              <a:rPr lang="pl-PL" dirty="0" smtClean="0"/>
              <a:t>Rękojmię złożoną przez licytanta, któremu udzielono przybicia, zatrzymuje się; pozostałym licytantom zwraca się ją niezwłocznie</a:t>
            </a:r>
            <a:r>
              <a:rPr lang="pl-PL" dirty="0" smtClean="0"/>
              <a:t>.</a:t>
            </a:r>
          </a:p>
          <a:p>
            <a:r>
              <a:rPr lang="pl-PL" dirty="0" smtClean="0"/>
              <a:t>Po uprawomocnieniu się przybicia, komornik wzywa licytanta, który wygrał przetarg (nabywcę), aby </a:t>
            </a:r>
            <a:r>
              <a:rPr lang="pl-PL" dirty="0" smtClean="0"/>
              <a:t>w ciągu dwóch tygodni od dnia otrzymania wezwania złożył na rachunek depozytowy Ministra Finansów cenę nabycia z potrąceniem rękojmi złożonej w gotówce. Na wniosek nabywcy komornik może oznaczyć dłuższy termin uiszczenia ceny nabycia, nieprzekraczający jednak miesiąca.</a:t>
            </a:r>
            <a:endParaRPr lang="pl-PL"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77500" lnSpcReduction="20000"/>
          </a:bodyPr>
          <a:lstStyle/>
          <a:p>
            <a:r>
              <a:rPr lang="pl-PL" dirty="0" smtClean="0"/>
              <a:t>Jeżeli </a:t>
            </a:r>
            <a:r>
              <a:rPr lang="pl-PL" dirty="0" smtClean="0"/>
              <a:t>nabywca nie wykonał w terminie warunków licytacyjnych co do zapłaty ceny, traci rękojmię, a skutki przybicia wygasają. </a:t>
            </a:r>
            <a:endParaRPr lang="pl-PL" dirty="0" smtClean="0"/>
          </a:p>
          <a:p>
            <a:r>
              <a:rPr lang="pl-PL" dirty="0" smtClean="0"/>
              <a:t>Uiszczoną </a:t>
            </a:r>
            <a:r>
              <a:rPr lang="pl-PL" dirty="0" smtClean="0"/>
              <a:t>część ceny zwraca się. Następstwa te sąd stwierdza postanowieniem, na które przysługuje zażalenie.</a:t>
            </a:r>
          </a:p>
          <a:p>
            <a:r>
              <a:rPr lang="pl-PL" dirty="0" smtClean="0"/>
              <a:t>Od </a:t>
            </a:r>
            <a:r>
              <a:rPr lang="pl-PL" dirty="0" smtClean="0"/>
              <a:t>nabywcy nieskładającego rękojmi, który nie wykonał warunków licytacyjnych, ściąga się rękojmię w trybie egzekucji należności sądowych.</a:t>
            </a:r>
          </a:p>
          <a:p>
            <a:r>
              <a:rPr lang="pl-PL" dirty="0" smtClean="0"/>
              <a:t>Z </a:t>
            </a:r>
            <a:r>
              <a:rPr lang="pl-PL" dirty="0" smtClean="0"/>
              <a:t>rękojmi utraconej przez nabywcę lub od niego ściągniętej pokrywa się koszty egzekucji związane ze sprzedażą, a reszta wchodzi w skład sumy uzyskanej w egzekucji albo jeżeli egzekucja została umorzona, jest przelewana na dochód Skarbu Państwa.</a:t>
            </a:r>
          </a:p>
          <a:p>
            <a:endParaRPr lang="pl-PL"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b="1" dirty="0" smtClean="0"/>
              <a:t/>
            </a:r>
            <a:br>
              <a:rPr lang="pl-PL" b="1" dirty="0" smtClean="0"/>
            </a:br>
            <a:r>
              <a:rPr lang="pl-PL" b="1" dirty="0" smtClean="0"/>
              <a:t>Art. 964 </a:t>
            </a:r>
            <a:r>
              <a:rPr lang="pl-PL" b="1" dirty="0" err="1" smtClean="0"/>
              <a:t>kpc</a:t>
            </a:r>
            <a:r>
              <a:rPr lang="pl-PL" b="1" dirty="0" smtClean="0"/>
              <a:t> [Zwolnienie z rękojmi]</a:t>
            </a:r>
            <a:endParaRPr lang="pl-PL" dirty="0"/>
          </a:p>
        </p:txBody>
      </p:sp>
      <p:sp>
        <p:nvSpPr>
          <p:cNvPr id="3" name="Symbol zastępczy zawartości 2"/>
          <p:cNvSpPr>
            <a:spLocks noGrp="1"/>
          </p:cNvSpPr>
          <p:nvPr>
            <p:ph idx="1"/>
          </p:nvPr>
        </p:nvSpPr>
        <p:spPr/>
        <p:txBody>
          <a:bodyPr>
            <a:normAutofit fontScale="77500" lnSpcReduction="20000"/>
          </a:bodyPr>
          <a:lstStyle/>
          <a:p>
            <a:pPr>
              <a:buNone/>
            </a:pPr>
            <a:endParaRPr lang="pl-PL" dirty="0" smtClean="0"/>
          </a:p>
          <a:p>
            <a:r>
              <a:rPr lang="pl-PL" dirty="0" smtClean="0"/>
              <a:t>§ 1. Nie składa rękojmi osoba, której przysługuje ujawnione w opisie i oszacowaniu prawo, jeżeli jego wartość nie jest niższa od wysokości rękojmi i jeżeli do tej wysokości znajduje ono pokrycie w cenie wywołania wraz z prawami stwierdzonymi w opisie i oszacowaniu, korzystającymi z pierwszeństwa przed jej prawem.</a:t>
            </a:r>
          </a:p>
          <a:p>
            <a:r>
              <a:rPr lang="pl-PL" dirty="0" smtClean="0"/>
              <a:t>§ 2. Jeżeli w warunkach przewidzianych w paragrafie poprzedzającym wartość prawa jest niższa od wysokości rękojmi albo też prawo znajduje tylko częściowe pokrycie w cenie wywołania, wysokość rękojmi obniża się w pierwszym wypadku do różnicy między pełną rękojmią a wartością prawa, w drugim zaś wypadku do części wartości prawa niepokrytej w cenie wywołania.</a:t>
            </a:r>
          </a:p>
          <a:p>
            <a:endParaRPr lang="pl-PL"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a:bodyPr>
          <a:lstStyle/>
          <a:p>
            <a:r>
              <a:rPr lang="pl-PL" dirty="0" smtClean="0"/>
              <a:t>Po </a:t>
            </a:r>
            <a:r>
              <a:rPr lang="pl-PL" dirty="0" smtClean="0"/>
              <a:t>uprawomocnieniu się postanowienia stwierdzającego wygaśnięcie przybicia wierzyciel może żądać wyznaczenia ponownej licytacji.</a:t>
            </a:r>
          </a:p>
          <a:p>
            <a:r>
              <a:rPr lang="pl-PL" b="1" dirty="0" smtClean="0"/>
              <a:t> </a:t>
            </a:r>
            <a:r>
              <a:rPr lang="pl-PL" dirty="0" smtClean="0"/>
              <a:t>Nabywca </a:t>
            </a:r>
            <a:r>
              <a:rPr lang="pl-PL" dirty="0" smtClean="0"/>
              <a:t>nie może żądać unieważnienia nabycia ani zmniejszenia ceny z powodu wad nieruchomości lub przedmiotów razem z nią nabytych.</a:t>
            </a:r>
            <a:endParaRPr lang="pl-PL"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Przebieg licytacji</a:t>
            </a:r>
            <a:endParaRPr lang="pl-PL" dirty="0"/>
          </a:p>
        </p:txBody>
      </p:sp>
      <p:sp>
        <p:nvSpPr>
          <p:cNvPr id="3" name="Symbol zastępczy zawartości 2"/>
          <p:cNvSpPr>
            <a:spLocks noGrp="1"/>
          </p:cNvSpPr>
          <p:nvPr>
            <p:ph idx="1"/>
          </p:nvPr>
        </p:nvSpPr>
        <p:spPr/>
        <p:txBody>
          <a:bodyPr/>
          <a:lstStyle/>
          <a:p>
            <a:r>
              <a:rPr lang="pl-PL" dirty="0" smtClean="0"/>
              <a:t>Publicznie, pod nadzorem sędziego albo referendarza sądowego,</a:t>
            </a:r>
          </a:p>
          <a:p>
            <a:r>
              <a:rPr lang="pl-PL" dirty="0" smtClean="0"/>
              <a:t>Z przebiegu utrwala się zapis dźwięku/</a:t>
            </a:r>
            <a:r>
              <a:rPr lang="pl-PL" dirty="0" err="1" smtClean="0"/>
              <a:t>dźwięku</a:t>
            </a:r>
            <a:r>
              <a:rPr lang="pl-PL" dirty="0" smtClean="0"/>
              <a:t> i wideo.</a:t>
            </a:r>
            <a:endParaRPr lang="pl-PL"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a:t>O wszczęciu i ukończeniu egzekucji komornik zawiadamia sąd właściwy ze względu na miejsce położenia nieruchomości.</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70000" lnSpcReduction="20000"/>
          </a:bodyPr>
          <a:lstStyle/>
          <a:p>
            <a:r>
              <a:rPr lang="pl-PL" dirty="0" smtClean="0"/>
              <a:t>Po wywołaniu licytacji komornik podaje do wiadomości obecnych:</a:t>
            </a:r>
          </a:p>
          <a:p>
            <a:r>
              <a:rPr lang="pl-PL" b="1" dirty="0" smtClean="0"/>
              <a:t>1</a:t>
            </a:r>
            <a:r>
              <a:rPr lang="pl-PL" b="1" dirty="0" smtClean="0"/>
              <a:t>) </a:t>
            </a:r>
            <a:r>
              <a:rPr lang="pl-PL" dirty="0" smtClean="0"/>
              <a:t> przedmiot przetargu;</a:t>
            </a:r>
          </a:p>
          <a:p>
            <a:r>
              <a:rPr lang="pl-PL" b="1" dirty="0" smtClean="0"/>
              <a:t>2</a:t>
            </a:r>
            <a:r>
              <a:rPr lang="pl-PL" b="1" dirty="0" smtClean="0"/>
              <a:t>) </a:t>
            </a:r>
            <a:r>
              <a:rPr lang="pl-PL" dirty="0" smtClean="0"/>
              <a:t> cenę wywołania;</a:t>
            </a:r>
          </a:p>
          <a:p>
            <a:r>
              <a:rPr lang="pl-PL" b="1" dirty="0" smtClean="0"/>
              <a:t>3</a:t>
            </a:r>
            <a:r>
              <a:rPr lang="pl-PL" b="1" dirty="0" smtClean="0"/>
              <a:t>) </a:t>
            </a:r>
            <a:r>
              <a:rPr lang="pl-PL" dirty="0" smtClean="0"/>
              <a:t> sumę rękojmi;</a:t>
            </a:r>
          </a:p>
          <a:p>
            <a:r>
              <a:rPr lang="pl-PL" b="1" dirty="0" smtClean="0"/>
              <a:t>4</a:t>
            </a:r>
            <a:r>
              <a:rPr lang="pl-PL" b="1" dirty="0" smtClean="0"/>
              <a:t>) </a:t>
            </a:r>
            <a:r>
              <a:rPr lang="pl-PL" dirty="0" smtClean="0"/>
              <a:t> termin uiszczenia ceny nabycia;</a:t>
            </a:r>
          </a:p>
          <a:p>
            <a:r>
              <a:rPr lang="pl-PL" b="1" dirty="0" smtClean="0"/>
              <a:t>5</a:t>
            </a:r>
            <a:r>
              <a:rPr lang="pl-PL" b="1" dirty="0" smtClean="0"/>
              <a:t>) </a:t>
            </a:r>
            <a:r>
              <a:rPr lang="pl-PL" dirty="0" smtClean="0"/>
              <a:t> ciążące na nieruchomości zaległości w podatkach państwowych oraz innych daninach publicznych, jeżeli wysokość tych sum jest zgłoszona, z wyjaśnieniem, które z nich obciążają nabywcę bez zaliczenia na cenę nabycia;</a:t>
            </a:r>
          </a:p>
          <a:p>
            <a:r>
              <a:rPr lang="pl-PL" b="1" dirty="0" smtClean="0"/>
              <a:t>6</a:t>
            </a:r>
            <a:r>
              <a:rPr lang="pl-PL" b="1" dirty="0" smtClean="0"/>
              <a:t>)</a:t>
            </a:r>
            <a:r>
              <a:rPr lang="pl-PL" dirty="0" smtClean="0"/>
              <a:t> prawa obciążające nieruchomość, które będą utrzymane w mocy z zaliczeniem i bez zaliczenia na cenę nabycia;</a:t>
            </a:r>
          </a:p>
          <a:p>
            <a:r>
              <a:rPr lang="pl-PL" b="1" dirty="0" smtClean="0"/>
              <a:t>7</a:t>
            </a:r>
            <a:r>
              <a:rPr lang="pl-PL" b="1" dirty="0" smtClean="0"/>
              <a:t>)</a:t>
            </a:r>
            <a:r>
              <a:rPr lang="pl-PL" dirty="0" smtClean="0"/>
              <a:t> wynikające z akt zmiany w stanie faktycznym i prawnym nieruchomości, jeżeli zaszły po jej opisie i oszacowaniu.</a:t>
            </a:r>
          </a:p>
          <a:p>
            <a:endParaRPr lang="pl-PL"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92500"/>
          </a:bodyPr>
          <a:lstStyle/>
          <a:p>
            <a:r>
              <a:rPr lang="pl-PL" b="1" dirty="0" smtClean="0"/>
              <a:t> </a:t>
            </a:r>
            <a:r>
              <a:rPr lang="pl-PL" dirty="0" smtClean="0"/>
              <a:t>Przedmiotem przetargu jest nieruchomość </a:t>
            </a:r>
            <a:r>
              <a:rPr lang="pl-PL" b="1" dirty="0" smtClean="0"/>
              <a:t>według stanu objętego opisem i oszacowaniem </a:t>
            </a:r>
            <a:r>
              <a:rPr lang="pl-PL" dirty="0" smtClean="0"/>
              <a:t>z uwzględnieniem zmian podanych do wiadomości przez komornika na terminie licytacyjnym</a:t>
            </a:r>
            <a:r>
              <a:rPr lang="pl-PL" dirty="0" smtClean="0"/>
              <a:t>.</a:t>
            </a:r>
          </a:p>
          <a:p>
            <a:r>
              <a:rPr lang="pl-PL" dirty="0" smtClean="0"/>
              <a:t>Jeżeli </a:t>
            </a:r>
            <a:r>
              <a:rPr lang="pl-PL" dirty="0" smtClean="0"/>
              <a:t>ma być sprzedanych kilka nieruchomości lub kilka części jednej nieruchomości, dłużnik ma prawo wskazać kolejność, w jakiej ma być przeprowadzony przetarg poszczególnych nieruchomości lub części.</a:t>
            </a:r>
            <a:endParaRPr lang="pl-PL"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85000" lnSpcReduction="10000"/>
          </a:bodyPr>
          <a:lstStyle/>
          <a:p>
            <a:r>
              <a:rPr lang="pl-PL" dirty="0" smtClean="0"/>
              <a:t>W przetargu nie mogą uczestniczyć: </a:t>
            </a:r>
            <a:endParaRPr lang="pl-PL" dirty="0" smtClean="0"/>
          </a:p>
          <a:p>
            <a:pPr>
              <a:buFontTx/>
              <a:buChar char="-"/>
            </a:pPr>
            <a:r>
              <a:rPr lang="pl-PL" dirty="0" smtClean="0"/>
              <a:t>dłużnik,</a:t>
            </a:r>
          </a:p>
          <a:p>
            <a:pPr>
              <a:buFontTx/>
              <a:buChar char="-"/>
            </a:pPr>
            <a:r>
              <a:rPr lang="pl-PL" dirty="0" smtClean="0"/>
              <a:t>komornik</a:t>
            </a:r>
            <a:r>
              <a:rPr lang="pl-PL" dirty="0" smtClean="0"/>
              <a:t>, </a:t>
            </a:r>
            <a:endParaRPr lang="pl-PL" dirty="0" smtClean="0"/>
          </a:p>
          <a:p>
            <a:pPr>
              <a:buFontTx/>
              <a:buChar char="-"/>
            </a:pPr>
            <a:r>
              <a:rPr lang="pl-PL" dirty="0" smtClean="0"/>
              <a:t>ich </a:t>
            </a:r>
            <a:r>
              <a:rPr lang="pl-PL" dirty="0" smtClean="0"/>
              <a:t>małżonkowie, dzieci, rodzice i rodzeństwo oraz osoby obecne na licytacji w charakterze urzędowym, </a:t>
            </a:r>
            <a:endParaRPr lang="pl-PL" dirty="0" smtClean="0"/>
          </a:p>
          <a:p>
            <a:pPr>
              <a:buFontTx/>
              <a:buChar char="-"/>
            </a:pPr>
            <a:r>
              <a:rPr lang="pl-PL" dirty="0" smtClean="0"/>
              <a:t>licytant</a:t>
            </a:r>
            <a:r>
              <a:rPr lang="pl-PL" dirty="0" smtClean="0"/>
              <a:t>, który nie wykonał warunków poprzedniej licytacji</a:t>
            </a:r>
            <a:r>
              <a:rPr lang="pl-PL" dirty="0" smtClean="0"/>
              <a:t>,</a:t>
            </a:r>
          </a:p>
          <a:p>
            <a:pPr>
              <a:buFontTx/>
              <a:buChar char="-"/>
            </a:pPr>
            <a:r>
              <a:rPr lang="pl-PL" dirty="0" smtClean="0"/>
              <a:t> </a:t>
            </a:r>
            <a:r>
              <a:rPr lang="pl-PL" dirty="0" smtClean="0"/>
              <a:t>osoby, które mogą nabyć nieruchomość tylko za zezwoleniem organu państwowego, a zezwolenia tego nie przedstawiły.</a:t>
            </a:r>
            <a:endParaRPr lang="pl-PL"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Pełnomocnictwo</a:t>
            </a:r>
            <a:endParaRPr lang="pl-PL" dirty="0"/>
          </a:p>
        </p:txBody>
      </p:sp>
      <p:sp>
        <p:nvSpPr>
          <p:cNvPr id="3" name="Symbol zastępczy zawartości 2"/>
          <p:cNvSpPr>
            <a:spLocks noGrp="1"/>
          </p:cNvSpPr>
          <p:nvPr>
            <p:ph idx="1"/>
          </p:nvPr>
        </p:nvSpPr>
        <p:spPr/>
        <p:txBody>
          <a:bodyPr/>
          <a:lstStyle/>
          <a:p>
            <a:r>
              <a:rPr lang="pl-PL" dirty="0" smtClean="0"/>
              <a:t>Dokument z podpisem urzędowo poświadczonym,</a:t>
            </a:r>
          </a:p>
          <a:p>
            <a:r>
              <a:rPr lang="pl-PL" dirty="0" smtClean="0"/>
              <a:t>W przypadku pełnomocnictw udzielonych radcom prawnym, adwokatom bądź przez </a:t>
            </a:r>
            <a:r>
              <a:rPr lang="pl-PL" dirty="0" err="1" smtClean="0"/>
              <a:t>przez</a:t>
            </a:r>
            <a:r>
              <a:rPr lang="pl-PL" dirty="0" smtClean="0"/>
              <a:t> państwowe jednostki organizacyjne lub jednostki organizacyjne samorządu terytorialnego </a:t>
            </a:r>
            <a:r>
              <a:rPr lang="pl-PL" dirty="0" smtClean="0"/>
              <a:t> wystarczy podpisany dokument.</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smtClean="0"/>
              <a:t>Przetarg odbywa się ustnie.</a:t>
            </a:r>
          </a:p>
          <a:p>
            <a:r>
              <a:rPr lang="pl-PL" dirty="0" smtClean="0"/>
              <a:t>Postąpienie wynosi co najmniej jeden </a:t>
            </a:r>
            <a:r>
              <a:rPr lang="pl-PL" dirty="0" smtClean="0"/>
              <a:t>procent ceny wywołania, z zaokrągleniem wzwyż do pełnych złotych.</a:t>
            </a:r>
          </a:p>
          <a:p>
            <a:r>
              <a:rPr lang="pl-PL" dirty="0" smtClean="0"/>
              <a:t>Zaofiarowana </a:t>
            </a:r>
            <a:r>
              <a:rPr lang="pl-PL" dirty="0" smtClean="0"/>
              <a:t>cena przestaje wiązać, gdy inny licytant zaofiarował cenę wyższą.</a:t>
            </a:r>
          </a:p>
          <a:p>
            <a:endParaRPr lang="pl-PL"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fontScale="92500" lnSpcReduction="10000"/>
          </a:bodyPr>
          <a:lstStyle/>
          <a:p>
            <a:r>
              <a:rPr lang="pl-PL" dirty="0" smtClean="0"/>
              <a:t>W przypadku gdy sprzedawanych jest kilka nieruchomości, lub kilka części tej samej nieruchomości, a osiągnięta cena wystarcza na zaspokojenie należności wierzyciela i koszty komornicze – komornik wstrzyma przetarg pozostałych nieruchomości/części nieruchomości. </a:t>
            </a:r>
          </a:p>
          <a:p>
            <a:r>
              <a:rPr lang="pl-PL" dirty="0" smtClean="0"/>
              <a:t>Następnie, jeśli przy podziale uzyskanych środków okaże się, że rzeczywiście zaszła powyższa sytuacja, egzekucję do tych pozostałych nieruchomości należy umorzyć.</a:t>
            </a:r>
            <a:endParaRPr lang="pl-PL"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smtClean="0"/>
              <a:t>W braku dalszych postąpień, komornik trzykrotnie obwieszcza ostatnio zaoferowaną cenę, po czym zamyka przetarg i wskazuje licytanta, który wskazał najwyższą kwotę. </a:t>
            </a:r>
            <a:endParaRPr lang="pl-PL"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smtClean="0"/>
              <a:t>Jeżeli należność wierzyciela będzie uiszczona wraz z kosztami przed zamknięciem przetargu, komornik umorzy egzekucję.</a:t>
            </a:r>
            <a:endParaRPr lang="pl-PL"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Art. 984 </a:t>
            </a:r>
            <a:r>
              <a:rPr lang="pl-PL" dirty="0" err="1" smtClean="0"/>
              <a:t>kpc</a:t>
            </a:r>
            <a:endParaRPr lang="pl-PL" dirty="0"/>
          </a:p>
        </p:txBody>
      </p:sp>
      <p:sp>
        <p:nvSpPr>
          <p:cNvPr id="3" name="Symbol zastępczy zawartości 2"/>
          <p:cNvSpPr>
            <a:spLocks noGrp="1"/>
          </p:cNvSpPr>
          <p:nvPr>
            <p:ph idx="1"/>
          </p:nvPr>
        </p:nvSpPr>
        <p:spPr/>
        <p:txBody>
          <a:bodyPr>
            <a:normAutofit fontScale="70000" lnSpcReduction="20000"/>
          </a:bodyPr>
          <a:lstStyle/>
          <a:p>
            <a:r>
              <a:rPr lang="pl-PL" dirty="0" smtClean="0"/>
              <a:t>Jeżeli </a:t>
            </a:r>
            <a:r>
              <a:rPr lang="pl-PL" dirty="0" smtClean="0"/>
              <a:t>również na drugiej licytacji nikt nie przystąpi do przetargu, przejęcie nieruchomości na własność może nastąpić w cenie nie niższej od dwóch trzecich części sumy oszacowania, przy czym prawo przejęcia przysługuje wierzycielowi egzekwującemu i hipotecznemu oraz współwłaścicielowi. Jeżeli przedmiotem egzekucji jest nieruchomość rolna, stosuje się </a:t>
            </a:r>
            <a:r>
              <a:rPr lang="pl-PL" dirty="0" smtClean="0">
                <a:hlinkClick r:id="rId2"/>
              </a:rPr>
              <a:t>art. 982</a:t>
            </a:r>
            <a:r>
              <a:rPr lang="pl-PL" dirty="0" smtClean="0"/>
              <a:t> z wynikającą z niniejszego przepisu zmianą co do ceny przejęcia. W wypadku gdy osoby określone w </a:t>
            </a:r>
            <a:r>
              <a:rPr lang="pl-PL" dirty="0" smtClean="0">
                <a:hlinkClick r:id="rId2"/>
              </a:rPr>
              <a:t>art. 982</a:t>
            </a:r>
            <a:r>
              <a:rPr lang="pl-PL" dirty="0" smtClean="0"/>
              <a:t> nie skorzystają z prawa przejęcia nieruchomości rolnej, prawo to przysługuje także wierzycielowi egzekwującemu i hipotecznemu.</a:t>
            </a:r>
          </a:p>
          <a:p>
            <a:r>
              <a:rPr lang="pl-PL" dirty="0" smtClean="0"/>
              <a:t>§ 2. Wniosek o przejęcie nieruchomości wierzyciel powinien złożyć sądowi w ciągu tygodnia po licytacji, składając jednocześnie rękojmię, chyba że ustawa go od niej zwalnia.</a:t>
            </a:r>
          </a:p>
          <a:p>
            <a:r>
              <a:rPr lang="pl-PL" dirty="0" smtClean="0"/>
              <a:t>§ 3. Jeżeli kilku wierzycieli składa wniosek o przejęcie, pierwszeństwo przysługuje temu, kto zaofiarował cenę wyższą, a przy równych cenach - temu, czyja należność jest większa.</a:t>
            </a:r>
          </a:p>
          <a:p>
            <a:endParaRPr lang="pl-PL"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b="1" dirty="0" smtClean="0"/>
              <a:t/>
            </a:r>
            <a:br>
              <a:rPr lang="pl-PL" b="1" dirty="0" smtClean="0"/>
            </a:br>
            <a:r>
              <a:rPr lang="pl-PL" b="1" dirty="0" smtClean="0"/>
              <a:t>Art. 985 [Umorzenie; ponowna egzekucja]</a:t>
            </a:r>
            <a:endParaRPr lang="pl-PL" dirty="0" smtClean="0"/>
          </a:p>
          <a:p>
            <a:r>
              <a:rPr lang="pl-PL" dirty="0" smtClean="0"/>
              <a:t>§ 1. Jeżeli po drugiej licytacji żaden z wierzycieli nie przejął nieruchomości na własność, postępowanie egzekucyjne umarza się i nowa egzekucja z tej nieruchomości może być wszczęta dopiero po upływie 6 miesięcy od daty drugiej licytacji.</a:t>
            </a:r>
          </a:p>
          <a:p>
            <a:endParaRPr lang="pl-PL"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r>
              <a:rPr lang="pl-PL" dirty="0"/>
              <a:t>Uczestnikami postępowania oprócz wierzyciela i dłużnika są również osoby, którym przysługują prawa rzeczowe ograniczone lub roszczenia albo prawa osobiste zabezpieczone na nieruchomości, a gdy przedmiotem egzekucji jest użytkowanie wieczyste, także organ, który zawarł umowę o użytkowanie wieczyste.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smtClean="0"/>
              <a:t>Skargę na czynności komornika w toku licytacji aż do zamknięcia przetargu zgłasza się ustnie sędziemu albo referendarzowi sądowemu nadzorującemu licytację, który natychmiast ją rozstrzyga.</a:t>
            </a:r>
          </a:p>
          <a:p>
            <a:pPr>
              <a:buNone/>
            </a:pPr>
            <a:endParaRPr lang="pl-PL"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dirty="0" smtClean="0"/>
              <a:t>Przybicie</a:t>
            </a:r>
            <a:endParaRPr lang="pl-PL" dirty="0"/>
          </a:p>
        </p:txBody>
      </p:sp>
      <p:sp>
        <p:nvSpPr>
          <p:cNvPr id="3" name="Symbol zastępczy zawartości 2"/>
          <p:cNvSpPr>
            <a:spLocks noGrp="1"/>
          </p:cNvSpPr>
          <p:nvPr>
            <p:ph idx="1"/>
          </p:nvPr>
        </p:nvSpPr>
        <p:spPr/>
        <p:txBody>
          <a:bodyPr/>
          <a:lstStyle/>
          <a:p>
            <a:endParaRPr lang="pl-PL"/>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smtClean="0"/>
              <a:t>Po zamknięciu przetargu </a:t>
            </a:r>
            <a:r>
              <a:rPr lang="pl-PL" b="1" dirty="0" smtClean="0"/>
              <a:t>sąd</a:t>
            </a:r>
            <a:r>
              <a:rPr lang="pl-PL" dirty="0" smtClean="0"/>
              <a:t> w osobie sędziego albo referendarz sądowy, pod którego nadzorem odbywa się licytacja, wydaje na posiedzeniu jawnym </a:t>
            </a:r>
            <a:r>
              <a:rPr lang="pl-PL" b="1" dirty="0" smtClean="0"/>
              <a:t>postanowienie</a:t>
            </a:r>
            <a:r>
              <a:rPr lang="pl-PL" dirty="0" smtClean="0"/>
              <a:t> co do przybicia na rzecz licytanta, który zaofiarował najwyższą cenę, po wysłuchaniu tak jego, jak i obecnych uczestników.</a:t>
            </a:r>
            <a:endParaRPr lang="pl-PL"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92500" lnSpcReduction="20000"/>
          </a:bodyPr>
          <a:lstStyle/>
          <a:p>
            <a:r>
              <a:rPr lang="pl-PL" dirty="0" smtClean="0"/>
              <a:t>Postanowienie o przybiciu ogłasza się niezwłocznie po ukończeniu przetargu; ogłoszenie można jednak odroczyć najdalej na tydzień, jeżeli zgłoszono skargę, której natychmiastowe rozstrzygnięcie nie jest możliwe, jak również z innych ważnych przyczyn.</a:t>
            </a:r>
          </a:p>
          <a:p>
            <a:r>
              <a:rPr lang="pl-PL" dirty="0" smtClean="0"/>
              <a:t>Jeżeli </a:t>
            </a:r>
            <a:r>
              <a:rPr lang="pl-PL" dirty="0" smtClean="0"/>
              <a:t>skargi lub zażalenia wniesione w toku postępowania egzekucyjnego nie są jeszcze prawomocnie rozstrzygnięte, sąd może wstrzymać wydanie postanowienia co do udzielenia przybicia.</a:t>
            </a:r>
          </a:p>
          <a:p>
            <a:endParaRPr lang="pl-PL"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Odmowa przybicia</a:t>
            </a:r>
            <a:endParaRPr lang="pl-PL" dirty="0"/>
          </a:p>
        </p:txBody>
      </p:sp>
      <p:sp>
        <p:nvSpPr>
          <p:cNvPr id="3" name="Symbol zastępczy zawartości 2"/>
          <p:cNvSpPr>
            <a:spLocks noGrp="1"/>
          </p:cNvSpPr>
          <p:nvPr>
            <p:ph idx="1"/>
          </p:nvPr>
        </p:nvSpPr>
        <p:spPr/>
        <p:txBody>
          <a:bodyPr>
            <a:normAutofit fontScale="77500" lnSpcReduction="20000"/>
          </a:bodyPr>
          <a:lstStyle/>
          <a:p>
            <a:r>
              <a:rPr lang="pl-PL" dirty="0" smtClean="0"/>
              <a:t>z powodu naruszenia przepisów postępowania w toku licytacji, jeżeli uchybienia te mogły mieć istotny wpływ na wynik przetargu.</a:t>
            </a:r>
          </a:p>
          <a:p>
            <a:r>
              <a:rPr lang="pl-PL" dirty="0" smtClean="0"/>
              <a:t>jeżeli </a:t>
            </a:r>
            <a:r>
              <a:rPr lang="pl-PL" dirty="0" smtClean="0"/>
              <a:t>postępowanie podlegało umorzeniu lub zawieszeniu albo jeżeli uczestnik nie otrzymał zawiadomienia o licytacji, chyba że z tego powodu nie nastąpiło naruszenie jego praw albo że będąc na licytacji nie wystąpił ze skargą na to uchybienie</a:t>
            </a:r>
            <a:r>
              <a:rPr lang="pl-PL" dirty="0" smtClean="0"/>
              <a:t>.</a:t>
            </a:r>
          </a:p>
          <a:p>
            <a:r>
              <a:rPr lang="pl-PL" dirty="0" smtClean="0"/>
              <a:t>W razie odmowy przybicia komornik </a:t>
            </a:r>
            <a:r>
              <a:rPr lang="pl-PL" b="1" dirty="0" smtClean="0"/>
              <a:t>na wniosek</a:t>
            </a:r>
            <a:r>
              <a:rPr lang="pl-PL" dirty="0" smtClean="0"/>
              <a:t> wierzyciela wyznacza ponownie licytację.</a:t>
            </a:r>
          </a:p>
          <a:p>
            <a:r>
              <a:rPr lang="pl-PL" dirty="0" smtClean="0"/>
              <a:t>Osoba, na rzecz której udzielono przybicia, uzyskuje, jeżeli wykona warunki licytacyjne, prawo do przysądzenia jej własności nieruchomości.</a:t>
            </a:r>
          </a:p>
          <a:p>
            <a:endParaRPr lang="pl-PL"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smtClean="0"/>
              <a:t>W postanowieniu o przybiciu wymienia się imię i nazwisko nabywcy, oznaczenie nieruchomości, datę przetargu i cenę nabycia.</a:t>
            </a:r>
            <a:endParaRPr lang="pl-PL"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Przysądzenie własności</a:t>
            </a:r>
            <a:endParaRPr lang="pl-PL" dirty="0"/>
          </a:p>
        </p:txBody>
      </p:sp>
      <p:sp>
        <p:nvSpPr>
          <p:cNvPr id="3" name="Symbol zastępczy zawartości 2"/>
          <p:cNvSpPr>
            <a:spLocks noGrp="1"/>
          </p:cNvSpPr>
          <p:nvPr>
            <p:ph idx="1"/>
          </p:nvPr>
        </p:nvSpPr>
        <p:spPr/>
        <p:txBody>
          <a:bodyPr>
            <a:normAutofit fontScale="92500" lnSpcReduction="10000"/>
          </a:bodyPr>
          <a:lstStyle/>
          <a:p>
            <a:r>
              <a:rPr lang="pl-PL" dirty="0" smtClean="0"/>
              <a:t> Po uprawomocnieniu się przybicia i wykonaniu przez nabywcę warunków licytacyjnych lub postanowienia o ustaleniu ceny nabycia i wpłaceniu całej ceny przez Skarb Państwa </a:t>
            </a:r>
            <a:r>
              <a:rPr lang="pl-PL" b="1" dirty="0" smtClean="0"/>
              <a:t>sąd wydaje postanowienie o przysądzeniu własności</a:t>
            </a:r>
            <a:r>
              <a:rPr lang="pl-PL" dirty="0" smtClean="0"/>
              <a:t>.</a:t>
            </a:r>
          </a:p>
          <a:p>
            <a:r>
              <a:rPr lang="pl-PL" dirty="0" smtClean="0"/>
              <a:t>Na </a:t>
            </a:r>
            <a:r>
              <a:rPr lang="pl-PL" dirty="0" smtClean="0"/>
              <a:t>postanowienie co do przysądzenia własności przysługuje zażalenie. Podstawą zażalenia nie mogą być uchybienia sprzed uprawomocnienia się przybicia.</a:t>
            </a:r>
          </a:p>
          <a:p>
            <a:endParaRPr lang="pl-PL"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85000" lnSpcReduction="20000"/>
          </a:bodyPr>
          <a:lstStyle/>
          <a:p>
            <a:r>
              <a:rPr lang="pl-PL" dirty="0" smtClean="0"/>
              <a:t>Prawomocne postanowienie o przysądzeniu własności przenosi własność na </a:t>
            </a:r>
            <a:r>
              <a:rPr lang="pl-PL" dirty="0" smtClean="0"/>
              <a:t>nabywcę.</a:t>
            </a:r>
          </a:p>
          <a:p>
            <a:r>
              <a:rPr lang="pl-PL" dirty="0" smtClean="0"/>
              <a:t>Od chwili uprawomocnienia się postanowienia o przysądzeniu własności na rzecz nabywcy należą do niego pożytki z nieruchomości. Powtarzające się daniny publiczne przypadające z nieruchomości od dnia prawomocności postanowienia o przysądzeniu własności ponosi nabywca. Świadczenia publicznoprawne niepowtarzające się nabywca ponosi tylko wtedy, gdy ich płatność przypada w dniu uprawomocnienia się postanowienia o przysądzeniu własności lub po tym dniu.</a:t>
            </a:r>
            <a:endParaRPr lang="pl-PL"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Art. 1000 </a:t>
            </a:r>
            <a:r>
              <a:rPr lang="pl-PL" dirty="0" err="1" smtClean="0"/>
              <a:t>kpc</a:t>
            </a:r>
            <a:endParaRPr lang="pl-PL" dirty="0"/>
          </a:p>
        </p:txBody>
      </p:sp>
      <p:sp>
        <p:nvSpPr>
          <p:cNvPr id="3" name="Symbol zastępczy zawartości 2"/>
          <p:cNvSpPr>
            <a:spLocks noGrp="1"/>
          </p:cNvSpPr>
          <p:nvPr>
            <p:ph idx="1"/>
          </p:nvPr>
        </p:nvSpPr>
        <p:spPr/>
        <p:txBody>
          <a:bodyPr>
            <a:normAutofit fontScale="47500" lnSpcReduction="20000"/>
          </a:bodyPr>
          <a:lstStyle/>
          <a:p>
            <a:r>
              <a:rPr lang="pl-PL" dirty="0" smtClean="0"/>
              <a:t/>
            </a:r>
            <a:br>
              <a:rPr lang="pl-PL" dirty="0" smtClean="0"/>
            </a:br>
            <a:r>
              <a:rPr lang="pl-PL" dirty="0" smtClean="0"/>
              <a:t>§ 1. Z chwilą uprawomocnienia się postanowienia o przysądzeniu własności wygasają wszelkie prawa i skutki ujawnienia praw i roszczeń osobistych ciążące na nieruchomości. Na miejsce tych praw powstaje prawo do zaspokojenia z ceny nabycia z pierwszeństwem przewidzianym w przepisach o podziale ceny uzyskanej z egzekucji.</a:t>
            </a:r>
          </a:p>
          <a:p>
            <a:r>
              <a:rPr lang="pl-PL" dirty="0" smtClean="0"/>
              <a:t>§ 2. Pozostają w mocy bez potrącenia ich wartości z ceny nabycia:</a:t>
            </a:r>
          </a:p>
          <a:p>
            <a:r>
              <a:rPr lang="pl-PL" b="1" dirty="0" smtClean="0"/>
              <a:t>1</a:t>
            </a:r>
            <a:r>
              <a:rPr lang="pl-PL" b="1" dirty="0" smtClean="0"/>
              <a:t>) </a:t>
            </a:r>
            <a:r>
              <a:rPr lang="pl-PL" dirty="0" smtClean="0"/>
              <a:t> prawa ciążące na nieruchomości z mocy ustawy;</a:t>
            </a:r>
          </a:p>
          <a:p>
            <a:r>
              <a:rPr lang="pl-PL" b="1" dirty="0" smtClean="0"/>
              <a:t>2</a:t>
            </a:r>
            <a:r>
              <a:rPr lang="pl-PL" b="1" dirty="0" smtClean="0"/>
              <a:t>)</a:t>
            </a:r>
            <a:r>
              <a:rPr lang="pl-PL" dirty="0" smtClean="0"/>
              <a:t> </a:t>
            </a:r>
            <a:r>
              <a:rPr lang="pl-PL" i="1" dirty="0" smtClean="0"/>
              <a:t>(uchylony)</a:t>
            </a:r>
            <a:endParaRPr lang="pl-PL" dirty="0" smtClean="0"/>
          </a:p>
          <a:p>
            <a:r>
              <a:rPr lang="pl-PL" b="1" dirty="0" smtClean="0"/>
              <a:t>3</a:t>
            </a:r>
            <a:r>
              <a:rPr lang="pl-PL" b="1" dirty="0" smtClean="0"/>
              <a:t>)</a:t>
            </a:r>
            <a:r>
              <a:rPr lang="pl-PL" dirty="0" smtClean="0"/>
              <a:t> służebność drogi koniecznej oraz służebność ustanowiona w związku z przekroczeniem granicy przy wznoszeniu budowli lub innego urządzenia;</a:t>
            </a:r>
          </a:p>
          <a:p>
            <a:r>
              <a:rPr lang="pl-PL" b="1" dirty="0" smtClean="0"/>
              <a:t>4</a:t>
            </a:r>
            <a:r>
              <a:rPr lang="pl-PL" b="1" dirty="0" smtClean="0"/>
              <a:t>)</a:t>
            </a:r>
            <a:r>
              <a:rPr lang="pl-PL" dirty="0" smtClean="0"/>
              <a:t> służebność przesyłu.</a:t>
            </a:r>
          </a:p>
          <a:p>
            <a:r>
              <a:rPr lang="pl-PL" dirty="0" smtClean="0"/>
              <a:t>§ 3. Pozostają również w mocy ujawnione przez wpis w księdze wieczystej lub złożenie dokumentu do zbioru albo nieujawnione w ten sposób, lecz zgłoszone najpóźniej na trzy dni przed terminem licytacji, użytkowanie, służebności i prawa dożywotnika, jeżeli przysługuje im pierwszeństwo przed wszystkimi hipotekami lub jeżeli nieruchomość nie jest hipotekami obciążona albo jeżeli wartość użytkowania, służebności i praw dożywotnika znajduje pełne pokrycie w cenie nabycia. Jednakże w wypadku ostatnim wartość tych praw będzie zaliczona na cenę nabycia.</a:t>
            </a:r>
          </a:p>
          <a:p>
            <a:r>
              <a:rPr lang="pl-PL" dirty="0" smtClean="0"/>
              <a:t>§ 4. Przepisu § 1 nie stosuje się w odniesieniu do ciążących na nieruchomości spółdzielczych lokatorskich i własnościowych praw do lokalu. Prawa te, z chwilą uprawomocnienia się postanowienia o przysądzeniu własności, przekształcają się odpowiednio w prawo najmu, w prawo odrębnej własności do lokalu albo we własność domu jednorodzinnego.</a:t>
            </a:r>
          </a:p>
          <a:p>
            <a:endParaRPr lang="pl-PL"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smtClean="0"/>
              <a:t>Na wniosek właściciela nieruchomości władnącej, zgłoszony najpóźniej na trzy dni przed terminem licytacji, sąd może zarządzić, że służebność gruntowa, która nie znajduje pełnego pokrycia w cenie nabycia, będzie utrzymana w mocy, jeżeli jest dla nieruchomości władnącej konieczna, a nie obciąża w sposób istotny wartości nieruchomości obciążonej.</a:t>
            </a:r>
            <a:endParaRPr lang="pl-PL"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Zajęcie nieruchomości</a:t>
            </a:r>
            <a:endParaRPr lang="pl-PL" dirty="0"/>
          </a:p>
        </p:txBody>
      </p:sp>
      <p:sp>
        <p:nvSpPr>
          <p:cNvPr id="3" name="Symbol zastępczy zawartości 2"/>
          <p:cNvSpPr>
            <a:spLocks noGrp="1"/>
          </p:cNvSpPr>
          <p:nvPr>
            <p:ph idx="1"/>
          </p:nvPr>
        </p:nvSpPr>
        <p:spPr/>
        <p:txBody>
          <a:bodyPr/>
          <a:lstStyle/>
          <a:p>
            <a:endParaRPr lang="pl-PL"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77500" lnSpcReduction="20000"/>
          </a:bodyPr>
          <a:lstStyle/>
          <a:p>
            <a:r>
              <a:rPr lang="pl-PL" dirty="0" smtClean="0"/>
              <a:t>Z chwilą uprawomocnienia się postanowienia o przysądzeniu własności nabywca wstępuje w prawa i obowiązki dłużnika wynikające ze stosunku najmu i dzierżawy stosownie do przepisów prawa normujących te stosunki w wypadku zbycia rzeczy wynajętej lub wydzierżawionej. W przypadku gdy umowa najmu lub dzierżawy nieruchomości zawarta była na czas oznaczony dłuższy niż dwa lata, nabywca może wypowiedzieć tę umowę, w ciągu miesiąca od uprawomocnienia się postanowienia o przysądzeniu własności, z zachowaniem rocznego terminu wypowiedzenia, o ile umowa nie przewiduje terminu krótszego, chociażby umowa została zawarta z zachowaniem formy pisemnej i z datą pewną, a rzecz została najemcy lub dzierżawcy wydana.</a:t>
            </a:r>
            <a:endParaRPr lang="pl-PL"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normAutofit fontScale="92500" lnSpcReduction="20000"/>
          </a:bodyPr>
          <a:lstStyle/>
          <a:p>
            <a:r>
              <a:rPr lang="pl-PL" dirty="0" smtClean="0"/>
              <a:t>Prawomocne </a:t>
            </a:r>
            <a:r>
              <a:rPr lang="pl-PL" dirty="0" smtClean="0"/>
              <a:t>postanowienie o przysądzeniu własności wraz z planem podziału sumy uzyskanej z egzekucji jest tytułem do wykreślenia w księdze wieczystej lub w zbiorze dokumentów wszelkich praw, które według planu podziału wygasły.</a:t>
            </a:r>
          </a:p>
          <a:p>
            <a:r>
              <a:rPr lang="pl-PL" dirty="0" smtClean="0"/>
              <a:t>Na </a:t>
            </a:r>
            <a:r>
              <a:rPr lang="pl-PL" dirty="0" smtClean="0"/>
              <a:t>podstawie samego postanowienia o przysądzeniu własności wykreśla się wszystkie hipoteki obciążające nieruchomość, jeżeli w postanowieniu stwierdzono złożenie całej ceny nabycia na rachunek depozytowy Ministra Finansów.</a:t>
            </a:r>
          </a:p>
          <a:p>
            <a:endParaRPr lang="pl-PL"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smtClean="0"/>
              <a:t>Art.1004-art. 1013 </a:t>
            </a:r>
            <a:r>
              <a:rPr lang="pl-PL" dirty="0" err="1" smtClean="0"/>
              <a:t>kpc</a:t>
            </a:r>
            <a:r>
              <a:rPr lang="pl-PL" dirty="0" smtClean="0"/>
              <a:t> – proszę o zapoznanie się</a:t>
            </a:r>
            <a:endParaRPr lang="pl-PL" dirty="0"/>
          </a:p>
        </p:txBody>
      </p:sp>
      <p:sp>
        <p:nvSpPr>
          <p:cNvPr id="3" name="Symbol zastępczy zawartości 2"/>
          <p:cNvSpPr>
            <a:spLocks noGrp="1"/>
          </p:cNvSpPr>
          <p:nvPr>
            <p:ph idx="1"/>
          </p:nvPr>
        </p:nvSpPr>
        <p:spPr/>
        <p:txBody>
          <a:bodyPr/>
          <a:lstStyle/>
          <a:p>
            <a:endParaRPr lang="pl-PL"/>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lstStyle/>
          <a:p>
            <a:pPr>
              <a:buNone/>
            </a:pPr>
            <a:r>
              <a:rPr lang="pl-PL" dirty="0" smtClean="0"/>
              <a:t>	</a:t>
            </a:r>
            <a:r>
              <a:rPr lang="pl-PL" b="1" dirty="0" smtClean="0"/>
              <a:t>Dziękuję </a:t>
            </a:r>
            <a:r>
              <a:rPr lang="pl-PL" b="1" dirty="0" smtClean="0"/>
              <a:t>za </a:t>
            </a:r>
            <a:r>
              <a:rPr lang="pl-PL" b="1" dirty="0" smtClean="0"/>
              <a:t>zajęcia i życzę powodzenia na kolokwium.</a:t>
            </a:r>
            <a:endParaRPr lang="pl-PL"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Zajęcie nieruchomości</a:t>
            </a:r>
            <a:endParaRPr lang="pl-PL" dirty="0"/>
          </a:p>
        </p:txBody>
      </p:sp>
      <p:sp>
        <p:nvSpPr>
          <p:cNvPr id="3" name="Symbol zastępczy zawartości 2"/>
          <p:cNvSpPr>
            <a:spLocks noGrp="1"/>
          </p:cNvSpPr>
          <p:nvPr>
            <p:ph idx="1"/>
          </p:nvPr>
        </p:nvSpPr>
        <p:spPr/>
        <p:txBody>
          <a:bodyPr>
            <a:normAutofit fontScale="92500"/>
          </a:bodyPr>
          <a:lstStyle/>
          <a:p>
            <a:r>
              <a:rPr lang="pl-PL" dirty="0" smtClean="0"/>
              <a:t>1. wniosek wierzyciela</a:t>
            </a:r>
          </a:p>
          <a:p>
            <a:r>
              <a:rPr lang="pl-PL" dirty="0" smtClean="0"/>
              <a:t>2. Wezwanie dłużnika przez komornika, aby dłużnik </a:t>
            </a:r>
            <a:r>
              <a:rPr lang="pl-PL" dirty="0"/>
              <a:t>zapłacił dług w ciągu dwóch tygodni pod rygorem przystąpienia do opisu i oszacowania</a:t>
            </a:r>
            <a:r>
              <a:rPr lang="pl-PL" dirty="0" smtClean="0"/>
              <a:t>.</a:t>
            </a:r>
          </a:p>
          <a:p>
            <a:r>
              <a:rPr lang="pl-PL" dirty="0" smtClean="0"/>
              <a:t>2 (również). komornik składa o </a:t>
            </a:r>
            <a:r>
              <a:rPr lang="pl-PL" dirty="0"/>
              <a:t>sądu właściwego do prowadzenia księgi wieczystej wniosek o wpis o wszczęciu egzekucji lub o złożenie wniosku do zbioru dokumentów, wraz z odpisem wezwania do zapłaty.</a:t>
            </a:r>
            <a:endParaRPr lang="pl-PL" dirty="0" smtClean="0"/>
          </a:p>
          <a:p>
            <a:endParaRPr lang="pl-PL"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a:p>
        </p:txBody>
      </p:sp>
      <p:sp>
        <p:nvSpPr>
          <p:cNvPr id="3" name="Symbol zastępczy zawartości 2"/>
          <p:cNvSpPr>
            <a:spLocks noGrp="1"/>
          </p:cNvSpPr>
          <p:nvPr>
            <p:ph idx="1"/>
          </p:nvPr>
        </p:nvSpPr>
        <p:spPr/>
        <p:txBody>
          <a:bodyPr/>
          <a:lstStyle/>
          <a:p>
            <a:r>
              <a:rPr lang="pl-PL" dirty="0" smtClean="0"/>
              <a:t>W przypadku umorzenia postępowania egzekucyjnego lub ukończenia egzekucji w inny sposób niż przez umorzenie komornik składa wniosek o wykreślenie w księdze wieczystej wpisu o wszczęciu egzekucji lub o usunięcie wniosku o wszczęcie egzekucji ze zbioru dokumentów. Obowiązek poprawienia lub uzupełnienia wniosku spoczywa na komorniku.</a:t>
            </a:r>
            <a:endParaRPr lang="pl-PL"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endParaRPr lang="pl-PL" dirty="0"/>
          </a:p>
        </p:txBody>
      </p:sp>
      <p:sp>
        <p:nvSpPr>
          <p:cNvPr id="3" name="Symbol zastępczy zawartości 2"/>
          <p:cNvSpPr>
            <a:spLocks noGrp="1"/>
          </p:cNvSpPr>
          <p:nvPr>
            <p:ph idx="1"/>
          </p:nvPr>
        </p:nvSpPr>
        <p:spPr/>
        <p:txBody>
          <a:bodyPr>
            <a:normAutofit fontScale="77500" lnSpcReduction="20000"/>
          </a:bodyPr>
          <a:lstStyle/>
          <a:p>
            <a:r>
              <a:rPr lang="pl-PL" b="1" dirty="0"/>
              <a:t/>
            </a:r>
            <a:br>
              <a:rPr lang="pl-PL" b="1" dirty="0"/>
            </a:br>
            <a:r>
              <a:rPr lang="pl-PL" b="1" dirty="0"/>
              <a:t>Art. 923</a:t>
            </a:r>
            <a:r>
              <a:rPr lang="pl-PL" b="1" baseline="30000" dirty="0"/>
              <a:t>1</a:t>
            </a:r>
            <a:r>
              <a:rPr lang="pl-PL" b="1" dirty="0"/>
              <a:t> [Tytuł wykonawczy]</a:t>
            </a:r>
            <a:endParaRPr lang="pl-PL" dirty="0"/>
          </a:p>
          <a:p>
            <a:r>
              <a:rPr lang="pl-PL" dirty="0"/>
              <a:t>§ 1. Tytuł wykonawczy wystawiony przeciwko osobie pozostającej w związku małżeńskim stanowi podstawę do zajęcia nieruchomości wchodzącej w skład majątku wspólnego. Dalsze czynności egzekucyjne dopuszczalne są na podstawie tytułu wykonawczego wystawionego przeciwko obojgu małżonkom.</a:t>
            </a:r>
          </a:p>
          <a:p>
            <a:r>
              <a:rPr lang="pl-PL" dirty="0"/>
              <a:t>§ 2. Jeżeli małżonek dłużnika sprzeciwi się zajęciu, o sprzeciwie komornik niezwłocznie zawiadamia wierzyciela, który w terminie tygodniowym powinien wystąpić o nadanie przeciwko małżonkowi dłużnika klauzuli wykonalności pod rygorem umorzenia egzekucji z zajętej nieruchomości.</a:t>
            </a:r>
          </a:p>
          <a:p>
            <a:endParaRPr lang="pl-PL" dirty="0"/>
          </a:p>
        </p:txBody>
      </p:sp>
    </p:spTree>
  </p:cSld>
  <p:clrMapOvr>
    <a:masterClrMapping/>
  </p:clrMapOvr>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1654</TotalTime>
  <Words>2578</Words>
  <Application>Microsoft Office PowerPoint</Application>
  <PresentationFormat>Pokaz na ekranie (4:3)</PresentationFormat>
  <Paragraphs>192</Paragraphs>
  <Slides>63</Slides>
  <Notes>0</Notes>
  <HiddenSlides>0</HiddenSlides>
  <MMClips>0</MMClips>
  <ScaleCrop>false</ScaleCrop>
  <HeadingPairs>
    <vt:vector size="4" baseType="variant">
      <vt:variant>
        <vt:lpstr>Motyw</vt:lpstr>
      </vt:variant>
      <vt:variant>
        <vt:i4>1</vt:i4>
      </vt:variant>
      <vt:variant>
        <vt:lpstr>Tytuły slajdów</vt:lpstr>
      </vt:variant>
      <vt:variant>
        <vt:i4>63</vt:i4>
      </vt:variant>
    </vt:vector>
  </HeadingPairs>
  <TitlesOfParts>
    <vt:vector size="64" baseType="lpstr">
      <vt:lpstr>Motyw pakietu Office</vt:lpstr>
      <vt:lpstr>Egzekucja z nieruchomości </vt:lpstr>
      <vt:lpstr>Właściwość:</vt:lpstr>
      <vt:lpstr>Slajd 3</vt:lpstr>
      <vt:lpstr>Slajd 4</vt:lpstr>
      <vt:lpstr>Slajd 5</vt:lpstr>
      <vt:lpstr>Zajęcie nieruchomości</vt:lpstr>
      <vt:lpstr>Zajęcie nieruchomości</vt:lpstr>
      <vt:lpstr>Slajd 8</vt:lpstr>
      <vt:lpstr>Slajd 9</vt:lpstr>
      <vt:lpstr>Chwila zajęcia:</vt:lpstr>
      <vt:lpstr>Zakres zajęcia</vt:lpstr>
      <vt:lpstr>Skutki zajęcia:</vt:lpstr>
      <vt:lpstr>Przyłączenie się do egzekucji</vt:lpstr>
      <vt:lpstr>Nadzór nad zajętą nieruchomością</vt:lpstr>
      <vt:lpstr>Zarządca:</vt:lpstr>
      <vt:lpstr>Slajd 16</vt:lpstr>
      <vt:lpstr>Opis i oszacowanie</vt:lpstr>
      <vt:lpstr>Slajd 18</vt:lpstr>
      <vt:lpstr>Slajd 19</vt:lpstr>
      <vt:lpstr>Wydzielenie części nieruchomości</vt:lpstr>
      <vt:lpstr>Art. 947 kpc[Protokół opisu i oszacowania]</vt:lpstr>
      <vt:lpstr>Oszacowanie</vt:lpstr>
      <vt:lpstr>Slajd 23</vt:lpstr>
      <vt:lpstr>Slajd 24</vt:lpstr>
      <vt:lpstr>Slajd 25</vt:lpstr>
      <vt:lpstr>Licytacja</vt:lpstr>
      <vt:lpstr>Slajd 27</vt:lpstr>
      <vt:lpstr>Slajd 28</vt:lpstr>
      <vt:lpstr>Slajd 29</vt:lpstr>
      <vt:lpstr>Slajd 30</vt:lpstr>
      <vt:lpstr>Slajd 31</vt:lpstr>
      <vt:lpstr>Slajd 32</vt:lpstr>
      <vt:lpstr>Przejęcie nieruchomości wchodzącej w skład gospodarstwa rolnego</vt:lpstr>
      <vt:lpstr>Cena wywołania</vt:lpstr>
      <vt:lpstr>Rękojmia przy licytacji</vt:lpstr>
      <vt:lpstr>Slajd 36</vt:lpstr>
      <vt:lpstr> Art. 964 kpc [Zwolnienie z rękojmi]</vt:lpstr>
      <vt:lpstr>Slajd 38</vt:lpstr>
      <vt:lpstr>Przebieg licytacji</vt:lpstr>
      <vt:lpstr>Slajd 40</vt:lpstr>
      <vt:lpstr>Slajd 41</vt:lpstr>
      <vt:lpstr>Slajd 42</vt:lpstr>
      <vt:lpstr>Pełnomocnictwo</vt:lpstr>
      <vt:lpstr>Slajd 44</vt:lpstr>
      <vt:lpstr>Slajd 45</vt:lpstr>
      <vt:lpstr>Slajd 46</vt:lpstr>
      <vt:lpstr>Slajd 47</vt:lpstr>
      <vt:lpstr>Art. 984 kpc</vt:lpstr>
      <vt:lpstr>Slajd 49</vt:lpstr>
      <vt:lpstr>Slajd 50</vt:lpstr>
      <vt:lpstr>Przybicie</vt:lpstr>
      <vt:lpstr>Slajd 52</vt:lpstr>
      <vt:lpstr>Slajd 53</vt:lpstr>
      <vt:lpstr>Odmowa przybicia</vt:lpstr>
      <vt:lpstr>Slajd 55</vt:lpstr>
      <vt:lpstr>Przysądzenie własności</vt:lpstr>
      <vt:lpstr>Slajd 57</vt:lpstr>
      <vt:lpstr>Art. 1000 kpc</vt:lpstr>
      <vt:lpstr>Slajd 59</vt:lpstr>
      <vt:lpstr>Slajd 60</vt:lpstr>
      <vt:lpstr>Slajd 61</vt:lpstr>
      <vt:lpstr>Art.1004-art. 1013 kpc – proszę o zapoznanie się</vt:lpstr>
      <vt:lpstr>Slajd 63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Egzekucja z nieruchomości</dc:title>
  <dc:creator>Windows User</dc:creator>
  <cp:lastModifiedBy>Windows User</cp:lastModifiedBy>
  <cp:revision>32</cp:revision>
  <dcterms:created xsi:type="dcterms:W3CDTF">2021-03-30T07:08:05Z</dcterms:created>
  <dcterms:modified xsi:type="dcterms:W3CDTF">2021-04-07T00:02:23Z</dcterms:modified>
</cp:coreProperties>
</file>