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chemeClr val="accent6"/>
        </a:solidFill>
        <a:effectLst/>
        <a:uFillTx/>
        <a:latin typeface="+mj-lt"/>
        <a:ea typeface="+mj-ea"/>
        <a:cs typeface="+mj-cs"/>
        <a:sym typeface="Segoe U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BCC"/>
          </a:solidFill>
        </a:fill>
      </a:tcStyle>
    </a:wholeTbl>
    <a:band2H>
      <a:tcTxStyle/>
      <a:tcStyle>
        <a:tcBdr/>
        <a:fill>
          <a:solidFill>
            <a:srgbClr val="EB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BDB"/>
          </a:solidFill>
        </a:fill>
      </a:tcStyle>
    </a:wholeTbl>
    <a:band2H>
      <a:tcTxStyle/>
      <a:tcStyle>
        <a:tcBdr/>
        <a:fill>
          <a:solidFill>
            <a:srgbClr val="F2EE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4D4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solidFill>
            <a:schemeClr val="accent6">
              <a:alpha val="20000"/>
            </a:schemeClr>
          </a:solidFill>
        </a:fill>
      </a:tcStyle>
    </a:firstCol>
    <a:la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50800" cap="flat">
              <a:solidFill>
                <a:schemeClr val="accent6"/>
              </a:solidFill>
              <a:prstDash val="solid"/>
              <a:round/>
            </a:ln>
          </a:top>
          <a:bottom>
            <a:ln w="127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chemeClr val="accent6"/>
        </a:fontRef>
        <a:schemeClr val="accent6"/>
      </a:tcTxStyle>
      <a:tcStyle>
        <a:tcBdr>
          <a:left>
            <a:ln w="12700" cap="flat">
              <a:solidFill>
                <a:schemeClr val="accent6"/>
              </a:solidFill>
              <a:prstDash val="solid"/>
              <a:round/>
            </a:ln>
          </a:left>
          <a:right>
            <a:ln w="12700" cap="flat">
              <a:solidFill>
                <a:schemeClr val="accent6"/>
              </a:solidFill>
              <a:prstDash val="solid"/>
              <a:round/>
            </a:ln>
          </a:right>
          <a:top>
            <a:ln w="12700" cap="flat">
              <a:solidFill>
                <a:schemeClr val="accent6"/>
              </a:solidFill>
              <a:prstDash val="solid"/>
              <a:round/>
            </a:ln>
          </a:top>
          <a:bottom>
            <a:ln w="25400" cap="flat">
              <a:solidFill>
                <a:schemeClr val="accent6"/>
              </a:solidFill>
              <a:prstDash val="solid"/>
              <a:round/>
            </a:ln>
          </a:bottom>
          <a:insideH>
            <a:ln w="12700" cap="flat">
              <a:solidFill>
                <a:schemeClr val="accent6"/>
              </a:solidFill>
              <a:prstDash val="solid"/>
              <a:round/>
            </a:ln>
          </a:insideH>
          <a:insideV>
            <a:ln w="12700" cap="flat">
              <a:solidFill>
                <a:schemeClr val="accent6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6"/>
  </p:normalViewPr>
  <p:slideViewPr>
    <p:cSldViewPr snapToGrid="0" snapToObjects="1">
      <p:cViewPr varScale="1">
        <p:scale>
          <a:sx n="109" d="100"/>
          <a:sy n="109" d="100"/>
        </p:scale>
        <p:origin x="17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Shape 7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38" name="Shape 7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1pPr>
    <a:lvl2pPr indent="228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2pPr>
    <a:lvl3pPr indent="457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3pPr>
    <a:lvl4pPr indent="685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4pPr>
    <a:lvl5pPr indent="9144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5pPr>
    <a:lvl6pPr indent="11430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6pPr>
    <a:lvl7pPr indent="13716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7pPr>
    <a:lvl8pPr indent="16002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8pPr>
    <a:lvl9pPr indent="1828800" latinLnBrk="0">
      <a:defRPr sz="1200">
        <a:solidFill>
          <a:schemeClr val="accent6"/>
        </a:solidFill>
        <a:latin typeface="+mj-lt"/>
        <a:ea typeface="+mj-ea"/>
        <a:cs typeface="+mj-cs"/>
        <a:sym typeface="Segoe U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7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2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2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2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4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5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5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61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6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6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7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5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6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7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7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7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8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89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0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91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2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9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9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0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05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6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7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0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20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1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20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  <a:endParaRPr/>
          </a:p>
        </p:txBody>
      </p:sp>
      <p:sp>
        <p:nvSpPr>
          <p:cNvPr id="221" name="Symbol zastępczy tekstu 2"/>
          <p:cNvSpPr>
            <a:spLocks noGrp="1"/>
          </p:cNvSpPr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1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  <a:endParaRPr/>
          </a:p>
        </p:txBody>
      </p:sp>
      <p:sp>
        <p:nvSpPr>
          <p:cNvPr id="222" name="Symbol zastępczy obrazu 8"/>
          <p:cNvSpPr>
            <a:spLocks noGrp="1"/>
          </p:cNvSpPr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2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224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25" name="Obraz 8" descr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3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36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23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4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248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4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59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60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6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Obraz 6" descr="Obraz 6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71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272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27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1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2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3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8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pic>
        <p:nvPicPr>
          <p:cNvPr id="285" name="Obraz 10" descr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29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29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9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0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07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0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1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19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2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2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29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1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3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40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41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42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4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0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5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52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5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54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5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2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64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6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6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7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8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9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7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7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7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79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80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1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82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3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8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38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39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94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395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396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7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8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99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0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7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09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1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1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  <a:endParaRPr/>
          </a:p>
        </p:txBody>
      </p:sp>
      <p:sp>
        <p:nvSpPr>
          <p:cNvPr id="412" name="Symbol zastępczy tekstu 2"/>
          <p:cNvSpPr>
            <a:spLocks noGrp="1"/>
          </p:cNvSpPr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1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  <a:endParaRPr/>
          </a:p>
        </p:txBody>
      </p:sp>
      <p:sp>
        <p:nvSpPr>
          <p:cNvPr id="413" name="Symbol zastępczy obrazu 8"/>
          <p:cNvSpPr>
            <a:spLocks noGrp="1"/>
          </p:cNvSpPr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1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15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16" name="Obraz 8" descr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2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2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27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28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2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6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37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439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4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4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50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451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9" name="Obraz 6" descr="Obraz 6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60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1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62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46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46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2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73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4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75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pic>
        <p:nvPicPr>
          <p:cNvPr id="476" name="Obraz 10" descr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7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85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86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87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8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49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9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499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 zawarto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08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0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1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1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1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2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21" name="Łącznik prosty 22"/>
          <p:cNvSpPr/>
          <p:nvPr/>
        </p:nvSpPr>
        <p:spPr>
          <a:xfrm>
            <a:off x="0" y="1196975"/>
            <a:ext cx="8280400" cy="0"/>
          </a:xfrm>
          <a:prstGeom prst="line">
            <a:avLst/>
          </a:prstGeom>
          <a:ln w="12700">
            <a:solidFill>
              <a:srgbClr val="ABABAB"/>
            </a:solidFill>
            <a:prstDash val="sysDot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22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23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31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32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3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3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1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42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43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44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4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7188" indent="-176212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4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po le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5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5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5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3132138" y="1557338"/>
            <a:ext cx="5761038" cy="4572001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57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57337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58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250825" y="3109048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59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250825" y="4660760"/>
            <a:ext cx="2628900" cy="14577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6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6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gór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6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7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71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1574263"/>
            <a:ext cx="2815490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2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3681412"/>
            <a:ext cx="8642350" cy="2447926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7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1574263"/>
            <a:ext cx="2815491" cy="19796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4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1574263"/>
            <a:ext cx="2815491" cy="197961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75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7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Zdjęcia na do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8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58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250825" y="1557337"/>
            <a:ext cx="8642350" cy="2627747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7" name="Symbol zastępczy obrazu 2"/>
          <p:cNvSpPr>
            <a:spLocks noGrp="1"/>
          </p:cNvSpPr>
          <p:nvPr>
            <p:ph type="pic" sz="quarter" idx="13"/>
          </p:nvPr>
        </p:nvSpPr>
        <p:spPr>
          <a:xfrm>
            <a:off x="250825" y="4324572"/>
            <a:ext cx="2815490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8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3160206" y="4324570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89" name="Symbol zastępczy obrazu 2"/>
          <p:cNvSpPr>
            <a:spLocks noGrp="1"/>
          </p:cNvSpPr>
          <p:nvPr>
            <p:ph type="pic" sz="quarter" idx="15"/>
          </p:nvPr>
        </p:nvSpPr>
        <p:spPr>
          <a:xfrm>
            <a:off x="6069589" y="4324572"/>
            <a:ext cx="2815491" cy="180476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590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59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599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00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01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79511" y="5410406"/>
            <a:ext cx="2790014" cy="790902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29267" indent="-129267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07975" indent="-1270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486455" indent="-129267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664028" indent="-125866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9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02" name="Symbol zastępczy tekstu 2"/>
          <p:cNvSpPr>
            <a:spLocks noGrp="1"/>
          </p:cNvSpPr>
          <p:nvPr>
            <p:ph type="body" sz="quarter" idx="13"/>
          </p:nvPr>
        </p:nvSpPr>
        <p:spPr>
          <a:xfrm>
            <a:off x="3140050" y="5410406"/>
            <a:ext cx="2809596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000" spc="-1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pPr>
            <a:endParaRPr/>
          </a:p>
        </p:txBody>
      </p:sp>
      <p:sp>
        <p:nvSpPr>
          <p:cNvPr id="603" name="Symbol zastępczy tekstu 2"/>
          <p:cNvSpPr>
            <a:spLocks noGrp="1"/>
          </p:cNvSpPr>
          <p:nvPr>
            <p:ph type="body" sz="quarter" idx="14"/>
          </p:nvPr>
        </p:nvSpPr>
        <p:spPr>
          <a:xfrm>
            <a:off x="6120172" y="5410406"/>
            <a:ext cx="2753853" cy="790902"/>
          </a:xfrm>
          <a:prstGeom prst="rect">
            <a:avLst/>
          </a:prstGeom>
        </p:spPr>
        <p:txBody>
          <a:bodyPr lIns="0" tIns="0" rIns="0" bIns="0"/>
          <a:lstStyle/>
          <a:p>
            <a: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1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pPr>
            <a:endParaRPr/>
          </a:p>
        </p:txBody>
      </p:sp>
      <p:sp>
        <p:nvSpPr>
          <p:cNvPr id="604" name="Symbol zastępczy obrazu 8"/>
          <p:cNvSpPr>
            <a:spLocks noGrp="1"/>
          </p:cNvSpPr>
          <p:nvPr>
            <p:ph type="pic" idx="15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05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606" name="Prostokąt 2"/>
          <p:cNvSpPr/>
          <p:nvPr/>
        </p:nvSpPr>
        <p:spPr>
          <a:xfrm>
            <a:off x="4211959" y="6561348"/>
            <a:ext cx="4932041" cy="29665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07" name="Obraz 8" descr="Obraz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0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16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617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618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893175" cy="82794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2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Tekst tytułowy</a:t>
            </a:r>
          </a:p>
        </p:txBody>
      </p:sp>
      <p:sp>
        <p:nvSpPr>
          <p:cNvPr id="619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642350" cy="4751389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400" spc="-20">
                <a:solidFill>
                  <a:schemeClr val="accen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2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553200" y="6356350"/>
            <a:ext cx="394802" cy="370840"/>
          </a:xfrm>
          <a:prstGeom prst="rect">
            <a:avLst/>
          </a:prstGeom>
        </p:spPr>
        <p:txBody>
          <a:bodyPr anchor="t"/>
          <a:lstStyle>
            <a:lvl1pPr algn="l">
              <a:defRPr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7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2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2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pic>
        <p:nvPicPr>
          <p:cNvPr id="630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631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Obraz 14" descr="Obraz 14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66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69" name="Obraz 1" descr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Strona tytułow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39" name="Symbol zastępczy obrazu 8"/>
          <p:cNvSpPr>
            <a:spLocks noGrp="1"/>
          </p:cNvSpPr>
          <p:nvPr>
            <p:ph type="pic" idx="13"/>
          </p:nvPr>
        </p:nvSpPr>
        <p:spPr>
          <a:xfrm>
            <a:off x="-2" y="1412775"/>
            <a:ext cx="9144001" cy="3497264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64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Prostokąt 22"/>
          <p:cNvSpPr/>
          <p:nvPr/>
        </p:nvSpPr>
        <p:spPr>
          <a:xfrm flipV="1">
            <a:off x="5410182" y="3810000"/>
            <a:ext cx="3733820" cy="91087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48" name="Prostokąt 23"/>
          <p:cNvSpPr/>
          <p:nvPr/>
        </p:nvSpPr>
        <p:spPr>
          <a:xfrm flipV="1">
            <a:off x="5410200" y="3897010"/>
            <a:ext cx="3733802" cy="192025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49" name="Prostokąt 24"/>
          <p:cNvSpPr/>
          <p:nvPr/>
        </p:nvSpPr>
        <p:spPr>
          <a:xfrm flipV="1">
            <a:off x="5410200" y="4113388"/>
            <a:ext cx="3733802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0" name="Prostokąt 25"/>
          <p:cNvSpPr/>
          <p:nvPr/>
        </p:nvSpPr>
        <p:spPr>
          <a:xfrm flipV="1">
            <a:off x="5410200" y="4164403"/>
            <a:ext cx="1965961" cy="18289"/>
          </a:xfrm>
          <a:prstGeom prst="rect">
            <a:avLst/>
          </a:prstGeom>
          <a:solidFill>
            <a:srgbClr val="438086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1" name="Prostokąt 26"/>
          <p:cNvSpPr/>
          <p:nvPr/>
        </p:nvSpPr>
        <p:spPr>
          <a:xfrm flipV="1">
            <a:off x="5410200" y="4197793"/>
            <a:ext cx="1965961" cy="12701"/>
          </a:xfrm>
          <a:prstGeom prst="rect">
            <a:avLst/>
          </a:prstGeom>
          <a:solidFill>
            <a:srgbClr val="438086">
              <a:alpha val="64999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2" name="Prostokąt zaokrąglony 29"/>
          <p:cNvSpPr/>
          <p:nvPr/>
        </p:nvSpPr>
        <p:spPr>
          <a:xfrm>
            <a:off x="5410200" y="3962400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3" name="Prostokąt zaokrąglony 30"/>
          <p:cNvSpPr/>
          <p:nvPr/>
        </p:nvSpPr>
        <p:spPr>
          <a:xfrm>
            <a:off x="7376507" y="4060983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4" name="Prostokąt 6"/>
          <p:cNvSpPr/>
          <p:nvPr/>
        </p:nvSpPr>
        <p:spPr>
          <a:xfrm>
            <a:off x="1" y="3649662"/>
            <a:ext cx="9144001" cy="244171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5" name="Prostokąt 9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6" name="Prostokąt 10"/>
          <p:cNvSpPr/>
          <p:nvPr/>
        </p:nvSpPr>
        <p:spPr>
          <a:xfrm flipV="1">
            <a:off x="6414051" y="3643090"/>
            <a:ext cx="2729951" cy="24843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7" name="Prostokąt 18"/>
          <p:cNvSpPr/>
          <p:nvPr/>
        </p:nvSpPr>
        <p:spPr>
          <a:xfrm>
            <a:off x="0" y="-1"/>
            <a:ext cx="9144000" cy="3701702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58" name="Tekst tytułowy"/>
          <p:cNvSpPr txBox="1">
            <a:spLocks noGrp="1"/>
          </p:cNvSpPr>
          <p:nvPr>
            <p:ph type="title"/>
          </p:nvPr>
        </p:nvSpPr>
        <p:spPr>
          <a:xfrm>
            <a:off x="457200" y="2401886"/>
            <a:ext cx="8458200" cy="14700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t>Tekst tytułowy</a:t>
            </a:r>
          </a:p>
        </p:txBody>
      </p:sp>
      <p:sp>
        <p:nvSpPr>
          <p:cNvPr id="65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3899937"/>
            <a:ext cx="4953000" cy="1752601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424456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725125" y="8755"/>
            <a:ext cx="342675" cy="3581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68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6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Tekst tytułowy"/>
          <p:cNvSpPr txBox="1">
            <a:spLocks noGrp="1"/>
          </p:cNvSpPr>
          <p:nvPr>
            <p:ph type="title"/>
          </p:nvPr>
        </p:nvSpPr>
        <p:spPr>
          <a:xfrm>
            <a:off x="722312" y="1981200"/>
            <a:ext cx="7772401" cy="1362075"/>
          </a:xfrm>
          <a:prstGeom prst="rect">
            <a:avLst/>
          </a:prstGeom>
        </p:spPr>
        <p:txBody>
          <a:bodyPr anchor="b"/>
          <a:lstStyle>
            <a:lvl1pPr>
              <a:defRPr sz="4300" b="1">
                <a:ln w="12700">
                  <a:solidFill>
                    <a:srgbClr val="308790"/>
                  </a:solidFill>
                </a:ln>
                <a:solidFill>
                  <a:srgbClr val="FFFFFF"/>
                </a:solidFill>
                <a:effectLst>
                  <a:outerShdw blurRad="38100" dist="38100" dir="5400000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t>Tekst tytułowy</a:t>
            </a:r>
          </a:p>
        </p:txBody>
      </p:sp>
      <p:sp>
        <p:nvSpPr>
          <p:cNvPr id="677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3367087"/>
            <a:ext cx="7772401" cy="1509713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2pPr>
            <a:lvl3pPr marL="0" indent="70408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3pPr>
            <a:lvl4pPr marL="0" indent="978407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424456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7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86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457200" y="2249423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 marL="671362" indent="-259882">
              <a:defRPr sz="2000"/>
            </a:lvl2pPr>
            <a:lvl3pPr marL="947927" indent="-243839">
              <a:defRPr sz="2000"/>
            </a:lvl3pPr>
            <a:lvl4pPr marL="1201927" indent="-223520">
              <a:defRPr sz="2000"/>
            </a:lvl4pPr>
            <a:lvl5pPr marL="1410208" indent="-203200">
              <a:defRPr sz="20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Tekst tytułowy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95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381000" y="2244969"/>
            <a:ext cx="4041648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1pPr>
            <a:lvl2pPr marL="0" indent="411480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2pPr>
            <a:lvl3pPr marL="0" indent="704088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3pPr>
            <a:lvl4pPr marL="0" indent="978407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4pPr>
            <a:lvl5pPr marL="0" indent="1207008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96" name="Symbol zastępczy tekstu 3"/>
          <p:cNvSpPr>
            <a:spLocks noGrp="1"/>
          </p:cNvSpPr>
          <p:nvPr>
            <p:ph type="body" sz="quarter" idx="13"/>
          </p:nvPr>
        </p:nvSpPr>
        <p:spPr>
          <a:xfrm>
            <a:off x="4721225" y="2244969"/>
            <a:ext cx="4041775" cy="457201"/>
          </a:xfrm>
          <a:prstGeom prst="rect">
            <a:avLst/>
          </a:prstGeom>
          <a:solidFill>
            <a:srgbClr val="328E97">
              <a:alpha val="25000"/>
            </a:srgbClr>
          </a:solidFill>
          <a:ln>
            <a:solidFill>
              <a:srgbClr val="438086"/>
            </a:solidFill>
            <a:round/>
          </a:ln>
        </p:spPr>
        <p:txBody>
          <a:bodyPr anchor="ctr"/>
          <a:lstStyle/>
          <a:p>
            <a:pPr marL="0" indent="45719">
              <a:buClrTx/>
              <a:buSzTx/>
              <a:buFontTx/>
              <a:buNone/>
              <a:defRPr sz="1900" b="1">
                <a:solidFill>
                  <a:srgbClr val="414141"/>
                </a:solidFill>
              </a:defRPr>
            </a:pPr>
            <a:endParaRPr/>
          </a:p>
        </p:txBody>
      </p:sp>
      <p:sp>
        <p:nvSpPr>
          <p:cNvPr id="69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Tekst tytułowy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70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Tekst tytułowy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1" cy="877825"/>
          </a:xfrm>
          <a:prstGeom prst="rect">
            <a:avLst/>
          </a:prstGeom>
        </p:spPr>
        <p:txBody>
          <a:bodyPr anchor="b"/>
          <a:lstStyle>
            <a:lvl1pPr>
              <a:defRPr sz="1800" b="1"/>
            </a:lvl1pPr>
          </a:lstStyle>
          <a:p>
            <a:r>
              <a:t>Tekst tytułowy</a:t>
            </a:r>
          </a:p>
        </p:txBody>
      </p:sp>
      <p:sp>
        <p:nvSpPr>
          <p:cNvPr id="720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5353496" y="2010727"/>
            <a:ext cx="3383281" cy="4617721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8">
              <a:buClrTx/>
              <a:buSzTx/>
              <a:buFontTx/>
              <a:buNone/>
              <a:defRPr sz="1400"/>
            </a:lvl3pPr>
            <a:lvl4pPr marL="0" indent="978407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2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Tekst tytułowy"/>
          <p:cNvSpPr txBox="1">
            <a:spLocks noGrp="1"/>
          </p:cNvSpPr>
          <p:nvPr>
            <p:ph type="title"/>
          </p:nvPr>
        </p:nvSpPr>
        <p:spPr>
          <a:xfrm>
            <a:off x="5440433" y="1109160"/>
            <a:ext cx="586804" cy="4681638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sz="2000" b="1"/>
            </a:lvl1pPr>
          </a:lstStyle>
          <a:p>
            <a:r>
              <a:t>Tekst tytułowy</a:t>
            </a:r>
          </a:p>
        </p:txBody>
      </p:sp>
      <p:sp>
        <p:nvSpPr>
          <p:cNvPr id="729" name="Symbol zastępczy obrazu 2"/>
          <p:cNvSpPr>
            <a:spLocks noGrp="1"/>
          </p:cNvSpPr>
          <p:nvPr>
            <p:ph type="pic" sz="half" idx="13"/>
          </p:nvPr>
        </p:nvSpPr>
        <p:spPr>
          <a:xfrm>
            <a:off x="403670" y="1143000"/>
            <a:ext cx="4572001" cy="4572000"/>
          </a:xfrm>
          <a:prstGeom prst="rect">
            <a:avLst/>
          </a:prstGeom>
          <a:ln w="50800">
            <a:solidFill>
              <a:srgbClr val="FFFFFF"/>
            </a:solidFill>
            <a:miter lim="800000"/>
          </a:ln>
          <a:effectLst>
            <a:outerShdw blurRad="63500" dist="31750" dir="4800000" rotWithShape="0">
              <a:srgbClr val="000000">
                <a:alpha val="25000"/>
              </a:srgbClr>
            </a:outerShdw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73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6088443" y="3274307"/>
            <a:ext cx="2590801" cy="251649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8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7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trona rozdziałow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Obraz 6" descr="Obraz 6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Prostokąt 12"/>
          <p:cNvSpPr/>
          <p:nvPr/>
        </p:nvSpPr>
        <p:spPr>
          <a:xfrm>
            <a:off x="-1" y="4868862"/>
            <a:ext cx="9144001" cy="1188727"/>
          </a:xfrm>
          <a:prstGeom prst="rect">
            <a:avLst/>
          </a:prstGeom>
          <a:solidFill>
            <a:srgbClr val="5656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9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282450" y="4868862"/>
            <a:ext cx="6861550" cy="1188726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0" indent="180975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0" indent="357187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0" indent="538162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2000" spc="-19">
                <a:solidFill>
                  <a:srgbClr val="FFFFFF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80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371600"/>
            <a:ext cx="9144000" cy="349726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pic>
        <p:nvPicPr>
          <p:cNvPr id="81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482" y="224643"/>
            <a:ext cx="3112595" cy="856802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rostokąt 12"/>
          <p:cNvSpPr/>
          <p:nvPr/>
        </p:nvSpPr>
        <p:spPr>
          <a:xfrm>
            <a:off x="-1" y="5445125"/>
            <a:ext cx="9144001" cy="1079500"/>
          </a:xfrm>
          <a:prstGeom prst="rect">
            <a:avLst/>
          </a:prstGeom>
          <a:solidFill>
            <a:srgbClr val="E3E3E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0" name="Symbol zastępczy obrazu 8"/>
          <p:cNvSpPr>
            <a:spLocks noGrp="1"/>
          </p:cNvSpPr>
          <p:nvPr>
            <p:ph type="pic" idx="13"/>
          </p:nvPr>
        </p:nvSpPr>
        <p:spPr>
          <a:xfrm>
            <a:off x="0" y="1172776"/>
            <a:ext cx="9144000" cy="427235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1" name="Prostokąt 17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250825" y="5445125"/>
            <a:ext cx="8642350" cy="1079500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r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algn="r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algn="r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93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8642350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pic>
        <p:nvPicPr>
          <p:cNvPr id="94" name="Obraz 10" descr="Obraz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rzekładkow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4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250825" y="1557338"/>
            <a:ext cx="8642350" cy="3671863"/>
          </a:xfrm>
          <a:prstGeom prst="rect">
            <a:avLst/>
          </a:prstGeom>
        </p:spPr>
        <p:txBody>
          <a:bodyPr lIns="0" tIns="0" rIns="0" bIns="0"/>
          <a:lstStyle>
            <a:lvl1pPr marL="0" indent="0" defTabSz="179999">
              <a:buClrTx/>
              <a:buSzTx/>
              <a:buFontTx/>
              <a:buNone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  <a:lvl2pPr marL="180975" indent="-180975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2pPr>
            <a:lvl3pPr marL="358775" indent="-177800" defTabSz="179999">
              <a:buClrTx/>
              <a:buSzPct val="140000"/>
              <a:buFontTx/>
              <a:buChar char="•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3pPr>
            <a:lvl4pPr marL="538162" indent="-180975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4pPr>
            <a:lvl5pPr marL="714375" indent="-176212" defTabSz="179999">
              <a:buClrTx/>
              <a:buSzPct val="140000"/>
              <a:buFontTx/>
              <a:buChar char="◦"/>
              <a:tabLst>
                <a:tab pos="177800" algn="l"/>
                <a:tab pos="355600" algn="l"/>
                <a:tab pos="533400" algn="l"/>
                <a:tab pos="711200" algn="l"/>
                <a:tab pos="889000" algn="l"/>
                <a:tab pos="1079500" algn="l"/>
              </a:tabLst>
              <a:defRPr sz="1400" spc="-2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06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ylko 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Obraz 8" descr="Obraz 8"/>
          <p:cNvPicPr>
            <a:picLocks noChangeAspect="1"/>
          </p:cNvPicPr>
          <p:nvPr/>
        </p:nvPicPr>
        <p:blipFill>
          <a:blip r:embed="rId2"/>
          <a:srcRect l="50000" t="3348" b="3349"/>
          <a:stretch>
            <a:fillRect/>
          </a:stretch>
        </p:blipFill>
        <p:spPr>
          <a:xfrm>
            <a:off x="-2" y="-2"/>
            <a:ext cx="3675184" cy="6858002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Prostokąt 12"/>
          <p:cNvSpPr/>
          <p:nvPr/>
        </p:nvSpPr>
        <p:spPr>
          <a:xfrm>
            <a:off x="0" y="238089"/>
            <a:ext cx="143507" cy="82794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15" name="Obraz 7" descr="Obraz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6619437"/>
            <a:ext cx="3172731" cy="15793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Tekst tytułowy"/>
          <p:cNvSpPr txBox="1">
            <a:spLocks noGrp="1"/>
          </p:cNvSpPr>
          <p:nvPr>
            <p:ph type="title"/>
          </p:nvPr>
        </p:nvSpPr>
        <p:spPr>
          <a:xfrm>
            <a:off x="250825" y="238089"/>
            <a:ext cx="6373403" cy="8279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chemeClr val="accent1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1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 anchor="ctr"/>
          <a:lstStyle>
            <a:lvl1pPr>
              <a:defRPr sz="1200">
                <a:solidFill>
                  <a:schemeClr val="accent6"/>
                </a:solidFill>
                <a:latin typeface="+mj-lt"/>
                <a:ea typeface="+mj-ea"/>
                <a:cs typeface="+mj-cs"/>
                <a:sym typeface="Segoe U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27"/>
          <p:cNvSpPr/>
          <p:nvPr/>
        </p:nvSpPr>
        <p:spPr>
          <a:xfrm>
            <a:off x="1" y="366817"/>
            <a:ext cx="9144001" cy="84408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3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42445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4" name="Prostokąt 29"/>
          <p:cNvSpPr/>
          <p:nvPr/>
        </p:nvSpPr>
        <p:spPr>
          <a:xfrm>
            <a:off x="0" y="308275"/>
            <a:ext cx="9144001" cy="91443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5" name="Prostokąt 30"/>
          <p:cNvSpPr/>
          <p:nvPr/>
        </p:nvSpPr>
        <p:spPr>
          <a:xfrm flipV="1">
            <a:off x="5410182" y="360246"/>
            <a:ext cx="3733820" cy="91088"/>
          </a:xfrm>
          <a:prstGeom prst="rect">
            <a:avLst/>
          </a:prstGeom>
          <a:solidFill>
            <a:srgbClr val="43808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6" name="Prostokąt 31"/>
          <p:cNvSpPr/>
          <p:nvPr/>
        </p:nvSpPr>
        <p:spPr>
          <a:xfrm flipV="1">
            <a:off x="5410200" y="440111"/>
            <a:ext cx="3733802" cy="180036"/>
          </a:xfrm>
          <a:prstGeom prst="rect">
            <a:avLst/>
          </a:prstGeom>
          <a:solidFill>
            <a:srgbClr val="438086">
              <a:alpha val="5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7" name="Prostokąt zaokrąglony 32"/>
          <p:cNvSpPr/>
          <p:nvPr/>
        </p:nvSpPr>
        <p:spPr>
          <a:xfrm>
            <a:off x="5407338" y="497503"/>
            <a:ext cx="3063241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8" name="Prostokąt zaokrąglony 33"/>
          <p:cNvSpPr/>
          <p:nvPr/>
        </p:nvSpPr>
        <p:spPr>
          <a:xfrm>
            <a:off x="7373646" y="588942"/>
            <a:ext cx="1600201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9" name="Prostokąt 34"/>
          <p:cNvSpPr/>
          <p:nvPr/>
        </p:nvSpPr>
        <p:spPr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0" name="Prostokąt 35"/>
          <p:cNvSpPr/>
          <p:nvPr/>
        </p:nvSpPr>
        <p:spPr>
          <a:xfrm>
            <a:off x="9044481" y="-2001"/>
            <a:ext cx="27433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1" name="Prostokąt 36"/>
          <p:cNvSpPr/>
          <p:nvPr/>
        </p:nvSpPr>
        <p:spPr>
          <a:xfrm>
            <a:off x="9023649" y="-2001"/>
            <a:ext cx="12701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2" name="Prostokąt 37"/>
          <p:cNvSpPr/>
          <p:nvPr/>
        </p:nvSpPr>
        <p:spPr>
          <a:xfrm>
            <a:off x="8975422" y="-2001"/>
            <a:ext cx="27433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3" name="Prostokąt 38"/>
          <p:cNvSpPr/>
          <p:nvPr/>
        </p:nvSpPr>
        <p:spPr>
          <a:xfrm>
            <a:off x="8915676" y="379"/>
            <a:ext cx="54865" cy="585218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4" name="Prostokąt 39"/>
          <p:cNvSpPr/>
          <p:nvPr/>
        </p:nvSpPr>
        <p:spPr>
          <a:xfrm>
            <a:off x="8871696" y="379"/>
            <a:ext cx="12701" cy="585218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endParaRPr/>
          </a:p>
        </p:txBody>
      </p:sp>
      <p:sp>
        <p:nvSpPr>
          <p:cNvPr id="15" name="Tekst tytułowy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16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457200" y="2249423"/>
            <a:ext cx="8229600" cy="4325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7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8594061" y="9891"/>
            <a:ext cx="342675" cy="3581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ln>
            <a:noFill/>
          </a:ln>
          <a:solidFill>
            <a:srgbClr val="424456"/>
          </a:solidFill>
          <a:uFillTx/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677359" marR="0" indent="-26587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96012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1234439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●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1463040" marR="0" indent="-256032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1710944" marR="0" indent="-284480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1965959" marR="0" indent="-32003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▫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2188463" marR="0" indent="-341375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2423159" marR="0" indent="-365759" algn="l" defTabSz="914400" rtl="0" latinLnBrk="0">
        <a:lnSpc>
          <a:spcPct val="100000"/>
        </a:lnSpc>
        <a:spcBef>
          <a:spcPts val="300"/>
        </a:spcBef>
        <a:spcAft>
          <a:spcPts val="0"/>
        </a:spcAft>
        <a:buClr>
          <a:srgbClr val="A04DA3"/>
        </a:buClr>
        <a:buSzPct val="100000"/>
        <a:buFont typeface="Georgia"/>
        <a:buChar char="◦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1196751"/>
            <a:ext cx="8229600" cy="528025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sz="4000" b="1"/>
            </a:pPr>
            <a:r>
              <a:t>Etyka zawodowa prawników - wprowadzenie</a:t>
            </a:r>
          </a:p>
          <a:p>
            <a:pPr marL="0" indent="109728">
              <a:buSzTx/>
              <a:buNone/>
              <a:defRPr sz="4000"/>
            </a:pPr>
            <a:endParaRPr/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</a:pPr>
            <a:endParaRPr sz="4000"/>
          </a:p>
          <a:p>
            <a:pPr marL="0" indent="109728">
              <a:buSzTx/>
              <a:buNone/>
              <a:defRPr>
                <a:solidFill>
                  <a:srgbClr val="323341"/>
                </a:solidFill>
              </a:defRPr>
            </a:pPr>
            <a:r>
              <a:t>Etyka zawodów prawniczych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Zawody zaufania publicznego</a:t>
            </a:r>
          </a:p>
        </p:txBody>
      </p:sp>
      <p:sp>
        <p:nvSpPr>
          <p:cNvPr id="76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Polegają zawsze na świadczeniu pomocy prawnej innym ludziom, z reguły w sytuacjach zagrożenia dla ich rozmaitych dóbr.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Zawody zaufania publicznego</a:t>
            </a:r>
          </a:p>
        </p:txBody>
      </p:sp>
      <p:sp>
        <p:nvSpPr>
          <p:cNvPr id="76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endParaRPr lang="pl-PL" dirty="0"/>
          </a:p>
          <a:p>
            <a:r>
              <a:rPr dirty="0" err="1"/>
              <a:t>Wykonywanie</a:t>
            </a:r>
            <a:r>
              <a:rPr dirty="0"/>
              <a:t> </a:t>
            </a:r>
            <a:r>
              <a:rPr dirty="0" err="1"/>
              <a:t>takiego</a:t>
            </a:r>
            <a:r>
              <a:rPr dirty="0"/>
              <a:t> </a:t>
            </a:r>
            <a:r>
              <a:rPr dirty="0" err="1"/>
              <a:t>zawodu</a:t>
            </a:r>
            <a:r>
              <a:rPr dirty="0"/>
              <a:t> </a:t>
            </a:r>
            <a:r>
              <a:rPr dirty="0" err="1"/>
              <a:t>łączy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z </a:t>
            </a:r>
            <a:r>
              <a:rPr dirty="0" err="1"/>
              <a:t>przyjmowaniem</a:t>
            </a:r>
            <a:r>
              <a:rPr dirty="0"/>
              <a:t> </a:t>
            </a:r>
            <a:r>
              <a:rPr dirty="0" err="1"/>
              <a:t>informacji</a:t>
            </a:r>
            <a:r>
              <a:rPr dirty="0"/>
              <a:t> </a:t>
            </a:r>
            <a:r>
              <a:rPr dirty="0" err="1"/>
              <a:t>dotyczących</a:t>
            </a:r>
            <a:r>
              <a:rPr dirty="0"/>
              <a:t> </a:t>
            </a:r>
            <a:r>
              <a:rPr dirty="0" err="1"/>
              <a:t>sfery</a:t>
            </a:r>
            <a:r>
              <a:rPr dirty="0"/>
              <a:t> </a:t>
            </a:r>
            <a:r>
              <a:rPr dirty="0" err="1"/>
              <a:t>życia</a:t>
            </a:r>
            <a:r>
              <a:rPr dirty="0"/>
              <a:t> </a:t>
            </a:r>
            <a:r>
              <a:rPr dirty="0" err="1"/>
              <a:t>osobistego</a:t>
            </a:r>
            <a:r>
              <a:rPr lang="pl-PL" dirty="0"/>
              <a:t>. </a:t>
            </a:r>
            <a:endParaRPr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Zawody zaufania publicznego</a:t>
            </a:r>
          </a:p>
        </p:txBody>
      </p:sp>
      <p:sp>
        <p:nvSpPr>
          <p:cNvPr id="76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Poza odpowiednim przygotowaniem merytorycznym  wymagana jest także </a:t>
            </a:r>
            <a:r>
              <a:rPr b="1"/>
              <a:t>określona postawa etyczna</a:t>
            </a:r>
            <a:r>
              <a:t>. </a:t>
            </a:r>
          </a:p>
          <a:p>
            <a:pPr marL="0" indent="109728">
              <a:buSzTx/>
              <a:buNone/>
            </a:pPr>
            <a:endParaRPr/>
          </a:p>
          <a:p>
            <a:pPr>
              <a:defRPr>
                <a:solidFill>
                  <a:srgbClr val="C00000"/>
                </a:solidFill>
              </a:defRPr>
            </a:pPr>
            <a:r>
              <a:t>„nieskazitelny charakter”;  „rękojmia prawidłowego wykonywania zawodu”…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70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200"/>
            </a:pPr>
            <a:r>
              <a:t>Według </a:t>
            </a:r>
            <a:r>
              <a:rPr b="1" i="1"/>
              <a:t>kategorii relacji </a:t>
            </a:r>
            <a:r>
              <a:t>podstawowe znaczenie mają </a:t>
            </a:r>
            <a:r>
              <a:rPr i="1"/>
              <a:t>interakcje społeczne</a:t>
            </a:r>
            <a:r>
              <a:t>, w których uczestniczą przedstawiciele zawodu i osoby, które korzystają z  ich usług. 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73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Szczególny rodzaj relacji, który charakteryzuje </a:t>
            </a:r>
            <a:r>
              <a:rPr b="1"/>
              <a:t>lekarza i pacjenta </a:t>
            </a:r>
            <a:r>
              <a:t>można określić jako </a:t>
            </a:r>
            <a:r>
              <a:rPr b="1"/>
              <a:t>troskę</a:t>
            </a:r>
            <a:r>
              <a:t>. </a:t>
            </a:r>
          </a:p>
          <a:p>
            <a:pPr marL="0" indent="109728">
              <a:buSzTx/>
              <a:buNone/>
            </a:pPr>
            <a:endParaRPr/>
          </a:p>
          <a:p>
            <a:r>
              <a:t>Najbliżej typowi </a:t>
            </a:r>
            <a:r>
              <a:rPr b="1"/>
              <a:t>relacji opartej na trosce wydaje się być zawód adwokata czy też radcy prawnego</a:t>
            </a:r>
            <a:r>
              <a:rPr sz="3200" b="1"/>
              <a:t>. </a:t>
            </a:r>
            <a:r>
              <a:rPr sz="3200"/>
              <a:t>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76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 sz="4400"/>
            </a:pPr>
            <a:r>
              <a:t>Klient zdaje się na wiedzę i doświadczenie profesjonalisty, ufa, że prawnik nie nadużyje zaufania, z jakim zostały mu powierzone sekretne sprawy. Ważny jest </a:t>
            </a:r>
            <a:r>
              <a:rPr b="1"/>
              <a:t>element zaufania</a:t>
            </a:r>
            <a:r>
              <a:rPr sz="2800"/>
              <a:t>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79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r>
              <a:t>Prawnik powinien zachować realną niezależność w ocenie spraw klienta, a także niezależność od własnych emocji wynikających z nadmiernego zaangażowania.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82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300" b="1"/>
            </a:pPr>
            <a:r>
              <a:rPr dirty="0" err="1"/>
              <a:t>Rolę</a:t>
            </a:r>
            <a:r>
              <a:rPr dirty="0"/>
              <a:t> </a:t>
            </a:r>
            <a:r>
              <a:rPr dirty="0" err="1"/>
              <a:t>społeczną</a:t>
            </a:r>
            <a:r>
              <a:rPr dirty="0"/>
              <a:t> </a:t>
            </a:r>
            <a:r>
              <a:rPr dirty="0" err="1"/>
              <a:t>prawnika</a:t>
            </a:r>
            <a:r>
              <a:rPr dirty="0"/>
              <a:t> </a:t>
            </a:r>
            <a:r>
              <a:rPr b="0" dirty="0" err="1"/>
              <a:t>wyznaczają</a:t>
            </a:r>
            <a:endParaRPr sz="2500" dirty="0"/>
          </a:p>
          <a:p>
            <a:pPr>
              <a:buFontTx/>
              <a:buChar char="-"/>
              <a:defRPr sz="3300" i="1"/>
            </a:pPr>
            <a:r>
              <a:rPr b="1" dirty="0" err="1">
                <a:solidFill>
                  <a:srgbClr val="C00000"/>
                </a:solidFill>
              </a:rPr>
              <a:t>społeczna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doniosłość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b="1" dirty="0" err="1">
                <a:solidFill>
                  <a:srgbClr val="C00000"/>
                </a:solidFill>
              </a:rPr>
              <a:t>zadań</a:t>
            </a:r>
            <a:r>
              <a:rPr i="0" dirty="0"/>
              <a:t>, </a:t>
            </a:r>
            <a:r>
              <a:rPr i="0" dirty="0" err="1"/>
              <a:t>które</a:t>
            </a:r>
            <a:r>
              <a:rPr i="0" dirty="0"/>
              <a:t> </a:t>
            </a:r>
            <a:r>
              <a:rPr i="0" dirty="0" err="1"/>
              <a:t>realizuje</a:t>
            </a:r>
            <a:r>
              <a:rPr i="0" dirty="0"/>
              <a:t>,</a:t>
            </a:r>
            <a:endParaRPr sz="2500" dirty="0"/>
          </a:p>
          <a:p>
            <a:pPr>
              <a:buFontTx/>
              <a:buChar char="-"/>
              <a:defRPr sz="3300"/>
            </a:pPr>
            <a:r>
              <a:rPr dirty="0"/>
              <a:t> </a:t>
            </a:r>
            <a:r>
              <a:rPr b="1" i="1" dirty="0" err="1">
                <a:solidFill>
                  <a:srgbClr val="C00000"/>
                </a:solidFill>
              </a:rPr>
              <a:t>miejsce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danego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zawodu</a:t>
            </a:r>
            <a:r>
              <a:rPr b="1" i="1" dirty="0">
                <a:solidFill>
                  <a:srgbClr val="C00000"/>
                </a:solidFill>
              </a:rPr>
              <a:t> w </a:t>
            </a:r>
            <a:r>
              <a:rPr b="1" i="1" dirty="0" err="1">
                <a:solidFill>
                  <a:srgbClr val="C00000"/>
                </a:solidFill>
              </a:rPr>
              <a:t>strukturze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zawodowej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dirty="0" err="1"/>
              <a:t>oraz</a:t>
            </a:r>
            <a:endParaRPr sz="2500" dirty="0"/>
          </a:p>
          <a:p>
            <a:pPr>
              <a:buFontTx/>
              <a:buChar char="-"/>
              <a:defRPr sz="3300"/>
            </a:pPr>
            <a:r>
              <a:rPr dirty="0"/>
              <a:t> </a:t>
            </a:r>
            <a:r>
              <a:rPr b="1" i="1" dirty="0" err="1">
                <a:solidFill>
                  <a:srgbClr val="C00000"/>
                </a:solidFill>
              </a:rPr>
              <a:t>charakter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czynności</a:t>
            </a:r>
            <a:r>
              <a:rPr b="1" i="1" dirty="0">
                <a:solidFill>
                  <a:srgbClr val="C00000"/>
                </a:solidFill>
              </a:rPr>
              <a:t> </a:t>
            </a:r>
            <a:r>
              <a:rPr b="1" i="1" dirty="0" err="1">
                <a:solidFill>
                  <a:srgbClr val="C00000"/>
                </a:solidFill>
              </a:rPr>
              <a:t>zawodowych</a:t>
            </a:r>
            <a:r>
              <a:rPr b="1" dirty="0">
                <a:solidFill>
                  <a:srgbClr val="C00000"/>
                </a:solidFill>
              </a:rPr>
              <a:t> </a:t>
            </a:r>
            <a:r>
              <a:rPr dirty="0" err="1"/>
              <a:t>wykonywanych</a:t>
            </a:r>
            <a:r>
              <a:rPr dirty="0"/>
              <a:t> w </a:t>
            </a:r>
            <a:r>
              <a:rPr dirty="0" err="1"/>
              <a:t>ramach</a:t>
            </a:r>
            <a:r>
              <a:rPr dirty="0"/>
              <a:t> </a:t>
            </a:r>
            <a:r>
              <a:rPr dirty="0" err="1"/>
              <a:t>danego</a:t>
            </a:r>
            <a:r>
              <a:rPr dirty="0"/>
              <a:t> </a:t>
            </a:r>
            <a:r>
              <a:rPr dirty="0" err="1"/>
              <a:t>zawodu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8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  <a:p>
            <a:pPr marL="109728" indent="0">
              <a:buNone/>
            </a:pPr>
            <a:r>
              <a:rPr dirty="0" err="1"/>
              <a:t>Rolą</a:t>
            </a:r>
            <a:r>
              <a:rPr lang="pl-PL" dirty="0"/>
              <a:t>:</a:t>
            </a:r>
            <a:r>
              <a:rPr dirty="0"/>
              <a:t> </a:t>
            </a:r>
            <a:endParaRPr lang="pl-PL" dirty="0"/>
          </a:p>
          <a:p>
            <a:r>
              <a:rPr b="1" dirty="0" err="1"/>
              <a:t>sędziów</a:t>
            </a:r>
            <a:r>
              <a:rPr dirty="0"/>
              <a:t> jest </a:t>
            </a:r>
            <a:r>
              <a:rPr dirty="0" err="1"/>
              <a:t>wymiar</a:t>
            </a:r>
            <a:r>
              <a:rPr dirty="0"/>
              <a:t> </a:t>
            </a:r>
            <a:r>
              <a:rPr dirty="0" err="1"/>
              <a:t>sprawiedliwości</a:t>
            </a:r>
            <a:r>
              <a:rPr dirty="0"/>
              <a:t>;</a:t>
            </a:r>
            <a:endParaRPr lang="pl-PL" dirty="0"/>
          </a:p>
          <a:p>
            <a:r>
              <a:rPr dirty="0"/>
              <a:t> </a:t>
            </a:r>
            <a:r>
              <a:rPr b="1" dirty="0" err="1"/>
              <a:t>notariuszy</a:t>
            </a:r>
            <a:r>
              <a:rPr b="1" dirty="0"/>
              <a:t> </a:t>
            </a:r>
            <a:r>
              <a:rPr dirty="0" err="1"/>
              <a:t>nadawanie</a:t>
            </a:r>
            <a:r>
              <a:rPr dirty="0"/>
              <a:t> </a:t>
            </a:r>
            <a:r>
              <a:rPr dirty="0" err="1"/>
              <a:t>prywatnym</a:t>
            </a:r>
            <a:r>
              <a:rPr dirty="0"/>
              <a:t> </a:t>
            </a:r>
            <a:r>
              <a:rPr dirty="0" err="1"/>
              <a:t>dokumentom</a:t>
            </a:r>
            <a:r>
              <a:rPr dirty="0"/>
              <a:t>  </a:t>
            </a:r>
            <a:r>
              <a:rPr dirty="0" err="1"/>
              <a:t>prawnym</a:t>
            </a:r>
            <a:r>
              <a:rPr dirty="0"/>
              <a:t> </a:t>
            </a:r>
            <a:r>
              <a:rPr dirty="0" err="1"/>
              <a:t>wymaganej</a:t>
            </a:r>
            <a:r>
              <a:rPr dirty="0"/>
              <a:t> </a:t>
            </a:r>
            <a:r>
              <a:rPr dirty="0" err="1"/>
              <a:t>treści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formy</a:t>
            </a:r>
            <a:r>
              <a:rPr dirty="0"/>
              <a:t>;  </a:t>
            </a:r>
            <a:endParaRPr lang="pl-PL" dirty="0"/>
          </a:p>
          <a:p>
            <a:r>
              <a:rPr lang="pl-PL" dirty="0"/>
              <a:t> </a:t>
            </a:r>
            <a:r>
              <a:rPr b="1" dirty="0" err="1"/>
              <a:t>adwokatów</a:t>
            </a:r>
            <a:r>
              <a:rPr b="1" dirty="0"/>
              <a:t> </a:t>
            </a:r>
            <a:r>
              <a:rPr b="1" dirty="0" err="1"/>
              <a:t>i</a:t>
            </a:r>
            <a:r>
              <a:rPr b="1" dirty="0"/>
              <a:t> </a:t>
            </a:r>
            <a:r>
              <a:rPr b="1" dirty="0" err="1"/>
              <a:t>radców</a:t>
            </a:r>
            <a:r>
              <a:rPr b="1" dirty="0"/>
              <a:t> </a:t>
            </a:r>
            <a:r>
              <a:rPr b="1" dirty="0" err="1"/>
              <a:t>prawnych</a:t>
            </a:r>
            <a:r>
              <a:rPr b="1" dirty="0"/>
              <a:t> </a:t>
            </a:r>
            <a:r>
              <a:rPr dirty="0"/>
              <a:t>– </a:t>
            </a:r>
            <a:r>
              <a:rPr dirty="0" err="1"/>
              <a:t>pomoc</a:t>
            </a:r>
            <a:r>
              <a:rPr dirty="0"/>
              <a:t> </a:t>
            </a:r>
            <a:r>
              <a:rPr dirty="0" err="1"/>
              <a:t>prawna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Relacje i role społeczne</a:t>
            </a:r>
          </a:p>
        </p:txBody>
      </p:sp>
      <p:sp>
        <p:nvSpPr>
          <p:cNvPr id="78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800" b="1"/>
            </a:pPr>
            <a:r>
              <a:rPr dirty="0" err="1"/>
              <a:t>Etyka</a:t>
            </a:r>
            <a:r>
              <a:rPr dirty="0"/>
              <a:t> </a:t>
            </a:r>
            <a:r>
              <a:rPr dirty="0" err="1"/>
              <a:t>sędziowska</a:t>
            </a:r>
            <a:r>
              <a:rPr dirty="0"/>
              <a:t> </a:t>
            </a:r>
            <a:r>
              <a:rPr dirty="0" err="1"/>
              <a:t>oparta</a:t>
            </a:r>
            <a:r>
              <a:rPr dirty="0"/>
              <a:t> jest </a:t>
            </a:r>
            <a:r>
              <a:rPr dirty="0" err="1"/>
              <a:t>głównie</a:t>
            </a:r>
            <a:r>
              <a:rPr dirty="0"/>
              <a:t> 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kategorii</a:t>
            </a:r>
            <a:r>
              <a:rPr dirty="0"/>
              <a:t> </a:t>
            </a:r>
            <a:r>
              <a:rPr i="1" dirty="0" err="1">
                <a:solidFill>
                  <a:srgbClr val="C00000"/>
                </a:solidFill>
              </a:rPr>
              <a:t>roli</a:t>
            </a:r>
            <a:r>
              <a:rPr i="1" dirty="0">
                <a:solidFill>
                  <a:srgbClr val="C00000"/>
                </a:solidFill>
              </a:rPr>
              <a:t> </a:t>
            </a:r>
            <a:r>
              <a:rPr i="1" dirty="0" err="1">
                <a:solidFill>
                  <a:srgbClr val="C00000"/>
                </a:solidFill>
              </a:rPr>
              <a:t>społecznej</a:t>
            </a:r>
            <a:r>
              <a:rPr dirty="0"/>
              <a:t>, a </a:t>
            </a:r>
            <a:r>
              <a:rPr i="1" dirty="0" err="1"/>
              <a:t>nie</a:t>
            </a:r>
            <a:r>
              <a:rPr i="1" dirty="0"/>
              <a:t> </a:t>
            </a:r>
            <a:r>
              <a:rPr i="1" dirty="0" err="1"/>
              <a:t>relacji</a:t>
            </a:r>
            <a:r>
              <a:rPr b="0" dirty="0"/>
              <a:t>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251519" y="1628799"/>
            <a:ext cx="8642351" cy="4751389"/>
          </a:xfrm>
          <a:prstGeom prst="rect">
            <a:avLst/>
          </a:prstGeom>
        </p:spPr>
        <p:txBody>
          <a:bodyPr/>
          <a:lstStyle/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rPr dirty="0"/>
              <a:t>W </a:t>
            </a:r>
            <a:r>
              <a:rPr dirty="0" err="1"/>
              <a:t>samym</a:t>
            </a:r>
            <a:r>
              <a:rPr dirty="0"/>
              <a:t> </a:t>
            </a:r>
            <a:r>
              <a:rPr dirty="0" err="1"/>
              <a:t>sposobie</a:t>
            </a:r>
            <a:r>
              <a:rPr dirty="0"/>
              <a:t> </a:t>
            </a:r>
            <a:r>
              <a:rPr dirty="0" err="1"/>
              <a:t>teoretyzowania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tematy</a:t>
            </a:r>
            <a:r>
              <a:rPr dirty="0"/>
              <a:t> </a:t>
            </a:r>
            <a:r>
              <a:rPr dirty="0" err="1"/>
              <a:t>moralne</a:t>
            </a:r>
            <a:r>
              <a:rPr dirty="0"/>
              <a:t> w </a:t>
            </a:r>
            <a:r>
              <a:rPr dirty="0" err="1"/>
              <a:t>ogóle</a:t>
            </a:r>
            <a:r>
              <a:rPr dirty="0"/>
              <a:t> </a:t>
            </a:r>
            <a:r>
              <a:rPr dirty="0" err="1"/>
              <a:t>widoczne</a:t>
            </a:r>
            <a:r>
              <a:rPr dirty="0"/>
              <a:t> jest </a:t>
            </a:r>
            <a:r>
              <a:rPr dirty="0" err="1"/>
              <a:t>pewne</a:t>
            </a:r>
            <a:r>
              <a:rPr dirty="0"/>
              <a:t> </a:t>
            </a:r>
            <a:r>
              <a:rPr dirty="0" err="1"/>
              <a:t>rozróżnienie</a:t>
            </a:r>
            <a:r>
              <a:rPr dirty="0"/>
              <a:t>: </a:t>
            </a:r>
            <a:endParaRPr lang="pl-PL" dirty="0"/>
          </a:p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rPr b="1" i="1" dirty="0" err="1">
                <a:solidFill>
                  <a:srgbClr val="FF0000"/>
                </a:solidFill>
              </a:rPr>
              <a:t>deontologia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jako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etyka</a:t>
            </a:r>
            <a:r>
              <a:rPr b="1" i="1" dirty="0">
                <a:solidFill>
                  <a:srgbClr val="FF0000"/>
                </a:solidFill>
              </a:rPr>
              <a:t> </a:t>
            </a:r>
            <a:r>
              <a:rPr b="1" i="1" dirty="0" err="1">
                <a:solidFill>
                  <a:srgbClr val="FF0000"/>
                </a:solidFill>
              </a:rPr>
              <a:t>obowiązków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/>
              <a:t>różni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od </a:t>
            </a:r>
            <a:r>
              <a:rPr dirty="0" err="1">
                <a:solidFill>
                  <a:srgbClr val="00B050"/>
                </a:solidFill>
              </a:rPr>
              <a:t>etyki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oceniającej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czyny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ze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względu</a:t>
            </a:r>
            <a:r>
              <a:rPr dirty="0">
                <a:solidFill>
                  <a:srgbClr val="00B050"/>
                </a:solidFill>
              </a:rPr>
              <a:t>  </a:t>
            </a:r>
            <a:r>
              <a:rPr dirty="0" err="1">
                <a:solidFill>
                  <a:srgbClr val="00B050"/>
                </a:solidFill>
              </a:rPr>
              <a:t>na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moralnie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dobre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cele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lub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pożądane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konsekwencje</a:t>
            </a:r>
            <a:r>
              <a:rPr dirty="0">
                <a:solidFill>
                  <a:srgbClr val="00B050"/>
                </a:solidFill>
              </a:rPr>
              <a:t>, </a:t>
            </a:r>
            <a:r>
              <a:rPr dirty="0" err="1">
                <a:solidFill>
                  <a:srgbClr val="00B050"/>
                </a:solidFill>
              </a:rPr>
              <a:t>zwanej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b="1" i="1" dirty="0" err="1">
                <a:solidFill>
                  <a:srgbClr val="00B050"/>
                </a:solidFill>
              </a:rPr>
              <a:t>etyką</a:t>
            </a:r>
            <a:r>
              <a:rPr b="1" i="1" dirty="0">
                <a:solidFill>
                  <a:srgbClr val="00B050"/>
                </a:solidFill>
              </a:rPr>
              <a:t> </a:t>
            </a:r>
            <a:r>
              <a:rPr b="1" i="1" dirty="0" err="1">
                <a:solidFill>
                  <a:srgbClr val="00B050"/>
                </a:solidFill>
              </a:rPr>
              <a:t>teleologiczną</a:t>
            </a:r>
            <a:r>
              <a:rPr b="1" i="1" dirty="0">
                <a:solidFill>
                  <a:srgbClr val="00B050"/>
                </a:solidFill>
              </a:rPr>
              <a:t> </a:t>
            </a:r>
            <a:r>
              <a:rPr dirty="0" err="1">
                <a:solidFill>
                  <a:srgbClr val="00B050"/>
                </a:solidFill>
              </a:rPr>
              <a:t>lub</a:t>
            </a:r>
            <a:r>
              <a:rPr dirty="0">
                <a:solidFill>
                  <a:srgbClr val="00B050"/>
                </a:solidFill>
              </a:rPr>
              <a:t> </a:t>
            </a:r>
            <a:r>
              <a:rPr b="1" i="1" dirty="0" err="1">
                <a:solidFill>
                  <a:srgbClr val="00B050"/>
                </a:solidFill>
              </a:rPr>
              <a:t>konsekwencjolistyczną</a:t>
            </a:r>
            <a:r>
              <a:rPr b="1" i="1" dirty="0">
                <a:solidFill>
                  <a:srgbClr val="00B050"/>
                </a:solidFill>
              </a:rPr>
              <a:t>. </a:t>
            </a:r>
            <a:endParaRPr sz="4800" b="1" i="1" dirty="0">
              <a:solidFill>
                <a:srgbClr val="00B050"/>
              </a:solidFill>
            </a:endParaRPr>
          </a:p>
          <a:p>
            <a:pPr marL="0" indent="109728">
              <a:lnSpc>
                <a:spcPct val="80000"/>
              </a:lnSpc>
              <a:buSzTx/>
              <a:buNone/>
              <a:defRPr sz="3300"/>
            </a:pPr>
            <a:r>
              <a:rPr dirty="0" err="1"/>
              <a:t>Różni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ona</a:t>
            </a:r>
            <a:r>
              <a:rPr dirty="0"/>
              <a:t> </a:t>
            </a:r>
            <a:r>
              <a:rPr dirty="0" err="1"/>
              <a:t>także</a:t>
            </a:r>
            <a:r>
              <a:rPr dirty="0"/>
              <a:t> od </a:t>
            </a:r>
            <a:r>
              <a:rPr b="1" i="1" dirty="0" err="1"/>
              <a:t>etyki</a:t>
            </a:r>
            <a:r>
              <a:rPr b="1" i="1" dirty="0"/>
              <a:t> </a:t>
            </a:r>
            <a:r>
              <a:rPr b="1" i="1" dirty="0" err="1"/>
              <a:t>cnót</a:t>
            </a:r>
            <a:r>
              <a:rPr b="1" i="1" dirty="0"/>
              <a:t> </a:t>
            </a:r>
            <a:r>
              <a:rPr b="1" i="1" dirty="0" err="1"/>
              <a:t>osobistych</a:t>
            </a:r>
            <a:r>
              <a:rPr b="1" i="1" dirty="0"/>
              <a:t>. 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Kodeksy etyki zawodowej</a:t>
            </a:r>
          </a:p>
        </p:txBody>
      </p:sp>
      <p:sp>
        <p:nvSpPr>
          <p:cNvPr id="791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t>Wśród norm kodeksowych można wyróżnić kilka ich rodzajów ze względu na założone wartości: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Normy, które można określić jako ściśle moralne;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określające wykonywanie zawodu;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dotyczące godności zawodu;</a:t>
            </a:r>
          </a:p>
          <a:p>
            <a:pPr>
              <a:lnSpc>
                <a:spcPct val="90000"/>
              </a:lnSpc>
              <a:defRPr sz="3600">
                <a:solidFill>
                  <a:srgbClr val="502752"/>
                </a:solidFill>
              </a:defRPr>
            </a:pPr>
            <a:r>
              <a:t>Normy prakseologiczne.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r>
              <a:t>Etyka zawodowa a moralność powszechna</a:t>
            </a:r>
          </a:p>
        </p:txBody>
      </p:sp>
      <p:sp>
        <p:nvSpPr>
          <p:cNvPr id="794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t>Etyka zawodowa prawników poprzez niektóre normy jest moralnością grupową, której nie da się odczytać jako uniwersalnej. 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Etyczność prawnika</a:t>
            </a:r>
          </a:p>
        </p:txBody>
      </p:sp>
      <p:sp>
        <p:nvSpPr>
          <p:cNvPr id="797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000"/>
            </a:pPr>
            <a:endParaRPr/>
          </a:p>
          <a:p>
            <a:pPr>
              <a:defRPr sz="4000"/>
            </a:pPr>
            <a:r>
              <a:t>Kompetencje etyczne prawnika w istocie są warunkiem poznania prawa.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/>
          <a:p>
            <a:pPr marL="0" indent="109728">
              <a:buSzTx/>
              <a:buNone/>
              <a:defRPr sz="3600" b="1"/>
            </a:pPr>
            <a:r>
              <a:t>Kodeksy etyczne </a:t>
            </a:r>
            <a:r>
              <a:rPr b="0"/>
              <a:t>są traktowane podobnie do aktów prawnych. </a:t>
            </a:r>
          </a:p>
          <a:p>
            <a:pPr marL="0" indent="109728">
              <a:buSzTx/>
              <a:buNone/>
              <a:defRPr sz="3600"/>
            </a:pPr>
            <a:endParaRPr b="0"/>
          </a:p>
          <a:p>
            <a:pPr marL="0" indent="109728">
              <a:buSzTx/>
              <a:buNone/>
              <a:defRPr sz="3600"/>
            </a:pPr>
            <a:r>
              <a:t>Ich naruszenie pociąga za sobą </a:t>
            </a:r>
            <a:r>
              <a:rPr i="1"/>
              <a:t>odpowiedzialność </a:t>
            </a:r>
            <a:r>
              <a:rPr sz="5400" b="1" i="1"/>
              <a:t> </a:t>
            </a:r>
            <a:r>
              <a:rPr i="1"/>
              <a:t>dyscyplinarną</a:t>
            </a:r>
            <a:r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251519" y="1052736"/>
            <a:ext cx="8642351" cy="5400600"/>
          </a:xfrm>
          <a:prstGeom prst="rect">
            <a:avLst/>
          </a:prstGeom>
        </p:spPr>
        <p:txBody>
          <a:bodyPr/>
          <a:lstStyle/>
          <a:p>
            <a:pPr>
              <a:defRPr sz="4800">
                <a:solidFill>
                  <a:srgbClr val="462F1E"/>
                </a:solidFill>
              </a:defRPr>
            </a:pPr>
            <a:r>
              <a:t>W sprawach dyscyplinarnych orzekają </a:t>
            </a:r>
            <a:r>
              <a:rPr b="1"/>
              <a:t>sądy dyscyplinarne korporacji zawodowych</a:t>
            </a:r>
            <a:r>
              <a:t>.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980727"/>
            <a:ext cx="8229600" cy="559381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t>Mimo tych prawnych powiązań wysuwane są różne argumenty przeciwko objaśnianiu natury moralności zawodowej z jurydycznego punktu widzenia.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1052735"/>
            <a:ext cx="8229600" cy="5521802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endParaRPr lang="pl-PL" dirty="0"/>
          </a:p>
          <a:p>
            <a:endParaRPr lang="pl-PL" dirty="0"/>
          </a:p>
          <a:p>
            <a:r>
              <a:rPr dirty="0" err="1"/>
              <a:t>Ustawy</a:t>
            </a:r>
            <a:r>
              <a:rPr dirty="0"/>
              <a:t> </a:t>
            </a:r>
            <a:r>
              <a:rPr dirty="0" err="1"/>
              <a:t>dotyczące</a:t>
            </a:r>
            <a:r>
              <a:rPr dirty="0"/>
              <a:t> </a:t>
            </a:r>
            <a:r>
              <a:rPr dirty="0" err="1"/>
              <a:t>zawodów</a:t>
            </a:r>
            <a:r>
              <a:rPr dirty="0"/>
              <a:t> </a:t>
            </a:r>
            <a:r>
              <a:rPr dirty="0" err="1"/>
              <a:t>prawniczych</a:t>
            </a:r>
            <a:r>
              <a:rPr dirty="0"/>
              <a:t> </a:t>
            </a:r>
            <a:r>
              <a:rPr dirty="0" err="1"/>
              <a:t>upoważniają</a:t>
            </a:r>
            <a:r>
              <a:rPr dirty="0"/>
              <a:t> </a:t>
            </a:r>
            <a:r>
              <a:rPr dirty="0" err="1"/>
              <a:t>samorząd</a:t>
            </a:r>
            <a:r>
              <a:rPr dirty="0"/>
              <a:t> </a:t>
            </a:r>
            <a:r>
              <a:rPr dirty="0" err="1"/>
              <a:t>zawodowy</a:t>
            </a:r>
            <a:r>
              <a:rPr dirty="0"/>
              <a:t> do </a:t>
            </a:r>
            <a:r>
              <a:rPr dirty="0" err="1"/>
              <a:t>ustalania</a:t>
            </a:r>
            <a:r>
              <a:rPr dirty="0"/>
              <a:t> </a:t>
            </a:r>
            <a:r>
              <a:rPr dirty="0" err="1"/>
              <a:t>zasad</a:t>
            </a:r>
            <a:r>
              <a:rPr dirty="0"/>
              <a:t> </a:t>
            </a:r>
            <a:r>
              <a:rPr dirty="0" err="1"/>
              <a:t>etyki</a:t>
            </a:r>
            <a:r>
              <a:rPr dirty="0"/>
              <a:t> </a:t>
            </a:r>
            <a:r>
              <a:rPr dirty="0" err="1"/>
              <a:t>zawodowej</a:t>
            </a:r>
            <a:r>
              <a:rPr dirty="0"/>
              <a:t>.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Symbol zastępczy zawartości 2"/>
          <p:cNvSpPr txBox="1">
            <a:spLocks noGrp="1"/>
          </p:cNvSpPr>
          <p:nvPr>
            <p:ph type="body" idx="1"/>
          </p:nvPr>
        </p:nvSpPr>
        <p:spPr>
          <a:xfrm>
            <a:off x="457200" y="836711"/>
            <a:ext cx="8229600" cy="5737826"/>
          </a:xfrm>
          <a:prstGeom prst="rect">
            <a:avLst/>
          </a:prstGeom>
        </p:spPr>
        <p:txBody>
          <a:bodyPr/>
          <a:lstStyle>
            <a:lvl1pPr marL="0" indent="109728">
              <a:buSzTx/>
              <a:buNone/>
              <a:defRPr sz="4400" b="1" i="1"/>
            </a:lvl1pPr>
          </a:lstStyle>
          <a:p>
            <a:r>
              <a:t>Quasi – prawny charakter zasad etyki zawodowej sprawia niekiedy, że zbiory etyki zawodowej są traktowane jako swoiste instrukcje postępowania prawników.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Źródła etyki zawodowej</a:t>
            </a:r>
          </a:p>
        </p:txBody>
      </p:sp>
      <p:sp>
        <p:nvSpPr>
          <p:cNvPr id="755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pPr marL="0" indent="109728">
              <a:buSzTx/>
              <a:buNone/>
              <a:defRPr sz="3600"/>
            </a:pPr>
            <a:r>
              <a:t>Są poszukiwane w indywidualnym i zbiorowym korporacyjnym doświadczeniu wartości. 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ytuł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t>Etyczna wspólnota komunikacyjna</a:t>
            </a:r>
          </a:p>
        </p:txBody>
      </p:sp>
      <p:sp>
        <p:nvSpPr>
          <p:cNvPr id="758" name="Symbol zastępczy zawartości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</a:lstStyle>
          <a:p>
            <a:r>
              <a:t>Korporacja prawników może być charakteryzowana  jako etyczna wspólnota komunikacyjna.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 Theme">
  <a:themeElements>
    <a:clrScheme name="Default Theme">
      <a:dk1>
        <a:srgbClr val="737373"/>
      </a:dk1>
      <a:lt1>
        <a:srgbClr val="FFFFFF"/>
      </a:lt1>
      <a:dk2>
        <a:srgbClr val="A7A7A7"/>
      </a:dk2>
      <a:lt2>
        <a:srgbClr val="535353"/>
      </a:lt2>
      <a:accent1>
        <a:srgbClr val="782834"/>
      </a:accent1>
      <a:accent2>
        <a:srgbClr val="7F4D4D"/>
      </a:accent2>
      <a:accent3>
        <a:srgbClr val="B69090"/>
      </a:accent3>
      <a:accent4>
        <a:srgbClr val="CDB3B3"/>
      </a:accent4>
      <a:accent5>
        <a:srgbClr val="633737"/>
      </a:accent5>
      <a:accent6>
        <a:srgbClr val="737373"/>
      </a:accent6>
      <a:hlink>
        <a:srgbClr val="0000FF"/>
      </a:hlink>
      <a:folHlink>
        <a:srgbClr val="FF00FF"/>
      </a:folHlink>
    </a:clrScheme>
    <a:fontScheme name="Default Theme">
      <a:majorFont>
        <a:latin typeface="Segoe UI"/>
        <a:ea typeface="Segoe UI"/>
        <a:cs typeface="Segoe UI"/>
      </a:majorFont>
      <a:minorFont>
        <a:latin typeface="Helvetica"/>
        <a:ea typeface="Helvetica"/>
        <a:cs typeface="Helvetica"/>
      </a:minorFont>
    </a:fontScheme>
    <a:fmtScheme name="Default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chemeClr val="accent6"/>
            </a:solidFill>
            <a:effectLst/>
            <a:uFillTx/>
            <a:latin typeface="+mj-lt"/>
            <a:ea typeface="+mj-ea"/>
            <a:cs typeface="+mj-cs"/>
            <a:sym typeface="Segoe U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Macintosh PowerPoint</Application>
  <PresentationFormat>Pokaz na ekranie (4:3)</PresentationFormat>
  <Paragraphs>65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Georgia</vt:lpstr>
      <vt:lpstr>Segoe UI</vt:lpstr>
      <vt:lpstr>Times New Roman</vt:lpstr>
      <vt:lpstr>Trebuchet MS</vt:lpstr>
      <vt:lpstr>Default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Źródła etyki zawodowej</vt:lpstr>
      <vt:lpstr>Etyczna wspólnota komunikacyjna</vt:lpstr>
      <vt:lpstr>Zawody zaufania publicznego</vt:lpstr>
      <vt:lpstr>Zawody zaufania publicznego</vt:lpstr>
      <vt:lpstr>Zawody zaufania publicznego</vt:lpstr>
      <vt:lpstr>Relacje i role społeczne</vt:lpstr>
      <vt:lpstr>Relacje i role społeczne</vt:lpstr>
      <vt:lpstr>Relacje i role społeczne</vt:lpstr>
      <vt:lpstr>Relacje i role społeczne</vt:lpstr>
      <vt:lpstr>Relacje i role społeczne</vt:lpstr>
      <vt:lpstr>Relacje i role społeczne</vt:lpstr>
      <vt:lpstr>Relacje i role społeczne</vt:lpstr>
      <vt:lpstr>Kodeksy etyki zawodowej</vt:lpstr>
      <vt:lpstr>Etyka zawodowa a moralność powszechna</vt:lpstr>
      <vt:lpstr>Etyczność prawnika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Microsoft Office User</cp:lastModifiedBy>
  <cp:revision>1</cp:revision>
  <dcterms:modified xsi:type="dcterms:W3CDTF">2021-10-12T13:29:03Z</dcterms:modified>
</cp:coreProperties>
</file>