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 b="def" i="def"/>
      <a:tcStyle>
        <a:tcBdr/>
        <a:fill>
          <a:solidFill>
            <a:srgbClr val="EB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 b="def" i="def"/>
      <a:tcStyle>
        <a:tcBdr/>
        <a:fill>
          <a:solidFill>
            <a:srgbClr val="F2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8" name="Shape 7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1pPr>
    <a:lvl2pPr indent="228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2pPr>
    <a:lvl3pPr indent="457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3pPr>
    <a:lvl4pPr indent="685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4pPr>
    <a:lvl5pPr indent="9144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5pPr>
    <a:lvl6pPr indent="11430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6pPr>
    <a:lvl7pPr indent="1371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7pPr>
    <a:lvl8pPr indent="1600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8pPr>
    <a:lvl9pPr indent="1828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63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6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7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0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2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9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6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7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0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21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22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3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2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33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3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4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7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8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6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1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3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8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7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8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0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12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13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1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2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1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2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4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99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1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52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23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34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4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/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8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9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6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2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/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4" name="Symbol zastępczy obrazu 2"/>
          <p:cNvSpPr/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7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8" name="Symbol zastępczy obrazu 2"/>
          <p:cNvSpPr/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9" name="Symbol zastępczy obrazu 2"/>
          <p:cNvSpPr/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9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9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03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00"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04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0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1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/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40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0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1" cy="18289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3"/>
            <a:ext cx="1965961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1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1" cy="24843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8" name="Tekst tytułowy"/>
          <p:cNvSpPr txBox="1"/>
          <p:nvPr>
            <p:ph type="title"/>
          </p:nvPr>
        </p:nvSpPr>
        <p:spPr>
          <a:xfrm>
            <a:off x="457200" y="2401886"/>
            <a:ext cx="8458200" cy="14700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59" name="Treść - poziom 1…"/>
          <p:cNvSpPr txBox="1"/>
          <p:nvPr>
            <p:ph type="body" sz="quarter" idx="1"/>
          </p:nvPr>
        </p:nvSpPr>
        <p:spPr>
          <a:xfrm>
            <a:off x="457200" y="3899937"/>
            <a:ext cx="4953000" cy="1752601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/>
          <p:nvPr>
            <p:ph type="sldNum" sz="quarter" idx="2"/>
          </p:nvPr>
        </p:nvSpPr>
        <p:spPr>
          <a:xfrm>
            <a:off x="8725125" y="8755"/>
            <a:ext cx="342675" cy="3581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68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/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b="1"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77" name="Treść - poziom 1…"/>
          <p:cNvSpPr txBox="1"/>
          <p:nvPr>
            <p:ph type="body" sz="quarter" idx="1"/>
          </p:nvPr>
        </p:nvSpPr>
        <p:spPr>
          <a:xfrm>
            <a:off x="722312" y="3367087"/>
            <a:ext cx="7772401" cy="1509713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48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408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840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700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86" name="Treść - poziom 1…"/>
          <p:cNvSpPr txBox="1"/>
          <p:nvPr>
            <p:ph type="body" sz="half" idx="1"/>
          </p:nvPr>
        </p:nvSpPr>
        <p:spPr>
          <a:xfrm>
            <a:off x="457200" y="2249423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2" indent="-259882">
              <a:defRPr sz="2000"/>
            </a:lvl2pPr>
            <a:lvl3pPr marL="947927" indent="-243839">
              <a:defRPr sz="2000"/>
            </a:lvl3pPr>
            <a:lvl4pPr marL="1201927" indent="-223520">
              <a:defRPr sz="2000"/>
            </a:lvl4pPr>
            <a:lvl5pPr marL="1410208" indent="-203200"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95" name="Treść - poziom 1…"/>
          <p:cNvSpPr txBox="1"/>
          <p:nvPr>
            <p:ph type="body" sz="quarter" idx="1"/>
          </p:nvPr>
        </p:nvSpPr>
        <p:spPr>
          <a:xfrm>
            <a:off x="381000" y="2244969"/>
            <a:ext cx="4041648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1pPr>
            <a:lvl2pPr marL="0" indent="411480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2pPr>
            <a:lvl3pPr marL="0" indent="70408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3pPr>
            <a:lvl4pPr marL="0" indent="978407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4pPr>
            <a:lvl5pPr marL="0" indent="120700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/>
          <p:nvPr>
            <p:ph type="body" sz="quarter" idx="13"/>
          </p:nvPr>
        </p:nvSpPr>
        <p:spPr>
          <a:xfrm>
            <a:off x="4721225" y="2244969"/>
            <a:ext cx="4041775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0" indent="45719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pPr>
          </a:p>
        </p:txBody>
      </p:sp>
      <p:sp>
        <p:nvSpPr>
          <p:cNvPr id="69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0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/>
          <p:nvPr>
            <p:ph type="title"/>
          </p:nvPr>
        </p:nvSpPr>
        <p:spPr>
          <a:xfrm>
            <a:off x="5353496" y="1101970"/>
            <a:ext cx="3383281" cy="877825"/>
          </a:xfrm>
          <a:prstGeom prst="rect">
            <a:avLst/>
          </a:prstGeom>
        </p:spPr>
        <p:txBody>
          <a:bodyPr anchor="b"/>
          <a:lstStyle>
            <a:lvl1pPr>
              <a:defRPr b="1" sz="1800"/>
            </a:lvl1pPr>
          </a:lstStyle>
          <a:p>
            <a:pPr/>
            <a:r>
              <a:t>Tekst tytułowy</a:t>
            </a:r>
          </a:p>
        </p:txBody>
      </p:sp>
      <p:sp>
        <p:nvSpPr>
          <p:cNvPr id="720" name="Treść - poziom 1…"/>
          <p:cNvSpPr txBox="1"/>
          <p:nvPr>
            <p:ph type="body" sz="half" idx="1"/>
          </p:nvPr>
        </p:nvSpPr>
        <p:spPr>
          <a:xfrm>
            <a:off x="5353496" y="2010727"/>
            <a:ext cx="3383281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480">
              <a:buClrTx/>
              <a:buSzTx/>
              <a:buFontTx/>
              <a:buNone/>
              <a:defRPr sz="1400"/>
            </a:lvl2pPr>
            <a:lvl3pPr marL="0" indent="704088">
              <a:buClrTx/>
              <a:buSzTx/>
              <a:buFontTx/>
              <a:buNone/>
              <a:defRPr sz="1400"/>
            </a:lvl3pPr>
            <a:lvl4pPr marL="0" indent="978407">
              <a:buClrTx/>
              <a:buSzTx/>
              <a:buFontTx/>
              <a:buNone/>
              <a:defRPr sz="1400"/>
            </a:lvl4pPr>
            <a:lvl5pPr marL="0" indent="1207008">
              <a:buClrTx/>
              <a:buSzTx/>
              <a:buFont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/>
          <p:nvPr>
            <p:ph type="title"/>
          </p:nvPr>
        </p:nvSpPr>
        <p:spPr>
          <a:xfrm>
            <a:off x="5440433" y="1109160"/>
            <a:ext cx="586804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29" name="Symbol zastępczy obrazu 2"/>
          <p:cNvSpPr/>
          <p:nvPr>
            <p:ph type="pic" sz="half" idx="13"/>
          </p:nvPr>
        </p:nvSpPr>
        <p:spPr>
          <a:xfrm>
            <a:off x="403670" y="1143000"/>
            <a:ext cx="4572001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sx="100000" sy="100000" kx="0" ky="0" algn="b" rotWithShape="0" blurRad="63500" dist="31750" dir="4800000">
              <a:srgbClr val="000000">
                <a:alpha val="25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730" name="Treść - poziom 1…"/>
          <p:cNvSpPr txBox="1"/>
          <p:nvPr>
            <p:ph type="body" sz="quarter" idx="1"/>
          </p:nvPr>
        </p:nvSpPr>
        <p:spPr>
          <a:xfrm>
            <a:off x="6088443" y="3274307"/>
            <a:ext cx="2590801" cy="25164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48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4088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840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7008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ymbol zastępczy obrazu 8"/>
          <p:cNvSpPr/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/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7"/>
            <a:ext cx="9144001" cy="84408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0" cy="910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1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" name="Prostokąt 34"/>
          <p:cNvSpPr/>
          <p:nvPr/>
        </p:nvSpPr>
        <p:spPr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3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1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" name="Prostokąt 37"/>
          <p:cNvSpPr/>
          <p:nvPr/>
        </p:nvSpPr>
        <p:spPr>
          <a:xfrm>
            <a:off x="8975422" y="-2001"/>
            <a:ext cx="27433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" name="Prostokąt 38"/>
          <p:cNvSpPr/>
          <p:nvPr/>
        </p:nvSpPr>
        <p:spPr>
          <a:xfrm>
            <a:off x="8915676" y="379"/>
            <a:ext cx="54865" cy="58521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" name="Prostokąt 39"/>
          <p:cNvSpPr/>
          <p:nvPr/>
        </p:nvSpPr>
        <p:spPr>
          <a:xfrm>
            <a:off x="8871696" y="379"/>
            <a:ext cx="12701" cy="58521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4061" y="9891"/>
            <a:ext cx="342675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9" marR="0" indent="-26587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2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4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3" marR="0" indent="-341375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/>
          <p:nvPr>
            <p:ph type="body" idx="1"/>
          </p:nvPr>
        </p:nvSpPr>
        <p:spPr>
          <a:xfrm>
            <a:off x="457200" y="1196751"/>
            <a:ext cx="8229600" cy="528025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4000"/>
            </a:pPr>
            <a:r>
              <a:t>Etyka zawodowa prawników - wprowadzenie</a:t>
            </a: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  <a:defRPr>
                <a:solidFill>
                  <a:srgbClr val="323341"/>
                </a:solidFill>
              </a:defRPr>
            </a:pPr>
            <a:r>
              <a:t>Etyka zawodów prawniczych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Zawody zaufania publicznego</a:t>
            </a:r>
          </a:p>
        </p:txBody>
      </p:sp>
      <p:sp>
        <p:nvSpPr>
          <p:cNvPr id="7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Polegają zawsze na świadczeniu pomocy prawnej innym ludziom, z reguły w sytuacjach zagrożenia dla ich rozmaitych dóbr.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Zawody zaufania publicznego</a:t>
            </a:r>
          </a:p>
        </p:txBody>
      </p:sp>
      <p:sp>
        <p:nvSpPr>
          <p:cNvPr id="76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Wykonywanie takiego zawodu łączy się z przyjmowaniem informacji dotyczących sfery życia osobistego, a nawet intymnego innych ludzi.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Zawody zaufania publicznego</a:t>
            </a:r>
          </a:p>
        </p:txBody>
      </p:sp>
      <p:sp>
        <p:nvSpPr>
          <p:cNvPr id="76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Poza odpowiednim przygotowaniem merytorycznym  wymagana jest także </a:t>
            </a:r>
            <a:r>
              <a:rPr b="1"/>
              <a:t>określona postawa etyczna</a:t>
            </a:r>
            <a:r>
              <a:t>. </a:t>
            </a:r>
          </a:p>
          <a:p>
            <a:pPr marL="0" indent="109728">
              <a:buSzTx/>
              <a:buNone/>
            </a:pPr>
          </a:p>
          <a:p>
            <a:pPr>
              <a:defRPr>
                <a:solidFill>
                  <a:srgbClr val="C00000"/>
                </a:solidFill>
              </a:defRPr>
            </a:pPr>
            <a:r>
              <a:t>„nieskazitelny charakter”;  „rękojmia prawidłowego wykonywania zawodu”…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Według </a:t>
            </a:r>
            <a:r>
              <a:rPr b="1" i="1"/>
              <a:t>kategorii relacji </a:t>
            </a:r>
            <a:r>
              <a:t>podstawowe znaczenie mają </a:t>
            </a:r>
            <a:r>
              <a:rPr i="1"/>
              <a:t>interakcje społeczne</a:t>
            </a:r>
            <a:r>
              <a:t>, w których uczestniczą przedstawiciele zawodu i osoby, które korzystają z  ich usług.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Szczególny rodzaj relacji, który charakteryzuje </a:t>
            </a:r>
            <a:r>
              <a:rPr b="1"/>
              <a:t>lekarza i pacjenta </a:t>
            </a:r>
            <a:r>
              <a:t>można określić jako </a:t>
            </a:r>
            <a:r>
              <a:rPr b="1"/>
              <a:t>troskę</a:t>
            </a:r>
            <a:r>
              <a:t>. </a:t>
            </a:r>
          </a:p>
          <a:p>
            <a:pPr marL="0" indent="109728">
              <a:buSzTx/>
              <a:buNone/>
            </a:pPr>
          </a:p>
          <a:p>
            <a:pPr/>
            <a:r>
              <a:t>Najbliżej typowi </a:t>
            </a:r>
            <a:r>
              <a:rPr b="1"/>
              <a:t>relacji opartej na trosce wydaje się być zawód adwokata czy też radcy prawnego</a:t>
            </a:r>
            <a:r>
              <a:rPr b="1" sz="3200"/>
              <a:t>. </a:t>
            </a:r>
            <a:r>
              <a:rPr sz="32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4400"/>
            </a:pPr>
            <a:r>
              <a:t>Klient zdaje się na wiedzę i doświadczenie profesjonalisty, ufa, że prawnik nie nadużyje zaufania, z jakim zostały mu powierzone sekretne sprawy. Ważny jest </a:t>
            </a:r>
            <a:r>
              <a:rPr b="1"/>
              <a:t>element zaufania</a:t>
            </a:r>
            <a:r>
              <a:rPr sz="28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200"/>
            </a:lvl1pPr>
          </a:lstStyle>
          <a:p>
            <a:pPr/>
            <a:r>
              <a:t>Prawnik powinien zachować realną niezależność w ocenie spraw klienta, a także niezależność od własnych emocji wynikających z nadmiernego zaangażowania.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3300"/>
            </a:pPr>
            <a:r>
              <a:t>Rolę społeczną prawnika </a:t>
            </a:r>
            <a:r>
              <a:rPr b="0"/>
              <a:t>wyznaczają</a:t>
            </a:r>
            <a:endParaRPr sz="2500"/>
          </a:p>
          <a:p>
            <a:pPr>
              <a:buFontTx/>
              <a:buChar char="-"/>
              <a:defRPr i="1" sz="3300"/>
            </a:pPr>
            <a:r>
              <a:t>społeczna doniosłość zadań</a:t>
            </a:r>
            <a:r>
              <a:rPr i="0"/>
              <a:t>, które realizuje,</a:t>
            </a:r>
            <a:endParaRPr sz="2500"/>
          </a:p>
          <a:p>
            <a:pPr>
              <a:buFontTx/>
              <a:buChar char="-"/>
              <a:defRPr sz="3300"/>
            </a:pPr>
            <a:r>
              <a:t> </a:t>
            </a:r>
            <a:r>
              <a:rPr i="1"/>
              <a:t>miejsce danego zawodu w strukturze zawodowej</a:t>
            </a:r>
            <a:r>
              <a:t> oraz</a:t>
            </a:r>
            <a:endParaRPr sz="2500"/>
          </a:p>
          <a:p>
            <a:pPr>
              <a:buFontTx/>
              <a:buChar char="-"/>
              <a:defRPr sz="3300"/>
            </a:pPr>
            <a:r>
              <a:t> </a:t>
            </a:r>
            <a:r>
              <a:rPr i="1"/>
              <a:t>charakter czynności zawodowych</a:t>
            </a:r>
            <a:r>
              <a:t> wykonywanych w ramach danego zawodu.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Rolą sędziów jest wymiar sprawiedliwości; notariuszy nadawanie prywatnym dokumentom  prawnym wymaganej treści i formy;  adwokatów i radców prawnych – pomoc prawna.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4800"/>
            </a:pPr>
            <a:r>
              <a:t>Etyka sędziowska oparta jest głównie  na kategorii </a:t>
            </a:r>
            <a:r>
              <a:rPr i="1"/>
              <a:t>roli społecznej</a:t>
            </a:r>
            <a:r>
              <a:t>, a </a:t>
            </a:r>
            <a:r>
              <a:rPr i="1"/>
              <a:t>nie relacji</a:t>
            </a:r>
            <a:r>
              <a:rPr b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/>
          <p:nvPr>
            <p:ph type="body" idx="1"/>
          </p:nvPr>
        </p:nvSpPr>
        <p:spPr>
          <a:xfrm>
            <a:off x="251519" y="1628799"/>
            <a:ext cx="8642351" cy="4751389"/>
          </a:xfrm>
          <a:prstGeom prst="rect">
            <a:avLst/>
          </a:prstGeom>
        </p:spPr>
        <p:txBody>
          <a:bodyPr/>
          <a:lstStyle/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t>W samym sposobie teoretyzowania na tematy moralne w ogóle widoczne jest pewne rozróżnienie: </a:t>
            </a:r>
            <a:r>
              <a:rPr b="1" i="1">
                <a:solidFill>
                  <a:srgbClr val="FF0000"/>
                </a:solidFill>
              </a:rPr>
              <a:t>deontologia jako etyka obowiązków</a:t>
            </a:r>
            <a:r>
              <a:rPr>
                <a:solidFill>
                  <a:srgbClr val="FF0000"/>
                </a:solidFill>
              </a:rPr>
              <a:t> </a:t>
            </a:r>
            <a:r>
              <a:t>różni się od </a:t>
            </a:r>
            <a:r>
              <a:rPr>
                <a:solidFill>
                  <a:srgbClr val="00B050"/>
                </a:solidFill>
              </a:rPr>
              <a:t>etyki oceniającej czyny ze względu  na moralnie dobre cele lub pożądane konsekwencje, zwanej </a:t>
            </a:r>
            <a:r>
              <a:rPr b="1" i="1">
                <a:solidFill>
                  <a:srgbClr val="00B050"/>
                </a:solidFill>
              </a:rPr>
              <a:t>etyką teleologiczną </a:t>
            </a:r>
            <a:r>
              <a:rPr>
                <a:solidFill>
                  <a:srgbClr val="00B050"/>
                </a:solidFill>
              </a:rPr>
              <a:t>lub </a:t>
            </a:r>
            <a:r>
              <a:rPr b="1" i="1">
                <a:solidFill>
                  <a:srgbClr val="00B050"/>
                </a:solidFill>
              </a:rPr>
              <a:t>konsekwencjolistyczną. </a:t>
            </a:r>
            <a:endParaRPr b="1" i="1" sz="4800">
              <a:solidFill>
                <a:srgbClr val="00B050"/>
              </a:solidFill>
            </a:endParaRPr>
          </a:p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t>Różni się ona także od </a:t>
            </a:r>
            <a:r>
              <a:rPr b="1" i="1"/>
              <a:t>etyki cnót osobistych.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Kodeksy etyki zawodowej</a:t>
            </a:r>
          </a:p>
        </p:txBody>
      </p:sp>
      <p:sp>
        <p:nvSpPr>
          <p:cNvPr id="79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Wśród norm kodeksowych można wyróżnić kilka ich rodzajów ze względu na założone wartości: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Normy, które można określić jako ściśle moralne;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określające wykonywanie zawodu;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dotyczące godności zawodu;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prakseologiczne.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pPr/>
            <a:r>
              <a:t>Etyka zawodowa a moralność powszechna</a:t>
            </a:r>
          </a:p>
        </p:txBody>
      </p:sp>
      <p:sp>
        <p:nvSpPr>
          <p:cNvPr id="79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Etyka zawodowa prawników poprzez niektóre normy jest moralnością grupową, której nie da się odczytać jako uniwersalnej.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Etyczność prawnika</a:t>
            </a:r>
          </a:p>
        </p:txBody>
      </p:sp>
      <p:sp>
        <p:nvSpPr>
          <p:cNvPr id="79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</a:p>
          <a:p>
            <a:pPr>
              <a:defRPr sz="4000"/>
            </a:pPr>
            <a:r>
              <a:t>Kompetencje etyczne prawnika w istocie są warunkiem poznania prawa.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/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3600"/>
            </a:pPr>
            <a:r>
              <a:t>Kodeksy etyczne </a:t>
            </a:r>
            <a:r>
              <a:rPr b="0"/>
              <a:t>są traktowane podobnie do aktów prawnych. </a:t>
            </a:r>
            <a:endParaRPr b="0"/>
          </a:p>
          <a:p>
            <a:pPr marL="0" indent="109728">
              <a:buSzTx/>
              <a:buNone/>
              <a:defRPr sz="3600"/>
            </a:pPr>
          </a:p>
          <a:p>
            <a:pPr marL="0" indent="109728">
              <a:buSzTx/>
              <a:buNone/>
              <a:defRPr sz="3600"/>
            </a:pPr>
            <a:r>
              <a:t>Ich naruszenie pociąga za sobą </a:t>
            </a:r>
            <a:r>
              <a:rPr i="1"/>
              <a:t>odpowiedzialność </a:t>
            </a:r>
            <a:r>
              <a:rPr b="1" i="1" sz="5400"/>
              <a:t> </a:t>
            </a:r>
            <a:r>
              <a:rPr i="1"/>
              <a:t>dyscyplinarną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/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800">
                <a:solidFill>
                  <a:srgbClr val="462F1E"/>
                </a:solidFill>
              </a:defRPr>
            </a:pPr>
            <a:r>
              <a:t>W sprawach dyscyplinarnych orzekają </a:t>
            </a:r>
            <a:r>
              <a:rPr b="1"/>
              <a:t>sądy dyscyplinarne korporacji zawodowych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ymbol zastępczy zawartości 2"/>
          <p:cNvSpPr txBox="1"/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Mimo tych prawnych powiązań wysuwane są różne argumenty przeciwko objaśnianiu natury moralności zawodowej z jurydycznego punktu widzenia.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ymbol zastępczy zawartości 2"/>
          <p:cNvSpPr txBox="1"/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Ustawy dotyczące zawodów prawniczych upoważniają samorząd zawodowy do ustalania zasad etyki zawodowej.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ymbol zastępczy zawartości 2"/>
          <p:cNvSpPr txBox="1"/>
          <p:nvPr>
            <p:ph type="body" idx="1"/>
          </p:nvPr>
        </p:nvSpPr>
        <p:spPr>
          <a:xfrm>
            <a:off x="457200" y="836711"/>
            <a:ext cx="8229600" cy="5737826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b="1" i="1" sz="4400"/>
            </a:lvl1pPr>
          </a:lstStyle>
          <a:p>
            <a:pPr/>
            <a:r>
              <a:t>Quasi – prawny charakter zasad etyki zawodowej sprawia niekiedy, że zbiory etyki zawodowej są traktowane jako swoiste instrukcje postępowania prawników.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Źródła etyki zawodowej</a:t>
            </a:r>
          </a:p>
        </p:txBody>
      </p:sp>
      <p:sp>
        <p:nvSpPr>
          <p:cNvPr id="75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 marL="0" indent="109728">
              <a:buSzTx/>
              <a:buNone/>
              <a:defRPr sz="3600"/>
            </a:pPr>
            <a:r>
              <a:t>Są poszukiwane w indywidualnym i zbiorowym korporacyjnym doświadczeniu wartości.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Etyczna wspólnota komunikacyjna</a:t>
            </a:r>
          </a:p>
        </p:txBody>
      </p:sp>
      <p:sp>
        <p:nvSpPr>
          <p:cNvPr id="75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Korporacja prawników może być charakteryzowana  jako etyczna wspólnota komunikacyjna.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