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Rockwel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D5"/>
          </a:solidFill>
        </a:fill>
      </a:tcStyle>
    </a:wholeTbl>
    <a:band2H>
      <a:tcTxStyle b="def" i="def"/>
      <a:tcStyle>
        <a:tcBdr/>
        <a:fill>
          <a:solidFill>
            <a:srgbClr val="EBF0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DF0"/>
          </a:solidFill>
        </a:fill>
      </a:tcStyle>
    </a:wholeTbl>
    <a:band2H>
      <a:tcTxStyle b="def" i="def"/>
      <a:tcStyle>
        <a:tcBdr/>
        <a:fill>
          <a:solidFill>
            <a:srgbClr val="F1F6F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5E5"/>
          </a:solidFill>
        </a:fill>
      </a:tcStyle>
    </a:wholeTbl>
    <a:band2H>
      <a:tcTxStyle b="def" i="def"/>
      <a:tcStyle>
        <a:tcBdr/>
        <a:fill>
          <a:solidFill>
            <a:srgbClr val="FBF3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6 Redondear rectángulo de esquina diagonal"/>
          <p:cNvSpPr/>
          <p:nvPr/>
        </p:nvSpPr>
        <p:spPr>
          <a:xfrm>
            <a:off x="164591" y="146304"/>
            <a:ext cx="8814818" cy="2505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25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1275" y="21600"/>
                  <a:pt x="20875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325" y="0"/>
                  <a:pt x="725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Tekst tytułowy"/>
          <p:cNvSpPr txBox="1"/>
          <p:nvPr>
            <p:ph type="title"/>
          </p:nvPr>
        </p:nvSpPr>
        <p:spPr>
          <a:xfrm>
            <a:off x="464234" y="381000"/>
            <a:ext cx="8229601" cy="2209801"/>
          </a:xfrm>
          <a:prstGeom prst="rect">
            <a:avLst/>
          </a:prstGeom>
        </p:spPr>
        <p:txBody>
          <a:bodyPr/>
          <a:lstStyle>
            <a:lvl1pPr indent="0">
              <a:defRPr sz="4800"/>
            </a:lvl1pPr>
          </a:lstStyle>
          <a:p>
            <a:pPr/>
            <a:r>
              <a:t>Tekst tytułowy</a:t>
            </a:r>
          </a:p>
        </p:txBody>
      </p:sp>
      <p:sp>
        <p:nvSpPr>
          <p:cNvPr id="15" name="Treść - poziom 1…"/>
          <p:cNvSpPr txBox="1"/>
          <p:nvPr>
            <p:ph type="body" sz="quarter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457200" algn="r">
              <a:buClrTx/>
              <a:buSzTx/>
              <a:buNone/>
            </a:lvl2pPr>
            <a:lvl3pPr marL="0" indent="914400" algn="r">
              <a:buClrTx/>
              <a:buSzTx/>
              <a:buNone/>
            </a:lvl3pPr>
            <a:lvl4pPr marL="0" indent="1371600" algn="r">
              <a:buClrTx/>
              <a:buSzTx/>
              <a:buNone/>
            </a:lvl4pPr>
            <a:lvl5pPr marL="0" indent="1828800" algn="r">
              <a:buClrTx/>
              <a:buSzTx/>
              <a:buNone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Numer slajdu"/>
          <p:cNvSpPr txBox="1"/>
          <p:nvPr>
            <p:ph type="sldNum" sz="quarter" idx="2"/>
          </p:nvPr>
        </p:nvSpPr>
        <p:spPr>
          <a:xfrm>
            <a:off x="8760577" y="6500133"/>
            <a:ext cx="342663" cy="29206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4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cabezado de sección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6 Rectángulo"/>
          <p:cNvSpPr/>
          <p:nvPr/>
        </p:nvSpPr>
        <p:spPr>
          <a:xfrm>
            <a:off x="1000127" y="3265677"/>
            <a:ext cx="7406642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kst tytułowy"/>
          <p:cNvSpPr txBox="1"/>
          <p:nvPr>
            <p:ph type="title"/>
          </p:nvPr>
        </p:nvSpPr>
        <p:spPr>
          <a:xfrm>
            <a:off x="722376" y="498230"/>
            <a:ext cx="7772401" cy="273100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68BF6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" name="Treść - poziom 1…"/>
          <p:cNvSpPr txBox="1"/>
          <p:nvPr>
            <p:ph type="body" sz="quarter" idx="1"/>
          </p:nvPr>
        </p:nvSpPr>
        <p:spPr>
          <a:xfrm>
            <a:off x="722312" y="3287712"/>
            <a:ext cx="7772401" cy="1509713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/>
            </a:lvl1pPr>
            <a:lvl2pPr marL="0" indent="411480" algn="r">
              <a:buClrTx/>
              <a:buSzTx/>
              <a:buNone/>
              <a:defRPr sz="2000"/>
            </a:lvl2pPr>
            <a:lvl3pPr marL="0" indent="630936" algn="r">
              <a:buClrTx/>
              <a:buSzTx/>
              <a:buNone/>
              <a:defRPr sz="2000"/>
            </a:lvl3pPr>
            <a:lvl4pPr marL="0" indent="822959" algn="r">
              <a:buClrTx/>
              <a:buSzTx/>
              <a:buNone/>
              <a:defRPr sz="2000"/>
            </a:lvl4pPr>
            <a:lvl5pPr marL="0" indent="1005839" algn="r">
              <a:buClrTx/>
              <a:buSzTx/>
              <a:buNone/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" name="Numer slajdu"/>
          <p:cNvSpPr txBox="1"/>
          <p:nvPr>
            <p:ph type="sldNum" sz="quarter" idx="2"/>
          </p:nvPr>
        </p:nvSpPr>
        <p:spPr>
          <a:xfrm>
            <a:off x="8760577" y="6504799"/>
            <a:ext cx="342663" cy="2920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3" name="Treść - poziom 1…"/>
          <p:cNvSpPr txBox="1"/>
          <p:nvPr>
            <p:ph type="body" sz="half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678180" indent="-266700">
              <a:defRPr sz="2800"/>
            </a:lvl2pPr>
            <a:lvl3pPr marL="899769" indent="-268833">
              <a:defRPr sz="2800"/>
            </a:lvl3pPr>
            <a:lvl4pPr marL="1107439" indent="-284480">
              <a:defRPr sz="2800"/>
            </a:lvl4pPr>
            <a:lvl5pPr marL="1290319" indent="-284480"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4" name="Numer slajdu"/>
          <p:cNvSpPr txBox="1"/>
          <p:nvPr>
            <p:ph type="sldNum" sz="quarter" idx="2"/>
          </p:nvPr>
        </p:nvSpPr>
        <p:spPr>
          <a:xfrm>
            <a:off x="8762706" y="6505697"/>
            <a:ext cx="342663" cy="29206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9 Rectángulo"/>
          <p:cNvSpPr/>
          <p:nvPr/>
        </p:nvSpPr>
        <p:spPr>
          <a:xfrm>
            <a:off x="616743" y="2163438"/>
            <a:ext cx="3749042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9" rIns="45719" anchor="b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3" name="10 Rectángulo"/>
          <p:cNvSpPr/>
          <p:nvPr/>
        </p:nvSpPr>
        <p:spPr>
          <a:xfrm>
            <a:off x="4800600" y="2163438"/>
            <a:ext cx="374904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9" rIns="45719" anchor="b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" name="Tekst tytułowy"/>
          <p:cNvSpPr txBox="1"/>
          <p:nvPr>
            <p:ph type="title"/>
          </p:nvPr>
        </p:nvSpPr>
        <p:spPr>
          <a:xfrm>
            <a:off x="457200" y="25194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5" name="Treść - poziom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91439">
              <a:buClrTx/>
              <a:buSzTx/>
              <a:buNone/>
              <a:defRPr cap="all" sz="2200"/>
            </a:lvl1pPr>
            <a:lvl2pPr marL="0" indent="411480">
              <a:buClrTx/>
              <a:buSzTx/>
              <a:buNone/>
              <a:defRPr cap="all" sz="2200"/>
            </a:lvl2pPr>
            <a:lvl3pPr marL="0" indent="630936">
              <a:buClrTx/>
              <a:buSzTx/>
              <a:buNone/>
              <a:defRPr cap="all" sz="2200"/>
            </a:lvl3pPr>
            <a:lvl4pPr marL="0" indent="822959">
              <a:buClrTx/>
              <a:buSzTx/>
              <a:buNone/>
              <a:defRPr cap="all" sz="2200"/>
            </a:lvl4pPr>
            <a:lvl5pPr marL="0" indent="1005839">
              <a:buClrTx/>
              <a:buSzTx/>
              <a:buNone/>
              <a:defRPr cap="all" sz="2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6" name="3 Marcador de texto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91439">
              <a:buClrTx/>
              <a:buSzTx/>
              <a:buNone/>
              <a:defRPr cap="all" sz="2200"/>
            </a:pPr>
          </a:p>
        </p:txBody>
      </p:sp>
      <p:sp>
        <p:nvSpPr>
          <p:cNvPr id="57" name="Numer slajdu"/>
          <p:cNvSpPr txBox="1"/>
          <p:nvPr>
            <p:ph type="sldNum" sz="quarter" idx="2"/>
          </p:nvPr>
        </p:nvSpPr>
        <p:spPr>
          <a:xfrm>
            <a:off x="8762706" y="6505697"/>
            <a:ext cx="342663" cy="29206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/>
          <p:nvPr>
            <p:ph type="title"/>
          </p:nvPr>
        </p:nvSpPr>
        <p:spPr>
          <a:xfrm>
            <a:off x="457200" y="25321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ido con título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7 Rectángulo"/>
          <p:cNvSpPr/>
          <p:nvPr/>
        </p:nvSpPr>
        <p:spPr>
          <a:xfrm>
            <a:off x="5057552" y="1055877"/>
            <a:ext cx="374904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" name="Tekst tytułowy"/>
          <p:cNvSpPr txBox="1"/>
          <p:nvPr>
            <p:ph type="title"/>
          </p:nvPr>
        </p:nvSpPr>
        <p:spPr>
          <a:xfrm>
            <a:off x="4963135" y="304800"/>
            <a:ext cx="3931921" cy="762000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82" name="Treść - poziom 1…"/>
          <p:cNvSpPr txBox="1"/>
          <p:nvPr>
            <p:ph type="body" sz="quarter" idx="1"/>
          </p:nvPr>
        </p:nvSpPr>
        <p:spPr>
          <a:xfrm>
            <a:off x="4963135" y="1107560"/>
            <a:ext cx="3931921" cy="10668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0" indent="411480" algn="r">
              <a:buClrTx/>
              <a:buSzTx/>
              <a:buNone/>
              <a:defRPr sz="1400"/>
            </a:lvl2pPr>
            <a:lvl3pPr marL="0" indent="630936" algn="r">
              <a:buClrTx/>
              <a:buSzTx/>
              <a:buNone/>
              <a:defRPr sz="1400"/>
            </a:lvl3pPr>
            <a:lvl4pPr marL="0" indent="822959" algn="r">
              <a:buClrTx/>
              <a:buSzTx/>
              <a:buNone/>
              <a:defRPr sz="1400"/>
            </a:lvl4pPr>
            <a:lvl5pPr marL="0" indent="1005839" algn="r"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3" name="Numer slajdu"/>
          <p:cNvSpPr txBox="1"/>
          <p:nvPr>
            <p:ph type="sldNum" sz="quarter" idx="2"/>
          </p:nvPr>
        </p:nvSpPr>
        <p:spPr>
          <a:xfrm>
            <a:off x="8760577" y="6504799"/>
            <a:ext cx="342663" cy="2920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/>
          <p:nvPr>
            <p:ph type="title"/>
          </p:nvPr>
        </p:nvSpPr>
        <p:spPr>
          <a:xfrm>
            <a:off x="3040442" y="4724400"/>
            <a:ext cx="5486401" cy="664536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91" name="Treść - poziom 1…"/>
          <p:cNvSpPr txBox="1"/>
          <p:nvPr>
            <p:ph type="body" sz="quarter" idx="1"/>
          </p:nvPr>
        </p:nvSpPr>
        <p:spPr>
          <a:xfrm>
            <a:off x="3040442" y="5388936"/>
            <a:ext cx="5486401" cy="912256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678180" indent="-266700" algn="r">
              <a:buClrTx/>
              <a:defRPr sz="1400"/>
            </a:lvl2pPr>
            <a:lvl3pPr marL="899769" indent="-268833" algn="r">
              <a:buClrTx/>
              <a:defRPr sz="1400"/>
            </a:lvl3pPr>
            <a:lvl4pPr marL="1107439" indent="-284480" algn="r">
              <a:buClrTx/>
              <a:defRPr sz="1400"/>
            </a:lvl4pPr>
            <a:lvl5pPr marL="1290319" indent="-284480" algn="r">
              <a:buClrTx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2" name="12 Marcador de posición de imagen"/>
          <p:cNvSpPr/>
          <p:nvPr>
            <p:ph type="pic" idx="13"/>
          </p:nvPr>
        </p:nvSpPr>
        <p:spPr>
          <a:xfrm>
            <a:off x="304800" y="249863"/>
            <a:ext cx="8534400" cy="4343401"/>
          </a:xfrm>
          <a:prstGeom prst="rect">
            <a:avLst/>
          </a:prstGeom>
          <a:ln w="11000" cap="rnd">
            <a:solidFill>
              <a:srgbClr val="9C9F8D">
                <a:alpha val="88000"/>
              </a:srgbClr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3" name="Numer slajdu"/>
          <p:cNvSpPr txBox="1"/>
          <p:nvPr>
            <p:ph type="sldNum" sz="quarter" idx="2"/>
          </p:nvPr>
        </p:nvSpPr>
        <p:spPr>
          <a:xfrm>
            <a:off x="8760577" y="6500133"/>
            <a:ext cx="342663" cy="29206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dondear rectángulo de esquina diagonal"/>
          <p:cNvSpPr/>
          <p:nvPr/>
        </p:nvSpPr>
        <p:spPr>
          <a:xfrm>
            <a:off x="164592" y="147085"/>
            <a:ext cx="8810846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6 Rectángulo"/>
          <p:cNvSpPr/>
          <p:nvPr/>
        </p:nvSpPr>
        <p:spPr>
          <a:xfrm>
            <a:off x="588391" y="1422810"/>
            <a:ext cx="8001001" cy="127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Tekst tytułowy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" name="Treść - poziom 1…"/>
          <p:cNvSpPr txBox="1"/>
          <p:nvPr>
            <p:ph type="body" idx="1"/>
          </p:nvPr>
        </p:nvSpPr>
        <p:spPr>
          <a:xfrm>
            <a:off x="457200" y="1646236"/>
            <a:ext cx="8229600" cy="4526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/>
          <p:nvPr>
            <p:ph type="sldNum" sz="quarter" idx="2"/>
          </p:nvPr>
        </p:nvSpPr>
        <p:spPr>
          <a:xfrm>
            <a:off x="8760577" y="6505697"/>
            <a:ext cx="342663" cy="29206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600">
                <a:solidFill>
                  <a:srgbClr val="DFE0D4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9pPr>
    </p:titleStyle>
    <p:bodyStyle>
      <a:lvl1pPr marL="292100" marR="0" indent="-292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70000"/>
        <a:buFontTx/>
        <a:buChar char="⦿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1pPr>
      <a:lvl2pPr marL="692833" marR="0" indent="-28135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2pPr>
      <a:lvl3pPr marL="898099" marR="0" indent="-2671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3pPr>
      <a:lvl4pPr marL="1115567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4pPr>
      <a:lvl5pPr marL="1313848" marR="0" indent="-3080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5pPr>
      <a:lvl6pPr marL="1506727" marR="0" indent="-3088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6pPr>
      <a:lvl7pPr marL="172821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7pPr>
      <a:lvl8pPr marL="191109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8pPr>
      <a:lvl9pPr marL="209397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1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Moralność Etyka Prawo</a:t>
            </a:r>
          </a:p>
        </p:txBody>
      </p:sp>
      <p:sp>
        <p:nvSpPr>
          <p:cNvPr id="103" name="2 Marcador de contenido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Tx/>
              <a:buFont typeface="Wingdings 2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Wykład – dr hab. Joanna Helios </a:t>
            </a:r>
          </a:p>
          <a:p>
            <a:pPr>
              <a:buSzTx/>
              <a:buFont typeface="Wingdings 2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Dr hab. Prof. UWr. Wioletta Jedlecka</a:t>
            </a:r>
          </a:p>
        </p:txBody>
      </p:sp>
      <p:pic>
        <p:nvPicPr>
          <p:cNvPr id="104" name="4 Marcador de contenido" descr="4 Marcador de contenid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70264" y="1646238"/>
            <a:ext cx="3394472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Czesław Znamierowski</a:t>
            </a:r>
          </a:p>
        </p:txBody>
      </p:sp>
      <p:sp>
        <p:nvSpPr>
          <p:cNvPr id="13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Polski filozof i prawnik; zaproponował, by słowo „moralność” zarezerwować jedynie dla tych postaw, które darzymy moralnym szacunkiem, natomiast ogół moralnych zachowań człowieka nazwać etosem. Moralnością nazywalibyśmy zatem uznane reguły zachowania człowieka.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etologia</a:t>
            </a:r>
          </a:p>
        </p:txBody>
      </p:sp>
      <p:sp>
        <p:nvSpPr>
          <p:cNvPr id="13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Opisowa nauka o moralności. Opis działania może być również wieloaspektowy, etologią będzie zarówno socjologia moralności, jak i psychologia moralności.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Moralna semantyka</a:t>
            </a:r>
          </a:p>
        </p:txBody>
      </p:sp>
      <p:sp>
        <p:nvSpPr>
          <p:cNvPr id="14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Można opisywać sam język charakterystyczny dla moralnej refleksji, czyli uprawiać moralną semantykę. Dyscyplina ta, w sposób szczególny rozwijana w anglosaskiej filozofii moralnej, ma charakter metaprzedmiotowy.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Traktuje moralność jako fakt społeczny, bada więc moralność różnych społeczności na przestrzeni czasu i zmieniających się warunków społeczno – kulturowych.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Badania socjologii moralności pokazują różnorodność i zmienność moralnych zwyczajów i reguł.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Relatywizm moralny</a:t>
            </a:r>
          </a:p>
        </p:txBody>
      </p:sp>
      <p:sp>
        <p:nvSpPr>
          <p:cNvPr id="14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Pogląd, zgodnie z którym nie istnieją uniwersalne i niezmienne normy moralne. Te bowiem są zdaniem relatywistów względne, zależne od standardów określających konkretny kontekst moralny, czyli zwyczajów i norm akceptowanych w określonym miejscu i czasie.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53218" defTabSz="886968">
              <a:defRPr sz="3977">
                <a:effectLst>
                  <a:outerShdw sx="100000" sy="100000" kx="0" ky="0" algn="b" rotWithShape="0" blurRad="36957" dist="2473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Przedmiot socjologii moralności</a:t>
            </a:r>
          </a:p>
        </p:txBody>
      </p:sp>
      <p:sp>
        <p:nvSpPr>
          <p:cNvPr id="15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Jej przedmiotem są również związki, jakie zachodzą pomiędzy ludzkimi poglądami na temat moralności a statusem społecznym, płcią czy stanem majątkowym, a nawet klimatem.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5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filozoficzną i normatywną teorią moralnej powinności działania. </a:t>
            </a:r>
            <a:r>
              <a:rPr b="1">
                <a:solidFill>
                  <a:srgbClr val="00B050"/>
                </a:solidFill>
              </a:rPr>
              <a:t>Przedmiotem materialnym etyki jest rozumne i wolne działanie człowieka.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Antropologia filozoficzna</a:t>
            </a:r>
          </a:p>
        </p:txBody>
      </p:sp>
      <p:sp>
        <p:nvSpPr>
          <p:cNvPr id="15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Dyscyplina, której przedmiotem jest filozoficzny namysł nad człowiekiem.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Etyka nie jest jedyną teorią moralności o normatywnym charakterze. Taki charakter też mają wszelkiego rodzaju teologie moralne. </a:t>
            </a:r>
            <a:r>
              <a:rPr b="1">
                <a:solidFill>
                  <a:srgbClr val="FFFF00"/>
                </a:solidFill>
              </a:rPr>
              <a:t>Etyka różni się od teologii źródłami poznania.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1 Título"/>
          <p:cNvSpPr txBox="1"/>
          <p:nvPr>
            <p:ph type="ctrTitle"/>
          </p:nvPr>
        </p:nvSpPr>
        <p:spPr>
          <a:xfrm>
            <a:off x="467543" y="620687"/>
            <a:ext cx="8229601" cy="1538067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Czym jest moralność?</a:t>
            </a:r>
          </a:p>
        </p:txBody>
      </p:sp>
      <p:sp>
        <p:nvSpPr>
          <p:cNvPr id="107" name="2 Subtítulo"/>
          <p:cNvSpPr txBox="1"/>
          <p:nvPr>
            <p:ph type="subTitle" idx="1"/>
          </p:nvPr>
        </p:nvSpPr>
        <p:spPr>
          <a:xfrm>
            <a:off x="251519" y="2819400"/>
            <a:ext cx="8442316" cy="3057873"/>
          </a:xfrm>
          <a:prstGeom prst="rect">
            <a:avLst/>
          </a:prstGeom>
        </p:spPr>
        <p:txBody>
          <a:bodyPr/>
          <a:lstStyle/>
          <a:p>
            <a:pPr algn="l">
              <a:buClr>
                <a:schemeClr val="accent1"/>
              </a:buClr>
              <a:buSzPct val="70000"/>
              <a:buChar char="✓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prawna a norma</a:t>
            </a:r>
          </a:p>
          <a:p>
            <a:pPr algn="l">
              <a:buClr>
                <a:schemeClr val="accent1"/>
              </a:buClr>
              <a:buSzPct val="70000"/>
              <a:buChar char="✓"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moralna</a:t>
            </a:r>
          </a:p>
        </p:txBody>
      </p:sp>
      <p:grpSp>
        <p:nvGrpSpPr>
          <p:cNvPr id="110" name="3 Imagen"/>
          <p:cNvGrpSpPr/>
          <p:nvPr/>
        </p:nvGrpSpPr>
        <p:grpSpPr>
          <a:xfrm>
            <a:off x="4492433" y="2852935"/>
            <a:ext cx="3181389" cy="2952330"/>
            <a:chOff x="0" y="0"/>
            <a:chExt cx="3181387" cy="2952328"/>
          </a:xfrm>
        </p:grpSpPr>
        <p:sp>
          <p:nvSpPr>
            <p:cNvPr id="108" name="Kształt"/>
            <p:cNvSpPr/>
            <p:nvPr/>
          </p:nvSpPr>
          <p:spPr>
            <a:xfrm>
              <a:off x="-1" y="0"/>
              <a:ext cx="3181389" cy="295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0"/>
                  </a:moveTo>
                  <a:lnTo>
                    <a:pt x="0" y="900"/>
                  </a:lnTo>
                  <a:cubicBezTo>
                    <a:pt x="0" y="403"/>
                    <a:pt x="374" y="0"/>
                    <a:pt x="835" y="0"/>
                  </a:cubicBezTo>
                  <a:lnTo>
                    <a:pt x="20765" y="0"/>
                  </a:lnTo>
                  <a:lnTo>
                    <a:pt x="20765" y="0"/>
                  </a:lnTo>
                  <a:cubicBezTo>
                    <a:pt x="21226" y="0"/>
                    <a:pt x="21600" y="403"/>
                    <a:pt x="21600" y="900"/>
                  </a:cubicBezTo>
                  <a:lnTo>
                    <a:pt x="21600" y="20700"/>
                  </a:lnTo>
                  <a:lnTo>
                    <a:pt x="21600" y="20700"/>
                  </a:lnTo>
                  <a:cubicBezTo>
                    <a:pt x="21600" y="21197"/>
                    <a:pt x="21226" y="21600"/>
                    <a:pt x="20765" y="21600"/>
                  </a:cubicBezTo>
                  <a:lnTo>
                    <a:pt x="835" y="21600"/>
                  </a:lnTo>
                  <a:lnTo>
                    <a:pt x="835" y="21600"/>
                  </a:lnTo>
                  <a:cubicBezTo>
                    <a:pt x="374" y="21600"/>
                    <a:pt x="0" y="21197"/>
                    <a:pt x="0" y="207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pic>
          <p:nvPicPr>
            <p:cNvPr id="109" name="image3.jpeg" descr="image3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" b="0"/>
            <a:stretch>
              <a:fillRect/>
            </a:stretch>
          </p:blipFill>
          <p:spPr>
            <a:xfrm>
              <a:off x="0" y="0"/>
              <a:ext cx="3181350" cy="295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5" y="0"/>
                  </a:moveTo>
                  <a:cubicBezTo>
                    <a:pt x="374" y="0"/>
                    <a:pt x="0" y="403"/>
                    <a:pt x="0" y="900"/>
                  </a:cubicBezTo>
                  <a:lnTo>
                    <a:pt x="0" y="20700"/>
                  </a:lnTo>
                  <a:cubicBezTo>
                    <a:pt x="0" y="21197"/>
                    <a:pt x="374" y="21600"/>
                    <a:pt x="835" y="21600"/>
                  </a:cubicBezTo>
                  <a:lnTo>
                    <a:pt x="20765" y="21600"/>
                  </a:lnTo>
                  <a:cubicBezTo>
                    <a:pt x="21226" y="21600"/>
                    <a:pt x="21600" y="21197"/>
                    <a:pt x="21600" y="20700"/>
                  </a:cubicBezTo>
                  <a:lnTo>
                    <a:pt x="21600" y="900"/>
                  </a:lnTo>
                  <a:cubicBezTo>
                    <a:pt x="21600" y="403"/>
                    <a:pt x="21226" y="0"/>
                    <a:pt x="20765" y="0"/>
                  </a:cubicBezTo>
                  <a:lnTo>
                    <a:pt x="835" y="0"/>
                  </a:lnTo>
                  <a:close/>
                </a:path>
              </a:pathLst>
            </a:custGeom>
            <a:ln w="76200" cap="sq">
              <a:solidFill>
                <a:srgbClr val="EAEAEA"/>
              </a:solidFill>
              <a:prstDash val="solid"/>
              <a:miter lim="800000"/>
            </a:ln>
            <a:effectLst>
              <a:reflection blurRad="0" stA="33000" stPos="0" endA="0" endPos="40000" dist="0" dir="5400000" fadeDir="5400000" sx="100000" sy="-100000" kx="0" ky="0" algn="bl" rotWithShape="0"/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Tadeusz Kotarbiński</a:t>
            </a:r>
          </a:p>
        </p:txBody>
      </p:sp>
      <p:sp>
        <p:nvSpPr>
          <p:cNvPr id="16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Twierdził, że racjonalna, filozoficznie ugruntowana etyka jest zbędna. W jego ocenie </a:t>
            </a:r>
            <a:r>
              <a:rPr b="1">
                <a:solidFill>
                  <a:srgbClr val="00B0F0"/>
                </a:solidFill>
              </a:rPr>
              <a:t>każdy porządny człowiek radzi sobie z odróżnieniem dobra od zła.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51572" defTabSz="859536">
              <a:defRPr sz="4324">
                <a:effectLst>
                  <a:outerShdw sx="100000" sy="100000" kx="0" ky="0" algn="b" rotWithShape="0" blurRad="35814" dist="23970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Sokrates i „metoda akuszera”</a:t>
            </a:r>
          </a:p>
        </p:txBody>
      </p:sp>
      <p:sp>
        <p:nvSpPr>
          <p:cNvPr id="16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3337" indent="-283337" defTabSz="886968">
              <a:lnSpc>
                <a:spcPct val="80000"/>
              </a:lnSpc>
              <a:defRPr sz="2813"/>
            </a:pPr>
            <a:r>
              <a:t>Sokrates, uznawany za ojca etyki, prowadził z młodymi ludźmi w Atenach dyskurs (opisywany później w dialogach przez Platona), który został nazwany </a:t>
            </a:r>
            <a:r>
              <a:rPr b="1">
                <a:solidFill>
                  <a:srgbClr val="00B0F0"/>
                </a:solidFill>
              </a:rPr>
              <a:t>metodą akuszera</a:t>
            </a:r>
            <a:r>
              <a:t>. Był zdania, że </a:t>
            </a:r>
            <a:r>
              <a:rPr b="1">
                <a:solidFill>
                  <a:srgbClr val="00B0F0"/>
                </a:solidFill>
              </a:rPr>
              <a:t>moralna prawda tkwi w człowieku</a:t>
            </a:r>
            <a:r>
              <a:t>. </a:t>
            </a:r>
            <a:r>
              <a:rPr b="1">
                <a:solidFill>
                  <a:srgbClr val="FFFF00"/>
                </a:solidFill>
              </a:rPr>
              <a:t>Trzeba mu tylko pomóc w jej odkrywaniu,</a:t>
            </a:r>
            <a:r>
              <a:t> a sposobem po temu była umiejętnie prowadzona dyskusja, w której interlokutorzy Sokratesa, odpowiadając krok po kroku na zadawane im pytania, sami dochodzili do ważkich moralnie wniosków.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9D3232"/>
                </a:solidFill>
              </a:defRPr>
            </a:pPr>
            <a:r>
              <a:t>Etyka jest teorią moralnego działania człowieka. </a:t>
            </a:r>
            <a:r>
              <a:rPr b="0">
                <a:solidFill>
                  <a:srgbClr val="FFFFFF"/>
                </a:solidFill>
              </a:rPr>
              <a:t>Odniesienie do działania nadaje jej wymiar praktyczny.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Etyki można się nauczyć jak wszelkich innych przedmiotów. Jakkolwiek </a:t>
            </a:r>
            <a:r>
              <a:rPr b="1">
                <a:solidFill>
                  <a:srgbClr val="45472B"/>
                </a:solidFill>
              </a:rPr>
              <a:t>etyka to szczególna dyscyplina.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Słuchając wykładu z etyki, nie mamy poczucia odkrywania zupełnie nowych, nieznanych nam dotąd praw. Przeciwnie, zauważamy, że przekazywane nam treści nie są zupełnie nowe. W przypadku etyki prawniczej jest trochę inaczej z uwagi na kodeksy etyczne. Ale istota pozostaje podobna.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0415" indent="-280415" defTabSz="877823">
              <a:lnSpc>
                <a:spcPct val="90000"/>
              </a:lnSpc>
              <a:defRPr sz="3072"/>
            </a:pPr>
            <a:r>
              <a:t>Na wykładzie z etyki można </a:t>
            </a:r>
            <a:r>
              <a:rPr b="1" i="1">
                <a:solidFill>
                  <a:srgbClr val="FF0000"/>
                </a:solidFill>
              </a:rPr>
              <a:t>posiąść wiedzę na temat tego, co jest moralnie słuszne, ale nie można się nauczyć moralnie słusznego postępowania. </a:t>
            </a:r>
            <a:r>
              <a:t>To drugie jest znacznie trudniejsze. Pozostajemy wolni w swoich moralnych wyborach. </a:t>
            </a:r>
            <a:r>
              <a:rPr b="1">
                <a:solidFill>
                  <a:srgbClr val="FFFF00"/>
                </a:solidFill>
              </a:rPr>
              <a:t>Znaczenie wolnej woli dla moralnego działania człowieka podkreślał Immanuel Kant</a:t>
            </a:r>
            <a:r>
              <a:t>. Moralność ma charakter uwewnętrzniony.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2 Marcador de contenido"/>
          <p:cNvSpPr txBox="1"/>
          <p:nvPr>
            <p:ph type="body" sz="half" idx="1"/>
          </p:nvPr>
        </p:nvSpPr>
        <p:spPr>
          <a:xfrm>
            <a:off x="539551" y="1673424"/>
            <a:ext cx="4038601" cy="5184577"/>
          </a:xfrm>
          <a:prstGeom prst="rect">
            <a:avLst/>
          </a:prstGeom>
        </p:spPr>
        <p:txBody>
          <a:bodyPr/>
          <a:lstStyle>
            <a:lvl1pPr>
              <a:buSzTx/>
              <a:buFont typeface="Wingdings 2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Stara się też ustalić związki funkcjonalne pomiędzy moralnością, religią i prawem, a także innymi czynnikami: sytuacją społeczno – ekonomiczną czy wpływem autorytetów moralnych.</a:t>
            </a:r>
          </a:p>
        </p:txBody>
      </p:sp>
      <p:pic>
        <p:nvPicPr>
          <p:cNvPr id="182" name="5 Marcador de contenido" descr="5 Marcador de contenido"/>
          <p:cNvPicPr>
            <a:picLocks noChangeAspect="1"/>
          </p:cNvPicPr>
          <p:nvPr/>
        </p:nvPicPr>
        <p:blipFill>
          <a:blip r:embed="rId2">
            <a:extLst/>
          </a:blip>
          <a:srcRect l="0" t="0" r="0" b="4"/>
          <a:stretch>
            <a:fillRect/>
          </a:stretch>
        </p:blipFill>
        <p:spPr>
          <a:xfrm>
            <a:off x="4644008" y="3861048"/>
            <a:ext cx="4038601" cy="1769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77" y="0"/>
                </a:moveTo>
                <a:cubicBezTo>
                  <a:pt x="706" y="0"/>
                  <a:pt x="0" y="1612"/>
                  <a:pt x="0" y="3600"/>
                </a:cubicBezTo>
                <a:lnTo>
                  <a:pt x="0" y="21600"/>
                </a:lnTo>
                <a:lnTo>
                  <a:pt x="20023" y="21600"/>
                </a:lnTo>
                <a:cubicBezTo>
                  <a:pt x="20894" y="21600"/>
                  <a:pt x="21600" y="19988"/>
                  <a:pt x="21600" y="18000"/>
                </a:cubicBezTo>
                <a:lnTo>
                  <a:pt x="21600" y="0"/>
                </a:lnTo>
                <a:lnTo>
                  <a:pt x="1577" y="0"/>
                </a:lnTo>
                <a:close/>
              </a:path>
            </a:pathLst>
          </a:custGeom>
          <a:ln w="88900" cap="sq">
            <a:solidFill>
              <a:srgbClr val="FFFFFF"/>
            </a:solidFill>
            <a:miter/>
          </a:ln>
          <a:effectLst>
            <a:outerShdw sx="100000" sy="100000" kx="0" ky="0" algn="b" rotWithShape="0" blurRad="254000" dist="0" dir="0">
              <a:srgbClr val="000000">
                <a:alpha val="43000"/>
              </a:srgbClr>
            </a:outerShdw>
          </a:effectLst>
        </p:spPr>
      </p:pic>
      <p:sp>
        <p:nvSpPr>
          <p:cNvPr id="183" name="Tytuł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Moralność – pojęcie </a:t>
            </a:r>
          </a:p>
        </p:txBody>
      </p:sp>
      <p:sp>
        <p:nvSpPr>
          <p:cNvPr id="113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Moralność – podobnie jak wiele innych powszechnie stosowanych przez nas terminów, takich jak życie, zdrowie czy choroba – niezmiernie trudno jest zdefiniować, chociaż jesteśmy głęboko przekonani, że właściwie rozumiemy każdy z nich</a:t>
            </a:r>
            <a:r>
              <a:rPr b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49926" defTabSz="832104">
              <a:defRPr sz="3731">
                <a:effectLst>
                  <a:outerShdw sx="100000" sy="100000" kx="0" ky="0" algn="b" rotWithShape="0" blurRad="34671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Skąd się biorą problemy związane z definiowaniem moralności?</a:t>
            </a:r>
          </a:p>
          <a:p>
            <a:pPr>
              <a:defRPr i="1"/>
            </a:pPr>
          </a:p>
          <a:p>
            <a:pPr>
              <a:defRPr i="1"/>
            </a:pPr>
            <a:r>
              <a:t>Po pierwsze</a:t>
            </a:r>
            <a:r>
              <a:rPr i="0"/>
              <a:t>, moralność jest przedmiotem wielu nauk: socjologii, psychologii, filozofii czy teologii.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indent="49926" defTabSz="832104">
              <a:defRPr sz="3731">
                <a:effectLst>
                  <a:outerShdw sx="100000" sy="100000" kx="0" ky="0" algn="b" rotWithShape="0" blurRad="34671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Po drugie</a:t>
            </a:r>
            <a:r>
              <a:rPr i="0"/>
              <a:t>, terminem „moralność” na ogół nie posługujemy się bez określonej kwalifikacji. </a:t>
            </a:r>
            <a:endParaRPr i="0"/>
          </a:p>
          <a:p>
            <a:pPr/>
            <a:r>
              <a:t>Mogłoby się wydawać, że nie istnieje uniwersalna moralność, a jedynie moralność określonych kulturowo i historycznie społeczności.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indent="44988" defTabSz="749808">
              <a:defRPr sz="3772">
                <a:effectLst>
                  <a:outerShdw sx="100000" sy="100000" kx="0" ky="0" algn="b" rotWithShape="0" blurRad="31242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2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Filozoficzny namysł nad moralnością w V wieku p.n.e. zaowocował powstaniem etyki.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Maria Ossowska</a:t>
            </a:r>
          </a:p>
        </p:txBody>
      </p:sp>
      <p:sp>
        <p:nvSpPr>
          <p:cNvPr id="12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Teoretyk i socjolog moralności; zauważyła, że to, co potocznie nazywamy moralnością, stanowi całość wieloaspektową i niespójną.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indent="44988" defTabSz="749808">
              <a:defRPr sz="3772">
                <a:effectLst>
                  <a:outerShdw sx="100000" sy="100000" kx="0" ky="0" algn="b" rotWithShape="0" blurRad="31242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Wszystkie nauki badające fenomen moralności pozostają zgodne co do tego, że moralność jest istotnie związana z rozumnym i wolnym działaniem człowieka.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Działanie moralne</a:t>
            </a:r>
          </a:p>
        </p:txBody>
      </p:sp>
      <p:sp>
        <p:nvSpPr>
          <p:cNvPr id="13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Kiedy działanie nazywamy moralnym, mamy na myśli jego pozytywną ocenę. Moraliści zwykli posługiwać się terminem „moralny” również bez przymiotnika, mając na uwadze działanie specyficzne dla rozumnych i wolnych istot.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81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Rockwel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