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0D5"/>
          </a:solidFill>
        </a:fill>
      </a:tcStyle>
    </a:wholeTbl>
    <a:band2H>
      <a:tcTxStyle/>
      <a:tcStyle>
        <a:tcBdr/>
        <a:fill>
          <a:solidFill>
            <a:srgbClr val="EBF0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DF0"/>
          </a:solidFill>
        </a:fill>
      </a:tcStyle>
    </a:wholeTbl>
    <a:band2H>
      <a:tcTxStyle/>
      <a:tcStyle>
        <a:tcBdr/>
        <a:fill>
          <a:solidFill>
            <a:srgbClr val="F1F6F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5E5"/>
          </a:solidFill>
        </a:fill>
      </a:tcStyle>
    </a:wholeTbl>
    <a:band2H>
      <a:tcTxStyle/>
      <a:tcStyle>
        <a:tcBdr/>
        <a:fill>
          <a:solidFill>
            <a:srgbClr val="FBF3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6"/>
  </p:normalViewPr>
  <p:slideViewPr>
    <p:cSldViewPr snapToGrid="0" snapToObjects="1">
      <p:cViewPr varScale="1">
        <p:scale>
          <a:sx n="109" d="100"/>
          <a:sy n="109" d="100"/>
        </p:scale>
        <p:origin x="1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133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6 Redondear rectángulo de esquina diagonal"/>
          <p:cNvSpPr/>
          <p:nvPr/>
        </p:nvSpPr>
        <p:spPr>
          <a:xfrm>
            <a:off x="164591" y="146304"/>
            <a:ext cx="8814818" cy="25054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25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1275" y="21600"/>
                  <a:pt x="20875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325" y="0"/>
                  <a:pt x="725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kst tytułowy"/>
          <p:cNvSpPr txBox="1">
            <a:spLocks noGrp="1"/>
          </p:cNvSpPr>
          <p:nvPr>
            <p:ph type="title"/>
          </p:nvPr>
        </p:nvSpPr>
        <p:spPr>
          <a:xfrm>
            <a:off x="464234" y="381000"/>
            <a:ext cx="8229601" cy="2209801"/>
          </a:xfrm>
          <a:prstGeom prst="rect">
            <a:avLst/>
          </a:prstGeom>
        </p:spPr>
        <p:txBody>
          <a:bodyPr/>
          <a:lstStyle>
            <a:lvl1pPr indent="0">
              <a:defRPr sz="4800"/>
            </a:lvl1pPr>
          </a:lstStyle>
          <a:p>
            <a:r>
              <a:t>Tekst tytułowy</a:t>
            </a:r>
          </a:p>
        </p:txBody>
      </p:sp>
      <p:sp>
        <p:nvSpPr>
          <p:cNvPr id="15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133600" y="2819400"/>
            <a:ext cx="6560234" cy="1752600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</a:lvl1pPr>
            <a:lvl2pPr marL="0" indent="457200" algn="r">
              <a:buClrTx/>
              <a:buSzTx/>
              <a:buNone/>
            </a:lvl2pPr>
            <a:lvl3pPr marL="0" indent="914400" algn="r">
              <a:buClrTx/>
              <a:buSzTx/>
              <a:buNone/>
            </a:lvl3pPr>
            <a:lvl4pPr marL="0" indent="1371600" algn="r">
              <a:buClrTx/>
              <a:buSzTx/>
              <a:buNone/>
            </a:lvl4pPr>
            <a:lvl5pPr marL="0" indent="1828800" algn="r">
              <a:buClrTx/>
              <a:buSzTx/>
              <a:buNone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60577" y="6500133"/>
            <a:ext cx="342663" cy="2920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4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cabezado de sección">
    <p:bg>
      <p:bgPr>
        <a:solidFill>
          <a:srgbClr val="676A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6 Rectángulo"/>
          <p:cNvSpPr/>
          <p:nvPr/>
        </p:nvSpPr>
        <p:spPr>
          <a:xfrm>
            <a:off x="1000127" y="3265677"/>
            <a:ext cx="7406642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12700" dist="12900" dir="5400000" rotWithShape="0">
              <a:srgbClr val="000000">
                <a:alpha val="7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Tekst tytułowy"/>
          <p:cNvSpPr txBox="1">
            <a:spLocks noGrp="1"/>
          </p:cNvSpPr>
          <p:nvPr>
            <p:ph type="title"/>
          </p:nvPr>
        </p:nvSpPr>
        <p:spPr>
          <a:xfrm>
            <a:off x="722376" y="498230"/>
            <a:ext cx="7772401" cy="2731008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68BF6F"/>
                </a:solidFill>
              </a:defRPr>
            </a:lvl1pPr>
          </a:lstStyle>
          <a:p>
            <a:r>
              <a:t>Tekst tytułowy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3287712"/>
            <a:ext cx="7772401" cy="1509713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2000"/>
            </a:lvl1pPr>
            <a:lvl2pPr marL="0" indent="411480" algn="r">
              <a:buClrTx/>
              <a:buSzTx/>
              <a:buNone/>
              <a:defRPr sz="2000"/>
            </a:lvl2pPr>
            <a:lvl3pPr marL="0" indent="630936" algn="r">
              <a:buClrTx/>
              <a:buSzTx/>
              <a:buNone/>
              <a:defRPr sz="2000"/>
            </a:lvl3pPr>
            <a:lvl4pPr marL="0" indent="822959" algn="r">
              <a:buClrTx/>
              <a:buSzTx/>
              <a:buNone/>
              <a:defRPr sz="2000"/>
            </a:lvl4pPr>
            <a:lvl5pPr marL="0" indent="1005839" algn="r">
              <a:buClrTx/>
              <a:buSzTx/>
              <a:buNone/>
              <a:defRPr sz="20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60577" y="6504799"/>
            <a:ext cx="342663" cy="2920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3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457200" y="1645920"/>
            <a:ext cx="4038600" cy="452628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678180" indent="-266700">
              <a:defRPr sz="2800"/>
            </a:lvl2pPr>
            <a:lvl3pPr marL="899769" indent="-268833">
              <a:defRPr sz="2800"/>
            </a:lvl3pPr>
            <a:lvl4pPr marL="1107439" indent="-284480">
              <a:defRPr sz="2800"/>
            </a:lvl4pPr>
            <a:lvl5pPr marL="1290319" indent="-284480"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62706" y="6505697"/>
            <a:ext cx="342663" cy="2920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6 Redondear rectángulo de esquina diagonal"/>
          <p:cNvSpPr/>
          <p:nvPr/>
        </p:nvSpPr>
        <p:spPr>
          <a:xfrm>
            <a:off x="164592" y="147085"/>
            <a:ext cx="8810846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" name="9 Rectángulo"/>
          <p:cNvSpPr/>
          <p:nvPr/>
        </p:nvSpPr>
        <p:spPr>
          <a:xfrm>
            <a:off x="616743" y="2163438"/>
            <a:ext cx="3749042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12700" dist="12900" dir="5400000" rotWithShape="0">
              <a:srgbClr val="000000">
                <a:alpha val="75000"/>
              </a:srgbClr>
            </a:outerShdw>
          </a:effectLst>
        </p:spPr>
        <p:txBody>
          <a:bodyPr lIns="45719" rIns="45719" anchor="b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" name="10 Rectángulo"/>
          <p:cNvSpPr/>
          <p:nvPr/>
        </p:nvSpPr>
        <p:spPr>
          <a:xfrm>
            <a:off x="4800600" y="2163438"/>
            <a:ext cx="3749041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12700" dist="12900" dir="5400000" rotWithShape="0">
              <a:srgbClr val="000000">
                <a:alpha val="75000"/>
              </a:srgbClr>
            </a:outerShdw>
          </a:effectLst>
        </p:spPr>
        <p:txBody>
          <a:bodyPr lIns="45719" rIns="45719" anchor="b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Tekst tytułowy"/>
          <p:cNvSpPr txBox="1">
            <a:spLocks noGrp="1"/>
          </p:cNvSpPr>
          <p:nvPr>
            <p:ph type="title"/>
          </p:nvPr>
        </p:nvSpPr>
        <p:spPr>
          <a:xfrm>
            <a:off x="457200" y="251947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5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91439">
              <a:buClrTx/>
              <a:buSzTx/>
              <a:buNone/>
              <a:defRPr sz="2200" cap="all"/>
            </a:lvl1pPr>
            <a:lvl2pPr marL="0" indent="411480">
              <a:buClrTx/>
              <a:buSzTx/>
              <a:buNone/>
              <a:defRPr sz="2200" cap="all"/>
            </a:lvl2pPr>
            <a:lvl3pPr marL="0" indent="630936">
              <a:buClrTx/>
              <a:buSzTx/>
              <a:buNone/>
              <a:defRPr sz="2200" cap="all"/>
            </a:lvl3pPr>
            <a:lvl4pPr marL="0" indent="822959">
              <a:buClrTx/>
              <a:buSzTx/>
              <a:buNone/>
              <a:defRPr sz="2200" cap="all"/>
            </a:lvl4pPr>
            <a:lvl5pPr marL="0" indent="1005839">
              <a:buClrTx/>
              <a:buSzTx/>
              <a:buNone/>
              <a:defRPr sz="2200" cap="all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6" name="3 Marcador de texto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91439">
              <a:buClrTx/>
              <a:buSzTx/>
              <a:buNone/>
              <a:defRPr sz="2200" cap="all"/>
            </a:pPr>
            <a:endParaRPr/>
          </a:p>
        </p:txBody>
      </p:sp>
      <p:sp>
        <p:nvSpPr>
          <p:cNvPr id="5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62706" y="6505697"/>
            <a:ext cx="342663" cy="2920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kst tytułowy"/>
          <p:cNvSpPr txBox="1">
            <a:spLocks noGrp="1"/>
          </p:cNvSpPr>
          <p:nvPr>
            <p:ph type="title"/>
          </p:nvPr>
        </p:nvSpPr>
        <p:spPr>
          <a:xfrm>
            <a:off x="457200" y="253217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6 Redondear rectángulo de esquina diagonal"/>
          <p:cNvSpPr/>
          <p:nvPr/>
        </p:nvSpPr>
        <p:spPr>
          <a:xfrm>
            <a:off x="164592" y="147085"/>
            <a:ext cx="8810846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ido con título">
    <p:bg>
      <p:bgPr>
        <a:solidFill>
          <a:srgbClr val="676A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7 Rectángulo"/>
          <p:cNvSpPr/>
          <p:nvPr/>
        </p:nvSpPr>
        <p:spPr>
          <a:xfrm>
            <a:off x="5057552" y="1055877"/>
            <a:ext cx="3749041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12700" dist="12900" dir="5400000" rotWithShape="0">
              <a:srgbClr val="000000">
                <a:alpha val="7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1" name="Tekst tytułowy"/>
          <p:cNvSpPr txBox="1">
            <a:spLocks noGrp="1"/>
          </p:cNvSpPr>
          <p:nvPr>
            <p:ph type="title"/>
          </p:nvPr>
        </p:nvSpPr>
        <p:spPr>
          <a:xfrm>
            <a:off x="4963135" y="304800"/>
            <a:ext cx="3931921" cy="762000"/>
          </a:xfrm>
          <a:prstGeom prst="rect">
            <a:avLst/>
          </a:prstGeom>
        </p:spPr>
        <p:txBody>
          <a:bodyPr/>
          <a:lstStyle>
            <a:lvl1pPr indent="0">
              <a:defRPr sz="2000" b="1"/>
            </a:lvl1pPr>
          </a:lstStyle>
          <a:p>
            <a:r>
              <a:t>Tekst tytułowy</a:t>
            </a:r>
          </a:p>
        </p:txBody>
      </p:sp>
      <p:sp>
        <p:nvSpPr>
          <p:cNvPr id="8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963135" y="1107560"/>
            <a:ext cx="3931921" cy="10668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400"/>
            </a:lvl1pPr>
            <a:lvl2pPr marL="0" indent="411480" algn="r">
              <a:buClrTx/>
              <a:buSzTx/>
              <a:buNone/>
              <a:defRPr sz="1400"/>
            </a:lvl2pPr>
            <a:lvl3pPr marL="0" indent="630936" algn="r">
              <a:buClrTx/>
              <a:buSzTx/>
              <a:buNone/>
              <a:defRPr sz="1400"/>
            </a:lvl3pPr>
            <a:lvl4pPr marL="0" indent="822959" algn="r">
              <a:buClrTx/>
              <a:buSzTx/>
              <a:buNone/>
              <a:defRPr sz="1400"/>
            </a:lvl4pPr>
            <a:lvl5pPr marL="0" indent="1005839" algn="r">
              <a:buClrTx/>
              <a:buSzTx/>
              <a:buNone/>
              <a:defRPr sz="1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60577" y="6504799"/>
            <a:ext cx="342663" cy="2920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 tytułowy"/>
          <p:cNvSpPr txBox="1">
            <a:spLocks noGrp="1"/>
          </p:cNvSpPr>
          <p:nvPr>
            <p:ph type="title"/>
          </p:nvPr>
        </p:nvSpPr>
        <p:spPr>
          <a:xfrm>
            <a:off x="3040442" y="4724400"/>
            <a:ext cx="5486401" cy="664536"/>
          </a:xfrm>
          <a:prstGeom prst="rect">
            <a:avLst/>
          </a:prstGeom>
        </p:spPr>
        <p:txBody>
          <a:bodyPr/>
          <a:lstStyle>
            <a:lvl1pPr indent="0">
              <a:defRPr sz="2000" b="1"/>
            </a:lvl1pPr>
          </a:lstStyle>
          <a:p>
            <a:r>
              <a:t>Tekst tytułowy</a:t>
            </a:r>
          </a:p>
        </p:txBody>
      </p:sp>
      <p:sp>
        <p:nvSpPr>
          <p:cNvPr id="91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3040442" y="5388936"/>
            <a:ext cx="5486401" cy="912256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400"/>
            </a:lvl1pPr>
            <a:lvl2pPr marL="678180" indent="-266700" algn="r">
              <a:buClrTx/>
              <a:defRPr sz="1400"/>
            </a:lvl2pPr>
            <a:lvl3pPr marL="899769" indent="-268833" algn="r">
              <a:buClrTx/>
              <a:defRPr sz="1400"/>
            </a:lvl3pPr>
            <a:lvl4pPr marL="1107439" indent="-284480" algn="r">
              <a:buClrTx/>
              <a:defRPr sz="1400"/>
            </a:lvl4pPr>
            <a:lvl5pPr marL="1290319" indent="-284480" algn="r">
              <a:buClrTx/>
              <a:defRPr sz="1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2" name="12 Marcador de posición de imagen"/>
          <p:cNvSpPr>
            <a:spLocks noGrp="1"/>
          </p:cNvSpPr>
          <p:nvPr>
            <p:ph type="pic" idx="13"/>
          </p:nvPr>
        </p:nvSpPr>
        <p:spPr>
          <a:xfrm>
            <a:off x="304800" y="249863"/>
            <a:ext cx="8534400" cy="4343401"/>
          </a:xfrm>
          <a:prstGeom prst="rect">
            <a:avLst/>
          </a:prstGeom>
          <a:ln w="11000" cap="rnd">
            <a:solidFill>
              <a:srgbClr val="9C9F8D">
                <a:alpha val="88000"/>
              </a:srgbClr>
            </a:solidFill>
            <a:round/>
          </a:ln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60577" y="6500133"/>
            <a:ext cx="342663" cy="2920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dondear rectángulo de esquina diagonal"/>
          <p:cNvSpPr/>
          <p:nvPr/>
        </p:nvSpPr>
        <p:spPr>
          <a:xfrm>
            <a:off x="164592" y="147085"/>
            <a:ext cx="8810846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6 Rectángulo"/>
          <p:cNvSpPr/>
          <p:nvPr/>
        </p:nvSpPr>
        <p:spPr>
          <a:xfrm>
            <a:off x="588391" y="1422810"/>
            <a:ext cx="8001001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12700" dist="12900" dir="5400000" rotWithShape="0">
              <a:srgbClr val="000000">
                <a:alpha val="7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kst tytułowy"/>
          <p:cNvSpPr txBox="1">
            <a:spLocks noGrp="1"/>
          </p:cNvSpPr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Tekst tytułowy</a:t>
            </a:r>
          </a:p>
        </p:txBody>
      </p:sp>
      <p:sp>
        <p:nvSpPr>
          <p:cNvPr id="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57200" y="1646236"/>
            <a:ext cx="8229600" cy="4526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60577" y="6505697"/>
            <a:ext cx="342663" cy="29206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600">
                <a:solidFill>
                  <a:srgbClr val="DFE0D4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E7E9CA"/>
          </a:solidFill>
          <a:effectLst>
            <a:outerShdw blurRad="38100" dist="25500" dir="5400000" rotWithShape="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9pPr>
    </p:titleStyle>
    <p:bodyStyle>
      <a:lvl1pPr marL="292100" marR="0" indent="-292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70000"/>
        <a:buFontTx/>
        <a:buChar char="⦿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1pPr>
      <a:lvl2pPr marL="692833" marR="0" indent="-28135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2pPr>
      <a:lvl3pPr marL="898099" marR="0" indent="-26716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3pPr>
      <a:lvl4pPr marL="1115567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4pPr>
      <a:lvl5pPr marL="1313848" marR="0" indent="-3080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5pPr>
      <a:lvl6pPr marL="1506727" marR="0" indent="-30886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6pPr>
      <a:lvl7pPr marL="172821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7pPr>
      <a:lvl8pPr marL="191109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8pPr>
      <a:lvl9pPr marL="209397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b="1"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Moralność Etyka Prawo</a:t>
            </a:r>
          </a:p>
        </p:txBody>
      </p:sp>
      <p:sp>
        <p:nvSpPr>
          <p:cNvPr id="103" name="2 Marcador de contenido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Font typeface="Wingdings 2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</p:txBody>
      </p:sp>
      <p:pic>
        <p:nvPicPr>
          <p:cNvPr id="104" name="4 Marcador de contenido" descr="4 Marcador de contenid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372" y="1552453"/>
            <a:ext cx="3394472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Czesław Znamierowski</a:t>
            </a:r>
          </a:p>
        </p:txBody>
      </p:sp>
      <p:sp>
        <p:nvSpPr>
          <p:cNvPr id="13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zaproponował</a:t>
            </a:r>
            <a:r>
              <a:rPr dirty="0"/>
              <a:t>, by </a:t>
            </a:r>
            <a:r>
              <a:rPr dirty="0" err="1"/>
              <a:t>słowo</a:t>
            </a:r>
            <a:r>
              <a:rPr dirty="0"/>
              <a:t> „</a:t>
            </a:r>
            <a:r>
              <a:rPr dirty="0" err="1"/>
              <a:t>moralność</a:t>
            </a:r>
            <a:r>
              <a:rPr dirty="0"/>
              <a:t>” </a:t>
            </a:r>
            <a:r>
              <a:rPr dirty="0" err="1"/>
              <a:t>zarezerwować</a:t>
            </a:r>
            <a:r>
              <a:rPr dirty="0"/>
              <a:t> </a:t>
            </a:r>
            <a:r>
              <a:rPr dirty="0" err="1"/>
              <a:t>jedynie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tych</a:t>
            </a:r>
            <a:r>
              <a:rPr dirty="0"/>
              <a:t> </a:t>
            </a:r>
            <a:r>
              <a:rPr dirty="0" err="1"/>
              <a:t>postaw</a:t>
            </a:r>
            <a:r>
              <a:rPr dirty="0"/>
              <a:t>, </a:t>
            </a:r>
            <a:r>
              <a:rPr dirty="0" err="1"/>
              <a:t>które</a:t>
            </a:r>
            <a:r>
              <a:rPr dirty="0"/>
              <a:t> </a:t>
            </a:r>
            <a:r>
              <a:rPr dirty="0" err="1"/>
              <a:t>darzymy</a:t>
            </a:r>
            <a:r>
              <a:rPr dirty="0"/>
              <a:t> </a:t>
            </a:r>
            <a:r>
              <a:rPr dirty="0" err="1"/>
              <a:t>moralnym</a:t>
            </a:r>
            <a:r>
              <a:rPr dirty="0"/>
              <a:t> </a:t>
            </a:r>
            <a:r>
              <a:rPr dirty="0" err="1"/>
              <a:t>szacunkiem</a:t>
            </a:r>
            <a:r>
              <a:rPr dirty="0"/>
              <a:t>, </a:t>
            </a:r>
            <a:r>
              <a:rPr dirty="0" err="1"/>
              <a:t>natomiast</a:t>
            </a:r>
            <a:r>
              <a:rPr dirty="0"/>
              <a:t> </a:t>
            </a:r>
            <a:r>
              <a:rPr dirty="0" err="1"/>
              <a:t>ogół</a:t>
            </a:r>
            <a:r>
              <a:rPr dirty="0"/>
              <a:t> </a:t>
            </a:r>
            <a:r>
              <a:rPr dirty="0" err="1"/>
              <a:t>moralnych</a:t>
            </a:r>
            <a:r>
              <a:rPr dirty="0"/>
              <a:t> </a:t>
            </a:r>
            <a:r>
              <a:rPr dirty="0" err="1"/>
              <a:t>zachowań</a:t>
            </a:r>
            <a:r>
              <a:rPr dirty="0"/>
              <a:t> </a:t>
            </a:r>
            <a:r>
              <a:rPr dirty="0" err="1"/>
              <a:t>człowieka</a:t>
            </a:r>
            <a:r>
              <a:rPr dirty="0"/>
              <a:t> </a:t>
            </a:r>
            <a:r>
              <a:rPr dirty="0" err="1"/>
              <a:t>nazwać</a:t>
            </a:r>
            <a:r>
              <a:rPr dirty="0"/>
              <a:t> </a:t>
            </a:r>
            <a:r>
              <a:rPr dirty="0" err="1"/>
              <a:t>etosem</a:t>
            </a:r>
            <a:r>
              <a:rPr dirty="0"/>
              <a:t>. </a:t>
            </a:r>
            <a:endParaRPr lang="pl-PL" dirty="0"/>
          </a:p>
          <a:p>
            <a:r>
              <a:rPr dirty="0" err="1"/>
              <a:t>Moralnością</a:t>
            </a:r>
            <a:r>
              <a:rPr dirty="0"/>
              <a:t> </a:t>
            </a:r>
            <a:r>
              <a:rPr dirty="0" err="1"/>
              <a:t>nazywalibyśmy</a:t>
            </a:r>
            <a:r>
              <a:rPr dirty="0"/>
              <a:t> </a:t>
            </a:r>
            <a:r>
              <a:rPr dirty="0" err="1"/>
              <a:t>zatem</a:t>
            </a:r>
            <a:r>
              <a:rPr dirty="0"/>
              <a:t> </a:t>
            </a:r>
            <a:r>
              <a:rPr b="1" dirty="0" err="1"/>
              <a:t>uznane</a:t>
            </a:r>
            <a:r>
              <a:rPr b="1" dirty="0"/>
              <a:t> </a:t>
            </a:r>
            <a:r>
              <a:rPr b="1" dirty="0" err="1"/>
              <a:t>reguły</a:t>
            </a:r>
            <a:r>
              <a:rPr b="1" dirty="0"/>
              <a:t> </a:t>
            </a:r>
            <a:r>
              <a:rPr b="1" dirty="0" err="1"/>
              <a:t>zachowania</a:t>
            </a:r>
            <a:r>
              <a:rPr b="1" dirty="0"/>
              <a:t> </a:t>
            </a:r>
            <a:r>
              <a:rPr b="1" dirty="0" err="1"/>
              <a:t>człowieka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pl-PL" dirty="0"/>
              <a:t>E</a:t>
            </a:r>
            <a:r>
              <a:rPr dirty="0" err="1"/>
              <a:t>tologia</a:t>
            </a:r>
            <a:endParaRPr dirty="0"/>
          </a:p>
        </p:txBody>
      </p:sp>
      <p:sp>
        <p:nvSpPr>
          <p:cNvPr id="13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pl-PL" b="1" dirty="0"/>
              <a:t>o</a:t>
            </a:r>
            <a:r>
              <a:rPr b="1" dirty="0" err="1"/>
              <a:t>pisowa</a:t>
            </a:r>
            <a:r>
              <a:rPr b="1" dirty="0"/>
              <a:t> </a:t>
            </a:r>
            <a:r>
              <a:rPr b="1" dirty="0" err="1"/>
              <a:t>nauka</a:t>
            </a:r>
            <a:r>
              <a:rPr b="1" dirty="0"/>
              <a:t> o </a:t>
            </a:r>
            <a:r>
              <a:rPr b="1" dirty="0" err="1"/>
              <a:t>moralności</a:t>
            </a:r>
            <a:r>
              <a:rPr dirty="0"/>
              <a:t>. </a:t>
            </a:r>
            <a:endParaRPr lang="pl-PL" dirty="0"/>
          </a:p>
          <a:p>
            <a:endParaRPr lang="pl-PL" dirty="0"/>
          </a:p>
          <a:p>
            <a:r>
              <a:rPr dirty="0" err="1"/>
              <a:t>Opis</a:t>
            </a:r>
            <a:r>
              <a:rPr dirty="0"/>
              <a:t> </a:t>
            </a:r>
            <a:r>
              <a:rPr dirty="0" err="1"/>
              <a:t>działania</a:t>
            </a:r>
            <a:r>
              <a:rPr dirty="0"/>
              <a:t> </a:t>
            </a:r>
            <a:r>
              <a:rPr dirty="0" err="1"/>
              <a:t>może</a:t>
            </a:r>
            <a:r>
              <a:rPr dirty="0"/>
              <a:t> </a:t>
            </a:r>
            <a:r>
              <a:rPr dirty="0" err="1"/>
              <a:t>być</a:t>
            </a:r>
            <a:r>
              <a:rPr dirty="0"/>
              <a:t> </a:t>
            </a:r>
            <a:r>
              <a:rPr dirty="0" err="1"/>
              <a:t>również</a:t>
            </a:r>
            <a:r>
              <a:rPr dirty="0"/>
              <a:t> </a:t>
            </a:r>
            <a:r>
              <a:rPr dirty="0" err="1"/>
              <a:t>wieloaspektowy</a:t>
            </a:r>
            <a:r>
              <a:rPr dirty="0"/>
              <a:t>, </a:t>
            </a:r>
            <a:endParaRPr lang="pl-PL" dirty="0"/>
          </a:p>
          <a:p>
            <a:r>
              <a:rPr dirty="0" err="1"/>
              <a:t>etologią</a:t>
            </a:r>
            <a:r>
              <a:rPr dirty="0"/>
              <a:t> </a:t>
            </a:r>
            <a:r>
              <a:rPr dirty="0" err="1"/>
              <a:t>będzie</a:t>
            </a:r>
            <a:r>
              <a:rPr dirty="0"/>
              <a:t> </a:t>
            </a:r>
            <a:r>
              <a:rPr dirty="0" err="1"/>
              <a:t>zarówno</a:t>
            </a:r>
            <a:r>
              <a:rPr dirty="0"/>
              <a:t> </a:t>
            </a:r>
            <a:r>
              <a:rPr dirty="0" err="1"/>
              <a:t>socjologia</a:t>
            </a:r>
            <a:r>
              <a:rPr dirty="0"/>
              <a:t> </a:t>
            </a:r>
            <a:r>
              <a:rPr dirty="0" err="1"/>
              <a:t>moralności</a:t>
            </a:r>
            <a:r>
              <a:rPr dirty="0"/>
              <a:t>, jak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psychologia</a:t>
            </a:r>
            <a:r>
              <a:rPr dirty="0"/>
              <a:t> </a:t>
            </a:r>
            <a:r>
              <a:rPr dirty="0" err="1"/>
              <a:t>moralności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Moralna semantyka</a:t>
            </a:r>
          </a:p>
        </p:txBody>
      </p:sp>
      <p:sp>
        <p:nvSpPr>
          <p:cNvPr id="140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Można opisywać sam język charakterystyczny dla moralnej refleksji, czyli uprawiać moralną semantykę. Dyscyplina ta, w sposób szczególny rozwijana w anglosaskiej filozofii moralnej, ma charakter metaprzedmiotowy.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Socjologia moralności</a:t>
            </a:r>
          </a:p>
        </p:txBody>
      </p:sp>
      <p:sp>
        <p:nvSpPr>
          <p:cNvPr id="143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Traktuje moralność jako fakt społeczny, bada więc moralność różnych społeczności na przestrzeni czasu i zmieniających się warunków społeczno – kulturowych.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Socjologia moralności</a:t>
            </a:r>
          </a:p>
        </p:txBody>
      </p:sp>
      <p:sp>
        <p:nvSpPr>
          <p:cNvPr id="14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dirty="0" err="1"/>
              <a:t>Badania</a:t>
            </a:r>
            <a:r>
              <a:rPr dirty="0"/>
              <a:t> </a:t>
            </a:r>
            <a:r>
              <a:rPr dirty="0" err="1"/>
              <a:t>socjologii</a:t>
            </a:r>
            <a:r>
              <a:rPr dirty="0"/>
              <a:t> </a:t>
            </a:r>
            <a:r>
              <a:rPr dirty="0" err="1"/>
              <a:t>moralności</a:t>
            </a:r>
            <a:r>
              <a:rPr dirty="0"/>
              <a:t> </a:t>
            </a:r>
            <a:r>
              <a:rPr dirty="0" err="1"/>
              <a:t>pokazują</a:t>
            </a:r>
            <a:r>
              <a:rPr dirty="0"/>
              <a:t> </a:t>
            </a:r>
            <a:r>
              <a:rPr dirty="0" err="1"/>
              <a:t>różnorodność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zmienność</a:t>
            </a:r>
            <a:r>
              <a:rPr dirty="0"/>
              <a:t> </a:t>
            </a:r>
            <a:r>
              <a:rPr dirty="0" err="1"/>
              <a:t>moralnych</a:t>
            </a:r>
            <a:r>
              <a:rPr dirty="0"/>
              <a:t> </a:t>
            </a:r>
            <a:r>
              <a:rPr dirty="0" err="1"/>
              <a:t>zwyczajów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reguł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Relatywizm moralny</a:t>
            </a:r>
          </a:p>
        </p:txBody>
      </p:sp>
      <p:sp>
        <p:nvSpPr>
          <p:cNvPr id="14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Pogląd</a:t>
            </a:r>
            <a:r>
              <a:rPr dirty="0"/>
              <a:t>, </a:t>
            </a:r>
            <a:r>
              <a:rPr dirty="0" err="1"/>
              <a:t>zgodnie</a:t>
            </a:r>
            <a:r>
              <a:rPr dirty="0"/>
              <a:t> z </a:t>
            </a:r>
            <a:r>
              <a:rPr dirty="0" err="1"/>
              <a:t>którym</a:t>
            </a:r>
            <a:r>
              <a:rPr dirty="0"/>
              <a:t> </a:t>
            </a:r>
            <a:r>
              <a:rPr dirty="0" err="1"/>
              <a:t>nie</a:t>
            </a:r>
            <a:r>
              <a:rPr dirty="0"/>
              <a:t> </a:t>
            </a:r>
            <a:r>
              <a:rPr dirty="0" err="1"/>
              <a:t>istnieją</a:t>
            </a:r>
            <a:r>
              <a:rPr dirty="0"/>
              <a:t> </a:t>
            </a:r>
            <a:r>
              <a:rPr dirty="0" err="1"/>
              <a:t>uniwersalne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niezmienne</a:t>
            </a:r>
            <a:r>
              <a:rPr dirty="0"/>
              <a:t> </a:t>
            </a:r>
            <a:r>
              <a:rPr dirty="0" err="1"/>
              <a:t>normy</a:t>
            </a:r>
            <a:r>
              <a:rPr dirty="0"/>
              <a:t> </a:t>
            </a:r>
            <a:r>
              <a:rPr dirty="0" err="1"/>
              <a:t>moralne</a:t>
            </a:r>
            <a:r>
              <a:rPr dirty="0"/>
              <a:t>.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bowiem</a:t>
            </a:r>
            <a:r>
              <a:rPr dirty="0"/>
              <a:t> </a:t>
            </a:r>
            <a:r>
              <a:rPr dirty="0" err="1"/>
              <a:t>są</a:t>
            </a:r>
            <a:r>
              <a:rPr dirty="0"/>
              <a:t> </a:t>
            </a:r>
            <a:r>
              <a:rPr dirty="0" err="1"/>
              <a:t>zdaniem</a:t>
            </a:r>
            <a:r>
              <a:rPr dirty="0"/>
              <a:t> </a:t>
            </a:r>
            <a:r>
              <a:rPr dirty="0" err="1"/>
              <a:t>relatywistów</a:t>
            </a:r>
            <a:r>
              <a:rPr dirty="0"/>
              <a:t> </a:t>
            </a:r>
            <a:r>
              <a:rPr dirty="0" err="1"/>
              <a:t>względne</a:t>
            </a:r>
            <a:r>
              <a:rPr dirty="0"/>
              <a:t>, </a:t>
            </a:r>
            <a:r>
              <a:rPr dirty="0" err="1"/>
              <a:t>zależne</a:t>
            </a:r>
            <a:r>
              <a:rPr dirty="0"/>
              <a:t> od </a:t>
            </a:r>
            <a:r>
              <a:rPr dirty="0" err="1"/>
              <a:t>standardów</a:t>
            </a:r>
            <a:r>
              <a:rPr dirty="0"/>
              <a:t> </a:t>
            </a:r>
            <a:r>
              <a:rPr dirty="0" err="1"/>
              <a:t>określających</a:t>
            </a:r>
            <a:r>
              <a:rPr dirty="0"/>
              <a:t> </a:t>
            </a:r>
            <a:r>
              <a:rPr dirty="0" err="1"/>
              <a:t>konkretny</a:t>
            </a:r>
            <a:r>
              <a:rPr dirty="0"/>
              <a:t> </a:t>
            </a:r>
            <a:r>
              <a:rPr dirty="0" err="1"/>
              <a:t>kontekst</a:t>
            </a:r>
            <a:r>
              <a:rPr dirty="0"/>
              <a:t> </a:t>
            </a:r>
            <a:r>
              <a:rPr dirty="0" err="1"/>
              <a:t>moralny</a:t>
            </a:r>
            <a:r>
              <a:rPr dirty="0"/>
              <a:t>, </a:t>
            </a:r>
            <a:r>
              <a:rPr dirty="0" err="1"/>
              <a:t>czyli</a:t>
            </a:r>
            <a:r>
              <a:rPr dirty="0"/>
              <a:t> </a:t>
            </a:r>
            <a:r>
              <a:rPr dirty="0" err="1"/>
              <a:t>zwyczajów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norm </a:t>
            </a:r>
            <a:r>
              <a:rPr dirty="0" err="1"/>
              <a:t>akceptowanych</a:t>
            </a:r>
            <a:r>
              <a:rPr dirty="0"/>
              <a:t> w </a:t>
            </a:r>
            <a:r>
              <a:rPr dirty="0" err="1"/>
              <a:t>określonym</a:t>
            </a:r>
            <a:r>
              <a:rPr dirty="0"/>
              <a:t> </a:t>
            </a:r>
            <a:r>
              <a:rPr dirty="0" err="1"/>
              <a:t>miejscu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czasie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53218" defTabSz="886968">
              <a:defRPr sz="3977">
                <a:effectLst>
                  <a:outerShdw blurRad="36957" dist="24735" dir="5400000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t>Przedmiot socjologii moralności</a:t>
            </a:r>
          </a:p>
        </p:txBody>
      </p:sp>
      <p:sp>
        <p:nvSpPr>
          <p:cNvPr id="152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Jej przedmiotem są również związki, jakie zachodzą pomiędzy ludzkimi poglądami na temat moralności a statusem społecznym, płcią czy stanem majątkowym, a nawet klimatem.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etyka</a:t>
            </a:r>
          </a:p>
        </p:txBody>
      </p:sp>
      <p:sp>
        <p:nvSpPr>
          <p:cNvPr id="155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Jest </a:t>
            </a:r>
            <a:r>
              <a:rPr dirty="0" err="1"/>
              <a:t>filozoficzną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normatywną</a:t>
            </a:r>
            <a:r>
              <a:rPr dirty="0"/>
              <a:t> </a:t>
            </a:r>
            <a:r>
              <a:rPr dirty="0" err="1"/>
              <a:t>teorią</a:t>
            </a:r>
            <a:r>
              <a:rPr dirty="0"/>
              <a:t> </a:t>
            </a:r>
            <a:r>
              <a:rPr dirty="0" err="1"/>
              <a:t>moralnej</a:t>
            </a:r>
            <a:r>
              <a:rPr dirty="0"/>
              <a:t> </a:t>
            </a:r>
            <a:r>
              <a:rPr dirty="0" err="1"/>
              <a:t>powinności</a:t>
            </a:r>
            <a:r>
              <a:rPr dirty="0"/>
              <a:t> </a:t>
            </a:r>
            <a:r>
              <a:rPr dirty="0" err="1"/>
              <a:t>działania</a:t>
            </a:r>
            <a:r>
              <a:rPr dirty="0"/>
              <a:t>.</a:t>
            </a:r>
            <a:endParaRPr lang="pl-PL" dirty="0"/>
          </a:p>
          <a:p>
            <a:endParaRPr lang="pl-PL" dirty="0"/>
          </a:p>
          <a:p>
            <a:r>
              <a:rPr dirty="0"/>
              <a:t> </a:t>
            </a:r>
            <a:r>
              <a:rPr b="1" dirty="0" err="1">
                <a:solidFill>
                  <a:schemeClr val="tx1"/>
                </a:solidFill>
              </a:rPr>
              <a:t>Przedmiotem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materialnym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etyki</a:t>
            </a:r>
            <a:r>
              <a:rPr b="1" dirty="0">
                <a:solidFill>
                  <a:schemeClr val="tx1"/>
                </a:solidFill>
              </a:rPr>
              <a:t> jest </a:t>
            </a:r>
            <a:r>
              <a:rPr b="1" dirty="0" err="1">
                <a:solidFill>
                  <a:schemeClr val="tx1"/>
                </a:solidFill>
              </a:rPr>
              <a:t>rozumne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i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wolne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działanie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człowieka</a:t>
            </a:r>
            <a:r>
              <a:rPr b="1" dirty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Antropologia filozoficzna</a:t>
            </a:r>
          </a:p>
        </p:txBody>
      </p:sp>
      <p:sp>
        <p:nvSpPr>
          <p:cNvPr id="15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dirty="0" err="1"/>
              <a:t>Dyscyplina</a:t>
            </a:r>
            <a:r>
              <a:rPr dirty="0"/>
              <a:t>, </a:t>
            </a:r>
            <a:r>
              <a:rPr dirty="0" err="1"/>
              <a:t>której</a:t>
            </a:r>
            <a:r>
              <a:rPr dirty="0"/>
              <a:t> </a:t>
            </a:r>
            <a:r>
              <a:rPr dirty="0" err="1"/>
              <a:t>przedmiotem</a:t>
            </a:r>
            <a:r>
              <a:rPr dirty="0"/>
              <a:t> jest </a:t>
            </a:r>
            <a:r>
              <a:rPr dirty="0" err="1"/>
              <a:t>filozoficzny</a:t>
            </a:r>
            <a:r>
              <a:rPr dirty="0"/>
              <a:t> </a:t>
            </a:r>
            <a:r>
              <a:rPr dirty="0" err="1"/>
              <a:t>namysł</a:t>
            </a:r>
            <a:r>
              <a:rPr dirty="0"/>
              <a:t> </a:t>
            </a:r>
            <a:r>
              <a:rPr dirty="0" err="1"/>
              <a:t>nad</a:t>
            </a:r>
            <a:r>
              <a:rPr dirty="0"/>
              <a:t> </a:t>
            </a:r>
            <a:r>
              <a:rPr dirty="0" err="1"/>
              <a:t>człowiekiem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Etyka</a:t>
            </a:r>
          </a:p>
        </p:txBody>
      </p:sp>
      <p:sp>
        <p:nvSpPr>
          <p:cNvPr id="16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Etyka</a:t>
            </a:r>
            <a:r>
              <a:rPr dirty="0"/>
              <a:t> </a:t>
            </a:r>
            <a:r>
              <a:rPr dirty="0" err="1"/>
              <a:t>nie</a:t>
            </a:r>
            <a:r>
              <a:rPr dirty="0"/>
              <a:t> jest </a:t>
            </a:r>
            <a:r>
              <a:rPr dirty="0" err="1"/>
              <a:t>jedyną</a:t>
            </a:r>
            <a:r>
              <a:rPr dirty="0"/>
              <a:t> </a:t>
            </a:r>
            <a:r>
              <a:rPr dirty="0" err="1"/>
              <a:t>teorią</a:t>
            </a:r>
            <a:r>
              <a:rPr dirty="0"/>
              <a:t> </a:t>
            </a:r>
            <a:r>
              <a:rPr dirty="0" err="1"/>
              <a:t>moralności</a:t>
            </a:r>
            <a:r>
              <a:rPr dirty="0"/>
              <a:t> o </a:t>
            </a:r>
            <a:r>
              <a:rPr dirty="0" err="1"/>
              <a:t>normatywnym</a:t>
            </a:r>
            <a:r>
              <a:rPr dirty="0"/>
              <a:t> </a:t>
            </a:r>
            <a:r>
              <a:rPr dirty="0" err="1"/>
              <a:t>charakterze</a:t>
            </a:r>
            <a:r>
              <a:rPr dirty="0"/>
              <a:t>. Taki </a:t>
            </a:r>
            <a:r>
              <a:rPr dirty="0" err="1"/>
              <a:t>charakter</a:t>
            </a:r>
            <a:r>
              <a:rPr dirty="0"/>
              <a:t> </a:t>
            </a:r>
            <a:r>
              <a:rPr dirty="0" err="1"/>
              <a:t>też</a:t>
            </a:r>
            <a:r>
              <a:rPr dirty="0"/>
              <a:t> </a:t>
            </a:r>
            <a:r>
              <a:rPr dirty="0" err="1"/>
              <a:t>mają</a:t>
            </a:r>
            <a:r>
              <a:rPr dirty="0"/>
              <a:t> </a:t>
            </a:r>
            <a:r>
              <a:rPr dirty="0" err="1"/>
              <a:t>wszelkiego</a:t>
            </a:r>
            <a:r>
              <a:rPr dirty="0"/>
              <a:t> </a:t>
            </a:r>
            <a:r>
              <a:rPr dirty="0" err="1"/>
              <a:t>rodzaju</a:t>
            </a:r>
            <a:r>
              <a:rPr dirty="0"/>
              <a:t> </a:t>
            </a:r>
            <a:r>
              <a:rPr dirty="0" err="1"/>
              <a:t>teologie</a:t>
            </a:r>
            <a:r>
              <a:rPr dirty="0"/>
              <a:t> </a:t>
            </a:r>
            <a:r>
              <a:rPr dirty="0" err="1"/>
              <a:t>moralne</a:t>
            </a:r>
            <a:r>
              <a:rPr dirty="0"/>
              <a:t>. </a:t>
            </a:r>
            <a:endParaRPr lang="pl-PL" dirty="0"/>
          </a:p>
          <a:p>
            <a:r>
              <a:rPr b="1" dirty="0" err="1">
                <a:solidFill>
                  <a:schemeClr val="tx1"/>
                </a:solidFill>
              </a:rPr>
              <a:t>Etyka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różni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się</a:t>
            </a:r>
            <a:r>
              <a:rPr b="1" dirty="0">
                <a:solidFill>
                  <a:schemeClr val="tx1"/>
                </a:solidFill>
              </a:rPr>
              <a:t> od </a:t>
            </a:r>
            <a:r>
              <a:rPr b="1" dirty="0" err="1">
                <a:solidFill>
                  <a:schemeClr val="tx1"/>
                </a:solidFill>
              </a:rPr>
              <a:t>teologii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źródłami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poznania</a:t>
            </a:r>
            <a:r>
              <a:rPr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1 Título"/>
          <p:cNvSpPr txBox="1">
            <a:spLocks noGrp="1"/>
          </p:cNvSpPr>
          <p:nvPr>
            <p:ph type="ctrTitle"/>
          </p:nvPr>
        </p:nvSpPr>
        <p:spPr>
          <a:xfrm>
            <a:off x="467543" y="620687"/>
            <a:ext cx="8229601" cy="1538067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Czym jest moralność?</a:t>
            </a:r>
          </a:p>
        </p:txBody>
      </p:sp>
      <p:sp>
        <p:nvSpPr>
          <p:cNvPr id="107" name="2 Subtítulo"/>
          <p:cNvSpPr txBox="1">
            <a:spLocks noGrp="1"/>
          </p:cNvSpPr>
          <p:nvPr>
            <p:ph type="subTitle" idx="1"/>
          </p:nvPr>
        </p:nvSpPr>
        <p:spPr>
          <a:xfrm>
            <a:off x="251519" y="2819400"/>
            <a:ext cx="8442316" cy="3057873"/>
          </a:xfrm>
          <a:prstGeom prst="rect">
            <a:avLst/>
          </a:prstGeom>
        </p:spPr>
        <p:txBody>
          <a:bodyPr/>
          <a:lstStyle/>
          <a:p>
            <a:pPr algn="l">
              <a:buClr>
                <a:schemeClr val="accent1"/>
              </a:buClr>
              <a:buSzPct val="70000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Norma </a:t>
            </a:r>
            <a:r>
              <a:rPr dirty="0" err="1"/>
              <a:t>prawna</a:t>
            </a:r>
            <a:r>
              <a:rPr dirty="0"/>
              <a:t> </a:t>
            </a:r>
            <a:endParaRPr lang="pl-PL" dirty="0"/>
          </a:p>
          <a:p>
            <a:pPr algn="l">
              <a:buClr>
                <a:schemeClr val="accent1"/>
              </a:buClr>
              <a:buSzPct val="70000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pl-PL" dirty="0"/>
              <a:t>         </a:t>
            </a:r>
            <a:r>
              <a:rPr dirty="0"/>
              <a:t>a </a:t>
            </a:r>
            <a:endParaRPr lang="pl-PL" dirty="0"/>
          </a:p>
          <a:p>
            <a:pPr algn="l">
              <a:buClr>
                <a:schemeClr val="accent1"/>
              </a:buClr>
              <a:buSzPct val="70000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pl-PL" dirty="0"/>
              <a:t>n</a:t>
            </a:r>
            <a:r>
              <a:rPr dirty="0" err="1"/>
              <a:t>orma</a:t>
            </a:r>
            <a:r>
              <a:rPr lang="pl-PL" dirty="0"/>
              <a:t> </a:t>
            </a:r>
            <a:r>
              <a:rPr dirty="0" err="1"/>
              <a:t>moralna</a:t>
            </a:r>
            <a:endParaRPr dirty="0"/>
          </a:p>
        </p:txBody>
      </p:sp>
      <p:grpSp>
        <p:nvGrpSpPr>
          <p:cNvPr id="110" name="3 Imagen"/>
          <p:cNvGrpSpPr/>
          <p:nvPr/>
        </p:nvGrpSpPr>
        <p:grpSpPr>
          <a:xfrm>
            <a:off x="4582343" y="2872171"/>
            <a:ext cx="3181389" cy="2952330"/>
            <a:chOff x="0" y="0"/>
            <a:chExt cx="3181387" cy="2952328"/>
          </a:xfrm>
        </p:grpSpPr>
        <p:sp>
          <p:nvSpPr>
            <p:cNvPr id="108" name="Kształt"/>
            <p:cNvSpPr/>
            <p:nvPr/>
          </p:nvSpPr>
          <p:spPr>
            <a:xfrm>
              <a:off x="-1" y="0"/>
              <a:ext cx="3181389" cy="295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00"/>
                  </a:moveTo>
                  <a:lnTo>
                    <a:pt x="0" y="900"/>
                  </a:lnTo>
                  <a:cubicBezTo>
                    <a:pt x="0" y="403"/>
                    <a:pt x="374" y="0"/>
                    <a:pt x="835" y="0"/>
                  </a:cubicBezTo>
                  <a:lnTo>
                    <a:pt x="20765" y="0"/>
                  </a:lnTo>
                  <a:lnTo>
                    <a:pt x="20765" y="0"/>
                  </a:lnTo>
                  <a:cubicBezTo>
                    <a:pt x="21226" y="0"/>
                    <a:pt x="21600" y="403"/>
                    <a:pt x="21600" y="900"/>
                  </a:cubicBezTo>
                  <a:lnTo>
                    <a:pt x="21600" y="20700"/>
                  </a:lnTo>
                  <a:lnTo>
                    <a:pt x="21600" y="20700"/>
                  </a:lnTo>
                  <a:cubicBezTo>
                    <a:pt x="21600" y="21197"/>
                    <a:pt x="21226" y="21600"/>
                    <a:pt x="20765" y="21600"/>
                  </a:cubicBezTo>
                  <a:lnTo>
                    <a:pt x="835" y="21600"/>
                  </a:lnTo>
                  <a:lnTo>
                    <a:pt x="835" y="21600"/>
                  </a:lnTo>
                  <a:cubicBezTo>
                    <a:pt x="374" y="21600"/>
                    <a:pt x="0" y="21197"/>
                    <a:pt x="0" y="207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109" name="image3.jpeg" descr="image3.jpeg"/>
            <p:cNvPicPr>
              <a:picLocks noChangeAspect="1"/>
            </p:cNvPicPr>
            <p:nvPr/>
          </p:nvPicPr>
          <p:blipFill>
            <a:blip r:embed="rId2"/>
            <a:srcRect r="1"/>
            <a:stretch>
              <a:fillRect/>
            </a:stretch>
          </p:blipFill>
          <p:spPr>
            <a:xfrm>
              <a:off x="0" y="0"/>
              <a:ext cx="3181350" cy="295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5" y="0"/>
                  </a:moveTo>
                  <a:cubicBezTo>
                    <a:pt x="374" y="0"/>
                    <a:pt x="0" y="403"/>
                    <a:pt x="0" y="900"/>
                  </a:cubicBezTo>
                  <a:lnTo>
                    <a:pt x="0" y="20700"/>
                  </a:lnTo>
                  <a:cubicBezTo>
                    <a:pt x="0" y="21197"/>
                    <a:pt x="374" y="21600"/>
                    <a:pt x="835" y="21600"/>
                  </a:cubicBezTo>
                  <a:lnTo>
                    <a:pt x="20765" y="21600"/>
                  </a:lnTo>
                  <a:cubicBezTo>
                    <a:pt x="21226" y="21600"/>
                    <a:pt x="21600" y="21197"/>
                    <a:pt x="21600" y="20700"/>
                  </a:cubicBezTo>
                  <a:lnTo>
                    <a:pt x="21600" y="900"/>
                  </a:lnTo>
                  <a:cubicBezTo>
                    <a:pt x="21600" y="403"/>
                    <a:pt x="21226" y="0"/>
                    <a:pt x="20765" y="0"/>
                  </a:cubicBezTo>
                  <a:lnTo>
                    <a:pt x="835" y="0"/>
                  </a:lnTo>
                  <a:close/>
                </a:path>
              </a:pathLst>
            </a:custGeom>
            <a:ln w="76200" cap="sq">
              <a:solidFill>
                <a:srgbClr val="EAEAEA"/>
              </a:solidFill>
              <a:prstDash val="solid"/>
              <a:miter lim="800000"/>
            </a:ln>
            <a:effectLst>
              <a:reflection stA="33000" endPos="40000" dir="5400000" sy="-100000" algn="bl" rotWithShape="0"/>
            </a:effectLst>
          </p:spPr>
        </p:pic>
      </p:grp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Tadeusz Kotarbiński</a:t>
            </a:r>
          </a:p>
        </p:txBody>
      </p:sp>
      <p:sp>
        <p:nvSpPr>
          <p:cNvPr id="16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Twierdził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</a:t>
            </a:r>
            <a:r>
              <a:rPr dirty="0" err="1"/>
              <a:t>racjonalna</a:t>
            </a:r>
            <a:r>
              <a:rPr dirty="0"/>
              <a:t>, </a:t>
            </a:r>
            <a:r>
              <a:rPr dirty="0" err="1"/>
              <a:t>filozoficznie</a:t>
            </a:r>
            <a:r>
              <a:rPr dirty="0"/>
              <a:t> </a:t>
            </a:r>
            <a:r>
              <a:rPr dirty="0" err="1"/>
              <a:t>ugruntowana</a:t>
            </a:r>
            <a:r>
              <a:rPr dirty="0"/>
              <a:t> </a:t>
            </a:r>
            <a:r>
              <a:rPr dirty="0" err="1"/>
              <a:t>etyka</a:t>
            </a:r>
            <a:r>
              <a:rPr dirty="0"/>
              <a:t> jest </a:t>
            </a:r>
            <a:r>
              <a:rPr dirty="0" err="1"/>
              <a:t>zbędna</a:t>
            </a:r>
            <a:r>
              <a:rPr dirty="0"/>
              <a:t>. </a:t>
            </a:r>
            <a:endParaRPr lang="pl-PL" dirty="0"/>
          </a:p>
          <a:p>
            <a:r>
              <a:rPr dirty="0"/>
              <a:t>W </a:t>
            </a:r>
            <a:r>
              <a:rPr dirty="0" err="1"/>
              <a:t>jego</a:t>
            </a:r>
            <a:r>
              <a:rPr dirty="0"/>
              <a:t> </a:t>
            </a:r>
            <a:r>
              <a:rPr dirty="0" err="1"/>
              <a:t>ocenie</a:t>
            </a:r>
            <a:r>
              <a:rPr dirty="0"/>
              <a:t> </a:t>
            </a:r>
            <a:r>
              <a:rPr b="1" dirty="0" err="1">
                <a:solidFill>
                  <a:schemeClr val="tx1"/>
                </a:solidFill>
              </a:rPr>
              <a:t>każdy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porządny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człowiek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radzi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sobie</a:t>
            </a:r>
            <a:r>
              <a:rPr b="1" dirty="0">
                <a:solidFill>
                  <a:schemeClr val="tx1"/>
                </a:solidFill>
              </a:rPr>
              <a:t> z </a:t>
            </a:r>
            <a:r>
              <a:rPr b="1" dirty="0" err="1">
                <a:solidFill>
                  <a:schemeClr val="tx1"/>
                </a:solidFill>
              </a:rPr>
              <a:t>odróżnieniem</a:t>
            </a:r>
            <a:r>
              <a:rPr b="1" dirty="0">
                <a:solidFill>
                  <a:schemeClr val="tx1"/>
                </a:solidFill>
              </a:rPr>
              <a:t> dobra od </a:t>
            </a:r>
            <a:r>
              <a:rPr b="1" dirty="0" err="1">
                <a:solidFill>
                  <a:schemeClr val="tx1"/>
                </a:solidFill>
              </a:rPr>
              <a:t>zła</a:t>
            </a:r>
            <a:r>
              <a:rPr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51572" defTabSz="859536">
              <a:defRPr sz="4324">
                <a:effectLst>
                  <a:outerShdw blurRad="35814" dist="23970" dir="5400000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t>Sokrates i „metoda akuszera”</a:t>
            </a:r>
          </a:p>
        </p:txBody>
      </p:sp>
      <p:sp>
        <p:nvSpPr>
          <p:cNvPr id="16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3337" indent="-283337" defTabSz="886968">
              <a:lnSpc>
                <a:spcPct val="80000"/>
              </a:lnSpc>
              <a:defRPr sz="2813"/>
            </a:pPr>
            <a:r>
              <a:rPr dirty="0" err="1"/>
              <a:t>Sokrates</a:t>
            </a:r>
            <a:r>
              <a:rPr dirty="0"/>
              <a:t>, </a:t>
            </a:r>
            <a:r>
              <a:rPr dirty="0" err="1"/>
              <a:t>uznawany</a:t>
            </a:r>
            <a:r>
              <a:rPr dirty="0"/>
              <a:t> za </a:t>
            </a:r>
            <a:r>
              <a:rPr dirty="0" err="1"/>
              <a:t>ojca</a:t>
            </a:r>
            <a:r>
              <a:rPr dirty="0"/>
              <a:t> </a:t>
            </a:r>
            <a:r>
              <a:rPr dirty="0" err="1"/>
              <a:t>etyki</a:t>
            </a:r>
            <a:r>
              <a:rPr dirty="0"/>
              <a:t>, </a:t>
            </a:r>
            <a:r>
              <a:rPr dirty="0" err="1"/>
              <a:t>prowadził</a:t>
            </a:r>
            <a:r>
              <a:rPr dirty="0"/>
              <a:t> z </a:t>
            </a:r>
            <a:r>
              <a:rPr dirty="0" err="1"/>
              <a:t>młodymi</a:t>
            </a:r>
            <a:r>
              <a:rPr dirty="0"/>
              <a:t> </a:t>
            </a:r>
            <a:r>
              <a:rPr dirty="0" err="1"/>
              <a:t>ludźmi</a:t>
            </a:r>
            <a:r>
              <a:rPr dirty="0"/>
              <a:t> w </a:t>
            </a:r>
            <a:r>
              <a:rPr dirty="0" err="1"/>
              <a:t>Atenach</a:t>
            </a:r>
            <a:r>
              <a:rPr dirty="0"/>
              <a:t> </a:t>
            </a:r>
            <a:r>
              <a:rPr dirty="0" err="1"/>
              <a:t>dyskurs</a:t>
            </a:r>
            <a:r>
              <a:rPr dirty="0"/>
              <a:t>, </a:t>
            </a:r>
            <a:r>
              <a:rPr dirty="0" err="1"/>
              <a:t>który</a:t>
            </a:r>
            <a:r>
              <a:rPr dirty="0"/>
              <a:t> </a:t>
            </a:r>
            <a:r>
              <a:rPr dirty="0" err="1"/>
              <a:t>został</a:t>
            </a:r>
            <a:r>
              <a:rPr dirty="0"/>
              <a:t> </a:t>
            </a:r>
            <a:r>
              <a:rPr dirty="0" err="1">
                <a:solidFill>
                  <a:schemeClr val="tx1"/>
                </a:solidFill>
              </a:rPr>
              <a:t>nazwany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metodą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akuszera</a:t>
            </a:r>
            <a:r>
              <a:rPr dirty="0">
                <a:solidFill>
                  <a:schemeClr val="tx1"/>
                </a:solidFill>
              </a:rPr>
              <a:t>. </a:t>
            </a:r>
            <a:r>
              <a:rPr dirty="0" err="1">
                <a:solidFill>
                  <a:schemeClr val="tx1"/>
                </a:solidFill>
              </a:rPr>
              <a:t>Był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zdania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że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moralna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prawda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tkwi</a:t>
            </a:r>
            <a:r>
              <a:rPr b="1" dirty="0">
                <a:solidFill>
                  <a:schemeClr val="tx1"/>
                </a:solidFill>
              </a:rPr>
              <a:t> w </a:t>
            </a:r>
            <a:r>
              <a:rPr b="1" dirty="0" err="1">
                <a:solidFill>
                  <a:schemeClr val="tx1"/>
                </a:solidFill>
              </a:rPr>
              <a:t>człowieku</a:t>
            </a:r>
            <a:r>
              <a:rPr dirty="0">
                <a:solidFill>
                  <a:schemeClr val="tx1"/>
                </a:solidFill>
              </a:rPr>
              <a:t>. </a:t>
            </a:r>
            <a:r>
              <a:rPr b="1" dirty="0" err="1">
                <a:solidFill>
                  <a:schemeClr val="tx1"/>
                </a:solidFill>
              </a:rPr>
              <a:t>Trzeba</a:t>
            </a:r>
            <a:r>
              <a:rPr b="1" dirty="0">
                <a:solidFill>
                  <a:schemeClr val="tx1"/>
                </a:solidFill>
              </a:rPr>
              <a:t> mu </a:t>
            </a:r>
            <a:r>
              <a:rPr b="1" dirty="0" err="1">
                <a:solidFill>
                  <a:schemeClr val="tx1"/>
                </a:solidFill>
              </a:rPr>
              <a:t>tylko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pomóc</a:t>
            </a:r>
            <a:r>
              <a:rPr b="1" dirty="0">
                <a:solidFill>
                  <a:schemeClr val="tx1"/>
                </a:solidFill>
              </a:rPr>
              <a:t> w </a:t>
            </a:r>
            <a:r>
              <a:rPr b="1" dirty="0" err="1">
                <a:solidFill>
                  <a:schemeClr val="tx1"/>
                </a:solidFill>
              </a:rPr>
              <a:t>jej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odkrywaniu</a:t>
            </a:r>
            <a:r>
              <a:rPr b="1" dirty="0">
                <a:solidFill>
                  <a:schemeClr val="tx1"/>
                </a:solidFill>
              </a:rPr>
              <a:t>,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/>
              <a:t>a </a:t>
            </a:r>
            <a:r>
              <a:rPr dirty="0" err="1"/>
              <a:t>sposobem</a:t>
            </a:r>
            <a:r>
              <a:rPr dirty="0"/>
              <a:t> po </a:t>
            </a:r>
            <a:r>
              <a:rPr dirty="0" err="1"/>
              <a:t>temu</a:t>
            </a:r>
            <a:r>
              <a:rPr dirty="0"/>
              <a:t> </a:t>
            </a:r>
            <a:r>
              <a:rPr dirty="0" err="1"/>
              <a:t>była</a:t>
            </a:r>
            <a:r>
              <a:rPr dirty="0"/>
              <a:t> </a:t>
            </a:r>
            <a:r>
              <a:rPr dirty="0" err="1"/>
              <a:t>umiejętnie</a:t>
            </a:r>
            <a:r>
              <a:rPr dirty="0"/>
              <a:t> </a:t>
            </a:r>
            <a:r>
              <a:rPr dirty="0" err="1"/>
              <a:t>prowadzona</a:t>
            </a:r>
            <a:r>
              <a:rPr dirty="0"/>
              <a:t> </a:t>
            </a:r>
            <a:r>
              <a:rPr dirty="0" err="1"/>
              <a:t>dyskusja</a:t>
            </a:r>
            <a:r>
              <a:rPr dirty="0"/>
              <a:t>, w </a:t>
            </a:r>
            <a:r>
              <a:rPr dirty="0" err="1"/>
              <a:t>której</a:t>
            </a:r>
            <a:r>
              <a:rPr dirty="0"/>
              <a:t> </a:t>
            </a:r>
            <a:r>
              <a:rPr dirty="0" err="1"/>
              <a:t>interlokutorzy</a:t>
            </a:r>
            <a:r>
              <a:rPr dirty="0"/>
              <a:t> </a:t>
            </a:r>
            <a:r>
              <a:rPr dirty="0" err="1"/>
              <a:t>Sokratesa</a:t>
            </a:r>
            <a:r>
              <a:rPr dirty="0"/>
              <a:t>, </a:t>
            </a:r>
            <a:r>
              <a:rPr dirty="0" err="1"/>
              <a:t>odpowiadając</a:t>
            </a:r>
            <a:r>
              <a:rPr dirty="0"/>
              <a:t> </a:t>
            </a:r>
            <a:r>
              <a:rPr dirty="0" err="1"/>
              <a:t>krok</a:t>
            </a:r>
            <a:r>
              <a:rPr dirty="0"/>
              <a:t> po </a:t>
            </a:r>
            <a:r>
              <a:rPr dirty="0" err="1"/>
              <a:t>kroku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zadawane</a:t>
            </a:r>
            <a:r>
              <a:rPr dirty="0"/>
              <a:t> </a:t>
            </a:r>
            <a:r>
              <a:rPr dirty="0" err="1"/>
              <a:t>im</a:t>
            </a:r>
            <a:r>
              <a:rPr dirty="0"/>
              <a:t> </a:t>
            </a:r>
            <a:r>
              <a:rPr dirty="0" err="1"/>
              <a:t>pytania</a:t>
            </a:r>
            <a:r>
              <a:rPr dirty="0"/>
              <a:t>, </a:t>
            </a:r>
            <a:r>
              <a:rPr dirty="0" err="1"/>
              <a:t>sami</a:t>
            </a:r>
            <a:r>
              <a:rPr dirty="0"/>
              <a:t> </a:t>
            </a:r>
            <a:r>
              <a:rPr dirty="0" err="1"/>
              <a:t>dochodzili</a:t>
            </a:r>
            <a:r>
              <a:rPr dirty="0"/>
              <a:t> do </a:t>
            </a:r>
            <a:r>
              <a:rPr dirty="0" err="1"/>
              <a:t>ważkich</a:t>
            </a:r>
            <a:r>
              <a:rPr dirty="0"/>
              <a:t> </a:t>
            </a:r>
            <a:r>
              <a:rPr dirty="0" err="1"/>
              <a:t>moralnie</a:t>
            </a:r>
            <a:r>
              <a:rPr dirty="0"/>
              <a:t> </a:t>
            </a:r>
            <a:r>
              <a:rPr dirty="0" err="1"/>
              <a:t>wniosków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Specyfika nauczania etyki</a:t>
            </a:r>
          </a:p>
        </p:txBody>
      </p:sp>
      <p:sp>
        <p:nvSpPr>
          <p:cNvPr id="170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9D3232"/>
                </a:solidFill>
              </a:defRPr>
            </a:pPr>
            <a:r>
              <a:rPr dirty="0" err="1"/>
              <a:t>Etyka</a:t>
            </a:r>
            <a:r>
              <a:rPr dirty="0"/>
              <a:t> jest </a:t>
            </a:r>
            <a:r>
              <a:rPr dirty="0" err="1"/>
              <a:t>teorią</a:t>
            </a:r>
            <a:r>
              <a:rPr dirty="0"/>
              <a:t> </a:t>
            </a:r>
            <a:r>
              <a:rPr dirty="0" err="1"/>
              <a:t>moralnego</a:t>
            </a:r>
            <a:r>
              <a:rPr dirty="0"/>
              <a:t> </a:t>
            </a:r>
            <a:r>
              <a:rPr dirty="0" err="1"/>
              <a:t>działania</a:t>
            </a:r>
            <a:r>
              <a:rPr dirty="0"/>
              <a:t> </a:t>
            </a:r>
            <a:r>
              <a:rPr dirty="0" err="1"/>
              <a:t>człowieka</a:t>
            </a:r>
            <a:r>
              <a:rPr dirty="0"/>
              <a:t>. </a:t>
            </a:r>
            <a:endParaRPr lang="pl-PL" dirty="0"/>
          </a:p>
          <a:p>
            <a:pPr>
              <a:defRPr b="1">
                <a:solidFill>
                  <a:srgbClr val="9D3232"/>
                </a:solidFill>
              </a:defRPr>
            </a:pPr>
            <a:r>
              <a:rPr b="0" dirty="0" err="1">
                <a:solidFill>
                  <a:srgbClr val="FFFFFF"/>
                </a:solidFill>
              </a:rPr>
              <a:t>Odniesienie</a:t>
            </a:r>
            <a:r>
              <a:rPr b="0" dirty="0">
                <a:solidFill>
                  <a:srgbClr val="FFFFFF"/>
                </a:solidFill>
              </a:rPr>
              <a:t> do </a:t>
            </a:r>
            <a:r>
              <a:rPr b="0" dirty="0" err="1">
                <a:solidFill>
                  <a:srgbClr val="FFFFFF"/>
                </a:solidFill>
              </a:rPr>
              <a:t>działania</a:t>
            </a:r>
            <a:r>
              <a:rPr b="0" dirty="0">
                <a:solidFill>
                  <a:srgbClr val="FFFFFF"/>
                </a:solidFill>
              </a:rPr>
              <a:t> </a:t>
            </a:r>
            <a:r>
              <a:rPr b="0" dirty="0" err="1">
                <a:solidFill>
                  <a:srgbClr val="FFFFFF"/>
                </a:solidFill>
              </a:rPr>
              <a:t>nadaje</a:t>
            </a:r>
            <a:r>
              <a:rPr b="0" dirty="0">
                <a:solidFill>
                  <a:srgbClr val="FFFFFF"/>
                </a:solidFill>
              </a:rPr>
              <a:t> </a:t>
            </a:r>
            <a:r>
              <a:rPr b="0" dirty="0" err="1">
                <a:solidFill>
                  <a:srgbClr val="FFFFFF"/>
                </a:solidFill>
              </a:rPr>
              <a:t>jej</a:t>
            </a:r>
            <a:r>
              <a:rPr b="0" dirty="0">
                <a:solidFill>
                  <a:srgbClr val="FFFFFF"/>
                </a:solidFill>
              </a:rPr>
              <a:t> </a:t>
            </a:r>
            <a:r>
              <a:rPr b="0" dirty="0" err="1">
                <a:solidFill>
                  <a:srgbClr val="FFFFFF"/>
                </a:solidFill>
              </a:rPr>
              <a:t>wymiar</a:t>
            </a:r>
            <a:r>
              <a:rPr b="0" dirty="0">
                <a:solidFill>
                  <a:srgbClr val="FFFFFF"/>
                </a:solidFill>
              </a:rPr>
              <a:t> </a:t>
            </a:r>
            <a:r>
              <a:rPr b="0" dirty="0" err="1">
                <a:solidFill>
                  <a:srgbClr val="FFFFFF"/>
                </a:solidFill>
              </a:rPr>
              <a:t>praktyczny</a:t>
            </a:r>
            <a:r>
              <a:rPr b="0" dirty="0">
                <a:solidFill>
                  <a:srgbClr val="FFFFFF"/>
                </a:solidFill>
              </a:rPr>
              <a:t>. 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Specyfika nauczania etyki</a:t>
            </a:r>
          </a:p>
        </p:txBody>
      </p:sp>
      <p:sp>
        <p:nvSpPr>
          <p:cNvPr id="173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Etyki</a:t>
            </a:r>
            <a:r>
              <a:rPr dirty="0"/>
              <a:t> </a:t>
            </a:r>
            <a:r>
              <a:rPr dirty="0" err="1"/>
              <a:t>można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</a:t>
            </a:r>
            <a:r>
              <a:rPr dirty="0" err="1"/>
              <a:t>nauczyć</a:t>
            </a:r>
            <a:r>
              <a:rPr dirty="0"/>
              <a:t> jak </a:t>
            </a:r>
            <a:r>
              <a:rPr dirty="0" err="1"/>
              <a:t>wszelkich</a:t>
            </a:r>
            <a:r>
              <a:rPr dirty="0"/>
              <a:t> </a:t>
            </a:r>
            <a:r>
              <a:rPr dirty="0" err="1"/>
              <a:t>innych</a:t>
            </a:r>
            <a:r>
              <a:rPr dirty="0"/>
              <a:t> </a:t>
            </a:r>
            <a:r>
              <a:rPr dirty="0" err="1"/>
              <a:t>przedmiotów</a:t>
            </a:r>
            <a:r>
              <a:rPr dirty="0"/>
              <a:t>. </a:t>
            </a:r>
            <a:endParaRPr lang="pl-PL" dirty="0"/>
          </a:p>
          <a:p>
            <a:endParaRPr lang="pl-PL" dirty="0"/>
          </a:p>
          <a:p>
            <a:r>
              <a:rPr lang="pl-PL" b="1" dirty="0">
                <a:solidFill>
                  <a:srgbClr val="45472B"/>
                </a:solidFill>
              </a:rPr>
              <a:t>E</a:t>
            </a:r>
            <a:r>
              <a:rPr b="1" dirty="0" err="1">
                <a:solidFill>
                  <a:srgbClr val="45472B"/>
                </a:solidFill>
              </a:rPr>
              <a:t>tyka</a:t>
            </a:r>
            <a:r>
              <a:rPr b="1" dirty="0">
                <a:solidFill>
                  <a:srgbClr val="45472B"/>
                </a:solidFill>
              </a:rPr>
              <a:t> to</a:t>
            </a:r>
            <a:r>
              <a:rPr lang="pl-PL" b="1" dirty="0">
                <a:solidFill>
                  <a:srgbClr val="45472B"/>
                </a:solidFill>
              </a:rPr>
              <a:t> jednak</a:t>
            </a:r>
            <a:r>
              <a:rPr b="1" dirty="0">
                <a:solidFill>
                  <a:srgbClr val="45472B"/>
                </a:solidFill>
              </a:rPr>
              <a:t> </a:t>
            </a:r>
            <a:r>
              <a:rPr b="1" dirty="0" err="1">
                <a:solidFill>
                  <a:srgbClr val="45472B"/>
                </a:solidFill>
              </a:rPr>
              <a:t>szczególna</a:t>
            </a:r>
            <a:r>
              <a:rPr b="1" dirty="0">
                <a:solidFill>
                  <a:srgbClr val="45472B"/>
                </a:solidFill>
              </a:rPr>
              <a:t> </a:t>
            </a:r>
            <a:r>
              <a:rPr b="1" dirty="0" err="1">
                <a:solidFill>
                  <a:srgbClr val="45472B"/>
                </a:solidFill>
              </a:rPr>
              <a:t>dyscyplina</a:t>
            </a:r>
            <a:r>
              <a:rPr b="1" dirty="0">
                <a:solidFill>
                  <a:srgbClr val="45472B"/>
                </a:solidFill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Specyfika nauczania etyki</a:t>
            </a:r>
          </a:p>
        </p:txBody>
      </p:sp>
      <p:sp>
        <p:nvSpPr>
          <p:cNvPr id="17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Słuchając</a:t>
            </a:r>
            <a:r>
              <a:rPr dirty="0"/>
              <a:t> </a:t>
            </a:r>
            <a:r>
              <a:rPr dirty="0" err="1"/>
              <a:t>wykładu</a:t>
            </a:r>
            <a:r>
              <a:rPr dirty="0"/>
              <a:t> z </a:t>
            </a:r>
            <a:r>
              <a:rPr dirty="0" err="1"/>
              <a:t>etyki</a:t>
            </a:r>
            <a:r>
              <a:rPr dirty="0"/>
              <a:t>, </a:t>
            </a:r>
            <a:r>
              <a:rPr dirty="0" err="1"/>
              <a:t>nie</a:t>
            </a:r>
            <a:r>
              <a:rPr dirty="0"/>
              <a:t> </a:t>
            </a:r>
            <a:r>
              <a:rPr dirty="0" err="1"/>
              <a:t>mamy</a:t>
            </a:r>
            <a:r>
              <a:rPr dirty="0"/>
              <a:t> </a:t>
            </a:r>
            <a:r>
              <a:rPr dirty="0" err="1"/>
              <a:t>poczucia</a:t>
            </a:r>
            <a:r>
              <a:rPr dirty="0"/>
              <a:t> </a:t>
            </a:r>
            <a:r>
              <a:rPr dirty="0" err="1"/>
              <a:t>odkrywania</a:t>
            </a:r>
            <a:r>
              <a:rPr dirty="0"/>
              <a:t> </a:t>
            </a:r>
            <a:r>
              <a:rPr dirty="0" err="1"/>
              <a:t>zupełnie</a:t>
            </a:r>
            <a:r>
              <a:rPr dirty="0"/>
              <a:t> </a:t>
            </a:r>
            <a:r>
              <a:rPr dirty="0" err="1"/>
              <a:t>nowych</a:t>
            </a:r>
            <a:r>
              <a:rPr dirty="0"/>
              <a:t>, </a:t>
            </a:r>
            <a:r>
              <a:rPr dirty="0" err="1"/>
              <a:t>nieznanych</a:t>
            </a:r>
            <a:r>
              <a:rPr dirty="0"/>
              <a:t> </a:t>
            </a:r>
            <a:r>
              <a:rPr dirty="0" err="1"/>
              <a:t>nam</a:t>
            </a:r>
            <a:r>
              <a:rPr dirty="0"/>
              <a:t> </a:t>
            </a:r>
            <a:r>
              <a:rPr dirty="0" err="1"/>
              <a:t>dotąd</a:t>
            </a:r>
            <a:r>
              <a:rPr dirty="0"/>
              <a:t> </a:t>
            </a:r>
            <a:r>
              <a:rPr dirty="0" err="1"/>
              <a:t>praw</a:t>
            </a:r>
            <a:r>
              <a:rPr dirty="0"/>
              <a:t>. </a:t>
            </a:r>
            <a:r>
              <a:rPr dirty="0" err="1"/>
              <a:t>Przeciwnie</a:t>
            </a:r>
            <a:r>
              <a:rPr dirty="0"/>
              <a:t>, </a:t>
            </a:r>
            <a:r>
              <a:rPr dirty="0" err="1"/>
              <a:t>zauważamy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</a:t>
            </a:r>
            <a:r>
              <a:rPr dirty="0" err="1"/>
              <a:t>przekazywane</a:t>
            </a:r>
            <a:r>
              <a:rPr dirty="0"/>
              <a:t> </a:t>
            </a:r>
            <a:r>
              <a:rPr dirty="0" err="1"/>
              <a:t>nam</a:t>
            </a:r>
            <a:r>
              <a:rPr dirty="0"/>
              <a:t> </a:t>
            </a:r>
            <a:r>
              <a:rPr dirty="0" err="1"/>
              <a:t>treści</a:t>
            </a:r>
            <a:r>
              <a:rPr dirty="0"/>
              <a:t> </a:t>
            </a:r>
            <a:r>
              <a:rPr dirty="0" err="1"/>
              <a:t>nie</a:t>
            </a:r>
            <a:r>
              <a:rPr dirty="0"/>
              <a:t> </a:t>
            </a:r>
            <a:r>
              <a:rPr dirty="0" err="1"/>
              <a:t>są</a:t>
            </a:r>
            <a:r>
              <a:rPr dirty="0"/>
              <a:t> </a:t>
            </a:r>
            <a:r>
              <a:rPr dirty="0" err="1"/>
              <a:t>zupełnie</a:t>
            </a:r>
            <a:r>
              <a:rPr dirty="0"/>
              <a:t> </a:t>
            </a:r>
            <a:r>
              <a:rPr dirty="0" err="1"/>
              <a:t>nowe</a:t>
            </a:r>
            <a:r>
              <a:rPr dirty="0"/>
              <a:t>. </a:t>
            </a:r>
            <a:endParaRPr lang="pl-PL" dirty="0"/>
          </a:p>
          <a:p>
            <a:r>
              <a:rPr dirty="0"/>
              <a:t>W </a:t>
            </a:r>
            <a:r>
              <a:rPr dirty="0" err="1"/>
              <a:t>przypadku</a:t>
            </a:r>
            <a:r>
              <a:rPr dirty="0"/>
              <a:t> </a:t>
            </a:r>
            <a:r>
              <a:rPr dirty="0" err="1"/>
              <a:t>etyki</a:t>
            </a:r>
            <a:r>
              <a:rPr dirty="0"/>
              <a:t> </a:t>
            </a:r>
            <a:r>
              <a:rPr dirty="0" err="1"/>
              <a:t>prawniczej</a:t>
            </a:r>
            <a:r>
              <a:rPr dirty="0"/>
              <a:t> jest </a:t>
            </a:r>
            <a:r>
              <a:rPr dirty="0" err="1"/>
              <a:t>trochę</a:t>
            </a:r>
            <a:r>
              <a:rPr dirty="0"/>
              <a:t> </a:t>
            </a:r>
            <a:r>
              <a:rPr dirty="0" err="1"/>
              <a:t>inaczej</a:t>
            </a:r>
            <a:r>
              <a:rPr dirty="0"/>
              <a:t> z </a:t>
            </a:r>
            <a:r>
              <a:rPr dirty="0" err="1"/>
              <a:t>uwagi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kodeksy</a:t>
            </a:r>
            <a:r>
              <a:rPr dirty="0"/>
              <a:t> </a:t>
            </a:r>
            <a:r>
              <a:rPr dirty="0" err="1"/>
              <a:t>etyczne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Specyfika nauczania etyki</a:t>
            </a:r>
          </a:p>
        </p:txBody>
      </p:sp>
      <p:sp>
        <p:nvSpPr>
          <p:cNvPr id="17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0415" indent="-280415" defTabSz="877823">
              <a:lnSpc>
                <a:spcPct val="90000"/>
              </a:lnSpc>
              <a:defRPr sz="3072"/>
            </a:pPr>
            <a:r>
              <a:rPr dirty="0"/>
              <a:t>Na </a:t>
            </a:r>
            <a:r>
              <a:rPr dirty="0" err="1"/>
              <a:t>wykładzie</a:t>
            </a:r>
            <a:r>
              <a:rPr dirty="0"/>
              <a:t> z </a:t>
            </a:r>
            <a:r>
              <a:rPr dirty="0" err="1"/>
              <a:t>etyki</a:t>
            </a:r>
            <a:r>
              <a:rPr dirty="0"/>
              <a:t> </a:t>
            </a:r>
            <a:r>
              <a:rPr dirty="0" err="1"/>
              <a:t>można</a:t>
            </a:r>
            <a:r>
              <a:rPr dirty="0"/>
              <a:t> </a:t>
            </a:r>
            <a:r>
              <a:rPr b="1" i="1" dirty="0" err="1">
                <a:solidFill>
                  <a:srgbClr val="FF0000"/>
                </a:solidFill>
              </a:rPr>
              <a:t>posiąść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wiedzę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na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temat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tego</a:t>
            </a:r>
            <a:r>
              <a:rPr b="1" i="1" dirty="0">
                <a:solidFill>
                  <a:srgbClr val="FF0000"/>
                </a:solidFill>
              </a:rPr>
              <a:t>, co jest </a:t>
            </a:r>
            <a:r>
              <a:rPr b="1" i="1" dirty="0" err="1">
                <a:solidFill>
                  <a:srgbClr val="FF0000"/>
                </a:solidFill>
              </a:rPr>
              <a:t>moralnie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słuszne</a:t>
            </a:r>
            <a:r>
              <a:rPr b="1" i="1" dirty="0">
                <a:solidFill>
                  <a:srgbClr val="FF0000"/>
                </a:solidFill>
              </a:rPr>
              <a:t>, ale </a:t>
            </a:r>
            <a:r>
              <a:rPr b="1" i="1" dirty="0" err="1">
                <a:solidFill>
                  <a:srgbClr val="FF0000"/>
                </a:solidFill>
              </a:rPr>
              <a:t>nie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można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się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nauczyć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moralnie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słusznego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postępowania</a:t>
            </a:r>
            <a:r>
              <a:rPr b="1" i="1" dirty="0">
                <a:solidFill>
                  <a:srgbClr val="FF0000"/>
                </a:solidFill>
              </a:rPr>
              <a:t>. </a:t>
            </a:r>
            <a:r>
              <a:rPr dirty="0"/>
              <a:t>To </a:t>
            </a:r>
            <a:r>
              <a:rPr dirty="0" err="1"/>
              <a:t>drugie</a:t>
            </a:r>
            <a:r>
              <a:rPr dirty="0"/>
              <a:t> jest </a:t>
            </a:r>
            <a:r>
              <a:rPr dirty="0" err="1"/>
              <a:t>znacznie</a:t>
            </a:r>
            <a:r>
              <a:rPr dirty="0"/>
              <a:t> </a:t>
            </a:r>
            <a:r>
              <a:rPr dirty="0" err="1"/>
              <a:t>trudniejsze</a:t>
            </a:r>
            <a:r>
              <a:rPr dirty="0"/>
              <a:t>. </a:t>
            </a:r>
            <a:r>
              <a:rPr dirty="0" err="1"/>
              <a:t>Pozostajemy</a:t>
            </a:r>
            <a:r>
              <a:rPr dirty="0"/>
              <a:t> </a:t>
            </a:r>
            <a:r>
              <a:rPr dirty="0" err="1"/>
              <a:t>wolni</a:t>
            </a:r>
            <a:r>
              <a:rPr dirty="0"/>
              <a:t> w </a:t>
            </a:r>
            <a:r>
              <a:rPr dirty="0" err="1"/>
              <a:t>swoich</a:t>
            </a:r>
            <a:r>
              <a:rPr dirty="0"/>
              <a:t> </a:t>
            </a:r>
            <a:r>
              <a:rPr dirty="0" err="1"/>
              <a:t>moralnych</a:t>
            </a:r>
            <a:r>
              <a:rPr dirty="0"/>
              <a:t> </a:t>
            </a:r>
            <a:r>
              <a:rPr dirty="0" err="1"/>
              <a:t>wyborach</a:t>
            </a:r>
            <a:r>
              <a:rPr dirty="0"/>
              <a:t>. </a:t>
            </a:r>
            <a:endParaRPr lang="pl-PL" dirty="0"/>
          </a:p>
          <a:p>
            <a:pPr marL="280415" indent="-280415" defTabSz="877823">
              <a:lnSpc>
                <a:spcPct val="90000"/>
              </a:lnSpc>
              <a:defRPr sz="3072"/>
            </a:pPr>
            <a:r>
              <a:rPr b="1" dirty="0" err="1">
                <a:solidFill>
                  <a:srgbClr val="FFFF00"/>
                </a:solidFill>
              </a:rPr>
              <a:t>Znaczenie</a:t>
            </a:r>
            <a:r>
              <a:rPr b="1" dirty="0">
                <a:solidFill>
                  <a:srgbClr val="FFFF00"/>
                </a:solidFill>
              </a:rPr>
              <a:t> </a:t>
            </a:r>
            <a:r>
              <a:rPr b="1" dirty="0" err="1">
                <a:solidFill>
                  <a:srgbClr val="FFFF00"/>
                </a:solidFill>
              </a:rPr>
              <a:t>wolnej</a:t>
            </a:r>
            <a:r>
              <a:rPr b="1" dirty="0">
                <a:solidFill>
                  <a:srgbClr val="FFFF00"/>
                </a:solidFill>
              </a:rPr>
              <a:t> </a:t>
            </a:r>
            <a:r>
              <a:rPr b="1" dirty="0" err="1">
                <a:solidFill>
                  <a:srgbClr val="FFFF00"/>
                </a:solidFill>
              </a:rPr>
              <a:t>woli</a:t>
            </a:r>
            <a:r>
              <a:rPr b="1" dirty="0">
                <a:solidFill>
                  <a:srgbClr val="FFFF00"/>
                </a:solidFill>
              </a:rPr>
              <a:t> </a:t>
            </a:r>
            <a:r>
              <a:rPr b="1" dirty="0" err="1">
                <a:solidFill>
                  <a:srgbClr val="FFFF00"/>
                </a:solidFill>
              </a:rPr>
              <a:t>dla</a:t>
            </a:r>
            <a:r>
              <a:rPr b="1" dirty="0">
                <a:solidFill>
                  <a:srgbClr val="FFFF00"/>
                </a:solidFill>
              </a:rPr>
              <a:t> </a:t>
            </a:r>
            <a:r>
              <a:rPr b="1" dirty="0" err="1">
                <a:solidFill>
                  <a:srgbClr val="FFFF00"/>
                </a:solidFill>
              </a:rPr>
              <a:t>moralnego</a:t>
            </a:r>
            <a:r>
              <a:rPr b="1" dirty="0">
                <a:solidFill>
                  <a:srgbClr val="FFFF00"/>
                </a:solidFill>
              </a:rPr>
              <a:t> </a:t>
            </a:r>
            <a:r>
              <a:rPr b="1" dirty="0" err="1">
                <a:solidFill>
                  <a:srgbClr val="FFFF00"/>
                </a:solidFill>
              </a:rPr>
              <a:t>działania</a:t>
            </a:r>
            <a:r>
              <a:rPr b="1" dirty="0">
                <a:solidFill>
                  <a:srgbClr val="FFFF00"/>
                </a:solidFill>
              </a:rPr>
              <a:t> </a:t>
            </a:r>
            <a:r>
              <a:rPr b="1" dirty="0" err="1">
                <a:solidFill>
                  <a:srgbClr val="FFFF00"/>
                </a:solidFill>
              </a:rPr>
              <a:t>człowieka</a:t>
            </a:r>
            <a:r>
              <a:rPr b="1" dirty="0">
                <a:solidFill>
                  <a:srgbClr val="FFFF00"/>
                </a:solidFill>
              </a:rPr>
              <a:t> </a:t>
            </a:r>
            <a:r>
              <a:rPr b="1" dirty="0" err="1">
                <a:solidFill>
                  <a:srgbClr val="FFFF00"/>
                </a:solidFill>
              </a:rPr>
              <a:t>podkreślał</a:t>
            </a:r>
            <a:r>
              <a:rPr b="1" dirty="0">
                <a:solidFill>
                  <a:srgbClr val="FFFF00"/>
                </a:solidFill>
              </a:rPr>
              <a:t> Immanuel Kant</a:t>
            </a:r>
            <a:r>
              <a:rPr dirty="0"/>
              <a:t>. </a:t>
            </a:r>
            <a:r>
              <a:rPr dirty="0" err="1"/>
              <a:t>Moralność</a:t>
            </a:r>
            <a:r>
              <a:rPr dirty="0"/>
              <a:t> ma </a:t>
            </a:r>
            <a:r>
              <a:rPr dirty="0" err="1"/>
              <a:t>charakter</a:t>
            </a:r>
            <a:r>
              <a:rPr dirty="0"/>
              <a:t> </a:t>
            </a:r>
            <a:r>
              <a:rPr dirty="0" err="1"/>
              <a:t>uwewnętrzniony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2 Marcador de contenido"/>
          <p:cNvSpPr txBox="1">
            <a:spLocks noGrp="1"/>
          </p:cNvSpPr>
          <p:nvPr>
            <p:ph type="body" sz="half" idx="1"/>
          </p:nvPr>
        </p:nvSpPr>
        <p:spPr>
          <a:xfrm>
            <a:off x="539551" y="1673424"/>
            <a:ext cx="4038601" cy="5184577"/>
          </a:xfrm>
          <a:prstGeom prst="rect">
            <a:avLst/>
          </a:prstGeom>
        </p:spPr>
        <p:txBody>
          <a:bodyPr/>
          <a:lstStyle>
            <a:lvl1pPr>
              <a:buSzTx/>
              <a:buFont typeface="Wingdings 2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Stara się też ustalić związki funkcjonalne pomiędzy moralnością, religią i prawem, a także innymi czynnikami: sytuacją społeczno – ekonomiczną czy wpływem autorytetów moralnych.</a:t>
            </a:r>
          </a:p>
        </p:txBody>
      </p:sp>
      <p:pic>
        <p:nvPicPr>
          <p:cNvPr id="182" name="5 Marcador de contenido" descr="5 Marcador de contenido"/>
          <p:cNvPicPr>
            <a:picLocks noChangeAspect="1"/>
          </p:cNvPicPr>
          <p:nvPr/>
        </p:nvPicPr>
        <p:blipFill>
          <a:blip r:embed="rId2"/>
          <a:srcRect b="4"/>
          <a:stretch>
            <a:fillRect/>
          </a:stretch>
        </p:blipFill>
        <p:spPr>
          <a:xfrm>
            <a:off x="4644008" y="3861048"/>
            <a:ext cx="4038601" cy="1769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7" y="0"/>
                </a:moveTo>
                <a:cubicBezTo>
                  <a:pt x="706" y="0"/>
                  <a:pt x="0" y="1612"/>
                  <a:pt x="0" y="3600"/>
                </a:cubicBezTo>
                <a:lnTo>
                  <a:pt x="0" y="21600"/>
                </a:lnTo>
                <a:lnTo>
                  <a:pt x="20023" y="21600"/>
                </a:lnTo>
                <a:cubicBezTo>
                  <a:pt x="20894" y="21600"/>
                  <a:pt x="21600" y="19988"/>
                  <a:pt x="21600" y="18000"/>
                </a:cubicBezTo>
                <a:lnTo>
                  <a:pt x="21600" y="0"/>
                </a:lnTo>
                <a:lnTo>
                  <a:pt x="1577" y="0"/>
                </a:lnTo>
                <a:close/>
              </a:path>
            </a:pathLst>
          </a:custGeom>
          <a:ln w="88900" cap="sq">
            <a:solidFill>
              <a:srgbClr val="FFFFFF"/>
            </a:solidFill>
            <a:miter/>
          </a:ln>
          <a:effectLst>
            <a:outerShdw blurRad="254000" rotWithShape="0">
              <a:srgbClr val="000000">
                <a:alpha val="43000"/>
              </a:srgbClr>
            </a:outerShdw>
          </a:effectLst>
        </p:spPr>
      </p:pic>
      <p:sp>
        <p:nvSpPr>
          <p:cNvPr id="183" name="Tytuł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Socjologia moralności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Moralność – pojęcie </a:t>
            </a:r>
          </a:p>
        </p:txBody>
      </p:sp>
      <p:sp>
        <p:nvSpPr>
          <p:cNvPr id="113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rPr dirty="0" err="1"/>
              <a:t>Moralność</a:t>
            </a:r>
            <a:r>
              <a:rPr dirty="0"/>
              <a:t> – </a:t>
            </a:r>
            <a:r>
              <a:rPr dirty="0" err="1"/>
              <a:t>podobnie</a:t>
            </a:r>
            <a:r>
              <a:rPr dirty="0"/>
              <a:t> jak </a:t>
            </a:r>
            <a:r>
              <a:rPr dirty="0" err="1"/>
              <a:t>wiele</a:t>
            </a:r>
            <a:r>
              <a:rPr dirty="0"/>
              <a:t> </a:t>
            </a:r>
            <a:r>
              <a:rPr dirty="0" err="1"/>
              <a:t>innych</a:t>
            </a:r>
            <a:r>
              <a:rPr dirty="0"/>
              <a:t> </a:t>
            </a:r>
            <a:r>
              <a:rPr dirty="0" err="1"/>
              <a:t>powszechnie</a:t>
            </a:r>
            <a:r>
              <a:rPr dirty="0"/>
              <a:t> </a:t>
            </a:r>
            <a:r>
              <a:rPr dirty="0" err="1"/>
              <a:t>stosowanych</a:t>
            </a:r>
            <a:r>
              <a:rPr lang="pl-PL" dirty="0"/>
              <a:t> </a:t>
            </a:r>
            <a:r>
              <a:rPr dirty="0" err="1"/>
              <a:t>terminów</a:t>
            </a:r>
            <a:r>
              <a:rPr lang="pl-PL" dirty="0"/>
              <a:t> </a:t>
            </a:r>
            <a:r>
              <a:rPr dirty="0" err="1"/>
              <a:t>trudno</a:t>
            </a:r>
            <a:r>
              <a:rPr dirty="0"/>
              <a:t> jest </a:t>
            </a:r>
            <a:r>
              <a:rPr dirty="0" err="1"/>
              <a:t>zdefiniować</a:t>
            </a:r>
            <a:r>
              <a:rPr dirty="0"/>
              <a:t>, </a:t>
            </a:r>
            <a:r>
              <a:rPr dirty="0" err="1"/>
              <a:t>chociaż</a:t>
            </a:r>
            <a:r>
              <a:rPr dirty="0"/>
              <a:t> </a:t>
            </a:r>
            <a:r>
              <a:rPr dirty="0" err="1"/>
              <a:t>jesteśmy</a:t>
            </a:r>
            <a:r>
              <a:rPr dirty="0"/>
              <a:t> </a:t>
            </a:r>
            <a:r>
              <a:rPr dirty="0" err="1"/>
              <a:t>głęboko</a:t>
            </a:r>
            <a:r>
              <a:rPr dirty="0"/>
              <a:t> </a:t>
            </a:r>
            <a:r>
              <a:rPr dirty="0" err="1"/>
              <a:t>przekonani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</a:t>
            </a:r>
            <a:r>
              <a:rPr dirty="0" err="1"/>
              <a:t>właściwie</a:t>
            </a:r>
            <a:r>
              <a:rPr dirty="0"/>
              <a:t> </a:t>
            </a:r>
            <a:r>
              <a:rPr dirty="0" err="1"/>
              <a:t>rozumiemy</a:t>
            </a:r>
            <a:r>
              <a:rPr dirty="0"/>
              <a:t> </a:t>
            </a:r>
            <a:r>
              <a:rPr dirty="0" err="1"/>
              <a:t>każdy</a:t>
            </a:r>
            <a:r>
              <a:rPr dirty="0"/>
              <a:t> z </a:t>
            </a:r>
            <a:r>
              <a:rPr dirty="0" err="1"/>
              <a:t>nich</a:t>
            </a:r>
            <a:r>
              <a:rPr b="0" dirty="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49926" defTabSz="832104">
              <a:defRPr sz="3731">
                <a:effectLst>
                  <a:outerShdw blurRad="34671" dist="23205" dir="5400000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t>Problemy z definiowaniem moralności</a:t>
            </a:r>
          </a:p>
        </p:txBody>
      </p:sp>
      <p:sp>
        <p:nvSpPr>
          <p:cNvPr id="11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Skąd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</a:t>
            </a:r>
            <a:r>
              <a:rPr dirty="0" err="1"/>
              <a:t>biorą</a:t>
            </a:r>
            <a:r>
              <a:rPr dirty="0"/>
              <a:t> </a:t>
            </a:r>
            <a:r>
              <a:rPr dirty="0" err="1"/>
              <a:t>problemy</a:t>
            </a:r>
            <a:r>
              <a:rPr dirty="0"/>
              <a:t> </a:t>
            </a:r>
            <a:r>
              <a:rPr dirty="0" err="1"/>
              <a:t>związane</a:t>
            </a:r>
            <a:r>
              <a:rPr dirty="0"/>
              <a:t> z </a:t>
            </a:r>
            <a:r>
              <a:rPr dirty="0" err="1"/>
              <a:t>definiowaniem</a:t>
            </a:r>
            <a:r>
              <a:rPr dirty="0"/>
              <a:t> </a:t>
            </a:r>
            <a:r>
              <a:rPr dirty="0" err="1"/>
              <a:t>moralności</a:t>
            </a:r>
            <a:r>
              <a:rPr dirty="0"/>
              <a:t>?</a:t>
            </a:r>
          </a:p>
          <a:p>
            <a:pPr>
              <a:defRPr i="1"/>
            </a:pPr>
            <a:endParaRPr dirty="0"/>
          </a:p>
          <a:p>
            <a:pPr>
              <a:defRPr i="1"/>
            </a:pPr>
            <a:endParaRPr lang="pl-PL" dirty="0"/>
          </a:p>
          <a:p>
            <a:pPr>
              <a:defRPr i="1"/>
            </a:pPr>
            <a:r>
              <a:rPr dirty="0"/>
              <a:t>Po </a:t>
            </a:r>
            <a:r>
              <a:rPr dirty="0" err="1"/>
              <a:t>pierwsze</a:t>
            </a:r>
            <a:r>
              <a:rPr i="0" dirty="0"/>
              <a:t>, </a:t>
            </a:r>
            <a:r>
              <a:rPr i="0" dirty="0" err="1"/>
              <a:t>moralność</a:t>
            </a:r>
            <a:r>
              <a:rPr i="0" dirty="0"/>
              <a:t> jest </a:t>
            </a:r>
            <a:r>
              <a:rPr i="0" dirty="0" err="1"/>
              <a:t>przedmiotem</a:t>
            </a:r>
            <a:r>
              <a:rPr i="0" dirty="0"/>
              <a:t> </a:t>
            </a:r>
            <a:r>
              <a:rPr i="0" dirty="0" err="1"/>
              <a:t>wielu</a:t>
            </a:r>
            <a:r>
              <a:rPr i="0" dirty="0"/>
              <a:t> </a:t>
            </a:r>
            <a:r>
              <a:rPr i="0" dirty="0" err="1"/>
              <a:t>nauk</a:t>
            </a:r>
            <a:r>
              <a:rPr i="0" dirty="0"/>
              <a:t>: </a:t>
            </a:r>
            <a:r>
              <a:rPr i="0" dirty="0" err="1"/>
              <a:t>socjologii</a:t>
            </a:r>
            <a:r>
              <a:rPr i="0" dirty="0"/>
              <a:t>, </a:t>
            </a:r>
            <a:r>
              <a:rPr i="0" dirty="0" err="1"/>
              <a:t>psychologii</a:t>
            </a:r>
            <a:r>
              <a:rPr i="0" dirty="0"/>
              <a:t>, </a:t>
            </a:r>
            <a:r>
              <a:rPr i="0" dirty="0" err="1"/>
              <a:t>filozofii</a:t>
            </a:r>
            <a:r>
              <a:rPr i="0" dirty="0"/>
              <a:t> </a:t>
            </a:r>
            <a:r>
              <a:rPr i="0" dirty="0" err="1"/>
              <a:t>czy</a:t>
            </a:r>
            <a:r>
              <a:rPr i="0" dirty="0"/>
              <a:t> </a:t>
            </a:r>
            <a:r>
              <a:rPr i="0" dirty="0" err="1"/>
              <a:t>teologii</a:t>
            </a:r>
            <a:r>
              <a:rPr i="0" dirty="0"/>
              <a:t>.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49926" defTabSz="832104">
              <a:defRPr sz="3731">
                <a:effectLst>
                  <a:outerShdw blurRad="34671" dist="23205" dir="5400000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t>Problemy z definiowaniem moralności</a:t>
            </a:r>
          </a:p>
        </p:txBody>
      </p:sp>
      <p:sp>
        <p:nvSpPr>
          <p:cNvPr id="11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endParaRPr lang="pl-PL" dirty="0"/>
          </a:p>
          <a:p>
            <a:pPr>
              <a:defRPr i="1"/>
            </a:pPr>
            <a:endParaRPr lang="pl-PL" dirty="0"/>
          </a:p>
          <a:p>
            <a:pPr>
              <a:defRPr i="1"/>
            </a:pPr>
            <a:r>
              <a:rPr dirty="0"/>
              <a:t>Po </a:t>
            </a:r>
            <a:r>
              <a:rPr dirty="0" err="1"/>
              <a:t>drugie</a:t>
            </a:r>
            <a:r>
              <a:rPr i="0" dirty="0"/>
              <a:t>, </a:t>
            </a:r>
            <a:r>
              <a:rPr i="0" dirty="0" err="1"/>
              <a:t>terminem</a:t>
            </a:r>
            <a:r>
              <a:rPr i="0" dirty="0"/>
              <a:t> „</a:t>
            </a:r>
            <a:r>
              <a:rPr i="0" dirty="0" err="1"/>
              <a:t>moralność</a:t>
            </a:r>
            <a:r>
              <a:rPr i="0" dirty="0"/>
              <a:t>” </a:t>
            </a:r>
            <a:r>
              <a:rPr i="0" dirty="0" err="1"/>
              <a:t>na</a:t>
            </a:r>
            <a:r>
              <a:rPr i="0" dirty="0"/>
              <a:t> </a:t>
            </a:r>
            <a:r>
              <a:rPr i="0" dirty="0" err="1"/>
              <a:t>ogół</a:t>
            </a:r>
            <a:r>
              <a:rPr i="0" dirty="0"/>
              <a:t> </a:t>
            </a:r>
            <a:r>
              <a:rPr i="0" dirty="0" err="1"/>
              <a:t>nie</a:t>
            </a:r>
            <a:r>
              <a:rPr i="0" dirty="0"/>
              <a:t> </a:t>
            </a:r>
            <a:r>
              <a:rPr i="0" dirty="0" err="1"/>
              <a:t>posługujemy</a:t>
            </a:r>
            <a:r>
              <a:rPr i="0" dirty="0"/>
              <a:t> </a:t>
            </a:r>
            <a:r>
              <a:rPr i="0" dirty="0" err="1"/>
              <a:t>się</a:t>
            </a:r>
            <a:r>
              <a:rPr i="0" dirty="0"/>
              <a:t> bez </a:t>
            </a:r>
            <a:r>
              <a:rPr i="0" dirty="0" err="1"/>
              <a:t>określonej</a:t>
            </a:r>
            <a:r>
              <a:rPr i="0" dirty="0"/>
              <a:t> </a:t>
            </a:r>
            <a:r>
              <a:rPr i="0" dirty="0" err="1"/>
              <a:t>kwalifikacji</a:t>
            </a:r>
            <a:r>
              <a:rPr i="0" dirty="0"/>
              <a:t>. </a:t>
            </a:r>
            <a:r>
              <a:rPr lang="pl-PL" i="0" dirty="0"/>
              <a:t> </a:t>
            </a:r>
            <a:endParaRPr i="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indent="44988" defTabSz="749808">
              <a:defRPr sz="3772">
                <a:effectLst>
                  <a:outerShdw blurRad="31242" dist="20910" dir="5400000" rotWithShape="0">
                    <a:srgbClr val="000000">
                      <a:alpha val="75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22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dirty="0" err="1"/>
              <a:t>Filozoficzny</a:t>
            </a:r>
            <a:r>
              <a:rPr dirty="0"/>
              <a:t> </a:t>
            </a:r>
            <a:r>
              <a:rPr dirty="0" err="1"/>
              <a:t>namysł</a:t>
            </a:r>
            <a:r>
              <a:rPr dirty="0"/>
              <a:t> </a:t>
            </a:r>
            <a:r>
              <a:rPr dirty="0" err="1"/>
              <a:t>nad</a:t>
            </a:r>
            <a:r>
              <a:rPr dirty="0"/>
              <a:t> </a:t>
            </a:r>
            <a:r>
              <a:rPr dirty="0" err="1"/>
              <a:t>moralnością</a:t>
            </a:r>
            <a:r>
              <a:rPr dirty="0"/>
              <a:t> w V </a:t>
            </a:r>
            <a:r>
              <a:rPr dirty="0" err="1"/>
              <a:t>wieku</a:t>
            </a:r>
            <a:r>
              <a:rPr dirty="0"/>
              <a:t> </a:t>
            </a:r>
            <a:r>
              <a:rPr dirty="0" err="1"/>
              <a:t>p.n.e</a:t>
            </a:r>
            <a:r>
              <a:rPr dirty="0"/>
              <a:t>. </a:t>
            </a:r>
            <a:r>
              <a:rPr dirty="0" err="1"/>
              <a:t>zaowocował</a:t>
            </a:r>
            <a:r>
              <a:rPr dirty="0"/>
              <a:t> </a:t>
            </a:r>
            <a:r>
              <a:rPr dirty="0" err="1"/>
              <a:t>powstaniem</a:t>
            </a:r>
            <a:r>
              <a:rPr dirty="0"/>
              <a:t> </a:t>
            </a:r>
            <a:r>
              <a:rPr dirty="0" err="1"/>
              <a:t>etyki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Maria Ossowska</a:t>
            </a:r>
          </a:p>
        </p:txBody>
      </p:sp>
      <p:sp>
        <p:nvSpPr>
          <p:cNvPr id="125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dirty="0" err="1"/>
              <a:t>zauważyła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to, co </a:t>
            </a:r>
            <a:r>
              <a:rPr dirty="0" err="1"/>
              <a:t>potocznie</a:t>
            </a:r>
            <a:r>
              <a:rPr dirty="0"/>
              <a:t> </a:t>
            </a:r>
            <a:r>
              <a:rPr dirty="0" err="1"/>
              <a:t>nazywamy</a:t>
            </a:r>
            <a:r>
              <a:rPr dirty="0"/>
              <a:t> </a:t>
            </a:r>
            <a:r>
              <a:rPr dirty="0" err="1"/>
              <a:t>moralnością</a:t>
            </a:r>
            <a:r>
              <a:rPr dirty="0"/>
              <a:t>, </a:t>
            </a:r>
            <a:r>
              <a:rPr dirty="0" err="1"/>
              <a:t>stanowi</a:t>
            </a:r>
            <a:r>
              <a:rPr dirty="0"/>
              <a:t> </a:t>
            </a:r>
            <a:r>
              <a:rPr dirty="0" err="1"/>
              <a:t>całość</a:t>
            </a:r>
            <a:r>
              <a:rPr dirty="0"/>
              <a:t> </a:t>
            </a:r>
            <a:r>
              <a:rPr dirty="0" err="1"/>
              <a:t>wieloaspektową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niespójną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indent="44988" defTabSz="749808">
              <a:defRPr sz="3772">
                <a:effectLst>
                  <a:outerShdw blurRad="31242" dist="20910" dir="5400000" rotWithShape="0">
                    <a:srgbClr val="000000">
                      <a:alpha val="75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2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pl-PL" dirty="0"/>
          </a:p>
          <a:p>
            <a:r>
              <a:rPr dirty="0" err="1"/>
              <a:t>Wszystkie</a:t>
            </a:r>
            <a:r>
              <a:rPr dirty="0"/>
              <a:t> </a:t>
            </a:r>
            <a:r>
              <a:rPr dirty="0" err="1"/>
              <a:t>nauki</a:t>
            </a:r>
            <a:r>
              <a:rPr dirty="0"/>
              <a:t> </a:t>
            </a:r>
            <a:r>
              <a:rPr dirty="0" err="1"/>
              <a:t>badające</a:t>
            </a:r>
            <a:r>
              <a:rPr dirty="0"/>
              <a:t> </a:t>
            </a:r>
            <a:r>
              <a:rPr dirty="0" err="1"/>
              <a:t>fenomen</a:t>
            </a:r>
            <a:r>
              <a:rPr dirty="0"/>
              <a:t> </a:t>
            </a:r>
            <a:r>
              <a:rPr dirty="0" err="1"/>
              <a:t>moralności</a:t>
            </a:r>
            <a:r>
              <a:rPr dirty="0"/>
              <a:t> </a:t>
            </a:r>
            <a:r>
              <a:rPr dirty="0" err="1"/>
              <a:t>pozostają</a:t>
            </a:r>
            <a:r>
              <a:rPr dirty="0"/>
              <a:t> </a:t>
            </a:r>
            <a:r>
              <a:rPr dirty="0" err="1"/>
              <a:t>zgodne</a:t>
            </a:r>
            <a:r>
              <a:rPr dirty="0"/>
              <a:t> co do </a:t>
            </a:r>
            <a:r>
              <a:rPr dirty="0" err="1"/>
              <a:t>tego</a:t>
            </a:r>
            <a:r>
              <a:rPr dirty="0"/>
              <a:t>, </a:t>
            </a:r>
            <a:r>
              <a:rPr dirty="0" err="1"/>
              <a:t>że</a:t>
            </a:r>
            <a:r>
              <a:rPr dirty="0"/>
              <a:t> </a:t>
            </a:r>
            <a:r>
              <a:rPr dirty="0" err="1"/>
              <a:t>moralność</a:t>
            </a:r>
            <a:r>
              <a:rPr dirty="0"/>
              <a:t> jest </a:t>
            </a:r>
            <a:r>
              <a:rPr dirty="0" err="1"/>
              <a:t>istotnie</a:t>
            </a:r>
            <a:r>
              <a:rPr dirty="0"/>
              <a:t> </a:t>
            </a:r>
            <a:r>
              <a:rPr dirty="0" err="1"/>
              <a:t>związana</a:t>
            </a:r>
            <a:r>
              <a:rPr dirty="0"/>
              <a:t> z </a:t>
            </a:r>
            <a:r>
              <a:rPr dirty="0" err="1"/>
              <a:t>rozumnym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wolnym</a:t>
            </a:r>
            <a:r>
              <a:rPr dirty="0"/>
              <a:t> </a:t>
            </a:r>
            <a:r>
              <a:rPr dirty="0" err="1"/>
              <a:t>działaniem</a:t>
            </a:r>
            <a:r>
              <a:rPr dirty="0"/>
              <a:t> </a:t>
            </a:r>
            <a:r>
              <a:rPr dirty="0" err="1"/>
              <a:t>człowieka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Działanie moralne</a:t>
            </a:r>
          </a:p>
        </p:txBody>
      </p:sp>
      <p:sp>
        <p:nvSpPr>
          <p:cNvPr id="13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Kiedy</a:t>
            </a:r>
            <a:r>
              <a:rPr dirty="0"/>
              <a:t> </a:t>
            </a:r>
            <a:r>
              <a:rPr dirty="0" err="1"/>
              <a:t>działanie</a:t>
            </a:r>
            <a:r>
              <a:rPr dirty="0"/>
              <a:t> </a:t>
            </a:r>
            <a:r>
              <a:rPr dirty="0" err="1"/>
              <a:t>nazywamy</a:t>
            </a:r>
            <a:r>
              <a:rPr dirty="0"/>
              <a:t> </a:t>
            </a:r>
            <a:r>
              <a:rPr dirty="0" err="1"/>
              <a:t>moralnym</a:t>
            </a:r>
            <a:r>
              <a:rPr dirty="0"/>
              <a:t>, </a:t>
            </a:r>
            <a:r>
              <a:rPr dirty="0" err="1"/>
              <a:t>mamy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myśli</a:t>
            </a:r>
            <a:r>
              <a:rPr dirty="0"/>
              <a:t> </a:t>
            </a:r>
            <a:r>
              <a:rPr dirty="0" err="1"/>
              <a:t>jego</a:t>
            </a:r>
            <a:r>
              <a:rPr dirty="0"/>
              <a:t> </a:t>
            </a:r>
            <a:r>
              <a:rPr dirty="0" err="1"/>
              <a:t>pozytywną</a:t>
            </a:r>
            <a:r>
              <a:rPr dirty="0"/>
              <a:t> </a:t>
            </a:r>
            <a:r>
              <a:rPr dirty="0" err="1"/>
              <a:t>ocenę</a:t>
            </a:r>
            <a:r>
              <a:rPr dirty="0"/>
              <a:t>.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dirty="0"/>
              <a:t> </a:t>
            </a:r>
            <a:r>
              <a:rPr dirty="0" err="1"/>
              <a:t>Moraliści</a:t>
            </a:r>
            <a:r>
              <a:rPr dirty="0"/>
              <a:t> </a:t>
            </a:r>
            <a:r>
              <a:rPr dirty="0" err="1"/>
              <a:t>zwykli</a:t>
            </a:r>
            <a:r>
              <a:rPr dirty="0"/>
              <a:t> </a:t>
            </a:r>
            <a:r>
              <a:rPr dirty="0" err="1"/>
              <a:t>posługiwać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</a:t>
            </a:r>
            <a:r>
              <a:rPr dirty="0" err="1"/>
              <a:t>terminem</a:t>
            </a:r>
            <a:r>
              <a:rPr dirty="0"/>
              <a:t> „</a:t>
            </a:r>
            <a:r>
              <a:rPr dirty="0" err="1"/>
              <a:t>moralny</a:t>
            </a:r>
            <a:r>
              <a:rPr dirty="0"/>
              <a:t>” </a:t>
            </a:r>
            <a:r>
              <a:rPr dirty="0" err="1"/>
              <a:t>również</a:t>
            </a:r>
            <a:r>
              <a:rPr dirty="0"/>
              <a:t> bez </a:t>
            </a:r>
            <a:r>
              <a:rPr dirty="0" err="1"/>
              <a:t>przymiotnika</a:t>
            </a:r>
            <a:r>
              <a:rPr dirty="0"/>
              <a:t>, </a:t>
            </a:r>
            <a:r>
              <a:rPr dirty="0" err="1"/>
              <a:t>mając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uwadze</a:t>
            </a:r>
            <a:r>
              <a:rPr dirty="0"/>
              <a:t> </a:t>
            </a:r>
            <a:r>
              <a:rPr dirty="0" err="1"/>
              <a:t>działanie</a:t>
            </a:r>
            <a:r>
              <a:rPr dirty="0"/>
              <a:t> </a:t>
            </a:r>
            <a:r>
              <a:rPr dirty="0" err="1"/>
              <a:t>specyficzne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rozumnych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wolnych</a:t>
            </a:r>
            <a:r>
              <a:rPr dirty="0"/>
              <a:t> </a:t>
            </a:r>
            <a:r>
              <a:rPr dirty="0" err="1"/>
              <a:t>istot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undición">
  <a:themeElements>
    <a:clrScheme name="Fundició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Fundición">
      <a:majorFont>
        <a:latin typeface="Rockwell"/>
        <a:ea typeface="Rockwell"/>
        <a:cs typeface="Rockwell"/>
      </a:majorFont>
      <a:minorFont>
        <a:latin typeface="Helvetica"/>
        <a:ea typeface="Helvetica"/>
        <a:cs typeface="Helvetica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8100" cap="flat">
          <a:solidFill>
            <a:schemeClr val="accent1"/>
          </a:solidFill>
          <a:prstDash val="solid"/>
          <a:round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1"/>
          </a:solidFill>
          <a:prstDash val="solid"/>
          <a:round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undición">
  <a:themeElements>
    <a:clrScheme name="Fundició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Fundición">
      <a:majorFont>
        <a:latin typeface="Rockwell"/>
        <a:ea typeface="Rockwell"/>
        <a:cs typeface="Rockwell"/>
      </a:majorFont>
      <a:minorFont>
        <a:latin typeface="Helvetica"/>
        <a:ea typeface="Helvetica"/>
        <a:cs typeface="Helvetica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8100" cap="flat">
          <a:solidFill>
            <a:schemeClr val="accent1"/>
          </a:solidFill>
          <a:prstDash val="solid"/>
          <a:round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1"/>
          </a:solidFill>
          <a:prstDash val="solid"/>
          <a:round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723</Words>
  <Application>Microsoft Macintosh PowerPoint</Application>
  <PresentationFormat>Pokaz na ekranie (4:3)</PresentationFormat>
  <Paragraphs>81</Paragraphs>
  <Slides>26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Rockwell</vt:lpstr>
      <vt:lpstr>Times New Roman</vt:lpstr>
      <vt:lpstr>Wingdings 2</vt:lpstr>
      <vt:lpstr>Fundición</vt:lpstr>
      <vt:lpstr>Moralność Etyka Prawo</vt:lpstr>
      <vt:lpstr>Czym jest moralność?</vt:lpstr>
      <vt:lpstr>Moralność – pojęcie </vt:lpstr>
      <vt:lpstr>Problemy z definiowaniem moralności</vt:lpstr>
      <vt:lpstr>Problemy z definiowaniem moralności</vt:lpstr>
      <vt:lpstr>Prezentacja programu PowerPoint</vt:lpstr>
      <vt:lpstr>Maria Ossowska</vt:lpstr>
      <vt:lpstr>Prezentacja programu PowerPoint</vt:lpstr>
      <vt:lpstr>Działanie moralne</vt:lpstr>
      <vt:lpstr>Czesław Znamierowski</vt:lpstr>
      <vt:lpstr>Etologia</vt:lpstr>
      <vt:lpstr>Moralna semantyka</vt:lpstr>
      <vt:lpstr>Socjologia moralności</vt:lpstr>
      <vt:lpstr>Socjologia moralności</vt:lpstr>
      <vt:lpstr>Relatywizm moralny</vt:lpstr>
      <vt:lpstr>Przedmiot socjologii moralności</vt:lpstr>
      <vt:lpstr>etyka</vt:lpstr>
      <vt:lpstr>Antropologia filozoficzna</vt:lpstr>
      <vt:lpstr>Etyka</vt:lpstr>
      <vt:lpstr>Tadeusz Kotarbiński</vt:lpstr>
      <vt:lpstr>Sokrates i „metoda akuszera”</vt:lpstr>
      <vt:lpstr>Specyfika nauczania etyki</vt:lpstr>
      <vt:lpstr>Specyfika nauczania etyki</vt:lpstr>
      <vt:lpstr>Specyfika nauczania etyki</vt:lpstr>
      <vt:lpstr>Specyfika nauczania etyki</vt:lpstr>
      <vt:lpstr>Socjologia moralności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Moralność Etyka Prawo</dc:title>
  <cp:lastModifiedBy>Microsoft Office User</cp:lastModifiedBy>
  <cp:revision>5</cp:revision>
  <dcterms:modified xsi:type="dcterms:W3CDTF">2021-10-12T13:25:00Z</dcterms:modified>
</cp:coreProperties>
</file>