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7" r:id="rId10"/>
    <p:sldId id="269" r:id="rId11"/>
    <p:sldId id="270" r:id="rId12"/>
    <p:sldId id="271" r:id="rId13"/>
    <p:sldId id="291" r:id="rId14"/>
    <p:sldId id="272" r:id="rId15"/>
    <p:sldId id="273" r:id="rId16"/>
    <p:sldId id="264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3" r:id="rId35"/>
    <p:sldId id="29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7" autoAdjust="0"/>
    <p:restoredTop sz="66309" autoAdjust="0"/>
  </p:normalViewPr>
  <p:slideViewPr>
    <p:cSldViewPr snapToGrid="0">
      <p:cViewPr varScale="1">
        <p:scale>
          <a:sx n="46" d="100"/>
          <a:sy n="46" d="100"/>
        </p:scale>
        <p:origin x="1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BAA91-DFD2-4892-A7DD-EBDBD1DA7E57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5668-F3BE-4745-81A9-2F4BB57995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41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692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1654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778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21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296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609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920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861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2234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131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10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080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901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564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585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207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059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833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1235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682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086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922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97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069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383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66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217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04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73935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5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52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17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01689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23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66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37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89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67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952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781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CC24D-19F3-4FF1-9196-BD1243F6E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3810"/>
            <a:ext cx="8361229" cy="2098226"/>
          </a:xfrm>
        </p:spPr>
        <p:txBody>
          <a:bodyPr/>
          <a:lstStyle/>
          <a:p>
            <a:r>
              <a:rPr lang="pl-PL" dirty="0"/>
              <a:t>Ewidencja ludności</a:t>
            </a:r>
          </a:p>
        </p:txBody>
      </p:sp>
    </p:spTree>
    <p:extLst>
      <p:ext uri="{BB962C8B-B14F-4D97-AF65-F5344CB8AC3E}">
        <p14:creationId xmlns:p14="http://schemas.microsoft.com/office/powerpoint/2010/main" val="232293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CA4F-D9ED-418B-BFFC-C1D5D999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8961"/>
            <a:ext cx="9601200" cy="74119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E0EDF-2C81-4D50-BBB4-C155A1BB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3017"/>
            <a:ext cx="9601200" cy="5036022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dokonywania rejestracji danych:</a:t>
            </a:r>
          </a:p>
          <a:p>
            <a:pPr lvl="1"/>
            <a:r>
              <a:rPr lang="pl-PL" sz="2400" dirty="0"/>
              <a:t>kierownik urzędu stanu cywilnego właściwy do sporządzenia aktu urodzenia i dokonywania w nim zmian oraz sporządzenia przypisku przy tym akcie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 kierownik urzędu stanu cywilnego właściwy do sporządzenia aktu małżeństwa i dokonywania w nim zmian oraz sporządzenia przypisku przy tym akcie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kierownik urzędu stanu cywilnego, do którego wpłynął zagraniczny dokument stanu cywilnego lub inny dokument wydany w państwie, w którym nie jest prowadzona rejestracja stanu cywilnego</a:t>
            </a:r>
          </a:p>
        </p:txBody>
      </p:sp>
    </p:spTree>
    <p:extLst>
      <p:ext uri="{BB962C8B-B14F-4D97-AF65-F5344CB8AC3E}">
        <p14:creationId xmlns:p14="http://schemas.microsoft.com/office/powerpoint/2010/main" val="76123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44127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5971"/>
            <a:ext cx="9601200" cy="4626590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rejestracji danych:</a:t>
            </a:r>
          </a:p>
          <a:p>
            <a:pPr lvl="1"/>
            <a:r>
              <a:rPr lang="pl-PL" sz="2400" dirty="0"/>
              <a:t>kierownik urzędu stanu cywilnego, który wydał decyzję o zmianie imienia i nazwiska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obywatela polskiego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wojewoda lub minister właściwy do spraw wewnętrznych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wydania dowodu osobistego</a:t>
            </a:r>
          </a:p>
        </p:txBody>
      </p:sp>
    </p:spTree>
    <p:extLst>
      <p:ext uri="{BB962C8B-B14F-4D97-AF65-F5344CB8AC3E}">
        <p14:creationId xmlns:p14="http://schemas.microsoft.com/office/powerpoint/2010/main" val="3453361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0015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9479"/>
            <a:ext cx="9601200" cy="4853082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rejestracji danych:</a:t>
            </a:r>
          </a:p>
          <a:p>
            <a:pPr lvl="1"/>
            <a:r>
              <a:rPr lang="pl-PL" sz="2400" dirty="0"/>
              <a:t>organy właściwe do wydania paszportu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cudzoziemca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złożenia wniosku o nadanie numeru PESEL, w stosunku do obywateli polskich zamieszkujących poza granicami Rzeczypospolitej Polskiej w związku z ubieganiem się o polski dokument tożsamości </a:t>
            </a:r>
          </a:p>
        </p:txBody>
      </p:sp>
    </p:spTree>
    <p:extLst>
      <p:ext uri="{BB962C8B-B14F-4D97-AF65-F5344CB8AC3E}">
        <p14:creationId xmlns:p14="http://schemas.microsoft.com/office/powerpoint/2010/main" val="112297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52DE1-45CC-4BA9-B7CA-9175921C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29119"/>
            <a:ext cx="9601200" cy="970908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17E0B2-DD43-4544-A2F0-F7C64823C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9349"/>
            <a:ext cx="9601200" cy="447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Podsumowując:</a:t>
            </a:r>
          </a:p>
          <a:p>
            <a:r>
              <a:rPr lang="pl-PL" dirty="0"/>
              <a:t>rejestracji danych w rejestrze PESEL dokonują: </a:t>
            </a:r>
          </a:p>
          <a:p>
            <a:pPr lvl="1"/>
            <a:r>
              <a:rPr lang="pl-PL" dirty="0"/>
              <a:t> kierownik USC w zakresie ASC i decyzji o zmianie imienia lub nazwiska, </a:t>
            </a:r>
          </a:p>
          <a:p>
            <a:pPr lvl="1"/>
            <a:r>
              <a:rPr lang="pl-PL" dirty="0"/>
              <a:t> organ gminy właściwy do zameldowania na pobyt stały i czasowy obywatela polskiego albo cudzoziemca; </a:t>
            </a:r>
          </a:p>
          <a:p>
            <a:pPr lvl="1"/>
            <a:r>
              <a:rPr lang="pl-PL" dirty="0"/>
              <a:t> organ gminy właściwy do wydania dowodu osobistego, </a:t>
            </a:r>
          </a:p>
          <a:p>
            <a:pPr lvl="1"/>
            <a:r>
              <a:rPr lang="pl-PL" dirty="0"/>
              <a:t> wojewoda lub minister właściwy do spraw wewnętrznych, każdy zgodnie ze swoją właściwością,</a:t>
            </a:r>
          </a:p>
          <a:p>
            <a:pPr lvl="1"/>
            <a:r>
              <a:rPr lang="pl-PL" dirty="0"/>
              <a:t> organy właściwe do wydania paszportu</a:t>
            </a:r>
          </a:p>
          <a:p>
            <a:pPr lvl="1"/>
            <a:r>
              <a:rPr lang="pl-PL" dirty="0"/>
              <a:t>organ gminy właściwy do złożenia wniosku o nadanie numeru PESEL, w stosunku do obywateli polskich zamieszkujących poza granicami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307297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E4C4C3-9DFC-4160-BAA0-87D3BAE8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614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7245A2-AE43-4356-A3E6-9BEA77C7B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874213"/>
          </a:xfrm>
        </p:spPr>
        <p:txBody>
          <a:bodyPr/>
          <a:lstStyle/>
          <a:p>
            <a:r>
              <a:rPr lang="pl-PL" dirty="0"/>
              <a:t>Termin rejestracji danych:</a:t>
            </a:r>
          </a:p>
          <a:p>
            <a:pPr lvl="1"/>
            <a:r>
              <a:rPr lang="pl-PL" dirty="0"/>
              <a:t>Dane rejestruje się </a:t>
            </a:r>
            <a:r>
              <a:rPr lang="pl-PL" b="1" dirty="0"/>
              <a:t>niezwłocznie</a:t>
            </a:r>
            <a:r>
              <a:rPr lang="pl-PL" dirty="0"/>
              <a:t>, lub</a:t>
            </a:r>
          </a:p>
          <a:p>
            <a:pPr lvl="1"/>
            <a:r>
              <a:rPr lang="pl-PL" b="1" dirty="0"/>
              <a:t>Nie później niż w terminie 2 dni roboczych </a:t>
            </a:r>
            <a:r>
              <a:rPr lang="pl-PL" dirty="0"/>
              <a:t>od dnia, w którym powstał obowiązek ich rejestracji </a:t>
            </a:r>
          </a:p>
          <a:p>
            <a:r>
              <a:rPr lang="pl-PL" dirty="0"/>
              <a:t>Sposób przekazania danych:</a:t>
            </a:r>
          </a:p>
          <a:p>
            <a:pPr lvl="1"/>
            <a:r>
              <a:rPr lang="pl-PL" dirty="0"/>
              <a:t>Za pośrednictwem systemu teleinformatycznego</a:t>
            </a:r>
          </a:p>
          <a:p>
            <a:pPr lvl="1"/>
            <a:r>
              <a:rPr lang="pl-PL" dirty="0"/>
              <a:t>w formie pisemnej w celu ich rejestracji w terminie nie dłuższym niż 4 dni robocze od dnia, w którym powstał obowiązek ich rejestracji</a:t>
            </a:r>
          </a:p>
        </p:txBody>
      </p:sp>
    </p:spTree>
    <p:extLst>
      <p:ext uri="{BB962C8B-B14F-4D97-AF65-F5344CB8AC3E}">
        <p14:creationId xmlns:p14="http://schemas.microsoft.com/office/powerpoint/2010/main" val="2054878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122BB5-3EDB-4A91-A6D6-02ACB6AB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7747"/>
            <a:ext cx="9601200" cy="953353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9EB197-CCB1-4BF6-8638-E8B762026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2220"/>
            <a:ext cx="9601200" cy="4285180"/>
          </a:xfrm>
        </p:spPr>
        <p:txBody>
          <a:bodyPr/>
          <a:lstStyle/>
          <a:p>
            <a:r>
              <a:rPr lang="pl-PL" dirty="0"/>
              <a:t>Numer PESEL – numer identyfikacyjny Powszechnego Elektronicznego Systemu Ewidencji Ludności </a:t>
            </a:r>
          </a:p>
          <a:p>
            <a:r>
              <a:rPr lang="pl-PL" dirty="0"/>
              <a:t>Nadawany osobie, której dane są gromadzone w rejestrze PESEL i rejestrze mieszkańców </a:t>
            </a:r>
          </a:p>
          <a:p>
            <a:r>
              <a:rPr lang="pl-PL" dirty="0"/>
              <a:t>Numer PESEL - jedenastocyfrowy symbol numeryczny, jednoznacznie identyfikujący osobę fizyczną, zawierający datę urodzenia, numer porządkowy, oznaczenie płci oraz liczbę kontrolną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02CFB78-9F92-409A-B3D0-8731E60F1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909" y="3914454"/>
            <a:ext cx="7615451" cy="25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42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C2B69A-9DE1-49EE-B191-F5173906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856"/>
          </a:xfrm>
        </p:spPr>
        <p:txBody>
          <a:bodyPr/>
          <a:lstStyle/>
          <a:p>
            <a:r>
              <a:rPr lang="pl-PL" dirty="0"/>
              <a:t>Rejestry mieszkańców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81910-34AD-4A7B-AFC7-00EDFDE3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5032"/>
            <a:ext cx="9601200" cy="4428699"/>
          </a:xfrm>
        </p:spPr>
        <p:txBody>
          <a:bodyPr/>
          <a:lstStyle/>
          <a:p>
            <a:r>
              <a:rPr lang="pl-PL" dirty="0"/>
              <a:t>Rejestr mieszkańców (tak jak rejestr PESEL) służy do ewidencji ludności i jest prowadzony w systemie teleinformatycznym</a:t>
            </a:r>
          </a:p>
          <a:p>
            <a:r>
              <a:rPr lang="pl-PL" dirty="0"/>
              <a:t>W rejestrze tym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marL="530352" lvl="1" indent="0">
              <a:buNone/>
            </a:pPr>
            <a:r>
              <a:rPr lang="pl-PL" b="1" dirty="0"/>
              <a:t>Którzy wykonali obowiązek meldunkowy na terenie danej gminy</a:t>
            </a:r>
          </a:p>
          <a:p>
            <a:r>
              <a:rPr lang="pl-PL" dirty="0"/>
              <a:t>W rejestrze mieszkańców gromadzi się takie same dane jak w rejestrze PESEL</a:t>
            </a:r>
          </a:p>
          <a:p>
            <a:pPr marL="530352" lvl="1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6096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CEF5AE-C211-4C6E-96B3-DBD52C7D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2585"/>
            <a:ext cx="9601200" cy="1116030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3753B-AA53-49B9-B784-E89A850E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Numer PESEL nadaje </a:t>
            </a:r>
            <a:r>
              <a:rPr lang="pl-PL" b="1" dirty="0"/>
              <a:t>minister właściwy do spraw informatyzacji</a:t>
            </a:r>
          </a:p>
          <a:p>
            <a:r>
              <a:rPr lang="pl-PL" dirty="0"/>
              <a:t>Nadanie następuję 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Numer PESEL nadawany jest </a:t>
            </a:r>
            <a:r>
              <a:rPr lang="pl-PL" b="1" dirty="0"/>
              <a:t>z urzędu</a:t>
            </a:r>
          </a:p>
          <a:p>
            <a:r>
              <a:rPr lang="pl-PL" b="1" dirty="0"/>
              <a:t>Wyjątek</a:t>
            </a:r>
            <a:r>
              <a:rPr lang="pl-PL" dirty="0"/>
              <a:t>: numer PESEL nadawany jest na wniosek w przypadku:</a:t>
            </a:r>
          </a:p>
          <a:p>
            <a:pPr lvl="1"/>
            <a:r>
              <a:rPr lang="pl-PL" dirty="0"/>
              <a:t>Osób, które na podstawie odrębnych przepisów obowiązane są do posiadana numeru PESEL</a:t>
            </a:r>
          </a:p>
          <a:p>
            <a:r>
              <a:rPr lang="pl-PL" b="1" dirty="0"/>
              <a:t>Raz nadany numer PESEL nie może być ponownie nadany innej osobie.</a:t>
            </a:r>
          </a:p>
          <a:p>
            <a:r>
              <a:rPr lang="pl-PL" dirty="0"/>
              <a:t>Osoba, której zmieniono numer PESEL, nie może posługiwać się poprzednio nadanym numerem PESEL, od chwili powiadomienia o zmianie.</a:t>
            </a:r>
          </a:p>
          <a:p>
            <a:pPr marL="0" indent="0">
              <a:buNone/>
            </a:pP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99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6B6D6-D247-4467-BEF5-08AA8AEA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4458"/>
            <a:ext cx="9601200" cy="999162"/>
          </a:xfrm>
        </p:spPr>
        <p:txBody>
          <a:bodyPr/>
          <a:lstStyle/>
          <a:p>
            <a:r>
              <a:rPr lang="pl-PL" dirty="0"/>
              <a:t>Zmiana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99688-B791-41CA-9F4D-9009F1176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0026"/>
            <a:ext cx="9601200" cy="4813092"/>
          </a:xfrm>
        </p:spPr>
        <p:txBody>
          <a:bodyPr>
            <a:normAutofit/>
          </a:bodyPr>
          <a:lstStyle/>
          <a:p>
            <a:r>
              <a:rPr lang="pl-PL" dirty="0"/>
              <a:t>Sprostowanie daty urodzenia</a:t>
            </a:r>
          </a:p>
          <a:p>
            <a:r>
              <a:rPr lang="pl-PL" dirty="0"/>
              <a:t>Zmiana płci</a:t>
            </a:r>
          </a:p>
          <a:p>
            <a:r>
              <a:rPr lang="pl-PL" dirty="0"/>
              <a:t>Nadanie numeru PESEL na skutek omyłki organu administracji publicznej mającej wpływ na numer PESEL lub wprowadzenia w błąd organu administracji publicznej co do tożsamości osoby</a:t>
            </a:r>
          </a:p>
          <a:p>
            <a:r>
              <a:rPr lang="pl-PL" dirty="0"/>
              <a:t>Zmiana numeru PESEL następuje </a:t>
            </a:r>
            <a:r>
              <a:rPr lang="pl-PL" b="1" dirty="0"/>
              <a:t>z urzędu </a:t>
            </a:r>
            <a:r>
              <a:rPr lang="pl-PL" dirty="0"/>
              <a:t>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Organy występujące o dokonanie zmiany:</a:t>
            </a:r>
          </a:p>
          <a:p>
            <a:pPr lvl="1"/>
            <a:r>
              <a:rPr lang="pl-PL" dirty="0"/>
              <a:t>kierownik urzędu stanu cywilnego </a:t>
            </a:r>
          </a:p>
          <a:p>
            <a:pPr lvl="1"/>
            <a:r>
              <a:rPr lang="pl-PL" dirty="0"/>
              <a:t>organ, który wystąpił o nadanie numeru PESEL z urzędu lub przyjął wniosek o nadanie tego numeru </a:t>
            </a:r>
          </a:p>
        </p:txBody>
      </p:sp>
    </p:spTree>
    <p:extLst>
      <p:ext uri="{BB962C8B-B14F-4D97-AF65-F5344CB8AC3E}">
        <p14:creationId xmlns:p14="http://schemas.microsoft.com/office/powerpoint/2010/main" val="269997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F4125-9788-4FB3-AAB4-E4B351D8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9494"/>
            <a:ext cx="9601200" cy="947791"/>
          </a:xfrm>
        </p:spPr>
        <p:txBody>
          <a:bodyPr/>
          <a:lstStyle/>
          <a:p>
            <a:r>
              <a:rPr lang="pl-PL" dirty="0"/>
              <a:t>Obowiązek meldunkowy obywateli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E9D6-DCC5-42FD-8290-EE9F115E6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3591"/>
            <a:ext cx="9601200" cy="4849402"/>
          </a:xfrm>
        </p:spPr>
        <p:txBody>
          <a:bodyPr>
            <a:normAutofit/>
          </a:bodyPr>
          <a:lstStyle/>
          <a:p>
            <a:r>
              <a:rPr lang="pl-PL" dirty="0"/>
              <a:t>Zobowiązani: </a:t>
            </a:r>
            <a:r>
              <a:rPr lang="pl-PL" b="1" dirty="0"/>
              <a:t>obywatele polscy przebywający na terytorium Rzeczypospolitej Polskiej </a:t>
            </a:r>
          </a:p>
          <a:p>
            <a:r>
              <a:rPr lang="pl-PL" dirty="0"/>
              <a:t>Obowiązek meldunkowy polega na:</a:t>
            </a:r>
          </a:p>
          <a:p>
            <a:pPr lvl="1"/>
            <a:r>
              <a:rPr lang="pl-PL" b="1" dirty="0"/>
              <a:t>zameldowaniu</a:t>
            </a:r>
            <a:r>
              <a:rPr lang="pl-PL" dirty="0"/>
              <a:t> się w miejscu pobytu stałego lub czasowego; </a:t>
            </a:r>
          </a:p>
          <a:p>
            <a:pPr lvl="1"/>
            <a:r>
              <a:rPr lang="pl-PL" b="1" dirty="0"/>
              <a:t>wymeldowaniu</a:t>
            </a:r>
            <a:r>
              <a:rPr lang="pl-PL" dirty="0"/>
              <a:t> się z miejsca pobytu stałego lub czasowego; </a:t>
            </a:r>
          </a:p>
          <a:p>
            <a:pPr lvl="1"/>
            <a:r>
              <a:rPr lang="pl-PL" b="1" dirty="0"/>
              <a:t>zgłoszeniu wyjazdu </a:t>
            </a:r>
            <a:r>
              <a:rPr lang="pl-PL" dirty="0"/>
              <a:t>poza granice Rzeczypospolitej Polskiej oraz </a:t>
            </a:r>
            <a:r>
              <a:rPr lang="pl-PL" b="1" dirty="0"/>
              <a:t>powrotu</a:t>
            </a:r>
            <a:r>
              <a:rPr lang="pl-PL" dirty="0"/>
              <a:t> z wyjazdu poza granice Rzeczypospolitej Polskiej</a:t>
            </a:r>
          </a:p>
          <a:p>
            <a:r>
              <a:rPr lang="pl-PL" dirty="0"/>
              <a:t>Zameldowanie na pobyt stały lub czasowy służy wyłącznie celom ewidencyjnym i ma na celu potwierdzenie faktu pobytu osoby w miejscu, w którym się zameldowała.</a:t>
            </a:r>
          </a:p>
        </p:txBody>
      </p:sp>
    </p:spTree>
    <p:extLst>
      <p:ext uri="{BB962C8B-B14F-4D97-AF65-F5344CB8AC3E}">
        <p14:creationId xmlns:p14="http://schemas.microsoft.com/office/powerpoint/2010/main" val="302368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11140-F63D-41EF-8EB1-38114DD5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5D1D02-AE10-458A-BD56-F0F7B9E5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2600"/>
            <a:ext cx="9601200" cy="4114800"/>
          </a:xfrm>
        </p:spPr>
        <p:txBody>
          <a:bodyPr/>
          <a:lstStyle/>
          <a:p>
            <a:r>
              <a:rPr lang="pl-PL" dirty="0"/>
              <a:t>Podstawa prawna: ustawa z dnia 24 września 2010 r. o ewidencji ludności</a:t>
            </a:r>
          </a:p>
          <a:p>
            <a:r>
              <a:rPr lang="pl-PL" dirty="0"/>
              <a:t>Ustawa określa:</a:t>
            </a:r>
          </a:p>
          <a:p>
            <a:pPr lvl="1"/>
            <a:r>
              <a:rPr lang="pl-PL" dirty="0"/>
              <a:t> zasady i sposób prowadzenia ewidencji ludności w RP,</a:t>
            </a:r>
          </a:p>
          <a:p>
            <a:pPr lvl="1"/>
            <a:r>
              <a:rPr lang="pl-PL" dirty="0"/>
              <a:t> zakres i zasady rejestracji danych gromadzonych w rejestrze PESEL oraz w rejestrach mieszkańców, </a:t>
            </a:r>
          </a:p>
          <a:p>
            <a:pPr lvl="1"/>
            <a:r>
              <a:rPr lang="pl-PL" dirty="0"/>
              <a:t>zasady i tryb nadawania numeru PESEL, </a:t>
            </a:r>
          </a:p>
          <a:p>
            <a:pPr lvl="1"/>
            <a:r>
              <a:rPr lang="pl-PL" dirty="0"/>
              <a:t>zasady wykonywania obowiązku meldunkowego zarówno przez obywateli polskich jak i cudzoziemców, </a:t>
            </a:r>
          </a:p>
          <a:p>
            <a:pPr lvl="1"/>
            <a:r>
              <a:rPr lang="pl-PL" dirty="0"/>
              <a:t>zasady udostępniania danych zwartych w rejestrze PESEL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9584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8A92A-0A92-49D3-9758-D6EE4BBB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7791"/>
          </a:xfrm>
        </p:spPr>
        <p:txBody>
          <a:bodyPr/>
          <a:lstStyle/>
          <a:p>
            <a:r>
              <a:rPr lang="pl-PL" dirty="0"/>
              <a:t>Obowiązek meldunkowy – definicje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D53A44-8287-4FD7-AB30-4B8A49C08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794" y="2034283"/>
            <a:ext cx="9837506" cy="3883631"/>
          </a:xfrm>
        </p:spPr>
        <p:txBody>
          <a:bodyPr>
            <a:normAutofit/>
          </a:bodyPr>
          <a:lstStyle/>
          <a:p>
            <a:r>
              <a:rPr lang="pl-PL" b="1" dirty="0"/>
              <a:t>Pobytem stałym </a:t>
            </a:r>
            <a:r>
              <a:rPr lang="pl-PL" dirty="0"/>
              <a:t>jest zamieszkanie w określonej miejscowości pod oznaczonym adresem z zamiarem stałego przebywania.</a:t>
            </a:r>
          </a:p>
          <a:p>
            <a:r>
              <a:rPr lang="pl-PL" b="1" dirty="0"/>
              <a:t>Pobytem czasowym </a:t>
            </a:r>
            <a:r>
              <a:rPr lang="pl-PL" dirty="0"/>
              <a:t>jest przebywanie bez zamiaru zmiany miejsca pobytu stałego w innej miejscowości pod oznaczonym adresem lub w tej samej miejscowości, lecz pod innym adresem.</a:t>
            </a:r>
          </a:p>
          <a:p>
            <a:r>
              <a:rPr lang="pl-PL" dirty="0"/>
              <a:t>Miejscem pobytu stałego lub czasowego osoby zatrudnionej na statku żeglugi śródlądowej lub morskiej albo zamieszkującej w związku z wykonywaniem pracy w ruchomym urządzeniu mieszkalnym, jest </a:t>
            </a:r>
            <a:r>
              <a:rPr lang="pl-PL" b="1" dirty="0"/>
              <a:t>siedziba pracodawcy zatrudniającego tę osobę.</a:t>
            </a:r>
          </a:p>
        </p:txBody>
      </p:sp>
    </p:spTree>
    <p:extLst>
      <p:ext uri="{BB962C8B-B14F-4D97-AF65-F5344CB8AC3E}">
        <p14:creationId xmlns:p14="http://schemas.microsoft.com/office/powerpoint/2010/main" val="1453648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BF3644-BE32-4122-BCA8-9B5A9F1C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762856"/>
          </a:xfrm>
        </p:spPr>
        <p:txBody>
          <a:bodyPr/>
          <a:lstStyle/>
          <a:p>
            <a:r>
              <a:rPr lang="pl-PL" dirty="0"/>
              <a:t>Zameldowanie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F0345-2B62-4783-9E4C-A8873299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5236"/>
            <a:ext cx="9601200" cy="4530904"/>
          </a:xfrm>
        </p:spPr>
        <p:txBody>
          <a:bodyPr>
            <a:normAutofit/>
          </a:bodyPr>
          <a:lstStyle/>
          <a:p>
            <a:r>
              <a:rPr lang="pl-PL" dirty="0"/>
              <a:t>Obywatel polski przebywający na terytorium Rzeczypospolitej Polskiej jest obowiązany zameldować się w miejscu pobytu stałego lub czasowego </a:t>
            </a:r>
            <a:r>
              <a:rPr lang="pl-PL" b="1" dirty="0"/>
              <a:t>najpóźniej w 30 dniu</a:t>
            </a:r>
            <a:r>
              <a:rPr lang="pl-PL" dirty="0"/>
              <a:t>, licząc od dnia przybycia do tego miejsca</a:t>
            </a:r>
          </a:p>
          <a:p>
            <a:r>
              <a:rPr lang="pl-PL" dirty="0"/>
              <a:t>Równocześnie można mieć </a:t>
            </a:r>
            <a:r>
              <a:rPr lang="pl-PL" b="1" dirty="0"/>
              <a:t>jedno miejsce pobytu stałego i jedno miejsce pobytu czasowego</a:t>
            </a:r>
            <a:r>
              <a:rPr lang="pl-PL" dirty="0"/>
              <a:t>.</a:t>
            </a:r>
          </a:p>
          <a:p>
            <a:r>
              <a:rPr lang="pl-PL" dirty="0"/>
              <a:t>Zameldowanie, co do zasady, następuje na wniosek</a:t>
            </a:r>
          </a:p>
          <a:p>
            <a:r>
              <a:rPr lang="pl-PL" dirty="0"/>
              <a:t>Zameldowania na pobyt stały lub czasowy można dokonać w formie:</a:t>
            </a:r>
          </a:p>
          <a:p>
            <a:pPr lvl="1"/>
            <a:r>
              <a:rPr lang="pl-PL" b="1" dirty="0"/>
              <a:t>Pisemnej</a:t>
            </a:r>
          </a:p>
          <a:p>
            <a:pPr lvl="1"/>
            <a:r>
              <a:rPr lang="pl-PL" b="1" dirty="0"/>
              <a:t>dokumentu elektronicznego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96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4EA23C-262D-46D1-932A-9C46405D5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2610"/>
            <a:ext cx="9601200" cy="83477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FCDCFE-2EF8-46D5-8189-997FA0A7A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3043"/>
            <a:ext cx="9601200" cy="482885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Dokumenty wymagane przy dokonywaniu zameldowania na pobyt stały lub czasowy:</a:t>
            </a:r>
          </a:p>
          <a:p>
            <a:pPr lvl="1"/>
            <a:r>
              <a:rPr lang="pl-PL" dirty="0"/>
              <a:t>potwierdzenie pobytu w lokalu, dokonane przez właściciela lub inny podmiot dysponujący tytułem prawnym do lokalu na formularzu zgłoszenia pobytu stałego lub formularzu zgłoszenia pobytu czasowego oraz – do wglądu – dokument potwierdzający tytuł prawny do lokalu tego właściciela lub podmiotu (przy dokonywaniu zameldowania w formie papierowej)</a:t>
            </a:r>
          </a:p>
          <a:p>
            <a:pPr lvl="1"/>
            <a:r>
              <a:rPr lang="pl-PL" dirty="0"/>
              <a:t>dokument elektroniczny potwierdzający tytuł prawny do lokalu osoby, której dotyczy wniosek o zameldowanie, a w razie niemożności jego uzyskania – odwzorowanie cyfrowe tego dokumentu, a obywatel nieposiadający tytułu prawnego do lokalu dołącza do formularza dokument elektroniczny zawierający oświadczenie właściciela lub innego podmiotu dysponującego tytułem prawnym do lokalu potwierdzające pobyt w lokalu oraz dokument potwierdzający tytuł prawny do lokalu tego właściciela lub podmiotu, a w razie niemożności ich uzyskania – odwzorowanie cyfrowe tych dokumentów (przy dokonywaniu zameldowania w formie elektronicznej)</a:t>
            </a:r>
          </a:p>
          <a:p>
            <a:pPr lvl="1"/>
            <a:r>
              <a:rPr lang="pl-PL" dirty="0"/>
              <a:t>Przy zameldowaniu na pobyt czasowy należy dodatkowo wskazać deklarowany okres pobytu w tym miejscu</a:t>
            </a:r>
          </a:p>
        </p:txBody>
      </p:sp>
    </p:spTree>
    <p:extLst>
      <p:ext uri="{BB962C8B-B14F-4D97-AF65-F5344CB8AC3E}">
        <p14:creationId xmlns:p14="http://schemas.microsoft.com/office/powerpoint/2010/main" val="98148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014DEE-F09D-474D-9AF6-4C2B8BED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053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5ADEF-DD39-4E3F-A1E7-CEC68351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267"/>
            <a:ext cx="9601200" cy="3946133"/>
          </a:xfrm>
        </p:spPr>
        <p:txBody>
          <a:bodyPr/>
          <a:lstStyle/>
          <a:p>
            <a:r>
              <a:rPr lang="pl-PL" dirty="0"/>
              <a:t>Zameldowanie </a:t>
            </a:r>
            <a:r>
              <a:rPr lang="pl-PL" b="1" dirty="0"/>
              <a:t>z urzędu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Ma miejsce w stosunku do dzieci obywateli polskich zamieszkujących na terytorium Rzeczypospolitej Polskiej</a:t>
            </a:r>
          </a:p>
          <a:p>
            <a:pPr lvl="1"/>
            <a:r>
              <a:rPr lang="pl-PL" dirty="0"/>
              <a:t>Dokonuje kierownik urzędu stanu cywilnego sporządzający akt urodzenia</a:t>
            </a:r>
          </a:p>
          <a:p>
            <a:pPr lvl="1"/>
            <a:r>
              <a:rPr lang="pl-PL" dirty="0"/>
              <a:t>Zameldowanie na pobyt stały lub czasowy następuje z dniem sporządzenia aktu urodzenia, w miejscu stałego albo czasowego pobytu rodziców albo tego z rodziców, u którego dziecko faktycznie przebywa</a:t>
            </a:r>
          </a:p>
        </p:txBody>
      </p:sp>
    </p:spTree>
    <p:extLst>
      <p:ext uri="{BB962C8B-B14F-4D97-AF65-F5344CB8AC3E}">
        <p14:creationId xmlns:p14="http://schemas.microsoft.com/office/powerpoint/2010/main" val="1926038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4CF00-CCAA-458B-809D-F5468A53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519" y="332626"/>
            <a:ext cx="9601200" cy="95164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4B3DE1-4E20-4BFC-8453-58A1AEFF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8382"/>
            <a:ext cx="9601200" cy="521927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 formularzu zgłoszenia pobytu stałego zamieszcza się: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numer PESEL, o ile został nadany;</a:t>
            </a:r>
          </a:p>
          <a:p>
            <a:pPr lvl="1"/>
            <a:r>
              <a:rPr lang="pl-PL" dirty="0"/>
              <a:t> datę i miejsce urodzenia, o ile numer PESEL nie został nadany; </a:t>
            </a:r>
          </a:p>
          <a:p>
            <a:pPr lvl="1"/>
            <a:r>
              <a:rPr lang="pl-PL" dirty="0"/>
              <a:t>kraj urodzenia;</a:t>
            </a:r>
          </a:p>
          <a:p>
            <a:pPr lvl="1"/>
            <a:r>
              <a:rPr lang="pl-PL" dirty="0"/>
              <a:t>kraj poprzedniego miejsca zamieszkania; </a:t>
            </a:r>
          </a:p>
          <a:p>
            <a:pPr lvl="1"/>
            <a:r>
              <a:rPr lang="pl-PL" dirty="0"/>
              <a:t> adres nowego miejsca pobytu stałego; </a:t>
            </a:r>
          </a:p>
          <a:p>
            <a:pPr lvl="1"/>
            <a:r>
              <a:rPr lang="pl-PL" dirty="0"/>
              <a:t>podpis właściciela lokalu lub innego podmiotu dysponującego tytułem prawnym do lokalu; </a:t>
            </a:r>
          </a:p>
          <a:p>
            <a:pPr lvl="1"/>
            <a:r>
              <a:rPr lang="pl-PL" dirty="0"/>
              <a:t>nazwisko i imię pełnomocnika, o ile został ustanowiony;</a:t>
            </a:r>
          </a:p>
          <a:p>
            <a:pPr lvl="1"/>
            <a:r>
              <a:rPr lang="pl-PL" dirty="0"/>
              <a:t>adres elektroniczny służący do doręczeń, jeżeli osoba dokonała zameldowania na pobyt stały przy wykorzystaniu dokumentu elektronicznego; </a:t>
            </a:r>
          </a:p>
          <a:p>
            <a:pPr lvl="1"/>
            <a:r>
              <a:rPr lang="pl-PL" dirty="0"/>
              <a:t>adres poczty elektronicznej lub numer telefonu komórkowego</a:t>
            </a:r>
          </a:p>
          <a:p>
            <a:pPr lvl="1"/>
            <a:r>
              <a:rPr lang="pl-PL" dirty="0"/>
              <a:t> informację o wyrażeniu zgody na przekazanie danych do rejestru danych kontaktowych osób fizycznych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1621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4EB194-F379-4C4F-8FDA-E8706305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8124"/>
            <a:ext cx="9601200" cy="95806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ABAD3C-35A1-4E7E-9A33-D048A5A26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3"/>
            <a:ext cx="9601200" cy="5124235"/>
          </a:xfrm>
        </p:spPr>
        <p:txBody>
          <a:bodyPr>
            <a:normAutofit/>
          </a:bodyPr>
          <a:lstStyle/>
          <a:p>
            <a:r>
              <a:rPr lang="pl-PL" dirty="0"/>
              <a:t>Jeżeli </a:t>
            </a:r>
            <a:r>
              <a:rPr lang="pl-PL" b="1" dirty="0"/>
              <a:t>dane</a:t>
            </a:r>
            <a:r>
              <a:rPr lang="pl-PL" dirty="0"/>
              <a:t> zgłoszone do zameldowania lub wymeldowania </a:t>
            </a:r>
            <a:r>
              <a:rPr lang="pl-PL" b="1" dirty="0"/>
              <a:t>budzą wątpliwości </a:t>
            </a:r>
            <a:r>
              <a:rPr lang="pl-PL" dirty="0"/>
              <a:t>o zameldowaniu lub wymeldowaniu rozstrzyga organ gminy w </a:t>
            </a:r>
            <a:r>
              <a:rPr lang="pl-PL" b="1" dirty="0"/>
              <a:t>drodze decyzji administracyjnej</a:t>
            </a:r>
            <a:r>
              <a:rPr lang="pl-PL" dirty="0"/>
              <a:t> (wydanie decyzji jest poprzedzone przeprowadzeniem postępowania administracyjnego)</a:t>
            </a:r>
          </a:p>
          <a:p>
            <a:r>
              <a:rPr lang="pl-PL" b="1" dirty="0"/>
              <a:t>Wątpliwości</a:t>
            </a:r>
            <a:r>
              <a:rPr lang="pl-PL" dirty="0"/>
              <a:t> co do </a:t>
            </a:r>
            <a:r>
              <a:rPr lang="pl-PL" b="1" dirty="0"/>
              <a:t>stałego lub czasowego charakteru pobytu </a:t>
            </a:r>
            <a:r>
              <a:rPr lang="pl-PL" dirty="0"/>
              <a:t>osoby pod deklarowanym adresem </a:t>
            </a:r>
            <a:r>
              <a:rPr lang="pl-PL" b="1" dirty="0"/>
              <a:t>rozstrzyga organ gminy </a:t>
            </a:r>
            <a:r>
              <a:rPr lang="pl-PL" dirty="0"/>
              <a:t>w </a:t>
            </a:r>
            <a:r>
              <a:rPr lang="pl-PL" b="1" dirty="0"/>
              <a:t>drodze decyzji administracyjnej </a:t>
            </a:r>
            <a:r>
              <a:rPr lang="pl-PL" dirty="0"/>
              <a:t>(wydanie decyzji jest poprzedzone przeprowadzeniem postępowania administracyjnego)</a:t>
            </a:r>
          </a:p>
          <a:p>
            <a:r>
              <a:rPr lang="pl-PL" dirty="0"/>
              <a:t>Zaświadczenie o zameldowaniu na pobyt stały/czasowy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18494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9E3F7-7010-4F2E-846F-0C1CDF810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0866"/>
            <a:ext cx="9601200" cy="721760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5FDD9A-334B-48A4-BE11-92CB63092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945"/>
            <a:ext cx="10248472" cy="4921321"/>
          </a:xfrm>
        </p:spPr>
        <p:txBody>
          <a:bodyPr>
            <a:normAutofit/>
          </a:bodyPr>
          <a:lstStyle/>
          <a:p>
            <a:r>
              <a:rPr lang="pl-PL" dirty="0"/>
              <a:t>Obywatel polski, który </a:t>
            </a:r>
            <a:r>
              <a:rPr lang="pl-PL" b="1" dirty="0"/>
              <a:t>opuszcza miejsce pobytu stałego </a:t>
            </a:r>
            <a:r>
              <a:rPr lang="pl-PL" dirty="0"/>
              <a:t>albo </a:t>
            </a:r>
            <a:r>
              <a:rPr lang="pl-PL" b="1" dirty="0"/>
              <a:t>opuszcza miejsce pobytu czasowego przed upływem deklarowanego okresu pobytu </a:t>
            </a:r>
            <a:r>
              <a:rPr lang="pl-PL" dirty="0"/>
              <a:t>obowiązany jest </a:t>
            </a:r>
            <a:r>
              <a:rPr lang="pl-PL" b="1" dirty="0"/>
              <a:t>wymeldować się</a:t>
            </a:r>
          </a:p>
          <a:p>
            <a:r>
              <a:rPr lang="pl-PL" dirty="0"/>
              <a:t>Wymeldowania dokonuje się z miejsca pobytu stałego lub miejsca pobytu czasowego w formie:</a:t>
            </a:r>
          </a:p>
          <a:p>
            <a:pPr lvl="1"/>
            <a:r>
              <a:rPr lang="pl-PL" dirty="0"/>
              <a:t>pisemnej </a:t>
            </a:r>
          </a:p>
          <a:p>
            <a:pPr lvl="1"/>
            <a:r>
              <a:rPr lang="pl-PL" dirty="0"/>
              <a:t>dokumentu elektronicznego</a:t>
            </a:r>
          </a:p>
          <a:p>
            <a:r>
              <a:rPr lang="pl-PL" dirty="0"/>
              <a:t>Wymeldowanie na skutek zameldowania w nowym miejscu oraz na skutek zgonu </a:t>
            </a:r>
          </a:p>
        </p:txBody>
      </p:sp>
    </p:spTree>
    <p:extLst>
      <p:ext uri="{BB962C8B-B14F-4D97-AF65-F5344CB8AC3E}">
        <p14:creationId xmlns:p14="http://schemas.microsoft.com/office/powerpoint/2010/main" val="2378626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2467D-F830-4639-81A4-6458819B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EF7950-1997-41F4-97F0-84D7D2B0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2667"/>
            <a:ext cx="9601200" cy="4705564"/>
          </a:xfrm>
        </p:spPr>
        <p:txBody>
          <a:bodyPr/>
          <a:lstStyle/>
          <a:p>
            <a:r>
              <a:rPr lang="pl-PL" dirty="0"/>
              <a:t>W formularzu zgłoszenia wymeldowania z miejsca pobytu stałego zamieszcza się:</a:t>
            </a:r>
          </a:p>
          <a:p>
            <a:pPr lvl="1"/>
            <a:r>
              <a:rPr lang="pl-PL" dirty="0"/>
              <a:t> nazwisko i imię (imiona);</a:t>
            </a:r>
          </a:p>
          <a:p>
            <a:pPr lvl="1"/>
            <a:r>
              <a:rPr lang="pl-PL" dirty="0"/>
              <a:t> numer PESEL, o ile został nadany;</a:t>
            </a:r>
          </a:p>
          <a:p>
            <a:pPr lvl="1"/>
            <a:r>
              <a:rPr lang="pl-PL" dirty="0"/>
              <a:t>datę i miejsce urodzenia; </a:t>
            </a:r>
          </a:p>
          <a:p>
            <a:pPr lvl="1"/>
            <a:r>
              <a:rPr lang="pl-PL" dirty="0"/>
              <a:t>nazwisko i imię pełnomocnika, o ile został ustanowiony; </a:t>
            </a:r>
          </a:p>
          <a:p>
            <a:pPr lvl="1"/>
            <a:r>
              <a:rPr lang="pl-PL" dirty="0"/>
              <a:t>adres elektroniczny służący do doręczeń, jeżeli osoba dokonała wymeldowania z miejsca pobytu stałego przy wykorzystaniu dokumentu elektronicznego;</a:t>
            </a:r>
          </a:p>
          <a:p>
            <a:pPr lvl="1"/>
            <a:r>
              <a:rPr lang="pl-PL" dirty="0"/>
              <a:t>adres poczty elektronicznej lub numer telefonu komórkowego</a:t>
            </a:r>
          </a:p>
          <a:p>
            <a:pPr lvl="1"/>
            <a:r>
              <a:rPr lang="pl-PL" dirty="0"/>
              <a:t>informację o wyrażeniu zgody na przekazanie danych do rejestru danych kontaktowych osób fizycznych</a:t>
            </a:r>
          </a:p>
        </p:txBody>
      </p:sp>
    </p:spTree>
    <p:extLst>
      <p:ext uri="{BB962C8B-B14F-4D97-AF65-F5344CB8AC3E}">
        <p14:creationId xmlns:p14="http://schemas.microsoft.com/office/powerpoint/2010/main" val="3497946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1968B-A5FE-4AB1-9EFD-821239A25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32D5DA-19B3-4A36-9481-5D347EB3E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2364"/>
            <a:ext cx="9601200" cy="3905036"/>
          </a:xfrm>
        </p:spPr>
        <p:txBody>
          <a:bodyPr/>
          <a:lstStyle/>
          <a:p>
            <a:r>
              <a:rPr lang="pl-PL" dirty="0"/>
              <a:t>W formularzu zgłoszenia wymeldowania z miejsca pobytu czasowego zamieszcza się:</a:t>
            </a:r>
          </a:p>
          <a:p>
            <a:pPr lvl="1"/>
            <a:r>
              <a:rPr lang="pl-PL" dirty="0"/>
              <a:t>Dane zamieszczane w formularzu zgłoszenia wymeldowania z miejsca pobytu stałego, z tą różnicą, że w miejscu adresu dotychczasowego zameldowania na pobyt stały zamieszcza się adres dotychczasowego zameldowania na pobyt czasowy </a:t>
            </a:r>
          </a:p>
          <a:p>
            <a:r>
              <a:rPr lang="pl-PL" b="1" dirty="0"/>
              <a:t>decyzja</a:t>
            </a:r>
            <a:r>
              <a:rPr lang="pl-PL" dirty="0"/>
              <a:t> w sprawie wymeldowania obywatela polskiego, który opuścił miejsce pobytu stałego albo opuścił miejsce pobytu czasowego przed upływem deklarowanego okresu pobytu i nie dopełnił obowiązku wymeldowania się.</a:t>
            </a:r>
          </a:p>
        </p:txBody>
      </p:sp>
    </p:spTree>
    <p:extLst>
      <p:ext uri="{BB962C8B-B14F-4D97-AF65-F5344CB8AC3E}">
        <p14:creationId xmlns:p14="http://schemas.microsoft.com/office/powerpoint/2010/main" val="3924656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4C521-8252-4F64-9B7E-A5815E81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9220"/>
            <a:ext cx="9601200" cy="1485900"/>
          </a:xfrm>
        </p:spPr>
        <p:txBody>
          <a:bodyPr/>
          <a:lstStyle/>
          <a:p>
            <a:r>
              <a:rPr lang="pl-PL" dirty="0"/>
              <a:t>Zgłoszenie wyjazdu oraz powrotu z wyjazdu zagranicznego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2C09D4-DF78-464A-B987-DF8A251DB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Obywatel polski, który wyjeżdża z kraju z </a:t>
            </a:r>
            <a:r>
              <a:rPr lang="pl-PL" b="1" dirty="0"/>
              <a:t>zamiarem stałego pobytu poza granicami Rzeczypospolitej Polskiej</a:t>
            </a:r>
            <a:r>
              <a:rPr lang="pl-PL" dirty="0"/>
              <a:t>, jest obowiązany </a:t>
            </a:r>
            <a:r>
              <a:rPr lang="pl-PL" b="1" dirty="0"/>
              <a:t>zgłosić swój wyjazd</a:t>
            </a:r>
            <a:r>
              <a:rPr lang="pl-PL" dirty="0"/>
              <a:t>. </a:t>
            </a:r>
          </a:p>
          <a:p>
            <a:r>
              <a:rPr lang="pl-PL" dirty="0"/>
              <a:t>Obywatel polski, który </a:t>
            </a:r>
            <a:r>
              <a:rPr lang="pl-PL" b="1" dirty="0"/>
              <a:t>wyjeżdża poza granice Rzeczypospolitej Polskiej, bez zamiaru stałego pobytu, </a:t>
            </a:r>
            <a:r>
              <a:rPr lang="pl-PL" dirty="0"/>
              <a:t>na okres </a:t>
            </a:r>
            <a:r>
              <a:rPr lang="pl-PL" b="1" dirty="0"/>
              <a:t>dłuższy niż 6 miesięcy</a:t>
            </a:r>
            <a:r>
              <a:rPr lang="pl-PL" dirty="0"/>
              <a:t>, jest obowiązany </a:t>
            </a:r>
            <a:r>
              <a:rPr lang="pl-PL" b="1" dirty="0"/>
              <a:t>zgłosić swój wyjazd oraz powrót</a:t>
            </a:r>
            <a:r>
              <a:rPr lang="pl-PL" dirty="0"/>
              <a:t>.</a:t>
            </a:r>
          </a:p>
          <a:p>
            <a:r>
              <a:rPr lang="pl-PL" dirty="0"/>
              <a:t>Zgłoszenia dokonuje się najpóźniej w dniu opuszczenia miejsca pobytu stałego albo czasowego</a:t>
            </a:r>
          </a:p>
          <a:p>
            <a:r>
              <a:rPr lang="pl-PL" dirty="0"/>
              <a:t>Zgłoszenia dokonuje się w formie papierowej lub elektronicznej (tak samo jak przy zameldowaniu na pobyt stały, czasowy lub wymeldowaniu) </a:t>
            </a:r>
          </a:p>
        </p:txBody>
      </p:sp>
    </p:spTree>
    <p:extLst>
      <p:ext uri="{BB962C8B-B14F-4D97-AF65-F5344CB8AC3E}">
        <p14:creationId xmlns:p14="http://schemas.microsoft.com/office/powerpoint/2010/main" val="335237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1E7C57-7191-406D-95CB-366A1F95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8C92F-F727-4D3E-A8C9-829180F77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3229"/>
            <a:ext cx="9601200" cy="3984171"/>
          </a:xfrm>
        </p:spPr>
        <p:txBody>
          <a:bodyPr/>
          <a:lstStyle/>
          <a:p>
            <a:r>
              <a:rPr lang="pl-PL" b="1" dirty="0"/>
              <a:t>Ewidencja ludności </a:t>
            </a:r>
            <a:r>
              <a:rPr lang="pl-PL" dirty="0"/>
              <a:t>polega na rejestracji określonych w ustawie podstawowych danych identyfikujących tożsamość oraz status administracyjnoprawny osób fizycznych</a:t>
            </a:r>
          </a:p>
          <a:p>
            <a:r>
              <a:rPr lang="pl-PL" dirty="0"/>
              <a:t>Powszechny Elektronicznym System Ewidencji Ludności (rejestr PESEL) </a:t>
            </a:r>
          </a:p>
          <a:p>
            <a:r>
              <a:rPr lang="pl-PL" dirty="0"/>
              <a:t>Rejestry mieszkańców </a:t>
            </a:r>
          </a:p>
          <a:p>
            <a:r>
              <a:rPr lang="pl-PL" dirty="0"/>
              <a:t>Zadania zlecone z zakresu administracji rządowej </a:t>
            </a:r>
          </a:p>
        </p:txBody>
      </p:sp>
    </p:spTree>
    <p:extLst>
      <p:ext uri="{BB962C8B-B14F-4D97-AF65-F5344CB8AC3E}">
        <p14:creationId xmlns:p14="http://schemas.microsoft.com/office/powerpoint/2010/main" val="2132228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1567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6881"/>
            <a:ext cx="9601200" cy="411051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Cudzoziemiec przebywający na terytorium Rzeczypospolitej Polskiej jest obowiązany wykonywać obowiązek meldunkowy, jeżeli przepisy ustawy o ewidencji ludności nie stanowią inaczej</a:t>
            </a:r>
          </a:p>
          <a:p>
            <a:r>
              <a:rPr lang="pl-PL" dirty="0"/>
              <a:t>W odniesieniu do obowiązku meldunkowego cudzoziemców zastosowanie mają przepisy określające:</a:t>
            </a:r>
          </a:p>
          <a:p>
            <a:pPr lvl="1"/>
            <a:r>
              <a:rPr lang="pl-PL" dirty="0"/>
              <a:t>czym jest obowiązek meldunkowy (art. 24)</a:t>
            </a:r>
          </a:p>
          <a:p>
            <a:pPr lvl="1"/>
            <a:r>
              <a:rPr lang="pl-PL" dirty="0"/>
              <a:t>definicję pobytu stałego i czasowego (art. 25 ust. 1-3)</a:t>
            </a:r>
          </a:p>
          <a:p>
            <a:pPr lvl="1"/>
            <a:r>
              <a:rPr lang="pl-PL" dirty="0"/>
              <a:t>sposób określenia adresu (art. 26)</a:t>
            </a:r>
          </a:p>
          <a:p>
            <a:pPr lvl="1"/>
            <a:r>
              <a:rPr lang="pl-PL" dirty="0"/>
              <a:t>prawo do równoczesnego posiadania miejsca pobytu stałego i czasowego (art. 27 ust. 2)</a:t>
            </a:r>
          </a:p>
          <a:p>
            <a:pPr lvl="1"/>
            <a:r>
              <a:rPr lang="pl-PL" dirty="0"/>
              <a:t>sposób dokonywania zameldowania na pobyt stały i czasowy (art. 28)</a:t>
            </a:r>
          </a:p>
          <a:p>
            <a:pPr lvl="1"/>
            <a:r>
              <a:rPr lang="pl-PL" dirty="0"/>
              <a:t>dane zamieszczane w formularzach podlegających wypełnieniu w związku z obowiązkiem meldunkowym (art. 30-39)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155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90591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038"/>
            <a:ext cx="9601200" cy="4746661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Cudzoziemiec</a:t>
            </a:r>
            <a:r>
              <a:rPr lang="pl-PL" dirty="0"/>
              <a:t> będący obywatelem państwa członkowskiego Unii Europejskiej, obywatelem państwa członkowskiego Europejskiego Porozumienia o Wolnym Handlu (EFTA) – strony umowy o Europejskim Obszarze Gospodarczym lub obywatelem Konfederacji Szwajcarskiej, przebywający na terytorium Rzeczypospolitej Polskiej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  <a:r>
              <a:rPr lang="pl-PL" dirty="0"/>
              <a:t>.</a:t>
            </a:r>
          </a:p>
          <a:p>
            <a:r>
              <a:rPr lang="pl-PL" b="1" dirty="0"/>
              <a:t>Członek rodziny cudzoziemca</a:t>
            </a:r>
            <a:r>
              <a:rPr lang="pl-PL" dirty="0"/>
              <a:t>, o którym mowa wyżej, niebędący obywatelem państwa członkowskiego Unii Europejskiej, obywatelem państwa członkowskiego Europejskiego Porozumienia o Wolnym Handlu (EFTA) – strony umowy o Europejskim Obszarze Gospodarczym lub obywatelem Konfederacji Szwajcarskiej,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</a:p>
          <a:p>
            <a:r>
              <a:rPr lang="pl-PL" dirty="0"/>
              <a:t>Cudzoziemiec niewymieniony wyżej, przebywający na terytorium Rzeczypospolitej Polskiej, ma obowiązek zameldować się w miejscu pobytu stałego lub czasowego </a:t>
            </a:r>
            <a:r>
              <a:rPr lang="pl-PL" b="1" dirty="0"/>
              <a:t>najpóźniej czwartego dnia, licząc od dnia przybycia do tego miejsca. </a:t>
            </a:r>
          </a:p>
          <a:p>
            <a:pPr marL="530352" lvl="1" indent="0">
              <a:buNone/>
            </a:pPr>
            <a:r>
              <a:rPr lang="pl-PL" i="0" dirty="0"/>
              <a:t>Deklarowany czas pobytu nie może przekroczyć okresu, w którym cudzoziemiec ten może legalnie przebywać na terytorium Rzeczypospolitej Polskiej, zgodnie z dokumentem potwierdzającym jego prawo pobytu.</a:t>
            </a:r>
            <a:endParaRPr lang="pl-PL" b="1" i="0" dirty="0"/>
          </a:p>
        </p:txBody>
      </p:sp>
    </p:spTree>
    <p:extLst>
      <p:ext uri="{BB962C8B-B14F-4D97-AF65-F5344CB8AC3E}">
        <p14:creationId xmlns:p14="http://schemas.microsoft.com/office/powerpoint/2010/main" val="2927145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4429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0171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Od wykonywania obowiązku meldunkowego </a:t>
            </a:r>
            <a:r>
              <a:rPr lang="pl-PL" b="1" dirty="0"/>
              <a:t>zwolnieni są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Cudzoziemcy których </a:t>
            </a:r>
            <a:r>
              <a:rPr lang="pl-PL" b="1" dirty="0"/>
              <a:t>okres pobytu </a:t>
            </a:r>
            <a:r>
              <a:rPr lang="pl-PL" dirty="0"/>
              <a:t>na terytorium Rzeczypospolitej Polskiej </a:t>
            </a:r>
            <a:r>
              <a:rPr lang="pl-PL" b="1" dirty="0"/>
              <a:t>nie przekracza 30 dni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Pod warunkiem wzajemności:</a:t>
            </a:r>
          </a:p>
          <a:p>
            <a:pPr lvl="1"/>
            <a:r>
              <a:rPr lang="pl-PL" dirty="0"/>
              <a:t>szefowie i członkowie personelu przedstawicielstw dyplomatycznych</a:t>
            </a:r>
          </a:p>
          <a:p>
            <a:pPr lvl="1"/>
            <a:r>
              <a:rPr lang="pl-PL" dirty="0"/>
              <a:t>szefowie i członkowie personelu urzędów konsularnych</a:t>
            </a:r>
          </a:p>
          <a:p>
            <a:pPr lvl="1"/>
            <a:r>
              <a:rPr lang="pl-PL" dirty="0"/>
              <a:t>Członkowie rodzin wyżej wymienionych pozostający z nimi we wspólnocie domowej,</a:t>
            </a:r>
          </a:p>
          <a:p>
            <a:pPr lvl="1"/>
            <a:r>
              <a:rPr lang="pl-PL" dirty="0"/>
              <a:t>Inne osoby na podstawie ustaw, umów lub powszechnie ustalonych zwyczajów międzynarodowych</a:t>
            </a:r>
          </a:p>
        </p:txBody>
      </p:sp>
    </p:spTree>
    <p:extLst>
      <p:ext uri="{BB962C8B-B14F-4D97-AF65-F5344CB8AC3E}">
        <p14:creationId xmlns:p14="http://schemas.microsoft.com/office/powerpoint/2010/main" val="1079134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Kara grzywny</a:t>
            </a:r>
            <a:endParaRPr lang="pl-PL" b="1" dirty="0"/>
          </a:p>
          <a:p>
            <a:r>
              <a:rPr lang="pl-PL" dirty="0"/>
              <a:t>Kary grzywny </a:t>
            </a:r>
            <a:r>
              <a:rPr lang="pl-PL" b="1" dirty="0"/>
              <a:t>nie stosuje się </a:t>
            </a:r>
            <a:r>
              <a:rPr lang="pl-PL" dirty="0"/>
              <a:t>do cudzoziemca będącego członkiem rodziny obywatela państwa członkowskiego Unii Europejskiej, obywatela państwa członkowskiego Europejskiego Porozumienia o Wolnym Handlu (EFTA) – strony umowy o Europejskim Obszarze Gospodarczym lub obywatela Konfederacji Szwajcarskiej</a:t>
            </a:r>
          </a:p>
        </p:txBody>
      </p:sp>
    </p:spTree>
    <p:extLst>
      <p:ext uri="{BB962C8B-B14F-4D97-AF65-F5344CB8AC3E}">
        <p14:creationId xmlns:p14="http://schemas.microsoft.com/office/powerpoint/2010/main" val="641593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2ED4D-08C0-4AC7-86D4-F654B3B0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8349"/>
            <a:ext cx="9601200" cy="824501"/>
          </a:xfrm>
        </p:spPr>
        <p:txBody>
          <a:bodyPr/>
          <a:lstStyle/>
          <a:p>
            <a:r>
              <a:rPr lang="pl-PL" dirty="0"/>
              <a:t>Formy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3F6CEC-7FA3-4B4F-9004-6FAE6AC2D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687"/>
            <a:ext cx="9601200" cy="4604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Czynności materialno-techniczne:</a:t>
            </a:r>
          </a:p>
          <a:p>
            <a:pPr lvl="1"/>
            <a:r>
              <a:rPr lang="pl-PL" dirty="0"/>
              <a:t>Zameldowanie</a:t>
            </a:r>
          </a:p>
          <a:p>
            <a:pPr lvl="1"/>
            <a:r>
              <a:rPr lang="pl-PL" dirty="0"/>
              <a:t>Wymeldowanie</a:t>
            </a:r>
          </a:p>
          <a:p>
            <a:pPr lvl="1"/>
            <a:r>
              <a:rPr lang="pl-PL" dirty="0"/>
              <a:t>Nadanie numeru PESEL</a:t>
            </a:r>
          </a:p>
          <a:p>
            <a:r>
              <a:rPr lang="pl-PL" dirty="0"/>
              <a:t>Decyzje administracyjne:</a:t>
            </a:r>
          </a:p>
          <a:p>
            <a:pPr lvl="1"/>
            <a:r>
              <a:rPr lang="pl-PL" dirty="0"/>
              <a:t>Wymeldowanie dokonywane z urzędu albo na wniosek właściciela lub innego podmiotu dysponującego tytułem prawnym do lokalu </a:t>
            </a:r>
          </a:p>
          <a:p>
            <a:pPr lvl="1"/>
            <a:r>
              <a:rPr lang="pl-PL" dirty="0"/>
              <a:t>Rozstrzygniecie w przedmiocie zameldowania lub wymeldowania, jeżeli wątpliwości organu budzą dane zgłoszone do zameldowania lub wymeldowania</a:t>
            </a:r>
          </a:p>
          <a:p>
            <a:pPr lvl="1"/>
            <a:r>
              <a:rPr lang="pl-PL" dirty="0"/>
              <a:t>Rozstrzygnięcie w przedmiocie stałego lub czasowego charakteru pobytu, jeżeli wątpliwości organu budzi charakter pobytu danej osoby  </a:t>
            </a:r>
          </a:p>
          <a:p>
            <a:r>
              <a:rPr lang="pl-PL" dirty="0"/>
              <a:t>Zaświadczenia:</a:t>
            </a:r>
          </a:p>
          <a:p>
            <a:pPr lvl="1"/>
            <a:r>
              <a:rPr lang="pl-PL" dirty="0"/>
              <a:t>Zaświadczenie o zameldowaniu na pobyt stały</a:t>
            </a:r>
          </a:p>
          <a:p>
            <a:pPr lvl="1"/>
            <a:r>
              <a:rPr lang="pl-PL" dirty="0"/>
              <a:t>Zaświadczenie o zameldowaniu na pobyt czasowy </a:t>
            </a:r>
          </a:p>
        </p:txBody>
      </p:sp>
    </p:spTree>
    <p:extLst>
      <p:ext uri="{BB962C8B-B14F-4D97-AF65-F5344CB8AC3E}">
        <p14:creationId xmlns:p14="http://schemas.microsoft.com/office/powerpoint/2010/main" val="22298406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2C58F-CC16-415F-B782-5B27DE62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A36CCA-C94D-4965-8D2B-0D6BC6CD0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1928"/>
            <a:ext cx="9601200" cy="392776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Zofia K. urodziła córeczkę, której ojcem jest Marcin W., zameldowany na stałe we Wrocławiu, obecnie przebywający za granicą i nie znany z miejsca faktycznego pobytu. Matka dziecka jest zameldowana na pobyt stały w Oleśnicy. </a:t>
            </a:r>
            <a:br>
              <a:rPr lang="pl-PL" dirty="0"/>
            </a:br>
            <a:endParaRPr lang="pl-PL" dirty="0"/>
          </a:p>
          <a:p>
            <a:r>
              <a:rPr lang="pl-PL" dirty="0"/>
              <a:t>Kto dokona zameldowania dziecka?</a:t>
            </a:r>
            <a:br>
              <a:rPr lang="pl-PL" dirty="0"/>
            </a:br>
            <a:r>
              <a:rPr lang="pl-PL" dirty="0"/>
              <a:t>W jakiej miejscowości zostanie zameldowane dziecko?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09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B1FBB-EF1F-433D-AC80-30D4405B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1255"/>
            <a:ext cx="9601200" cy="1095482"/>
          </a:xfrm>
        </p:spPr>
        <p:txBody>
          <a:bodyPr/>
          <a:lstStyle/>
          <a:p>
            <a:r>
              <a:rPr lang="pl-PL" dirty="0"/>
              <a:t>Organy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440CED-0E2A-4BE3-9CDA-9C6D51EA6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5"/>
            <a:ext cx="9601200" cy="4767208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Minister właściwy ds. informatyzacji: </a:t>
            </a:r>
          </a:p>
          <a:p>
            <a:pPr lvl="1"/>
            <a:r>
              <a:rPr lang="pl-PL" dirty="0"/>
              <a:t>Odpowiada za utrzymanie i rozwój rejestru PESEL</a:t>
            </a:r>
          </a:p>
          <a:p>
            <a:pPr lvl="1"/>
            <a:r>
              <a:rPr lang="pl-PL" dirty="0"/>
              <a:t>Nadaje numer PESEL</a:t>
            </a:r>
          </a:p>
          <a:p>
            <a:r>
              <a:rPr lang="pl-PL" b="1" dirty="0"/>
              <a:t>Minister właściwy ds. wewnętrznych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sprawuje nadzór nad działalnością wojewody </a:t>
            </a:r>
          </a:p>
          <a:p>
            <a:pPr lvl="1"/>
            <a:r>
              <a:rPr lang="pl-PL" dirty="0"/>
              <a:t>zapewnia funkcjonowanie wydzielonej sieci umożliwiającej dostęp do rejestru PESEL właściwym organom </a:t>
            </a:r>
          </a:p>
          <a:p>
            <a:r>
              <a:rPr lang="pl-PL" b="1" dirty="0"/>
              <a:t>Wojewoda: </a:t>
            </a:r>
          </a:p>
          <a:p>
            <a:pPr lvl="1"/>
            <a:r>
              <a:rPr lang="pl-PL" dirty="0"/>
              <a:t>organ wyższego stopnia w stosunku do organów gmin; </a:t>
            </a:r>
          </a:p>
          <a:p>
            <a:pPr lvl="1"/>
            <a:r>
              <a:rPr lang="pl-PL" dirty="0"/>
              <a:t>sprawuje nadzór nad działalnością organów gmin </a:t>
            </a:r>
          </a:p>
          <a:p>
            <a:r>
              <a:rPr lang="pl-PL" b="1" dirty="0"/>
              <a:t>Organ wykonawczy gminy:</a:t>
            </a:r>
          </a:p>
          <a:p>
            <a:pPr lvl="1"/>
            <a:r>
              <a:rPr lang="pl-PL" dirty="0"/>
              <a:t>Odpowiedzialny za dokonywanie rejestracji meldunkowej</a:t>
            </a:r>
          </a:p>
          <a:p>
            <a:pPr lvl="1"/>
            <a:r>
              <a:rPr lang="pl-PL" dirty="0"/>
              <a:t>Opowiada za utrzymanie i rozwój rejestru mieszkańców</a:t>
            </a:r>
          </a:p>
        </p:txBody>
      </p:sp>
    </p:spTree>
    <p:extLst>
      <p:ext uri="{BB962C8B-B14F-4D97-AF65-F5344CB8AC3E}">
        <p14:creationId xmlns:p14="http://schemas.microsoft.com/office/powerpoint/2010/main" val="265337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FD75-3C10-48ED-B615-C22E315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173B4-655A-42F2-8D09-81B79C81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/>
          <a:lstStyle/>
          <a:p>
            <a:r>
              <a:rPr lang="pl-PL" dirty="0"/>
              <a:t>Rejestr PESEL – centralny zbiór określonych danych, prowadzony w systemie teleinformatycznym</a:t>
            </a:r>
          </a:p>
          <a:p>
            <a:r>
              <a:rPr lang="pl-PL" dirty="0"/>
              <a:t>W rejestrze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lvl="1"/>
            <a:r>
              <a:rPr lang="pl-PL" dirty="0"/>
              <a:t>cudzoziemców zamieszkujących na terytorium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53542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874" y="404973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616" y="1704743"/>
            <a:ext cx="9601200" cy="4748284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rejestrach mieszkańców: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nazwisko rodowe; </a:t>
            </a:r>
          </a:p>
          <a:p>
            <a:pPr lvl="1"/>
            <a:r>
              <a:rPr lang="pl-PL" dirty="0"/>
              <a:t> imiona i nazwiska rodowe rodziców; </a:t>
            </a:r>
          </a:p>
          <a:p>
            <a:pPr lvl="1"/>
            <a:r>
              <a:rPr lang="pl-PL" dirty="0"/>
              <a:t>numery PESEL rodziców, jeżeli zostały im nadane; </a:t>
            </a:r>
          </a:p>
          <a:p>
            <a:pPr lvl="1"/>
            <a:r>
              <a:rPr lang="pl-PL" dirty="0"/>
              <a:t>data urodzenia; </a:t>
            </a:r>
          </a:p>
          <a:p>
            <a:pPr lvl="1"/>
            <a:r>
              <a:rPr lang="pl-PL" dirty="0"/>
              <a:t>miejsce urodzenia; </a:t>
            </a:r>
          </a:p>
          <a:p>
            <a:pPr lvl="1"/>
            <a:r>
              <a:rPr lang="pl-PL" dirty="0"/>
              <a:t>kraj urodzenia; </a:t>
            </a:r>
          </a:p>
          <a:p>
            <a:pPr lvl="1"/>
            <a:r>
              <a:rPr lang="pl-PL" dirty="0"/>
              <a:t>stan cywilny; </a:t>
            </a:r>
          </a:p>
          <a:p>
            <a:pPr lvl="1"/>
            <a:r>
              <a:rPr lang="pl-PL" dirty="0"/>
              <a:t>oznaczenie aktu urodzenia i urzędu stanu cywilnego, w którym został on sporządzony; </a:t>
            </a:r>
          </a:p>
        </p:txBody>
      </p:sp>
    </p:spTree>
    <p:extLst>
      <p:ext uri="{BB962C8B-B14F-4D97-AF65-F5344CB8AC3E}">
        <p14:creationId xmlns:p14="http://schemas.microsoft.com/office/powerpoint/2010/main" val="895726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9957"/>
            <a:ext cx="9601200" cy="748555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4598"/>
            <a:ext cx="9601200" cy="521344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płeć;</a:t>
            </a:r>
          </a:p>
          <a:p>
            <a:pPr lvl="1"/>
            <a:r>
              <a:rPr lang="pl-PL" dirty="0"/>
              <a:t>numer PESEL; </a:t>
            </a:r>
          </a:p>
          <a:p>
            <a:pPr lvl="1"/>
            <a:r>
              <a:rPr lang="pl-PL" dirty="0"/>
              <a:t>obywatelstwo albo status bezpaństwowca;</a:t>
            </a:r>
          </a:p>
          <a:p>
            <a:pPr lvl="1"/>
            <a:r>
              <a:rPr lang="pl-PL" dirty="0"/>
              <a:t> imię i nazwisko rodowe oraz numer PESEL małżonka, jeżeli został mu nadany;</a:t>
            </a:r>
          </a:p>
          <a:p>
            <a:pPr lvl="1"/>
            <a:r>
              <a:rPr lang="pl-PL" dirty="0"/>
              <a:t>data zawarcia związku małżeńskiego, oznaczenie aktu małżeństwa i urzędu stanu cywilnego, w którym został on sporządzony, data rozwiązania związku małżeńskiego, sygnatura akt i oznaczenie sądu, który rozwiązał małżeństwo, sygnatura akt i oznaczenie sądu, który ustalił nieistnienie małżeństwa, sygnatura akt i oznaczenie sądu, który unieważnił małżeństwo, data zgonu małżonka albo data znalezienia jego zwłok, oznaczenie jego aktu zgonu i urzędu stanu cywilnego, w którym ten akt został sporządzony; </a:t>
            </a:r>
          </a:p>
          <a:p>
            <a:pPr lvl="1"/>
            <a:r>
              <a:rPr lang="pl-PL" dirty="0"/>
              <a:t>adres i data zameldowania na pobyt stały; </a:t>
            </a:r>
          </a:p>
          <a:p>
            <a:pPr lvl="1"/>
            <a:r>
              <a:rPr lang="pl-PL" dirty="0"/>
              <a:t> kraj miejsca zamieszkania; </a:t>
            </a:r>
          </a:p>
          <a:p>
            <a:pPr lvl="1"/>
            <a:r>
              <a:rPr lang="pl-PL" dirty="0"/>
              <a:t> kraj poprzedniego miejsca zamieszkania;</a:t>
            </a:r>
          </a:p>
        </p:txBody>
      </p:sp>
    </p:spTree>
    <p:extLst>
      <p:ext uri="{BB962C8B-B14F-4D97-AF65-F5344CB8AC3E}">
        <p14:creationId xmlns:p14="http://schemas.microsoft.com/office/powerpoint/2010/main" val="102461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0665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4324"/>
            <a:ext cx="9601200" cy="573888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data wymeldowania z miejsca pobytu stałego; </a:t>
            </a:r>
          </a:p>
          <a:p>
            <a:pPr lvl="1"/>
            <a:r>
              <a:rPr lang="pl-PL" dirty="0"/>
              <a:t>adres i data zameldowania na pobyt czasowy oraz data upływu deklarowanego terminu pobytu; </a:t>
            </a:r>
          </a:p>
          <a:p>
            <a:pPr lvl="1"/>
            <a:r>
              <a:rPr lang="pl-PL" dirty="0"/>
              <a:t>data wymeldowania z miejsca pobytu czasowego; </a:t>
            </a:r>
          </a:p>
          <a:p>
            <a:pPr lvl="1"/>
            <a:r>
              <a:rPr lang="pl-PL" dirty="0"/>
              <a:t> data wyjazdu poza granice Rzeczypospolitej Polskiej trwającego dłużej niż 6 miesięcy i wskazanie kraju wyjazdu; </a:t>
            </a:r>
          </a:p>
          <a:p>
            <a:pPr lvl="1"/>
            <a:r>
              <a:rPr lang="pl-PL" dirty="0"/>
              <a:t>przewidywany okres pobytu poza granicami Rzeczypospolitej Polskiej trwającego dłużej niż 6 miesięcy; </a:t>
            </a:r>
          </a:p>
          <a:p>
            <a:pPr lvl="1"/>
            <a:r>
              <a:rPr lang="pl-PL" dirty="0"/>
              <a:t> data powrotu z wyjazdu poza granice Rzeczypospolitej Polskiej trwającego dłużej niż 6 miesięcy; </a:t>
            </a:r>
          </a:p>
          <a:p>
            <a:pPr lvl="1"/>
            <a:r>
              <a:rPr lang="pl-PL" dirty="0"/>
              <a:t>seria, numer i data ważności ostatniego wydanego dowodu osobistego obywatela polskiego oraz oznaczenie organu wydającego dokument; </a:t>
            </a:r>
          </a:p>
          <a:p>
            <a:pPr lvl="1"/>
            <a:r>
              <a:rPr lang="pl-PL" dirty="0"/>
              <a:t>seria, numer i data ważności ostatniego wydanego paszportu obywatela polskiego; </a:t>
            </a:r>
          </a:p>
          <a:p>
            <a:pPr lvl="1"/>
            <a:r>
              <a:rPr lang="pl-PL" dirty="0"/>
              <a:t> seria, numer i data ważności ważnego dokumentu podróży cudzoziemca lub innego ważnego dokumentu potwierdzającego tożsamość i obywatelstwo; </a:t>
            </a:r>
          </a:p>
        </p:txBody>
      </p:sp>
    </p:spTree>
    <p:extLst>
      <p:ext uri="{BB962C8B-B14F-4D97-AF65-F5344CB8AC3E}">
        <p14:creationId xmlns:p14="http://schemas.microsoft.com/office/powerpoint/2010/main" val="76847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1488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533"/>
            <a:ext cx="9601200" cy="573888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status cudzoziemca oznaczony jako: </a:t>
            </a:r>
          </a:p>
          <a:p>
            <a:pPr lvl="2"/>
            <a:r>
              <a:rPr lang="pl-PL" dirty="0"/>
              <a:t> UE – w przypadku cudzoziemca 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 CUE – w przypadku cudzoziemca będącego członkiem rodziny cudzoziemca, o którym mowa wyżej, niebędącego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NUE – w przypadku cudzoziemca niewymienionego wyżej</a:t>
            </a:r>
          </a:p>
          <a:p>
            <a:pPr lvl="1"/>
            <a:r>
              <a:rPr lang="pl-PL" dirty="0"/>
              <a:t> data zgonu albo data znalezienia zwłok, numer aktu zgonu i oznaczenie urzędu stanu cywilnego, w którym ten akt został sporządzony.</a:t>
            </a:r>
          </a:p>
        </p:txBody>
      </p:sp>
    </p:spTree>
    <p:extLst>
      <p:ext uri="{BB962C8B-B14F-4D97-AF65-F5344CB8AC3E}">
        <p14:creationId xmlns:p14="http://schemas.microsoft.com/office/powerpoint/2010/main" val="3773164358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1598</TotalTime>
  <Words>2777</Words>
  <Application>Microsoft Office PowerPoint</Application>
  <PresentationFormat>Panoramiczny</PresentationFormat>
  <Paragraphs>276</Paragraphs>
  <Slides>35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Calibri</vt:lpstr>
      <vt:lpstr>Franklin Gothic Book</vt:lpstr>
      <vt:lpstr>Przycinanie</vt:lpstr>
      <vt:lpstr>Ewidencja ludności</vt:lpstr>
      <vt:lpstr>Ewidencja ludności</vt:lpstr>
      <vt:lpstr>Ewidencja ludności</vt:lpstr>
      <vt:lpstr>Organy</vt:lpstr>
      <vt:lpstr>Rejestr PESEL</vt:lpstr>
      <vt:lpstr>Rejestr PESEL </vt:lpstr>
      <vt:lpstr>Rejestr PESEL </vt:lpstr>
      <vt:lpstr>Rejestr PESEL </vt:lpstr>
      <vt:lpstr>Rejestr PESEL </vt:lpstr>
      <vt:lpstr>Rejestr PESEL</vt:lpstr>
      <vt:lpstr>Rejestr PESEL</vt:lpstr>
      <vt:lpstr>Rejestr PESEL</vt:lpstr>
      <vt:lpstr>Rejestr PESEL</vt:lpstr>
      <vt:lpstr>Rejestr PESEL</vt:lpstr>
      <vt:lpstr>Numer PESEL</vt:lpstr>
      <vt:lpstr>Rejestry mieszkańców</vt:lpstr>
      <vt:lpstr>Numer PESEL</vt:lpstr>
      <vt:lpstr>Zmiana numeru PESEL</vt:lpstr>
      <vt:lpstr>Obowiązek meldunkowy obywateli RP</vt:lpstr>
      <vt:lpstr>Obowiązek meldunkowy – definicje  </vt:lpstr>
      <vt:lpstr>Zameldowanie </vt:lpstr>
      <vt:lpstr>Zameldowanie</vt:lpstr>
      <vt:lpstr>Zameldowanie</vt:lpstr>
      <vt:lpstr>Zameldowanie</vt:lpstr>
      <vt:lpstr>Zameldowanie</vt:lpstr>
      <vt:lpstr>Wymeldowanie</vt:lpstr>
      <vt:lpstr>Wymeldowanie</vt:lpstr>
      <vt:lpstr>Wymeldowanie</vt:lpstr>
      <vt:lpstr>Zgłoszenie wyjazdu oraz powrotu z wyjazdu zagranicznego</vt:lpstr>
      <vt:lpstr>Obowiązek meldunkowy cudzoziemców </vt:lpstr>
      <vt:lpstr>Obowiązek meldunkowy cudzoziemców </vt:lpstr>
      <vt:lpstr>Obowiązek meldunkowy cudzoziemców </vt:lpstr>
      <vt:lpstr>Obowiązek meldunkowy cudzoziemców </vt:lpstr>
      <vt:lpstr>Formy działania administracji</vt:lpstr>
      <vt:lpstr>Kazus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Ewidencja ludności</dc:title>
  <dc:creator>Patrycja Przybyła</dc:creator>
  <cp:lastModifiedBy>Patrycja Przybyła</cp:lastModifiedBy>
  <cp:revision>124</cp:revision>
  <dcterms:created xsi:type="dcterms:W3CDTF">2020-03-19T18:44:32Z</dcterms:created>
  <dcterms:modified xsi:type="dcterms:W3CDTF">2021-12-11T09:48:03Z</dcterms:modified>
</cp:coreProperties>
</file>