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6"/>
  </p:notesMasterIdLst>
  <p:sldIdLst>
    <p:sldId id="257" r:id="rId5"/>
    <p:sldId id="259" r:id="rId6"/>
    <p:sldId id="261" r:id="rId7"/>
    <p:sldId id="263" r:id="rId8"/>
    <p:sldId id="269" r:id="rId9"/>
    <p:sldId id="271" r:id="rId10"/>
    <p:sldId id="273" r:id="rId11"/>
    <p:sldId id="277" r:id="rId12"/>
    <p:sldId id="279" r:id="rId13"/>
    <p:sldId id="281" r:id="rId14"/>
    <p:sldId id="283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0296E9-A92A-417D-947F-5C22ACA398D4}" v="1" dt="2021-04-24T15:35:33.162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60" d="100"/>
          <a:sy n="60" d="100"/>
        </p:scale>
        <p:origin x="8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ytuł prezentacji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Tytuł prezentacji</a:t>
            </a:r>
          </a:p>
        </p:txBody>
      </p:sp>
      <p:sp>
        <p:nvSpPr>
          <p:cNvPr id="23" name="Autor i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i data</a:t>
            </a:r>
          </a:p>
        </p:txBody>
      </p:sp>
      <p:sp>
        <p:nvSpPr>
          <p:cNvPr id="2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Ważny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Informacje dotyczące fakt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Informacje dotyczące faktu</a:t>
            </a:r>
          </a:p>
        </p:txBody>
      </p:sp>
      <p:sp>
        <p:nvSpPr>
          <p:cNvPr id="10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rzypisani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Przypisanie</a:t>
            </a:r>
          </a:p>
        </p:txBody>
      </p:sp>
      <p:sp>
        <p:nvSpPr>
          <p:cNvPr id="116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„Cytat godny uwagi”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Obrazek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Obrazek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Obrazek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Obrazek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 (zamienn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Tytuł slajdu</a:t>
            </a:r>
          </a:p>
        </p:txBody>
      </p:sp>
      <p:sp>
        <p:nvSpPr>
          <p:cNvPr id="3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slajdu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ytuł slajdu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43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44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61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6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k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ytuł sekcji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Tytuł sekcji</a:t>
            </a:r>
          </a:p>
        </p:txBody>
      </p:sp>
      <p:sp>
        <p:nvSpPr>
          <p:cNvPr id="7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8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8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ytuł program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Tytuł programu</a:t>
            </a:r>
          </a:p>
        </p:txBody>
      </p:sp>
      <p:sp>
        <p:nvSpPr>
          <p:cNvPr id="89" name="Podtytuł program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programu</a:t>
            </a:r>
          </a:p>
        </p:txBody>
      </p:sp>
      <p:sp>
        <p:nvSpPr>
          <p:cNvPr id="90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Tematy programu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wierdze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Stwierdzenie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Tytuł slajdu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1. Jaki sąd będzie właściwy do rozpoznania w pierwszej instacji sprawy o przestępstwo „prania brudnych pieniędzy” (art. 299 k.k.)? Podaj sąd i podstawę prawną.…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defTabSz="1438619">
              <a:defRPr sz="6843" spc="-136"/>
            </a:pPr>
            <a:r>
              <a:t>1. Jaki sąd będzie właściwy do rozpoznania w pierwszej instacji sprawy o przestępstwo „prania brudnych pieniędzy” (art. 299 k.k.)? Podaj sąd i podstawę prawną.</a:t>
            </a:r>
          </a:p>
          <a:p>
            <a:pPr defTabSz="1438619">
              <a:defRPr sz="6843" spc="-136"/>
            </a:pPr>
            <a:r>
              <a:t>Jaki to rodzaj właściwości?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13. Pokrzywdzony Błażej G. ustanowił w postępowaniu pełnomocnikiem swoją siotrę, która ukończyła prawo. Czy Błażej G. postąpił prawidłowo?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 defTabSz="1511770">
              <a:defRPr sz="7192" spc="-143"/>
            </a:lvl1pPr>
          </a:lstStyle>
          <a:p>
            <a:r>
              <a:t>13. Pokrzywdzony Błażej G. ustanowił w postępowaniu pełnomocnikiem swoją siotrę, która ukończyła prawo. Czy Błażej G. postąpił prawidłowo?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14. Podejrzana Iwona P. odmówiła pobrania jej odcisków palców twierdząc, że jest to jej uprawnienie, a nie obowiązek. Czy słusznie?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14. Podejrzana Iwona P. odmówiła pobrania jej odcisków palców twierdząc, że jest to jej uprawnienie, a nie obowiązek. Czy słusznie?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2. W jakim składzie w pierwszej instancji sąd rozpozna sprawę o zabójstwo (art. 148 § 1 k.k.) ? Podaj podstawę prawną.…"/>
          <p:cNvSpPr txBox="1">
            <a:spLocks noGrp="1"/>
          </p:cNvSpPr>
          <p:nvPr>
            <p:ph type="body" sz="half" idx="1"/>
          </p:nvPr>
        </p:nvSpPr>
        <p:spPr>
          <a:xfrm>
            <a:off x="1526303" y="3694931"/>
            <a:ext cx="21971000" cy="3874314"/>
          </a:xfrm>
          <a:prstGeom prst="rect">
            <a:avLst/>
          </a:prstGeom>
        </p:spPr>
        <p:txBody>
          <a:bodyPr/>
          <a:lstStyle/>
          <a:p>
            <a:pPr defTabSz="1194786">
              <a:defRPr sz="5684" spc="-113"/>
            </a:pPr>
            <a:r>
              <a:t>2. W jakim składzie w pierwszej instancji sąd rozpozna sprawę o zabójstwo (art. 148 § 1 k.k.) ? Podaj podstawę prawną.</a:t>
            </a:r>
          </a:p>
          <a:p>
            <a:pPr defTabSz="1194786">
              <a:defRPr sz="5684" spc="-113"/>
            </a:pPr>
            <a:r>
              <a:t>W jakim składzie w drugiej instancji sąd rozpozna apelację wnoszącą o wymierzenie kary dożywotniego pozbawienia wolności za przestępstwo zabójstwa ? Podaj podstawę prawną.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3. Jeżeli przestępstwo zostało popełnione we Wrocławiu, sprawca przed popełnieniem przestępstwa stale zamieszkiwał w Opolu, a został ujęty w Krakowie - który sąd będzie właściwy miejscowo do rozpoznania sprawy ? Podaj podstawę prawną."/>
          <p:cNvSpPr txBox="1">
            <a:spLocks noGrp="1"/>
          </p:cNvSpPr>
          <p:nvPr>
            <p:ph type="body" sz="half" idx="1"/>
          </p:nvPr>
        </p:nvSpPr>
        <p:spPr>
          <a:xfrm>
            <a:off x="1370308" y="4382616"/>
            <a:ext cx="21971001" cy="3874314"/>
          </a:xfrm>
          <a:prstGeom prst="rect">
            <a:avLst/>
          </a:prstGeom>
        </p:spPr>
        <p:txBody>
          <a:bodyPr/>
          <a:lstStyle>
            <a:lvl1pPr defTabSz="1292319">
              <a:defRPr sz="6147" spc="-122"/>
            </a:lvl1pPr>
          </a:lstStyle>
          <a:p>
            <a:r>
              <a:t>3. Jeżeli przestępstwo zostało popełnione we Wrocławiu, sprawca przed popełnieniem przestępstwa stale zamieszkiwał w Opolu, a został ujęty w Krakowie - który sąd będzie właściwy miejscowo do rozpoznania sprawy ? Podaj podstawę prawną.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4. Adam N. został oskarżony o udział w zorganizowanej grupie przestępczej (art. 258 § 1 k.k.) oraz posiadanie 10 g środka odurzającego w postaci marihuany (art. 62 ust. 1 ustawy o przeciwdziałaniu narkomanii). Jaki sąd będzie właściwy do rozpoznania spra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 defTabSz="1170402">
              <a:defRPr sz="5568" spc="-111"/>
            </a:lvl1pPr>
          </a:lstStyle>
          <a:p>
            <a:r>
              <a:t>4. Adam N. został oskarżony o udział w zorganizowanej grupie przestępczej (art. 258 § 1 k.k.) oraz posiadanie 10 g środka odurzającego w postaci marihuany (art. 62 ust. 1 ustawy o przeciwdziałaniu narkomanii). Jaki sąd będzie właściwy do rozpoznania sprawy w pierwszej instancji ? Podaj podstawę prawną.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7. Sąd Rejonowy dla Wrocławia - Krzyków we Wrocławiu, II Wydział Karny, w dniu 1 kwietnia 2020r. zastosował wobec Adriana B. tymczasowe aresztowanie na okres 3 miesięcy. Na wniosek obrońcy podejrzanego, prokurator prowadzący śledztwo w dniu 15 kwietnia 2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 defTabSz="999718">
              <a:defRPr sz="4756" spc="-95"/>
            </a:lvl1pPr>
          </a:lstStyle>
          <a:p>
            <a:r>
              <a:t>7. Sąd Rejonowy dla Wrocławia - Krzyków we Wrocławiu, II Wydział Karny, w dniu 1 kwietnia 2020r. zastosował wobec Adriana B. tymczasowe aresztowanie na okres 3 miesięcy. Na wniosek obrońcy podejrzanego, prokurator prowadzący śledztwo w dniu 15 kwietnia 2020r. wydał zarządzenie o zgodzie  na widzenie z obrońcą w obecności funkcjonariusza. Czy prokurator postąpił prawidłowo?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8. Adam Kowalski oskarżony o przestępstwo z art. 148 § 1 k.k. stwierdził, że nie ufa żadnym adwokatom i w procesie będzie bronił się sam. Czy w takim przypadku obrona samodzielna jest dopuszczalna? Podaj podstawę prawną.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 defTabSz="1389853">
              <a:defRPr sz="6612" spc="-132"/>
            </a:lvl1pPr>
          </a:lstStyle>
          <a:p>
            <a:r>
              <a:t>8. Adam Kowalski oskarżony o przestępstwo z art. 148 § 1 k.k. stwierdził, że nie ufa żadnym adwokatom i w procesie będzie bronił się sam. Czy w takim przypadku obrona samodzielna jest dopuszczalna? Podaj podstawę prawną.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9. Ewa Nowak jest podejrzana o przestępstwo z art. 299 § 1 k.k. („pranie brudnych pieniędzy”). Prokurator zastosował wobec podejrzanej nieizolacyjne środki zapobiegawcze w postaci dozoru policji oraz poręczenia majątkowego w kwocie  30.000,00 zł. Do kanc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 defTabSz="999718">
              <a:defRPr sz="4756" spc="-95"/>
            </a:lvl1pPr>
          </a:lstStyle>
          <a:p>
            <a:r>
              <a:t>9. Ewa Nowak jest podejrzana o przestępstwo z art. 299 § 1 k.k. („pranie brudnych pieniędzy”). Prokurator zastosował wobec podejrzanej nieizolacyjne środki zapobiegawcze w postaci dozoru policji oraz poręczenia majątkowego w kwocie  30.000,00 zł. Do kancelarii adw. Karoliny Karpińskiej zgłosiła się matka Ewy Nowak, której udzieliła upoważnienia do obrony w sprawie karnej Ewy Nowak. Czy postępowanie to było prawidłowe? Podaj podstawę prawną.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11. Jan C. jest oskarżony o przemyt narkotyków. Ustanowił w sprawie 4 obronców. Czy taka sytuacja może mieć miejsce?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 defTabSz="1755604">
              <a:defRPr sz="8352" spc="-167"/>
            </a:lvl1pPr>
          </a:lstStyle>
          <a:p>
            <a:r>
              <a:t>11. Jan C. jest oskarżony o przemyt narkotyków. Ustanowił w sprawie 4 obronców. Czy taka sytuacja może mieć miejsce?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12. Jan K. został oskarżony o przestępstwo kradzieży samochodu (art. 278 § 1 k.k.). Akt oskarżenia w sprawie przeciwko Janowi K. obejmuje także innych oskarżonych o kradzieże mienia znacznej wartości. Sprawy pozostałych oskarżonych pozostają w ścisłym zw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 defTabSz="999718">
              <a:defRPr sz="4756" spc="-95"/>
            </a:lvl1pPr>
          </a:lstStyle>
          <a:p>
            <a:r>
              <a:t>12. Jan K. został oskarżony o przestępstwo kradzieży samochodu (art. 278 § 1 k.k.). Akt oskarżenia w sprawie przeciwko Janowi K. obejmuje także innych oskarżonych o kradzieże mienia znacznej wartości. Sprawy pozostałych oskarżonych pozostają w ścisłym związku z czynem zarzucany, Janowi K. Jaki sąd rozpozna w pierwszej instancji sprawę Jana K., a jaki sąd rozpozna w pierwszej instancji sprawę pozostałych współoskarżonych?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C45BB15EBE7584DA6CD114B7EBB8E0B" ma:contentTypeVersion="6" ma:contentTypeDescription="Utwórz nowy dokument." ma:contentTypeScope="" ma:versionID="3c6b9cf6090f1c653d8980dac0e179d3">
  <xsd:schema xmlns:xsd="http://www.w3.org/2001/XMLSchema" xmlns:xs="http://www.w3.org/2001/XMLSchema" xmlns:p="http://schemas.microsoft.com/office/2006/metadata/properties" xmlns:ns2="d448033f-6250-49be-9b84-7fcdb5ebcbec" xmlns:ns3="15502b9a-1905-4bfa-848c-ff3271dad3b8" targetNamespace="http://schemas.microsoft.com/office/2006/metadata/properties" ma:root="true" ma:fieldsID="87806b2864770b964d491d023bf40454" ns2:_="" ns3:_="">
    <xsd:import namespace="d448033f-6250-49be-9b84-7fcdb5ebcbec"/>
    <xsd:import namespace="15502b9a-1905-4bfa-848c-ff3271dad3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48033f-6250-49be-9b84-7fcdb5ebcb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502b9a-1905-4bfa-848c-ff3271dad3b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8697A1-7E0C-44DE-BF2E-C0A7E73CC11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6BADD40-D02A-4A68-94E4-7D25B533C6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CC2F13-69F8-4401-9CBC-7CAE81A13C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48033f-6250-49be-9b84-7fcdb5ebcbec"/>
    <ds:schemaRef ds:uri="15502b9a-1905-4bfa-848c-ff3271dad3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</Words>
  <Application>Microsoft Macintosh PowerPoint</Application>
  <PresentationFormat>Niestandardowy</PresentationFormat>
  <Paragraphs>13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4" baseType="lpstr">
      <vt:lpstr>Helvetica Neue</vt:lpstr>
      <vt:lpstr>Helvetica Neue Medium</vt:lpstr>
      <vt:lpstr>21_BasicWhite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Edyta Szczecińska</dc:creator>
  <cp:lastModifiedBy>1008</cp:lastModifiedBy>
  <cp:revision>2</cp:revision>
  <dcterms:modified xsi:type="dcterms:W3CDTF">2021-12-03T21:21:43Z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0x0101004C45BB15EBE7584DA6CD114B7EBB8E0B</vt:lpwstr>
  </property>
</Properties>
</file>