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E2CA"/>
          </a:solidFill>
        </a:fill>
      </a:tcStyle>
    </a:wholeTbl>
    <a:band2H>
      <a:tcTxStyle b="def" i="def"/>
      <a:tcStyle>
        <a:tcBdr/>
        <a:fill>
          <a:solidFill>
            <a:srgbClr val="FCF1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D3D6"/>
          </a:solidFill>
        </a:fill>
      </a:tcStyle>
    </a:wholeTbl>
    <a:band2H>
      <a:tcTxStyle b="def" i="def"/>
      <a:tcStyle>
        <a:tcBdr/>
        <a:fill>
          <a:solidFill>
            <a:srgbClr val="FAEA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ACECE"/>
          </a:solidFill>
        </a:fill>
      </a:tcStyle>
    </a:wholeTbl>
    <a:band2H>
      <a:tcTxStyle b="def" i="def"/>
      <a:tcStyle>
        <a:tcBdr/>
        <a:fill>
          <a:solidFill>
            <a:srgbClr val="F5E8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2" name="Shape 10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orbel"/>
      </a:defRPr>
    </a:lvl1pPr>
    <a:lvl2pPr indent="228600" latinLnBrk="0">
      <a:defRPr sz="1200">
        <a:latin typeface="+mj-lt"/>
        <a:ea typeface="+mj-ea"/>
        <a:cs typeface="+mj-cs"/>
        <a:sym typeface="Corbel"/>
      </a:defRPr>
    </a:lvl2pPr>
    <a:lvl3pPr indent="457200" latinLnBrk="0">
      <a:defRPr sz="1200">
        <a:latin typeface="+mj-lt"/>
        <a:ea typeface="+mj-ea"/>
        <a:cs typeface="+mj-cs"/>
        <a:sym typeface="Corbel"/>
      </a:defRPr>
    </a:lvl3pPr>
    <a:lvl4pPr indent="685800" latinLnBrk="0">
      <a:defRPr sz="1200">
        <a:latin typeface="+mj-lt"/>
        <a:ea typeface="+mj-ea"/>
        <a:cs typeface="+mj-cs"/>
        <a:sym typeface="Corbel"/>
      </a:defRPr>
    </a:lvl4pPr>
    <a:lvl5pPr indent="914400" latinLnBrk="0">
      <a:defRPr sz="1200">
        <a:latin typeface="+mj-lt"/>
        <a:ea typeface="+mj-ea"/>
        <a:cs typeface="+mj-cs"/>
        <a:sym typeface="Corbel"/>
      </a:defRPr>
    </a:lvl5pPr>
    <a:lvl6pPr indent="1143000" latinLnBrk="0">
      <a:defRPr sz="1200">
        <a:latin typeface="+mj-lt"/>
        <a:ea typeface="+mj-ea"/>
        <a:cs typeface="+mj-cs"/>
        <a:sym typeface="Corbel"/>
      </a:defRPr>
    </a:lvl6pPr>
    <a:lvl7pPr indent="1371600" latinLnBrk="0">
      <a:defRPr sz="1200">
        <a:latin typeface="+mj-lt"/>
        <a:ea typeface="+mj-ea"/>
        <a:cs typeface="+mj-cs"/>
        <a:sym typeface="Corbel"/>
      </a:defRPr>
    </a:lvl7pPr>
    <a:lvl8pPr indent="1600200" latinLnBrk="0">
      <a:defRPr sz="1200">
        <a:latin typeface="+mj-lt"/>
        <a:ea typeface="+mj-ea"/>
        <a:cs typeface="+mj-cs"/>
        <a:sym typeface="Corbel"/>
      </a:defRPr>
    </a:lvl8pPr>
    <a:lvl9pPr indent="1828800" latinLnBrk="0">
      <a:defRPr sz="1200">
        <a:latin typeface="+mj-lt"/>
        <a:ea typeface="+mj-ea"/>
        <a:cs typeface="+mj-cs"/>
        <a:sym typeface="Corbe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Slajd tytułowy">
    <p:bg>
      <p:bgPr>
        <a:gradFill flip="none" rotWithShape="1">
          <a:gsLst>
            <a:gs pos="0">
              <a:srgbClr val="BFC4D3"/>
            </a:gs>
            <a:gs pos="12000">
              <a:srgbClr val="BF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8"/>
          <p:cNvSpPr/>
          <p:nvPr/>
        </p:nvSpPr>
        <p:spPr>
          <a:xfrm>
            <a:off x="-1" y="0"/>
            <a:ext cx="9144001" cy="513543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" name="Tekst tytułowy"/>
          <p:cNvSpPr txBox="1"/>
          <p:nvPr>
            <p:ph type="title"/>
          </p:nvPr>
        </p:nvSpPr>
        <p:spPr>
          <a:xfrm>
            <a:off x="685800" y="3355847"/>
            <a:ext cx="8077200" cy="1673353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4700"/>
            </a:lvl1pPr>
          </a:lstStyle>
          <a:p>
            <a:pPr/>
            <a:r>
              <a:t>Tekst tytułowy</a:t>
            </a:r>
          </a:p>
        </p:txBody>
      </p:sp>
      <p:sp>
        <p:nvSpPr>
          <p:cNvPr id="15" name="Treść - poziom 1…"/>
          <p:cNvSpPr txBox="1"/>
          <p:nvPr>
            <p:ph type="body" sz="quarter" idx="1"/>
          </p:nvPr>
        </p:nvSpPr>
        <p:spPr>
          <a:xfrm>
            <a:off x="685800" y="1828800"/>
            <a:ext cx="8077200" cy="149961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Tx/>
              <a:buSzTx/>
              <a:buNone/>
              <a:defRPr sz="2000">
                <a:solidFill>
                  <a:srgbClr val="FFFFFF"/>
                </a:solidFill>
              </a:defRPr>
            </a:lvl1pPr>
            <a:lvl2pPr marL="0" indent="457200">
              <a:buClrTx/>
              <a:buSzTx/>
              <a:buNone/>
              <a:defRPr sz="2000">
                <a:solidFill>
                  <a:srgbClr val="FFFFFF"/>
                </a:solidFill>
              </a:defRPr>
            </a:lvl2pPr>
            <a:lvl3pPr marL="0" indent="914400">
              <a:buClrTx/>
              <a:buSzTx/>
              <a:buNone/>
              <a:defRPr sz="2000">
                <a:solidFill>
                  <a:srgbClr val="FFFFFF"/>
                </a:solidFill>
              </a:defRPr>
            </a:lvl3pPr>
            <a:lvl4pPr marL="0" indent="1371600">
              <a:buClrTx/>
              <a:buSzTx/>
              <a:buNone/>
              <a:defRPr sz="2000">
                <a:solidFill>
                  <a:srgbClr val="FFFFFF"/>
                </a:solidFill>
              </a:defRPr>
            </a:lvl4pPr>
            <a:lvl5pPr marL="0" indent="1828800">
              <a:buClrTx/>
              <a:buSzTx/>
              <a:buNone/>
              <a:defRPr sz="2000">
                <a:solidFill>
                  <a:srgbClr val="FFFFFF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" name="Prostokąt 9"/>
          <p:cNvSpPr/>
          <p:nvPr/>
        </p:nvSpPr>
        <p:spPr>
          <a:xfrm>
            <a:off x="0" y="5128333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38100" dist="10160" dir="540000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25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6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agłówek sekcji">
    <p:bg>
      <p:bgPr>
        <a:gradFill flip="none" rotWithShape="1">
          <a:gsLst>
            <a:gs pos="0">
              <a:srgbClr val="BFC4D3"/>
            </a:gs>
            <a:gs pos="12000">
              <a:srgbClr val="BF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rostokąt 8"/>
          <p:cNvSpPr/>
          <p:nvPr/>
        </p:nvSpPr>
        <p:spPr>
          <a:xfrm>
            <a:off x="0" y="0"/>
            <a:ext cx="9144000" cy="26025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" name="Prostokąt 11"/>
          <p:cNvSpPr/>
          <p:nvPr/>
        </p:nvSpPr>
        <p:spPr>
          <a:xfrm>
            <a:off x="0" y="2602520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38100" dist="10160" dir="540000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5" name="Tekst tytułowy"/>
          <p:cNvSpPr txBox="1"/>
          <p:nvPr>
            <p:ph type="title"/>
          </p:nvPr>
        </p:nvSpPr>
        <p:spPr>
          <a:xfrm>
            <a:off x="749808" y="118871"/>
            <a:ext cx="8013193" cy="1636778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4700"/>
            </a:lvl1pPr>
          </a:lstStyle>
          <a:p>
            <a:pPr/>
            <a:r>
              <a:t>Tekst tytułowy</a:t>
            </a:r>
          </a:p>
        </p:txBody>
      </p:sp>
      <p:sp>
        <p:nvSpPr>
          <p:cNvPr id="36" name="Treść - poziom 1…"/>
          <p:cNvSpPr txBox="1"/>
          <p:nvPr>
            <p:ph type="body" sz="quarter" idx="1"/>
          </p:nvPr>
        </p:nvSpPr>
        <p:spPr>
          <a:xfrm>
            <a:off x="740663" y="1828800"/>
            <a:ext cx="8022337" cy="685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Tx/>
              <a:buSzTx/>
              <a:buNone/>
              <a:defRPr sz="2000">
                <a:solidFill>
                  <a:srgbClr val="FFFFFF"/>
                </a:solidFill>
              </a:defRPr>
            </a:lvl1pPr>
            <a:lvl2pPr marL="0" indent="457200">
              <a:buClrTx/>
              <a:buSzTx/>
              <a:buNone/>
              <a:defRPr sz="2000">
                <a:solidFill>
                  <a:srgbClr val="FFFFFF"/>
                </a:solidFill>
              </a:defRPr>
            </a:lvl2pPr>
            <a:lvl3pPr marL="0" indent="914400">
              <a:buClrTx/>
              <a:buSzTx/>
              <a:buNone/>
              <a:defRPr sz="2000">
                <a:solidFill>
                  <a:srgbClr val="FFFFFF"/>
                </a:solidFill>
              </a:defRPr>
            </a:lvl3pPr>
            <a:lvl4pPr marL="0" indent="1371600">
              <a:buClrTx/>
              <a:buSzTx/>
              <a:buNone/>
              <a:defRPr sz="2000">
                <a:solidFill>
                  <a:srgbClr val="FFFFFF"/>
                </a:solidFill>
              </a:defRPr>
            </a:lvl4pPr>
            <a:lvl5pPr marL="0" indent="1828800">
              <a:buClrTx/>
              <a:buSzTx/>
              <a:buNone/>
              <a:defRPr sz="2000">
                <a:solidFill>
                  <a:srgbClr val="FFFFFF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kst tytułowy"/>
          <p:cNvSpPr txBox="1"/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45" name="Treść - poziom 1…"/>
          <p:cNvSpPr txBox="1"/>
          <p:nvPr>
            <p:ph type="body" sz="half" idx="1"/>
          </p:nvPr>
        </p:nvSpPr>
        <p:spPr>
          <a:xfrm>
            <a:off x="457200" y="1773935"/>
            <a:ext cx="4038600" cy="46238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777239" indent="-320039">
              <a:defRPr sz="2800"/>
            </a:lvl2pPr>
            <a:lvl3pPr marL="1088136" indent="-320039">
              <a:defRPr sz="2800"/>
            </a:lvl3pPr>
            <a:lvl4pPr marL="1317752" indent="-284480">
              <a:defRPr sz="2800"/>
            </a:lvl4pPr>
            <a:lvl5pPr marL="1528063" indent="-284480">
              <a:defRPr sz="28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6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kst tytułowy"/>
          <p:cNvSpPr txBox="1"/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54" name="Treść - poziom 1…"/>
          <p:cNvSpPr txBox="1"/>
          <p:nvPr>
            <p:ph type="body" sz="quarter" idx="1"/>
          </p:nvPr>
        </p:nvSpPr>
        <p:spPr>
          <a:xfrm>
            <a:off x="457200" y="1698986"/>
            <a:ext cx="4040188" cy="715356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 cap="all" sz="2300"/>
            </a:lvl1pPr>
            <a:lvl2pPr marL="0" indent="457200">
              <a:buClrTx/>
              <a:buSzTx/>
              <a:buNone/>
              <a:defRPr cap="all" sz="2300"/>
            </a:lvl2pPr>
            <a:lvl3pPr marL="0" indent="914400">
              <a:buClrTx/>
              <a:buSzTx/>
              <a:buNone/>
              <a:defRPr cap="all" sz="2300"/>
            </a:lvl3pPr>
            <a:lvl4pPr marL="0" indent="1371600">
              <a:buClrTx/>
              <a:buSzTx/>
              <a:buNone/>
              <a:defRPr cap="all" sz="2300"/>
            </a:lvl4pPr>
            <a:lvl5pPr marL="0" indent="1828800">
              <a:buClrTx/>
              <a:buSzTx/>
              <a:buNone/>
              <a:defRPr cap="all" sz="23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" name="Symbol zastępczy tekstu 4"/>
          <p:cNvSpPr/>
          <p:nvPr>
            <p:ph type="body" sz="quarter" idx="13"/>
          </p:nvPr>
        </p:nvSpPr>
        <p:spPr>
          <a:xfrm>
            <a:off x="4645025" y="1698986"/>
            <a:ext cx="4041775" cy="715357"/>
          </a:xfrm>
          <a:prstGeom prst="rect">
            <a:avLst/>
          </a:prstGeom>
        </p:spPr>
        <p:txBody>
          <a:bodyPr anchor="ctr"/>
          <a:lstStyle/>
          <a:p>
            <a:pPr marL="0" indent="0">
              <a:buClrTx/>
              <a:buSzTx/>
              <a:buNone/>
              <a:defRPr cap="all" sz="2300"/>
            </a:pPr>
          </a:p>
        </p:txBody>
      </p:sp>
      <p:sp>
        <p:nvSpPr>
          <p:cNvPr id="56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kst tytułowy"/>
          <p:cNvSpPr txBox="1"/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4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kst tytułowy"/>
          <p:cNvSpPr txBox="1"/>
          <p:nvPr>
            <p:ph type="title"/>
          </p:nvPr>
        </p:nvSpPr>
        <p:spPr>
          <a:xfrm>
            <a:off x="167837" y="152400"/>
            <a:ext cx="2523746" cy="97840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79" name="Treść - poziom 1…"/>
          <p:cNvSpPr txBox="1"/>
          <p:nvPr>
            <p:ph type="body" idx="1"/>
          </p:nvPr>
        </p:nvSpPr>
        <p:spPr>
          <a:xfrm>
            <a:off x="3019376" y="1743132"/>
            <a:ext cx="5920642" cy="4558886"/>
          </a:xfrm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0" name="Symbol zastępczy tekstu 3"/>
          <p:cNvSpPr/>
          <p:nvPr>
            <p:ph type="body" sz="quarter" idx="13"/>
          </p:nvPr>
        </p:nvSpPr>
        <p:spPr>
          <a:xfrm>
            <a:off x="167837" y="1730018"/>
            <a:ext cx="2468882" cy="4572001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1400"/>
            </a:pPr>
          </a:p>
        </p:txBody>
      </p:sp>
      <p:sp>
        <p:nvSpPr>
          <p:cNvPr id="81" name="Prostokąt 11"/>
          <p:cNvSpPr/>
          <p:nvPr/>
        </p:nvSpPr>
        <p:spPr>
          <a:xfrm>
            <a:off x="2855736" y="-1"/>
            <a:ext cx="45721" cy="145389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" name="Prostokąt 8"/>
          <p:cNvSpPr/>
          <p:nvPr/>
        </p:nvSpPr>
        <p:spPr>
          <a:xfrm>
            <a:off x="2855736" y="-1"/>
            <a:ext cx="45721" cy="145389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az z podpisem">
    <p:bg>
      <p:bgPr>
        <a:solidFill>
          <a:srgbClr val="D4D4D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kst tytułowy"/>
          <p:cNvSpPr txBox="1"/>
          <p:nvPr>
            <p:ph type="title"/>
          </p:nvPr>
        </p:nvSpPr>
        <p:spPr>
          <a:xfrm>
            <a:off x="164592" y="155447"/>
            <a:ext cx="2525150" cy="97841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91" name="Symbol zastępczy obrazu 2"/>
          <p:cNvSpPr/>
          <p:nvPr>
            <p:ph type="pic" idx="13"/>
          </p:nvPr>
        </p:nvSpPr>
        <p:spPr>
          <a:xfrm>
            <a:off x="2903804" y="1484808"/>
            <a:ext cx="6247398" cy="537319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2" name="Treść - poziom 1…"/>
          <p:cNvSpPr txBox="1"/>
          <p:nvPr>
            <p:ph type="body" sz="quarter" idx="1"/>
          </p:nvPr>
        </p:nvSpPr>
        <p:spPr>
          <a:xfrm>
            <a:off x="164592" y="1728216"/>
            <a:ext cx="2468880" cy="45720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1400"/>
            </a:lvl1pPr>
            <a:lvl2pPr marL="0" indent="457200">
              <a:buClrTx/>
              <a:buSzTx/>
              <a:buNone/>
              <a:defRPr sz="1400"/>
            </a:lvl2pPr>
            <a:lvl3pPr marL="0" indent="914400">
              <a:buClrTx/>
              <a:buSzTx/>
              <a:buNone/>
              <a:defRPr sz="1400"/>
            </a:lvl3pPr>
            <a:lvl4pPr marL="0" indent="1371600">
              <a:buClrTx/>
              <a:buSzTx/>
              <a:buNone/>
              <a:defRPr sz="1400"/>
            </a:lvl4pPr>
            <a:lvl5pPr marL="0" indent="1828800">
              <a:buClrTx/>
              <a:buSzTx/>
              <a:buNone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3" name="Prostokąt 10"/>
          <p:cNvSpPr/>
          <p:nvPr/>
        </p:nvSpPr>
        <p:spPr>
          <a:xfrm>
            <a:off x="2855736" y="0"/>
            <a:ext cx="45721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4" name="Prostokąt 8"/>
          <p:cNvSpPr/>
          <p:nvPr/>
        </p:nvSpPr>
        <p:spPr>
          <a:xfrm>
            <a:off x="2855736" y="0"/>
            <a:ext cx="45721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5" name="Numer slajdu"/>
          <p:cNvSpPr txBox="1"/>
          <p:nvPr>
            <p:ph type="sldNum" sz="quarter" idx="2"/>
          </p:nvPr>
        </p:nvSpPr>
        <p:spPr>
          <a:xfrm>
            <a:off x="8908091" y="1193799"/>
            <a:ext cx="165101" cy="1778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9"/>
          <p:cNvSpPr/>
          <p:nvPr/>
        </p:nvSpPr>
        <p:spPr>
          <a:xfrm>
            <a:off x="0" y="1435895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38100" dist="10160" dir="540000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Prostokąt 6"/>
          <p:cNvSpPr/>
          <p:nvPr/>
        </p:nvSpPr>
        <p:spPr>
          <a:xfrm>
            <a:off x="-1" y="-1"/>
            <a:ext cx="9144001" cy="143373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" name="Tekst tytułowy"/>
          <p:cNvSpPr txBox="1"/>
          <p:nvPr>
            <p:ph type="title"/>
          </p:nvPr>
        </p:nvSpPr>
        <p:spPr>
          <a:xfrm>
            <a:off x="457200" y="155447"/>
            <a:ext cx="8229600" cy="1252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5" name="Treść - poziom 1…"/>
          <p:cNvSpPr txBox="1"/>
          <p:nvPr>
            <p:ph type="body" idx="1"/>
          </p:nvPr>
        </p:nvSpPr>
        <p:spPr>
          <a:xfrm>
            <a:off x="457200" y="1775191"/>
            <a:ext cx="8229600" cy="4625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" name="Numer slajdu"/>
          <p:cNvSpPr txBox="1"/>
          <p:nvPr>
            <p:ph type="sldNum" sz="quarter" idx="2"/>
          </p:nvPr>
        </p:nvSpPr>
        <p:spPr>
          <a:xfrm>
            <a:off x="8773159" y="6573518"/>
            <a:ext cx="165101" cy="1778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 algn="r">
              <a:defRPr sz="1200">
                <a:solidFill>
                  <a:srgbClr val="41414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9pPr>
    </p:titleStyle>
    <p:bodyStyle>
      <a:lvl1pPr marL="438912" marR="0" indent="-32004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80000"/>
        <a:buFontTx/>
        <a:buChar char="◼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1pPr>
      <a:lvl2pPr marL="770708" marR="0" indent="-3135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90000"/>
        <a:buFontTx/>
        <a:buChar char="▪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2pPr>
      <a:lvl3pPr marL="1072896" marR="0" indent="-304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3pPr>
      <a:lvl4pPr marL="1325880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4pPr>
      <a:lvl5pPr marL="1536191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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5pPr>
      <a:lvl6pPr marL="1737360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6pPr>
      <a:lvl7pPr marL="1971039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7pPr>
      <a:lvl8pPr marL="2172207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8pPr>
      <a:lvl9pPr marL="2373375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ytuł 1"/>
          <p:cNvSpPr txBox="1"/>
          <p:nvPr>
            <p:ph type="ctrTitle"/>
          </p:nvPr>
        </p:nvSpPr>
        <p:spPr>
          <a:xfrm>
            <a:off x="685800" y="3355847"/>
            <a:ext cx="8077200" cy="1673352"/>
          </a:xfrm>
          <a:prstGeom prst="rect">
            <a:avLst/>
          </a:prstGeom>
        </p:spPr>
        <p:txBody>
          <a:bodyPr/>
          <a:lstStyle/>
          <a:p>
            <a:pPr/>
            <a:r>
              <a:t>Kodyfikacja etyki zawodowej</a:t>
            </a:r>
          </a:p>
        </p:txBody>
      </p:sp>
      <p:sp>
        <p:nvSpPr>
          <p:cNvPr id="105" name="Podtytuł 2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2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Kodyfikacja kodeksów etyki prowadzi do eliminacji indywidualnego poczucia odpowiedzialności moralnej ze sfery etyki zawodowej.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Argument trzeci</a:t>
            </a:r>
          </a:p>
        </p:txBody>
      </p:sp>
      <p:sp>
        <p:nvSpPr>
          <p:cNvPr id="13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Odwołuje się do </a:t>
            </a:r>
            <a:r>
              <a:t>problemu oportunizmu </a:t>
            </a:r>
            <a:r>
              <a:t>związanego z ich tworzeniem.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Odpowiedzialność moralna</a:t>
            </a:r>
          </a:p>
        </p:txBody>
      </p:sp>
      <p:sp>
        <p:nvSpPr>
          <p:cNvPr id="13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Jest pewną faktyczną postawą wobec instytucji oznaczającą, że podmiot w pewien sposób się z nią identyfikuje, nie czyni jednak tego bezrefleksyjnie. </a:t>
            </a:r>
          </a:p>
          <a:p>
            <a:pPr/>
            <a:r>
              <a:t>Można doszukiwać się tutaj analogii z postawą krytyczno – refleksyjną wobec reguły w ujęciu H.L.A. Harta.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Adresat rozumie więc regułę i chce zgodnie z nią działać, choćby nie zgadzał się z jej treścią. </a:t>
            </a:r>
          </a:p>
          <a:p>
            <a:pPr/>
            <a:r>
              <a:t>Możliwe jest również nieposłuszeństwo wobec niej.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pPr/>
            <a:r>
              <a:t>Można również przyjąć, że odpowiedzialność moralna ma charakter normatywny i jest raczej pewnym obowiązkiem wobec instytucji.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Charakter norm, które składają się na kodeksy etyki zawodowej</a:t>
            </a:r>
          </a:p>
        </p:txBody>
      </p:sp>
      <p:sp>
        <p:nvSpPr>
          <p:cNvPr id="14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Popularne w tym zakresie jest nawiązywanie do koncepcji zasad prawnych Ronalda Dworkina czy Roberta Aleksego.</a:t>
            </a:r>
          </a:p>
          <a:p>
            <a:pPr>
              <a:defRPr sz="4800"/>
            </a:pPr>
            <a:r>
              <a:t>Opiera się na rozróżnieniu dwóch rodzajów norm: </a:t>
            </a:r>
            <a:r>
              <a:t>zasad</a:t>
            </a:r>
            <a:r>
              <a:t> oraz </a:t>
            </a:r>
            <a:r>
              <a:t>reguł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Jeśli uznać, że kodeksy etyki zawodowej zawierają wyłącznie zasady, to wymagałoby to podejmowania sytuacyjnego namysłu przez ich adresatów i ważenia zasad w celu podjęcia konkretnego rozstrzygnięcia. </a:t>
            </a:r>
          </a:p>
          <a:p>
            <a:pPr/>
          </a:p>
          <a:p>
            <a:pPr/>
            <a:r>
              <a:t>Nastawienie do kodeksów nie mogłoby więc być czysto poznawcze.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Prawny charakter kodeksów etyki zawodowej</a:t>
            </a:r>
          </a:p>
        </p:txBody>
      </p:sp>
      <p:sp>
        <p:nvSpPr>
          <p:cNvPr id="15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Spornym zagadnieniem jest prawny charakter kodeksów etyki zawodowej. Filozoficzne przesądzenie, że mają one charakter norm prawnych otwiera problematykę związaną z ich statusem na gruncie konkretnego systemu prawnego.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Powstaje pytanie o miejsce kodeksów etycznych wśród źródeł prawa i ich stosunek do innych aktów prawnych obowiązujących w danym państwie?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 przypadku zawodów wyposażonych w samorząd zawodowy, kodeksy etyki tworzone są na mocy ustawowego upoważnienia.</a:t>
            </a:r>
          </a:p>
          <a:p>
            <a:pPr>
              <a:defRPr>
                <a:solidFill>
                  <a:srgbClr val="8A3C12"/>
                </a:solidFill>
              </a:defRPr>
            </a:pPr>
            <a:r>
              <a:t>Art. 57 pkt 7 RadPrU stanowi, że do Krajowego Zjazdu Radców Prawnych należy </a:t>
            </a:r>
            <a:r>
              <a:rPr i="1"/>
              <a:t>uchwalanie zasad etyki radców prawnych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Źródła etyki zawodowej </a:t>
            </a:r>
          </a:p>
        </p:txBody>
      </p:sp>
      <p:sp>
        <p:nvSpPr>
          <p:cNvPr id="10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000"/>
            </a:pPr>
            <a:r>
              <a:t>W ujęciu </a:t>
            </a:r>
            <a:r>
              <a:rPr>
                <a:solidFill>
                  <a:srgbClr val="901929"/>
                </a:solidFill>
              </a:rPr>
              <a:t>formalnym </a:t>
            </a:r>
            <a:r>
              <a:t>źródła etyki zawodowej to wszelkiego rodzaju akty normatywne, kodeksy etyki zawodowej, zalecenia rekomendacje, a także akty stosowania prawa, takie jak orzecznictwo sądowe.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2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900"/>
            </a:pPr>
            <a:r>
              <a:t>Ważne jest też znaczenie jakie prawodawca przypisuje kodeksom etyki zawodowej.</a:t>
            </a:r>
          </a:p>
          <a:p>
            <a:pPr>
              <a:defRPr sz="2900"/>
            </a:pPr>
            <a:r>
              <a:t>W przepisach ustanawiających rotę ślubowania, zarówno adwokatów, jak i radców prawnych, znajdujemy odesłania do zasad etyki.</a:t>
            </a:r>
          </a:p>
          <a:p>
            <a:pPr>
              <a:defRPr sz="2900"/>
            </a:pPr>
            <a:r>
              <a:t>W przepisach dotyczących materii egzaminów zawodowych radcowskich wymagana jest znajomość „warunków wykonywania zawodu radcy prawnego i etyki tego zawodu” 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800"/>
            </a:pPr>
            <a:r>
              <a:t>Art.3 ust.2 RadPrU stanowi, że „Radca prawny wykonuje zawód ze starannością wynikającą z wiedzy prawniczej oraz </a:t>
            </a:r>
            <a:r>
              <a:rPr>
                <a:solidFill>
                  <a:srgbClr val="D9253E"/>
                </a:solidFill>
              </a:rPr>
              <a:t>zasad etyki </a:t>
            </a:r>
            <a:r>
              <a:t>radcy prawnego”.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Najbardziej charakterystyczne i decydujące dla statusu kodeksów etyki zawodowej adwokatów i radców prawnych są przepisy dotyczące materialnoprawnych podstaw odpowiedzialności dyscyplinarnej tych zawodów.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000"/>
            </a:pPr>
            <a:r>
              <a:t>art. 64 RadPrU: „Radcowie prawni i aplikanci radcowscy podlegają odpowiedzialności dyscyplinarnej za postępowanie sprzeczne z prawem, </a:t>
            </a:r>
            <a:r>
              <a:rPr>
                <a:solidFill>
                  <a:srgbClr val="672020"/>
                </a:solidFill>
              </a:rPr>
              <a:t>zasadami etyki lub godnością zawodu</a:t>
            </a:r>
            <a:r>
              <a:t> bądź za naruszenie swych obowiązków zawodowych”</a:t>
            </a:r>
            <a:r>
              <a:rPr sz="320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Trybunał Konstytucyjny zaliczył kodeksy etyki zawodowej do </a:t>
            </a:r>
            <a:r>
              <a:rPr i="1"/>
              <a:t>sfery norm deontologicznych</a:t>
            </a:r>
            <a:r>
              <a:t>, tworzonych w </a:t>
            </a:r>
            <a:r>
              <a:rPr i="1"/>
              <a:t>sferze autonomii korporacyjnej </a:t>
            </a:r>
            <a:r>
              <a:t>oraz dookreślających normy ustawowe tam, gdzie kodeksy owe mają wpływ na ich stosowanie.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Źródła etyki zawodowej</a:t>
            </a:r>
          </a:p>
        </p:txBody>
      </p:sp>
      <p:sp>
        <p:nvSpPr>
          <p:cNvPr id="11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 ujęciu </a:t>
            </a:r>
            <a:r>
              <a:rPr>
                <a:solidFill>
                  <a:srgbClr val="901929"/>
                </a:solidFill>
              </a:rPr>
              <a:t>materialnym</a:t>
            </a:r>
            <a:r>
              <a:t> – to z kolei całokształt okoliczności społecznych mających wpływ na takie, a nie inne ukształtowanie się etyki danego zawodu, przede wszystkim w pojmowaniu jego podstawowych celów i wartości.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Czy etykę zawodową należy kodyfikować?</a:t>
            </a:r>
          </a:p>
        </p:txBody>
      </p:sp>
      <p:sp>
        <p:nvSpPr>
          <p:cNvPr id="11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 odpowiedzi na powyższe pytanie ukształtowały się dwa odmienne stanowiska. </a:t>
            </a:r>
            <a:r>
              <a:rPr>
                <a:solidFill>
                  <a:srgbClr val="785700"/>
                </a:solidFill>
              </a:rPr>
              <a:t>Zwolennicy pierwszego </a:t>
            </a:r>
            <a:r>
              <a:t>poglądu twierdzą, że </a:t>
            </a:r>
            <a:r>
              <a:rPr i="1">
                <a:solidFill>
                  <a:srgbClr val="8A3C12"/>
                </a:solidFill>
              </a:rPr>
              <a:t>kodyfikacja etyki zawodowej jest nowym typem regulacji etycznej</a:t>
            </a:r>
            <a:r>
              <a:t>, który zastępuje model oparty na ideałach zawodowych.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8A3C12"/>
                </a:solidFill>
              </a:defRPr>
            </a:pPr>
            <a:r>
              <a:t>Zwolennicy drugiego </a:t>
            </a:r>
            <a:r>
              <a:rPr>
                <a:solidFill>
                  <a:srgbClr val="000000"/>
                </a:solidFill>
              </a:rPr>
              <a:t>poglądu, który jest określany jako </a:t>
            </a:r>
            <a:r>
              <a:rPr i="1">
                <a:solidFill>
                  <a:srgbClr val="00B050"/>
                </a:solidFill>
              </a:rPr>
              <a:t>etyka sytuacyjna czy też jako stanowisko antykodeksowe </a:t>
            </a:r>
            <a:r>
              <a:rPr>
                <a:solidFill>
                  <a:srgbClr val="000000"/>
                </a:solidFill>
              </a:rPr>
              <a:t>twierdzą, że choć kodyfikacja etyki zawodowej jest faktem, to nie może to być równoznaczne z pozytywną oceną tego zjawiska. </a:t>
            </a:r>
            <a:endParaRPr>
              <a:solidFill>
                <a:srgbClr val="000000"/>
              </a:solidFill>
            </a:endParaRPr>
          </a:p>
          <a:p>
            <a:pPr>
              <a:defRPr i="1">
                <a:solidFill>
                  <a:srgbClr val="002060"/>
                </a:solidFill>
              </a:defRPr>
            </a:pPr>
            <a:r>
              <a:t>Przeciwieństwem kodeksów etycznych jest sytuacyjne rozwiązywanie dylematów etycznych.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Poglądy Leszka Kołakowskiego na kodeksy etyczne</a:t>
            </a:r>
          </a:p>
        </p:txBody>
      </p:sp>
      <p:sp>
        <p:nvSpPr>
          <p:cNvPr id="12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38911" indent="-320039">
              <a:defRPr sz="4400"/>
            </a:pPr>
            <a:r>
              <a:t>Autor dokonuje krytyki </a:t>
            </a:r>
            <a:r>
              <a:rPr i="1"/>
              <a:t>etycznych kodeksów zawodowych</a:t>
            </a:r>
            <a:r>
              <a:t>. Opiera się na trzech argumentach.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Argument pierwszy</a:t>
            </a:r>
          </a:p>
        </p:txBody>
      </p:sp>
      <p:sp>
        <p:nvSpPr>
          <p:cNvPr id="12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Jest określany jako </a:t>
            </a:r>
            <a:r>
              <a:t>zarzut deontologizmu</a:t>
            </a:r>
            <a:r>
              <a:t>. Polega on na tym, że konstrukcja kodeksów etyki zawodowej opiera się na kategorii obowiązków, których wykonanie może być przedmiotem roszczeń ze strony innych podmiotów, w szczególności uprawnionych do ich egzekwowania organów władzy publicznej.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0040" indent="-201168">
              <a:lnSpc>
                <a:spcPct val="90000"/>
              </a:lnSpc>
              <a:buSzTx/>
              <a:buFont typeface="Wingdings 2"/>
              <a:buNone/>
            </a:pPr>
            <a:r>
              <a:t>Rodzi to istotne konsekwencje:</a:t>
            </a:r>
          </a:p>
          <a:p>
            <a:pPr>
              <a:lnSpc>
                <a:spcPct val="90000"/>
              </a:lnSpc>
              <a:defRPr i="1"/>
            </a:pPr>
            <a:r>
              <a:t>Po pierwsze</a:t>
            </a:r>
            <a:r>
              <a:rPr i="0"/>
              <a:t>, prowadzi do eliminacji ze sfery etyki zawodowej innych niż obowiązki zawodowe kategorii, takich jak np. cnoty, wartości czy ideały moralne;</a:t>
            </a:r>
            <a:endParaRPr i="0"/>
          </a:p>
          <a:p>
            <a:pPr>
              <a:lnSpc>
                <a:spcPct val="90000"/>
              </a:lnSpc>
              <a:defRPr i="1"/>
            </a:pPr>
            <a:r>
              <a:t>Po drugie</a:t>
            </a:r>
            <a:r>
              <a:rPr i="0"/>
              <a:t>, same obowiązki zawodowe, ze względu na ich egzekwowalność, rozumiane są raczej jako obowiązki prawne niż moralne.</a:t>
            </a:r>
            <a:endParaRPr i="0"/>
          </a:p>
          <a:p>
            <a:pPr>
              <a:lnSpc>
                <a:spcPct val="90000"/>
              </a:lnSpc>
              <a:defRPr i="1">
                <a:solidFill>
                  <a:srgbClr val="672020"/>
                </a:solidFill>
              </a:defRPr>
            </a:pPr>
            <a:r>
              <a:t>Kodyfikacja etyki powoduje zanik moralnego poczucia odpowiedzialności.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Argument drugi</a:t>
            </a:r>
          </a:p>
        </p:txBody>
      </p:sp>
      <p:sp>
        <p:nvSpPr>
          <p:cNvPr id="12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Jest określany jako </a:t>
            </a:r>
            <a:r>
              <a:t>zarzut konwencjonalizmu</a:t>
            </a:r>
            <a:r>
              <a:t>. Według niego kodyfikacja zakłada homogeniczność w etyce, a więc doskonałą hierarchię i spójność norm moralnych.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Moduł">
  <a:themeElements>
    <a:clrScheme name="Moduł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0000FF"/>
      </a:hlink>
      <a:folHlink>
        <a:srgbClr val="FF00FF"/>
      </a:folHlink>
    </a:clrScheme>
    <a:fontScheme name="Moduł">
      <a:majorFont>
        <a:latin typeface="Corbel"/>
        <a:ea typeface="Corbel"/>
        <a:cs typeface="Corbel"/>
      </a:majorFont>
      <a:minorFont>
        <a:latin typeface="Helvetica"/>
        <a:ea typeface="Helvetica"/>
        <a:cs typeface="Helvetica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38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38000"/>
              </a:srgbClr>
            </a:outerShdw>
          </a:effectLst>
        </a:effectStyle>
        <a:effectStyle>
          <a:effectLst>
            <a:outerShdw sx="100000" sy="100000" kx="0" ky="0" algn="b" rotWithShape="0" blurRad="50800" dist="25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80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480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duł">
  <a:themeElements>
    <a:clrScheme name="Moduł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0000FF"/>
      </a:hlink>
      <a:folHlink>
        <a:srgbClr val="FF00FF"/>
      </a:folHlink>
    </a:clrScheme>
    <a:fontScheme name="Moduł">
      <a:majorFont>
        <a:latin typeface="Corbel"/>
        <a:ea typeface="Corbel"/>
        <a:cs typeface="Corbel"/>
      </a:majorFont>
      <a:minorFont>
        <a:latin typeface="Helvetica"/>
        <a:ea typeface="Helvetica"/>
        <a:cs typeface="Helvetica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38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38000"/>
              </a:srgbClr>
            </a:outerShdw>
          </a:effectLst>
        </a:effectStyle>
        <a:effectStyle>
          <a:effectLst>
            <a:outerShdw sx="100000" sy="100000" kx="0" ky="0" algn="b" rotWithShape="0" blurRad="50800" dist="25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80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480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