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56" r:id="rId2"/>
    <p:sldId id="285" r:id="rId3"/>
    <p:sldId id="286" r:id="rId4"/>
    <p:sldId id="287" r:id="rId5"/>
    <p:sldId id="257" r:id="rId6"/>
    <p:sldId id="258" r:id="rId7"/>
    <p:sldId id="259" r:id="rId8"/>
    <p:sldId id="261" r:id="rId9"/>
    <p:sldId id="260" r:id="rId10"/>
    <p:sldId id="262" r:id="rId11"/>
    <p:sldId id="263" r:id="rId12"/>
    <p:sldId id="264" r:id="rId13"/>
    <p:sldId id="265" r:id="rId14"/>
    <p:sldId id="284" r:id="rId15"/>
    <p:sldId id="266" r:id="rId16"/>
    <p:sldId id="267" r:id="rId17"/>
    <p:sldId id="268" r:id="rId18"/>
    <p:sldId id="270" r:id="rId19"/>
    <p:sldId id="269" r:id="rId20"/>
    <p:sldId id="271" r:id="rId21"/>
    <p:sldId id="272" r:id="rId22"/>
    <p:sldId id="273" r:id="rId23"/>
    <p:sldId id="274" r:id="rId24"/>
    <p:sldId id="289" r:id="rId25"/>
    <p:sldId id="275" r:id="rId26"/>
    <p:sldId id="276" r:id="rId27"/>
    <p:sldId id="277" r:id="rId28"/>
    <p:sldId id="282" r:id="rId29"/>
    <p:sldId id="278" r:id="rId30"/>
    <p:sldId id="279" r:id="rId31"/>
    <p:sldId id="280" r:id="rId32"/>
    <p:sldId id="281" r:id="rId33"/>
    <p:sldId id="283" r:id="rId34"/>
    <p:sldId id="288" r:id="rId3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59"/>
    <p:restoredTop sz="95859"/>
  </p:normalViewPr>
  <p:slideViewPr>
    <p:cSldViewPr snapToGrid="0" snapToObjects="1">
      <p:cViewPr>
        <p:scale>
          <a:sx n="74" d="100"/>
          <a:sy n="74" d="100"/>
        </p:scale>
        <p:origin x="-72" y="9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234F36-6FC2-D749-9190-2AB881C85035}" type="doc">
      <dgm:prSet loTypeId="urn:microsoft.com/office/officeart/2005/8/layout/vProcess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178BAA-FE5B-4340-990E-651D797651FC}">
      <dgm:prSet phldrT="[Text]"/>
      <dgm:spPr/>
      <dgm:t>
        <a:bodyPr/>
        <a:lstStyle/>
        <a:p>
          <a:r>
            <a:rPr lang="en-US" dirty="0" err="1"/>
            <a:t>miejsce</a:t>
          </a:r>
          <a:r>
            <a:rPr lang="en-US" dirty="0"/>
            <a:t> </a:t>
          </a:r>
          <a:r>
            <a:rPr lang="en-US" dirty="0" err="1"/>
            <a:t>stałego</a:t>
          </a:r>
          <a:r>
            <a:rPr lang="en-US" dirty="0"/>
            <a:t> </a:t>
          </a:r>
          <a:r>
            <a:rPr lang="en-US" dirty="0" err="1"/>
            <a:t>pobytu</a:t>
          </a:r>
          <a:r>
            <a:rPr lang="en-US" dirty="0"/>
            <a:t> </a:t>
          </a:r>
          <a:r>
            <a:rPr lang="en-US" dirty="0" err="1"/>
            <a:t>osoby</a:t>
          </a:r>
          <a:r>
            <a:rPr lang="en-US" dirty="0"/>
            <a:t> </a:t>
          </a:r>
          <a:r>
            <a:rPr lang="en-US" dirty="0" err="1"/>
            <a:t>uprawnionej</a:t>
          </a:r>
          <a:endParaRPr lang="en-US" dirty="0"/>
        </a:p>
      </dgm:t>
    </dgm:pt>
    <dgm:pt modelId="{341CF3FF-95D7-BB42-A5FF-04B9793F1A8F}" type="parTrans" cxnId="{F10C06B8-FBA5-C34E-A89C-48B346D2391C}">
      <dgm:prSet/>
      <dgm:spPr/>
      <dgm:t>
        <a:bodyPr/>
        <a:lstStyle/>
        <a:p>
          <a:endParaRPr lang="en-US"/>
        </a:p>
      </dgm:t>
    </dgm:pt>
    <dgm:pt modelId="{C4542F2A-5288-924D-BEEF-B71E1FF4A107}" type="sibTrans" cxnId="{F10C06B8-FBA5-C34E-A89C-48B346D2391C}">
      <dgm:prSet/>
      <dgm:spPr/>
      <dgm:t>
        <a:bodyPr/>
        <a:lstStyle/>
        <a:p>
          <a:endParaRPr lang="en-US"/>
        </a:p>
      </dgm:t>
    </dgm:pt>
    <dgm:pt modelId="{33E2833B-FB99-804D-91D7-EC1E5B95EE9F}">
      <dgm:prSet phldrT="[Text]"/>
      <dgm:spPr/>
      <dgm:t>
        <a:bodyPr/>
        <a:lstStyle/>
        <a:p>
          <a:r>
            <a:rPr lang="en-US" dirty="0" err="1"/>
            <a:t>miejsce</a:t>
          </a:r>
          <a:r>
            <a:rPr lang="en-US" dirty="0"/>
            <a:t> </a:t>
          </a:r>
          <a:r>
            <a:rPr lang="en-US" dirty="0" err="1"/>
            <a:t>popełnienia</a:t>
          </a:r>
          <a:r>
            <a:rPr lang="en-US" dirty="0"/>
            <a:t> </a:t>
          </a:r>
          <a:r>
            <a:rPr lang="en-US" dirty="0" err="1"/>
            <a:t>czynu</a:t>
          </a:r>
          <a:r>
            <a:rPr lang="en-US" dirty="0"/>
            <a:t> </a:t>
          </a:r>
          <a:r>
            <a:rPr lang="en-US" dirty="0" err="1"/>
            <a:t>zabronionego</a:t>
          </a:r>
          <a:endParaRPr lang="en-US" dirty="0"/>
        </a:p>
      </dgm:t>
    </dgm:pt>
    <dgm:pt modelId="{5B476DE2-676D-E247-B13D-1D0357E0F203}" type="parTrans" cxnId="{4C69A50B-9BF3-A743-B391-13704038CDFF}">
      <dgm:prSet/>
      <dgm:spPr/>
      <dgm:t>
        <a:bodyPr/>
        <a:lstStyle/>
        <a:p>
          <a:endParaRPr lang="en-US"/>
        </a:p>
      </dgm:t>
    </dgm:pt>
    <dgm:pt modelId="{CBD2510F-4764-CF47-88F1-7DE3F89A7011}" type="sibTrans" cxnId="{4C69A50B-9BF3-A743-B391-13704038CDFF}">
      <dgm:prSet/>
      <dgm:spPr/>
      <dgm:t>
        <a:bodyPr/>
        <a:lstStyle/>
        <a:p>
          <a:endParaRPr lang="en-US"/>
        </a:p>
      </dgm:t>
    </dgm:pt>
    <dgm:pt modelId="{A6E9268E-21CF-2248-82CE-C3589B22860F}">
      <dgm:prSet phldrT="[Text]"/>
      <dgm:spPr/>
      <dgm:t>
        <a:bodyPr/>
        <a:lstStyle/>
        <a:p>
          <a:r>
            <a:rPr lang="en-US" dirty="0" err="1"/>
            <a:t>sąd</a:t>
          </a:r>
          <a:r>
            <a:rPr lang="en-US" dirty="0"/>
            <a:t> </a:t>
          </a:r>
          <a:r>
            <a:rPr lang="en-US" dirty="0" err="1"/>
            <a:t>właściwy</a:t>
          </a:r>
          <a:r>
            <a:rPr lang="en-US" dirty="0"/>
            <a:t> </a:t>
          </a:r>
          <a:r>
            <a:rPr lang="en-US" dirty="0" err="1"/>
            <a:t>dla</a:t>
          </a:r>
          <a:r>
            <a:rPr lang="en-US" dirty="0"/>
            <a:t> </a:t>
          </a:r>
          <a:r>
            <a:rPr lang="en-US" dirty="0" err="1"/>
            <a:t>dzielnicy</a:t>
          </a:r>
          <a:r>
            <a:rPr lang="en-US" dirty="0"/>
            <a:t> </a:t>
          </a:r>
          <a:r>
            <a:rPr lang="en-US" dirty="0" err="1"/>
            <a:t>Śródmieście</a:t>
          </a:r>
          <a:r>
            <a:rPr lang="en-US" dirty="0"/>
            <a:t> </a:t>
          </a:r>
          <a:r>
            <a:rPr lang="en-US" dirty="0" err="1"/>
            <a:t>miasta</a:t>
          </a:r>
          <a:r>
            <a:rPr lang="en-US" dirty="0"/>
            <a:t> </a:t>
          </a:r>
          <a:r>
            <a:rPr lang="en-US" dirty="0" err="1"/>
            <a:t>stołecznego</a:t>
          </a:r>
          <a:r>
            <a:rPr lang="en-US" dirty="0"/>
            <a:t> </a:t>
          </a:r>
          <a:r>
            <a:rPr lang="en-US" dirty="0" err="1"/>
            <a:t>Warszawy</a:t>
          </a:r>
          <a:endParaRPr lang="en-US" dirty="0"/>
        </a:p>
      </dgm:t>
    </dgm:pt>
    <dgm:pt modelId="{4E4F8262-D117-1A45-93A3-472EED936F14}" type="parTrans" cxnId="{69B96980-8AAE-EE41-8770-F9B752698D03}">
      <dgm:prSet/>
      <dgm:spPr/>
      <dgm:t>
        <a:bodyPr/>
        <a:lstStyle/>
        <a:p>
          <a:endParaRPr lang="en-US"/>
        </a:p>
      </dgm:t>
    </dgm:pt>
    <dgm:pt modelId="{D8982C42-4539-D444-88D1-0555027D9123}" type="sibTrans" cxnId="{69B96980-8AAE-EE41-8770-F9B752698D03}">
      <dgm:prSet/>
      <dgm:spPr/>
      <dgm:t>
        <a:bodyPr/>
        <a:lstStyle/>
        <a:p>
          <a:endParaRPr lang="en-US"/>
        </a:p>
      </dgm:t>
    </dgm:pt>
    <dgm:pt modelId="{F3E11703-6DFE-5148-A0F1-634E52D54348}" type="pres">
      <dgm:prSet presAssocID="{A4234F36-6FC2-D749-9190-2AB881C85035}" presName="outerComposite" presStyleCnt="0">
        <dgm:presLayoutVars>
          <dgm:chMax val="5"/>
          <dgm:dir/>
          <dgm:resizeHandles val="exact"/>
        </dgm:presLayoutVars>
      </dgm:prSet>
      <dgm:spPr/>
    </dgm:pt>
    <dgm:pt modelId="{4D2FD9B3-A112-0F4C-85EB-3559BB9FABFC}" type="pres">
      <dgm:prSet presAssocID="{A4234F36-6FC2-D749-9190-2AB881C85035}" presName="dummyMaxCanvas" presStyleCnt="0">
        <dgm:presLayoutVars/>
      </dgm:prSet>
      <dgm:spPr/>
    </dgm:pt>
    <dgm:pt modelId="{3EF59CB9-DC1C-7B4D-902B-5C357549DC39}" type="pres">
      <dgm:prSet presAssocID="{A4234F36-6FC2-D749-9190-2AB881C85035}" presName="ThreeNodes_1" presStyleLbl="node1" presStyleIdx="0" presStyleCnt="3">
        <dgm:presLayoutVars>
          <dgm:bulletEnabled val="1"/>
        </dgm:presLayoutVars>
      </dgm:prSet>
      <dgm:spPr/>
    </dgm:pt>
    <dgm:pt modelId="{DC4C0E5E-0542-8248-94AB-7FC754A63286}" type="pres">
      <dgm:prSet presAssocID="{A4234F36-6FC2-D749-9190-2AB881C85035}" presName="ThreeNodes_2" presStyleLbl="node1" presStyleIdx="1" presStyleCnt="3">
        <dgm:presLayoutVars>
          <dgm:bulletEnabled val="1"/>
        </dgm:presLayoutVars>
      </dgm:prSet>
      <dgm:spPr/>
    </dgm:pt>
    <dgm:pt modelId="{0D49A549-C915-304E-B449-A0296F23594B}" type="pres">
      <dgm:prSet presAssocID="{A4234F36-6FC2-D749-9190-2AB881C85035}" presName="ThreeNodes_3" presStyleLbl="node1" presStyleIdx="2" presStyleCnt="3">
        <dgm:presLayoutVars>
          <dgm:bulletEnabled val="1"/>
        </dgm:presLayoutVars>
      </dgm:prSet>
      <dgm:spPr/>
    </dgm:pt>
    <dgm:pt modelId="{432C3CFE-8EBF-D14E-8BAD-991D77D04D29}" type="pres">
      <dgm:prSet presAssocID="{A4234F36-6FC2-D749-9190-2AB881C85035}" presName="ThreeConn_1-2" presStyleLbl="fgAccFollowNode1" presStyleIdx="0" presStyleCnt="2">
        <dgm:presLayoutVars>
          <dgm:bulletEnabled val="1"/>
        </dgm:presLayoutVars>
      </dgm:prSet>
      <dgm:spPr/>
    </dgm:pt>
    <dgm:pt modelId="{55A2F6DA-BE68-C741-8ED6-067E9C7D8AFE}" type="pres">
      <dgm:prSet presAssocID="{A4234F36-6FC2-D749-9190-2AB881C85035}" presName="ThreeConn_2-3" presStyleLbl="fgAccFollowNode1" presStyleIdx="1" presStyleCnt="2">
        <dgm:presLayoutVars>
          <dgm:bulletEnabled val="1"/>
        </dgm:presLayoutVars>
      </dgm:prSet>
      <dgm:spPr/>
    </dgm:pt>
    <dgm:pt modelId="{6EEA8328-AC32-6C46-AB16-ACC9AAD1328D}" type="pres">
      <dgm:prSet presAssocID="{A4234F36-6FC2-D749-9190-2AB881C85035}" presName="ThreeNodes_1_text" presStyleLbl="node1" presStyleIdx="2" presStyleCnt="3">
        <dgm:presLayoutVars>
          <dgm:bulletEnabled val="1"/>
        </dgm:presLayoutVars>
      </dgm:prSet>
      <dgm:spPr/>
    </dgm:pt>
    <dgm:pt modelId="{DBFD7787-6AC1-474F-AA29-0107345F1D5A}" type="pres">
      <dgm:prSet presAssocID="{A4234F36-6FC2-D749-9190-2AB881C85035}" presName="ThreeNodes_2_text" presStyleLbl="node1" presStyleIdx="2" presStyleCnt="3">
        <dgm:presLayoutVars>
          <dgm:bulletEnabled val="1"/>
        </dgm:presLayoutVars>
      </dgm:prSet>
      <dgm:spPr/>
    </dgm:pt>
    <dgm:pt modelId="{535F3F4F-608F-994D-8774-3A0ABF29DD5A}" type="pres">
      <dgm:prSet presAssocID="{A4234F36-6FC2-D749-9190-2AB881C8503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4C69A50B-9BF3-A743-B391-13704038CDFF}" srcId="{A4234F36-6FC2-D749-9190-2AB881C85035}" destId="{33E2833B-FB99-804D-91D7-EC1E5B95EE9F}" srcOrd="1" destOrd="0" parTransId="{5B476DE2-676D-E247-B13D-1D0357E0F203}" sibTransId="{CBD2510F-4764-CF47-88F1-7DE3F89A7011}"/>
    <dgm:cxn modelId="{42E5651A-9A8D-D14F-A54F-99FD83A96F0D}" type="presOf" srcId="{DE178BAA-FE5B-4340-990E-651D797651FC}" destId="{3EF59CB9-DC1C-7B4D-902B-5C357549DC39}" srcOrd="0" destOrd="0" presId="urn:microsoft.com/office/officeart/2005/8/layout/vProcess5"/>
    <dgm:cxn modelId="{9C384240-9E69-634C-B594-A0316ED7581F}" type="presOf" srcId="{A6E9268E-21CF-2248-82CE-C3589B22860F}" destId="{0D49A549-C915-304E-B449-A0296F23594B}" srcOrd="0" destOrd="0" presId="urn:microsoft.com/office/officeart/2005/8/layout/vProcess5"/>
    <dgm:cxn modelId="{C9385955-F907-7E4E-9B4D-8B7746309E06}" type="presOf" srcId="{CBD2510F-4764-CF47-88F1-7DE3F89A7011}" destId="{55A2F6DA-BE68-C741-8ED6-067E9C7D8AFE}" srcOrd="0" destOrd="0" presId="urn:microsoft.com/office/officeart/2005/8/layout/vProcess5"/>
    <dgm:cxn modelId="{9806FD5C-1045-F04F-80C9-692463383C48}" type="presOf" srcId="{A4234F36-6FC2-D749-9190-2AB881C85035}" destId="{F3E11703-6DFE-5148-A0F1-634E52D54348}" srcOrd="0" destOrd="0" presId="urn:microsoft.com/office/officeart/2005/8/layout/vProcess5"/>
    <dgm:cxn modelId="{5755F07C-8DDA-3249-992A-B3312EE51A7E}" type="presOf" srcId="{33E2833B-FB99-804D-91D7-EC1E5B95EE9F}" destId="{DC4C0E5E-0542-8248-94AB-7FC754A63286}" srcOrd="0" destOrd="0" presId="urn:microsoft.com/office/officeart/2005/8/layout/vProcess5"/>
    <dgm:cxn modelId="{69B96980-8AAE-EE41-8770-F9B752698D03}" srcId="{A4234F36-6FC2-D749-9190-2AB881C85035}" destId="{A6E9268E-21CF-2248-82CE-C3589B22860F}" srcOrd="2" destOrd="0" parTransId="{4E4F8262-D117-1A45-93A3-472EED936F14}" sibTransId="{D8982C42-4539-D444-88D1-0555027D9123}"/>
    <dgm:cxn modelId="{F9A4488B-92BA-F648-A2C5-2C4035A65D4A}" type="presOf" srcId="{DE178BAA-FE5B-4340-990E-651D797651FC}" destId="{6EEA8328-AC32-6C46-AB16-ACC9AAD1328D}" srcOrd="1" destOrd="0" presId="urn:microsoft.com/office/officeart/2005/8/layout/vProcess5"/>
    <dgm:cxn modelId="{F10C06B8-FBA5-C34E-A89C-48B346D2391C}" srcId="{A4234F36-6FC2-D749-9190-2AB881C85035}" destId="{DE178BAA-FE5B-4340-990E-651D797651FC}" srcOrd="0" destOrd="0" parTransId="{341CF3FF-95D7-BB42-A5FF-04B9793F1A8F}" sibTransId="{C4542F2A-5288-924D-BEEF-B71E1FF4A107}"/>
    <dgm:cxn modelId="{2D7816BC-A324-2D4D-A87A-2A52D448E921}" type="presOf" srcId="{C4542F2A-5288-924D-BEEF-B71E1FF4A107}" destId="{432C3CFE-8EBF-D14E-8BAD-991D77D04D29}" srcOrd="0" destOrd="0" presId="urn:microsoft.com/office/officeart/2005/8/layout/vProcess5"/>
    <dgm:cxn modelId="{B028F4DB-9F80-334C-8B56-689983C2EC14}" type="presOf" srcId="{A6E9268E-21CF-2248-82CE-C3589B22860F}" destId="{535F3F4F-608F-994D-8774-3A0ABF29DD5A}" srcOrd="1" destOrd="0" presId="urn:microsoft.com/office/officeart/2005/8/layout/vProcess5"/>
    <dgm:cxn modelId="{E75307FE-3A10-5E4D-B24F-022CBAAD8315}" type="presOf" srcId="{33E2833B-FB99-804D-91D7-EC1E5B95EE9F}" destId="{DBFD7787-6AC1-474F-AA29-0107345F1D5A}" srcOrd="1" destOrd="0" presId="urn:microsoft.com/office/officeart/2005/8/layout/vProcess5"/>
    <dgm:cxn modelId="{F0B80206-94FF-6446-A18D-F81D722823A0}" type="presParOf" srcId="{F3E11703-6DFE-5148-A0F1-634E52D54348}" destId="{4D2FD9B3-A112-0F4C-85EB-3559BB9FABFC}" srcOrd="0" destOrd="0" presId="urn:microsoft.com/office/officeart/2005/8/layout/vProcess5"/>
    <dgm:cxn modelId="{127DEBA0-0C76-B84B-9615-43E6BE9BED84}" type="presParOf" srcId="{F3E11703-6DFE-5148-A0F1-634E52D54348}" destId="{3EF59CB9-DC1C-7B4D-902B-5C357549DC39}" srcOrd="1" destOrd="0" presId="urn:microsoft.com/office/officeart/2005/8/layout/vProcess5"/>
    <dgm:cxn modelId="{ACA3AAAC-3496-2D43-9E3B-54ABEEE98913}" type="presParOf" srcId="{F3E11703-6DFE-5148-A0F1-634E52D54348}" destId="{DC4C0E5E-0542-8248-94AB-7FC754A63286}" srcOrd="2" destOrd="0" presId="urn:microsoft.com/office/officeart/2005/8/layout/vProcess5"/>
    <dgm:cxn modelId="{B37B5E29-F1DB-9346-9C8A-D38E8677653B}" type="presParOf" srcId="{F3E11703-6DFE-5148-A0F1-634E52D54348}" destId="{0D49A549-C915-304E-B449-A0296F23594B}" srcOrd="3" destOrd="0" presId="urn:microsoft.com/office/officeart/2005/8/layout/vProcess5"/>
    <dgm:cxn modelId="{83B27C59-9750-284A-BFF1-E246B4093124}" type="presParOf" srcId="{F3E11703-6DFE-5148-A0F1-634E52D54348}" destId="{432C3CFE-8EBF-D14E-8BAD-991D77D04D29}" srcOrd="4" destOrd="0" presId="urn:microsoft.com/office/officeart/2005/8/layout/vProcess5"/>
    <dgm:cxn modelId="{33CD80F1-ECE5-7542-9ABF-E54CA5A82B2D}" type="presParOf" srcId="{F3E11703-6DFE-5148-A0F1-634E52D54348}" destId="{55A2F6DA-BE68-C741-8ED6-067E9C7D8AFE}" srcOrd="5" destOrd="0" presId="urn:microsoft.com/office/officeart/2005/8/layout/vProcess5"/>
    <dgm:cxn modelId="{7BBF1D8D-730F-E242-B71E-97FE83714174}" type="presParOf" srcId="{F3E11703-6DFE-5148-A0F1-634E52D54348}" destId="{6EEA8328-AC32-6C46-AB16-ACC9AAD1328D}" srcOrd="6" destOrd="0" presId="urn:microsoft.com/office/officeart/2005/8/layout/vProcess5"/>
    <dgm:cxn modelId="{C3D16842-2203-934D-A79F-68C8429608AE}" type="presParOf" srcId="{F3E11703-6DFE-5148-A0F1-634E52D54348}" destId="{DBFD7787-6AC1-474F-AA29-0107345F1D5A}" srcOrd="7" destOrd="0" presId="urn:microsoft.com/office/officeart/2005/8/layout/vProcess5"/>
    <dgm:cxn modelId="{3AFCA9BA-CD83-9D4F-8A8A-0E3901937279}" type="presParOf" srcId="{F3E11703-6DFE-5148-A0F1-634E52D54348}" destId="{535F3F4F-608F-994D-8774-3A0ABF29DD5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F59CB9-DC1C-7B4D-902B-5C357549DC39}">
      <dsp:nvSpPr>
        <dsp:cNvPr id="0" name=""/>
        <dsp:cNvSpPr/>
      </dsp:nvSpPr>
      <dsp:spPr>
        <a:xfrm>
          <a:off x="0" y="0"/>
          <a:ext cx="6571456" cy="930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miejsce</a:t>
          </a:r>
          <a:r>
            <a:rPr lang="en-US" sz="2500" kern="1200" dirty="0"/>
            <a:t> </a:t>
          </a:r>
          <a:r>
            <a:rPr lang="en-US" sz="2500" kern="1200" dirty="0" err="1"/>
            <a:t>stałego</a:t>
          </a:r>
          <a:r>
            <a:rPr lang="en-US" sz="2500" kern="1200" dirty="0"/>
            <a:t> </a:t>
          </a:r>
          <a:r>
            <a:rPr lang="en-US" sz="2500" kern="1200" dirty="0" err="1"/>
            <a:t>pobytu</a:t>
          </a:r>
          <a:r>
            <a:rPr lang="en-US" sz="2500" kern="1200" dirty="0"/>
            <a:t> </a:t>
          </a:r>
          <a:r>
            <a:rPr lang="en-US" sz="2500" kern="1200" dirty="0" err="1"/>
            <a:t>osoby</a:t>
          </a:r>
          <a:r>
            <a:rPr lang="en-US" sz="2500" kern="1200" dirty="0"/>
            <a:t> </a:t>
          </a:r>
          <a:r>
            <a:rPr lang="en-US" sz="2500" kern="1200" dirty="0" err="1"/>
            <a:t>uprawnionej</a:t>
          </a:r>
          <a:endParaRPr lang="en-US" sz="2500" kern="1200" dirty="0"/>
        </a:p>
      </dsp:txBody>
      <dsp:txXfrm>
        <a:off x="27256" y="27256"/>
        <a:ext cx="5567274" cy="876080"/>
      </dsp:txXfrm>
    </dsp:sp>
    <dsp:sp modelId="{DC4C0E5E-0542-8248-94AB-7FC754A63286}">
      <dsp:nvSpPr>
        <dsp:cNvPr id="0" name=""/>
        <dsp:cNvSpPr/>
      </dsp:nvSpPr>
      <dsp:spPr>
        <a:xfrm>
          <a:off x="579834" y="1085691"/>
          <a:ext cx="6571456" cy="930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miejsce</a:t>
          </a:r>
          <a:r>
            <a:rPr lang="en-US" sz="2500" kern="1200" dirty="0"/>
            <a:t> </a:t>
          </a:r>
          <a:r>
            <a:rPr lang="en-US" sz="2500" kern="1200" dirty="0" err="1"/>
            <a:t>popełnienia</a:t>
          </a:r>
          <a:r>
            <a:rPr lang="en-US" sz="2500" kern="1200" dirty="0"/>
            <a:t> </a:t>
          </a:r>
          <a:r>
            <a:rPr lang="en-US" sz="2500" kern="1200" dirty="0" err="1"/>
            <a:t>czynu</a:t>
          </a:r>
          <a:r>
            <a:rPr lang="en-US" sz="2500" kern="1200" dirty="0"/>
            <a:t> </a:t>
          </a:r>
          <a:r>
            <a:rPr lang="en-US" sz="2500" kern="1200" dirty="0" err="1"/>
            <a:t>zabronionego</a:t>
          </a:r>
          <a:endParaRPr lang="en-US" sz="2500" kern="1200" dirty="0"/>
        </a:p>
      </dsp:txBody>
      <dsp:txXfrm>
        <a:off x="607090" y="1112947"/>
        <a:ext cx="5332224" cy="876080"/>
      </dsp:txXfrm>
    </dsp:sp>
    <dsp:sp modelId="{0D49A549-C915-304E-B449-A0296F23594B}">
      <dsp:nvSpPr>
        <dsp:cNvPr id="0" name=""/>
        <dsp:cNvSpPr/>
      </dsp:nvSpPr>
      <dsp:spPr>
        <a:xfrm>
          <a:off x="1159668" y="2171382"/>
          <a:ext cx="6571456" cy="930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sąd</a:t>
          </a:r>
          <a:r>
            <a:rPr lang="en-US" sz="2500" kern="1200" dirty="0"/>
            <a:t> </a:t>
          </a:r>
          <a:r>
            <a:rPr lang="en-US" sz="2500" kern="1200" dirty="0" err="1"/>
            <a:t>właściwy</a:t>
          </a:r>
          <a:r>
            <a:rPr lang="en-US" sz="2500" kern="1200" dirty="0"/>
            <a:t> </a:t>
          </a:r>
          <a:r>
            <a:rPr lang="en-US" sz="2500" kern="1200" dirty="0" err="1"/>
            <a:t>dla</a:t>
          </a:r>
          <a:r>
            <a:rPr lang="en-US" sz="2500" kern="1200" dirty="0"/>
            <a:t> </a:t>
          </a:r>
          <a:r>
            <a:rPr lang="en-US" sz="2500" kern="1200" dirty="0" err="1"/>
            <a:t>dzielnicy</a:t>
          </a:r>
          <a:r>
            <a:rPr lang="en-US" sz="2500" kern="1200" dirty="0"/>
            <a:t> </a:t>
          </a:r>
          <a:r>
            <a:rPr lang="en-US" sz="2500" kern="1200" dirty="0" err="1"/>
            <a:t>Śródmieście</a:t>
          </a:r>
          <a:r>
            <a:rPr lang="en-US" sz="2500" kern="1200" dirty="0"/>
            <a:t> </a:t>
          </a:r>
          <a:r>
            <a:rPr lang="en-US" sz="2500" kern="1200" dirty="0" err="1"/>
            <a:t>miasta</a:t>
          </a:r>
          <a:r>
            <a:rPr lang="en-US" sz="2500" kern="1200" dirty="0"/>
            <a:t> </a:t>
          </a:r>
          <a:r>
            <a:rPr lang="en-US" sz="2500" kern="1200" dirty="0" err="1"/>
            <a:t>stołecznego</a:t>
          </a:r>
          <a:r>
            <a:rPr lang="en-US" sz="2500" kern="1200" dirty="0"/>
            <a:t> </a:t>
          </a:r>
          <a:r>
            <a:rPr lang="en-US" sz="2500" kern="1200" dirty="0" err="1"/>
            <a:t>Warszawy</a:t>
          </a:r>
          <a:endParaRPr lang="en-US" sz="2500" kern="1200" dirty="0"/>
        </a:p>
      </dsp:txBody>
      <dsp:txXfrm>
        <a:off x="1186924" y="2198638"/>
        <a:ext cx="5332224" cy="876080"/>
      </dsp:txXfrm>
    </dsp:sp>
    <dsp:sp modelId="{432C3CFE-8EBF-D14E-8BAD-991D77D04D29}">
      <dsp:nvSpPr>
        <dsp:cNvPr id="0" name=""/>
        <dsp:cNvSpPr/>
      </dsp:nvSpPr>
      <dsp:spPr>
        <a:xfrm>
          <a:off x="5966571" y="705699"/>
          <a:ext cx="604885" cy="60488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6102670" y="705699"/>
        <a:ext cx="332687" cy="455176"/>
      </dsp:txXfrm>
    </dsp:sp>
    <dsp:sp modelId="{55A2F6DA-BE68-C741-8ED6-067E9C7D8AFE}">
      <dsp:nvSpPr>
        <dsp:cNvPr id="0" name=""/>
        <dsp:cNvSpPr/>
      </dsp:nvSpPr>
      <dsp:spPr>
        <a:xfrm>
          <a:off x="6546405" y="1785186"/>
          <a:ext cx="604885" cy="60488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6682504" y="1785186"/>
        <a:ext cx="332687" cy="4551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1860-FAB5-8240-A5B8-9696DC501D6A}" type="datetimeFigureOut">
              <a:rPr lang="pl-PL" smtClean="0"/>
              <a:t>06.01.2021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500A-3C43-0F42-BFB0-5831461881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12898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1860-FAB5-8240-A5B8-9696DC501D6A}" type="datetimeFigureOut">
              <a:rPr lang="pl-PL" smtClean="0"/>
              <a:t>06.01.2021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500A-3C43-0F42-BFB0-5831461881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775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1860-FAB5-8240-A5B8-9696DC501D6A}" type="datetimeFigureOut">
              <a:rPr lang="pl-PL" smtClean="0"/>
              <a:t>06.01.2021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500A-3C43-0F42-BFB0-5831461881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8981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1860-FAB5-8240-A5B8-9696DC501D6A}" type="datetimeFigureOut">
              <a:rPr lang="pl-PL" smtClean="0"/>
              <a:t>06.01.2021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500A-3C43-0F42-BFB0-5831461881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837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1860-FAB5-8240-A5B8-9696DC501D6A}" type="datetimeFigureOut">
              <a:rPr lang="pl-PL" smtClean="0"/>
              <a:t>06.01.2021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500A-3C43-0F42-BFB0-5831461881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2010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1860-FAB5-8240-A5B8-9696DC501D6A}" type="datetimeFigureOut">
              <a:rPr lang="pl-PL" smtClean="0"/>
              <a:t>06.01.2021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500A-3C43-0F42-BFB0-5831461881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256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1860-FAB5-8240-A5B8-9696DC501D6A}" type="datetimeFigureOut">
              <a:rPr lang="pl-PL" smtClean="0"/>
              <a:t>06.01.2021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500A-3C43-0F42-BFB0-583146188139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234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1860-FAB5-8240-A5B8-9696DC501D6A}" type="datetimeFigureOut">
              <a:rPr lang="pl-PL" smtClean="0"/>
              <a:t>06.01.2021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500A-3C43-0F42-BFB0-5831461881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787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1860-FAB5-8240-A5B8-9696DC501D6A}" type="datetimeFigureOut">
              <a:rPr lang="pl-PL" smtClean="0"/>
              <a:t>06.01.2021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500A-3C43-0F42-BFB0-5831461881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468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1860-FAB5-8240-A5B8-9696DC501D6A}" type="datetimeFigureOut">
              <a:rPr lang="pl-PL" smtClean="0"/>
              <a:t>06.01.2021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500A-3C43-0F42-BFB0-5831461881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614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B941860-FAB5-8240-A5B8-9696DC501D6A}" type="datetimeFigureOut">
              <a:rPr lang="pl-PL" smtClean="0"/>
              <a:t>06.01.2021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500A-3C43-0F42-BFB0-5831461881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508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B941860-FAB5-8240-A5B8-9696DC501D6A}" type="datetimeFigureOut">
              <a:rPr lang="pl-PL" smtClean="0"/>
              <a:t>06.01.2021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51E500A-3C43-0F42-BFB0-5831461881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1302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po.gov.pl/pl/content/rpo-kompensata%C2%A0dla-ofiar-przestepstw-wciaz-za-malo-wykorzystywan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8B7A7-0687-D04F-A71B-998725484E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kompensata państwowa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998F6B-2AAC-504D-BDDF-E217226297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Aleksandra Skotnicka</a:t>
            </a:r>
          </a:p>
        </p:txBody>
      </p:sp>
    </p:spTree>
    <p:extLst>
      <p:ext uri="{BB962C8B-B14F-4D97-AF65-F5344CB8AC3E}">
        <p14:creationId xmlns:p14="http://schemas.microsoft.com/office/powerpoint/2010/main" val="1607946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5E490-E2D6-8A47-B079-9E50C8364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przyznawania kompensaty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3D1D5-CA45-954F-A1C6-BBB72E5CA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Kompensata może być przyznana w kwocie pokrywającej </a:t>
            </a:r>
            <a:r>
              <a:rPr lang="pl-PL" u="sng" dirty="0"/>
              <a:t>wyłącznie</a:t>
            </a:r>
            <a:r>
              <a:rPr lang="pl-PL" dirty="0"/>
              <a:t>:</a:t>
            </a:r>
          </a:p>
          <a:p>
            <a:pPr algn="just"/>
            <a:r>
              <a:rPr lang="pl-PL" dirty="0"/>
              <a:t>utracone zarobki lub inne środki utrzymania,</a:t>
            </a:r>
          </a:p>
          <a:p>
            <a:pPr algn="just"/>
            <a:r>
              <a:rPr lang="pl-PL" dirty="0"/>
              <a:t>koszty związane z leczeniem i rehabilitacją,</a:t>
            </a:r>
          </a:p>
          <a:p>
            <a:pPr algn="just"/>
            <a:r>
              <a:rPr lang="pl-PL" dirty="0"/>
              <a:t>koszty pogrzebu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7726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0B20A-1704-B34E-BC99-EF1310C21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terytorialności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1CF89-2D6C-CC49-88F6-F1302E194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Kompensatę przyznaje się, jeżeli czyn zabroniony został popełniony </a:t>
            </a:r>
            <a:r>
              <a:rPr lang="pl-PL" b="1" dirty="0"/>
              <a:t>na terytorium Rzeczypospolitej Polskiej</a:t>
            </a:r>
            <a:r>
              <a:rPr lang="pl-PL" dirty="0"/>
              <a:t> na szkodę osoby mającej miejsce stałego pobytu na tym terytorium lub na terytorium innego państwa członkowskiego Unii Europejskiej.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0776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781E6-5A71-D14A-BE80-0BB4F70FB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subsydiarności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DFF32-CCC4-ED4B-8CC1-5E16C8B82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Kompensatę przyznaje się </a:t>
            </a:r>
            <a:r>
              <a:rPr lang="pl-PL" b="1" dirty="0"/>
              <a:t>jedynie wówczas i w takiej wysokości, w jakiej osoba uprawniona nie może uzyskać pokrycia </a:t>
            </a:r>
            <a:r>
              <a:rPr lang="pl-PL" dirty="0"/>
              <a:t>utraconych zarobków, innych środków utrzymania lub kosztów </a:t>
            </a:r>
            <a:r>
              <a:rPr lang="pl-PL" b="1" dirty="0"/>
              <a:t>od sprawcy</a:t>
            </a:r>
            <a:r>
              <a:rPr lang="pl-PL" dirty="0"/>
              <a:t> lub sprawców czynu zabronionego, z tytułu ubezpieczenia lub ze środków pomocy społecznej, niezależnie od tego, czy sprawca lub sprawcy czynu zabronionego zostali ustaleni.</a:t>
            </a:r>
          </a:p>
          <a:p>
            <a:pPr marL="0" indent="0" algn="just">
              <a:buNone/>
            </a:pP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3147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41689-0981-E446-B6AB-0ED45E239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maksymalna kwota kompensaty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1BFC2-3DB9-1247-843C-534BDA733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Kompensata nie może przekroczyć 25 000 zł, a gdy ofiara poniosła śmierć - kwoty 60 000 zł.</a:t>
            </a:r>
          </a:p>
          <a:p>
            <a:pPr algn="just"/>
            <a:r>
              <a:rPr lang="pl-PL" dirty="0"/>
              <a:t>Jeżeli w sprawie o przyznanie kompensaty sąd uzna, że ścisłe udowodnienie wysokości żądania jest niemożliwe lub nader utrudnione, może w ramach kwot określonych w ust. 1 zasądzić odpowiednią sumę </a:t>
            </a:r>
            <a:r>
              <a:rPr lang="pl-PL" b="1" dirty="0"/>
              <a:t>według swej oceny</a:t>
            </a:r>
            <a:r>
              <a:rPr lang="pl-PL" dirty="0"/>
              <a:t>, opartej na rozważeniu wszystkich okoliczności sprawy.</a:t>
            </a:r>
          </a:p>
        </p:txBody>
      </p:sp>
    </p:spTree>
    <p:extLst>
      <p:ext uri="{BB962C8B-B14F-4D97-AF65-F5344CB8AC3E}">
        <p14:creationId xmlns:p14="http://schemas.microsoft.com/office/powerpoint/2010/main" val="2235661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07B1A-BC8D-D44B-B194-309283897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 zabroniony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28C9C-838D-874E-A8D2-1D3FA42FB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ustawodawca nowelizacją z 2015 r. zmienił termin ,,przestępstwo” na termin ,,czyn zabroniony” – zmieniono także tytuł ustawy. </a:t>
            </a:r>
          </a:p>
          <a:p>
            <a:pPr algn="just"/>
            <a:r>
              <a:rPr lang="pl-PL" dirty="0"/>
              <a:t>Wyjaśniono, że „Zabieg taki jest konieczny ze względu na możliwość wystąpienia z wnioskiem o przyznanie kompensaty w sytuacji, gdy sprawca czynu nie może być oskarżony ani skazany. Sformułowanie to obejmuje wszystkie przypadki, w których nastąpiła </a:t>
            </a:r>
            <a:r>
              <a:rPr lang="pl-PL" b="1" dirty="0"/>
              <a:t>śmierć sprawcy, nie został złożony wniosek o ściganie, sprawca korzysta z immunitetu albo jest niepoczytalny”.</a:t>
            </a:r>
          </a:p>
        </p:txBody>
      </p:sp>
    </p:spTree>
    <p:extLst>
      <p:ext uri="{BB962C8B-B14F-4D97-AF65-F5344CB8AC3E}">
        <p14:creationId xmlns:p14="http://schemas.microsoft.com/office/powerpoint/2010/main" val="4063129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55409-DF78-9E4D-B233-DF925FFF8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przyczynienie się ofiary lub współsprawstwo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75CF3-DF7F-6E46-B3FE-303085C7A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Kompensaty nie przyznaje się lub przyznaje w zmniejszonej wysokości, </a:t>
            </a:r>
            <a:r>
              <a:rPr lang="pl-PL" b="1" dirty="0"/>
              <a:t>proporcjonalnie do stopnia przyczynienia się ofiary </a:t>
            </a:r>
            <a:r>
              <a:rPr lang="pl-PL" dirty="0"/>
              <a:t>do popełnienia czynu zabronionego</a:t>
            </a:r>
          </a:p>
          <a:p>
            <a:pPr algn="just"/>
            <a:r>
              <a:rPr lang="pl-PL" dirty="0"/>
              <a:t>Kompensaty </a:t>
            </a:r>
            <a:r>
              <a:rPr lang="pl-PL" b="1" dirty="0"/>
              <a:t>nie przyznaje się, jeżeli ofiara była współsprawcą czynu zabronionego</a:t>
            </a:r>
            <a:r>
              <a:rPr lang="pl-PL" dirty="0"/>
              <a:t>, z którego skutku wywodzi swoje prawo do kompensaty, lub godziła się na ryzyko doznania skutków czynu zabronionego, o którym mowa w art. 2 pkt 1.</a:t>
            </a:r>
          </a:p>
        </p:txBody>
      </p:sp>
    </p:spTree>
    <p:extLst>
      <p:ext uri="{BB962C8B-B14F-4D97-AF65-F5344CB8AC3E}">
        <p14:creationId xmlns:p14="http://schemas.microsoft.com/office/powerpoint/2010/main" val="843827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62850-CABD-AB41-B63B-F56128291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kompensata państwowa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A1AAF-FE57-B640-822D-3565439C9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Kompensaty nie przyznaje się gdy:</a:t>
            </a:r>
          </a:p>
          <a:p>
            <a:r>
              <a:rPr lang="pl-PL" dirty="0"/>
              <a:t>czynu nie popełniono albo brak jest danych dostatecznie uzasadniających podejrzenie jego popełnienia;</a:t>
            </a:r>
          </a:p>
          <a:p>
            <a:r>
              <a:rPr lang="pl-PL" dirty="0"/>
              <a:t>czyn nie zawiera znamion czynu zabronionego.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0588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3DED1-4CA9-5543-8110-1DAA58459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 orzekający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06F9C-FACA-1D47-B02E-DDDA53D29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Organem właściwym w sprawach o przyznanie kompensaty jest </a:t>
            </a:r>
            <a:r>
              <a:rPr lang="pl-PL" b="1" dirty="0"/>
              <a:t>sąd rejonowy właściwy ze względu na miejsce stałego pobytu osoby uprawnionej, </a:t>
            </a:r>
            <a:r>
              <a:rPr lang="pl-PL" dirty="0"/>
              <a:t>zwany dalej "organem orzekającym". W postępowaniu przed organem orzekającym w sprawach nieuregulowanych w ustawie stosuje się przepisy ustawy z dnia 17 listopada 1964 r. - </a:t>
            </a:r>
            <a:r>
              <a:rPr lang="pl-PL" b="1" dirty="0"/>
              <a:t>Kodeks postępowania cywilnego </a:t>
            </a:r>
            <a:r>
              <a:rPr lang="pl-PL" dirty="0"/>
              <a:t>(Dz. U. z 2014 r. poz. 101, z </a:t>
            </a:r>
            <a:r>
              <a:rPr lang="pl-PL" dirty="0" err="1"/>
              <a:t>późn</a:t>
            </a:r>
            <a:r>
              <a:rPr lang="pl-PL" dirty="0"/>
              <a:t>. zm.) o postępowaniu nieprocesowym. Czynności w sprawach o przyznanie kompensaty mogą wykonywać referendarze sądowi. Na orzeczenie referendarza przysługuje skarga do sądu.</a:t>
            </a:r>
          </a:p>
        </p:txBody>
      </p:sp>
    </p:spTree>
    <p:extLst>
      <p:ext uri="{BB962C8B-B14F-4D97-AF65-F5344CB8AC3E}">
        <p14:creationId xmlns:p14="http://schemas.microsoft.com/office/powerpoint/2010/main" val="340262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AAC95-FB6A-2245-8E6F-0B5893C69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właściwość sądu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ED3F7-9CC3-7F49-AAC3-D33F55EEB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Jeżeli nie można ustalić miejsca stałego pobytu osoby uprawnionej lub osoba ta ma miejsce stałego pobytu na terytorium innego państwa członkowskiego Unii Europejskiej, właściwy jest </a:t>
            </a:r>
            <a:r>
              <a:rPr lang="pl-PL" b="1" dirty="0"/>
              <a:t>sąd, w którego okręgu popełniono czyn zabroniony</a:t>
            </a:r>
            <a:r>
              <a:rPr lang="pl-PL" dirty="0"/>
              <a:t>, o którym mowa w art. 2 pkt 1.</a:t>
            </a:r>
          </a:p>
          <a:p>
            <a:pPr algn="just"/>
            <a:br>
              <a:rPr lang="pl-PL" dirty="0"/>
            </a:br>
            <a:r>
              <a:rPr lang="pl-PL" dirty="0"/>
              <a:t>Jeżeli nie można ustalić właściwości miejscowej sądu w sposób określony w ust. 1 lub 2, organem orzekającym jest sąd właściwy dla dzielnicy </a:t>
            </a:r>
            <a:r>
              <a:rPr lang="pl-PL" b="1" dirty="0"/>
              <a:t>Śródmieście miasta stołecznego Warszawy</a:t>
            </a:r>
            <a:r>
              <a:rPr lang="pl-PL" dirty="0"/>
              <a:t>.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3230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BA8FA-1E52-F848-9F2C-A8F5E0364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właściwość sądu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67BD8B-0453-C84E-9731-D102138570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184206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5774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E37EF-1AAB-AD46-96DE-098CA7FBC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idea kompensacji państwowej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CE7E2-7B75-3345-B74C-332CADEC3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narodziła się w </a:t>
            </a:r>
            <a:r>
              <a:rPr lang="pl-PL" i="1" dirty="0"/>
              <a:t>systemie </a:t>
            </a:r>
            <a:r>
              <a:rPr lang="pl-PL" i="1" dirty="0" err="1"/>
              <a:t>common</a:t>
            </a:r>
            <a:r>
              <a:rPr lang="pl-PL" i="1" dirty="0"/>
              <a:t> law</a:t>
            </a:r>
            <a:r>
              <a:rPr lang="pl-PL" dirty="0"/>
              <a:t>, gdzie pokrzywdzonego przestępstwem traktowano wyłącznie w kategoriach tzw. osobowego środka dowodowego. Miała to być forma jego wsparcia przez państwo wówczas, gdy w postępowaniu nie może on zaspokoić swoich roszczeń wobec sprawcy, ponieważ nie został on wykryty, bądź też jest co prawda znany, ale okazuje się niewypłacalny. </a:t>
            </a:r>
          </a:p>
          <a:p>
            <a:pPr algn="just"/>
            <a:r>
              <a:rPr lang="pl-PL" dirty="0"/>
              <a:t>stwierdzono, że w najgorszej sytuacji znajdują się ofiary przestępstw popełnionych z użyciem przemocy i to na nich został skoncentrowany system kompensacji państwowej</a:t>
            </a:r>
          </a:p>
          <a:p>
            <a:pPr algn="just"/>
            <a:r>
              <a:rPr lang="pl-PL" dirty="0"/>
              <a:t>nie chodziło o pełne wyrównanie szkód przez państwo, lecz tylko tych najpoważniejszych i w zakresie ograniczonym do niezbędnego minimum</a:t>
            </a:r>
          </a:p>
        </p:txBody>
      </p:sp>
    </p:spTree>
    <p:extLst>
      <p:ext uri="{BB962C8B-B14F-4D97-AF65-F5344CB8AC3E}">
        <p14:creationId xmlns:p14="http://schemas.microsoft.com/office/powerpoint/2010/main" val="3506890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A88B2-65C5-8D48-ABD0-F51C900A2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uczestnicy postępowania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248F4-3DED-D24F-88DD-67AC04F08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Kompensatę przyznaje się na </a:t>
            </a:r>
            <a:r>
              <a:rPr lang="pl-PL" b="1" dirty="0"/>
              <a:t>wniosek osoby uprawnionej </a:t>
            </a:r>
            <a:r>
              <a:rPr lang="pl-PL" dirty="0"/>
              <a:t>lub </a:t>
            </a:r>
            <a:r>
              <a:rPr lang="pl-PL" b="1" dirty="0"/>
              <a:t>prokuratora</a:t>
            </a:r>
          </a:p>
          <a:p>
            <a:pPr algn="just"/>
            <a:r>
              <a:rPr lang="pl-PL" dirty="0"/>
              <a:t>jeżeli osobą uprawnioną jest osoba nieporadna, w szczególności ze względu na wiek lub stan zdrowia, jej prawa może wykonywać osoba, pod której pieczą osoba uprawniona pozostaje.</a:t>
            </a:r>
          </a:p>
          <a:p>
            <a:pPr algn="just"/>
            <a:r>
              <a:rPr lang="pl-PL" dirty="0"/>
              <a:t>Uczestnikami postępowania są </a:t>
            </a:r>
            <a:r>
              <a:rPr lang="pl-PL" b="1" dirty="0"/>
              <a:t>wyłącznie osoba uprawniona i prokurator</a:t>
            </a:r>
          </a:p>
        </p:txBody>
      </p:sp>
    </p:spTree>
    <p:extLst>
      <p:ext uri="{BB962C8B-B14F-4D97-AF65-F5344CB8AC3E}">
        <p14:creationId xmlns:p14="http://schemas.microsoft.com/office/powerpoint/2010/main" val="1032158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09894-BFA5-1A43-B55A-0436CC6BA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 wniosku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E6BFF-24C2-7F42-9539-FDEB9A826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Wniosek o kompensatę składa się do organu orzekającego w terminie </a:t>
            </a:r>
            <a:r>
              <a:rPr lang="pl-PL" b="1" u="sng" dirty="0"/>
              <a:t>3 lat od dnia ujawnienia się skutków czynu zabronionego, nie później jednak niż w terminie 5 lat od dnia jego popełnieni</a:t>
            </a:r>
            <a:r>
              <a:rPr lang="pl-PL" dirty="0"/>
              <a:t>a, pod rygorem wygaśnięcia uprawnienia do żądania kompensaty.</a:t>
            </a:r>
          </a:p>
        </p:txBody>
      </p:sp>
    </p:spTree>
    <p:extLst>
      <p:ext uri="{BB962C8B-B14F-4D97-AF65-F5344CB8AC3E}">
        <p14:creationId xmlns:p14="http://schemas.microsoft.com/office/powerpoint/2010/main" val="2112308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02EF9-D257-0642-9BA2-3D49D5E60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wymogi wniosku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DC78A-647E-AA47-9A62-E10A634E9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/>
              <a:t>Wniosek o kompensatę zawiera:</a:t>
            </a:r>
          </a:p>
          <a:p>
            <a:pPr marL="0" indent="0" algn="just">
              <a:buNone/>
            </a:pPr>
            <a:r>
              <a:rPr lang="pl-PL" dirty="0"/>
              <a:t>1) imię, nazwisko i adres miejsca stałego pobytu osoby uprawnionej, a w przypadku gdy ofiara poniosła śmierć, także jej ostatni adres miejsca stałego pobytu;</a:t>
            </a:r>
          </a:p>
          <a:p>
            <a:pPr marL="0" indent="0" algn="just">
              <a:buNone/>
            </a:pPr>
            <a:r>
              <a:rPr lang="pl-PL" dirty="0"/>
              <a:t>2) numer identyfikacyjny PESEL osoby uprawnionej oraz ofiary, która poniosła śmierć, jeżeli go posiadają albo posiadały;</a:t>
            </a:r>
          </a:p>
          <a:p>
            <a:pPr marL="0" indent="0" algn="just">
              <a:buNone/>
            </a:pPr>
            <a:r>
              <a:rPr lang="pl-PL" dirty="0"/>
              <a:t>3) wskazanie daty i miejsca popełnienia czynu zabronionego stanowiącego podstawę ubiegania się o kompensatę i jego zwięzły opis, z podaniem skutków;</a:t>
            </a:r>
          </a:p>
          <a:p>
            <a:pPr marL="0" indent="0" algn="just">
              <a:buNone/>
            </a:pPr>
            <a:r>
              <a:rPr lang="pl-PL" dirty="0"/>
              <a:t>4) informację o rodzaju i wysokości poniesionych kosztów oraz utraconych zarobków lub innych środków utrzymania;</a:t>
            </a:r>
          </a:p>
          <a:p>
            <a:pPr marL="0" indent="0" algn="just">
              <a:buNone/>
            </a:pPr>
            <a:r>
              <a:rPr lang="pl-PL" dirty="0"/>
              <a:t>5) oświadczenie osoby uprawnionej, złożone pod rygorem odpowiedzialności karnej, o nieuzyskaniu odszkodowania lub świadczenia ze źródeł lub tytułów, o których mowa w art. 5;</a:t>
            </a:r>
          </a:p>
          <a:p>
            <a:pPr marL="0" indent="0" algn="just">
              <a:buNone/>
            </a:pPr>
            <a:r>
              <a:rPr lang="pl-PL" dirty="0"/>
              <a:t>6) uprzedzenie o odpowiedzialności karnej za złożenie fałszywego oświadczenia, o którym mowa w pkt 5 oraz w ust. 3.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14165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484AA-03BC-9646-9ECB-CCB049554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wymogi wniosku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17CEB-B15C-FC48-BAAB-53C1C6680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Do wniosku o kompensatę należy dołączyć odpis zawiadomienia o popełnieniu przestępstwa, odpisy orzeczeń wydanych w postępowaniu karnym, odpisy zaświadczeń lekarskich lub opinii biegłych dotyczących doznania przez ofiarę uszczerbku na zdrowiu oraz inne dokumenty potwierdzające informacje zawarte we wniosku.</a:t>
            </a:r>
          </a:p>
          <a:p>
            <a:pPr algn="just"/>
            <a:r>
              <a:rPr lang="pl-PL" dirty="0"/>
              <a:t>jeżeli o kompensatę ubiega się osoba uprawniona, o której mowa w art. 2 pkt 3 lit. a, dołącza do wniosku dokumenty potwierdzające fakt pozostawania osobą najbliższą ofiary, która poniosła śmierć, lub, złożone pod rygorem odpowiedzialności karnej, oświadczenie o pozostawaniu z nią we wspólnym pożyciu.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5000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F1D84-6E2A-1740-A369-4778FB3C6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WYMOGI WNIOSKU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2ED33-B8B9-AE4A-BF46-C7202EA00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art. 11 </a:t>
            </a:r>
            <a:r>
              <a:rPr lang="pl-PL" dirty="0" err="1"/>
              <a:t>kpc</a:t>
            </a:r>
            <a:r>
              <a:rPr lang="pl-PL" dirty="0"/>
              <a:t> - Ustalenia wydanego w postępowaniu karnym prawomocnego wyroku skazującego </a:t>
            </a:r>
            <a:r>
              <a:rPr lang="pl-PL" b="1" dirty="0"/>
              <a:t>co do popełnienia przestępstwa</a:t>
            </a:r>
            <a:r>
              <a:rPr lang="pl-PL" dirty="0"/>
              <a:t> wiążą sąd w postępowaniu cywilnym.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nie co do okoliczności i następstw przestępstwa! skutki przestępstwa mogą się po czasie okazać poważniejsze niż początkowo. Nie należy zatem odrzucać wniosków o kompensatę tylko dlatego, że w postępowaniu karnym uznano, że uszkodzenia ciała miały charakter lekki. </a:t>
            </a:r>
          </a:p>
        </p:txBody>
      </p:sp>
    </p:spTree>
    <p:extLst>
      <p:ext uri="{BB962C8B-B14F-4D97-AF65-F5344CB8AC3E}">
        <p14:creationId xmlns:p14="http://schemas.microsoft.com/office/powerpoint/2010/main" val="1949426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CEEB5-8F43-1847-9CB4-D916ECD0E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wymogi wniosku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AAF00-E506-C74D-91A5-7DE3FE7FB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03538"/>
            <a:ext cx="7729728" cy="3101983"/>
          </a:xfrm>
        </p:spPr>
        <p:txBody>
          <a:bodyPr/>
          <a:lstStyle/>
          <a:p>
            <a:pPr algn="just"/>
            <a:r>
              <a:rPr lang="pl-PL" dirty="0"/>
              <a:t>Wniosek oraz dołączone do niego dokumenty </a:t>
            </a:r>
            <a:r>
              <a:rPr lang="pl-PL" b="1" dirty="0"/>
              <a:t>nie wymagają legalizacji</a:t>
            </a:r>
            <a:r>
              <a:rPr lang="pl-PL" dirty="0"/>
              <a:t> ani żadnej innej równoważnej czynności.</a:t>
            </a:r>
          </a:p>
          <a:p>
            <a:r>
              <a:rPr lang="pl-PL" dirty="0"/>
              <a:t>formularz wniosku</a:t>
            </a:r>
          </a:p>
        </p:txBody>
      </p:sp>
    </p:spTree>
    <p:extLst>
      <p:ext uri="{BB962C8B-B14F-4D97-AF65-F5344CB8AC3E}">
        <p14:creationId xmlns:p14="http://schemas.microsoft.com/office/powerpoint/2010/main" val="36511078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93B6A-2C60-A84B-A197-82CEBAE68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 pomocniczy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9D227-A9F8-6E4A-8D82-AA148D876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Organem pomocniczym w Rzeczypospolitej Polskiej właściwym w sprawie uzyskania kompensaty przez ofiarę czynu zabronionego popełnionego na terytorium Rzeczypospolitej Polskiej jest </a:t>
            </a:r>
            <a:r>
              <a:rPr lang="pl-PL" b="1" dirty="0"/>
              <a:t>prokurator</a:t>
            </a:r>
            <a:r>
              <a:rPr lang="pl-PL" dirty="0"/>
              <a:t> prowadzący postępowanie przygotowawcze w sprawie o czyn zabroniony</a:t>
            </a:r>
          </a:p>
          <a:p>
            <a:pPr marL="0" indent="0" algn="just">
              <a:buNone/>
            </a:pPr>
            <a:r>
              <a:rPr lang="pl-PL" dirty="0"/>
              <a:t>Organ pomocniczy </a:t>
            </a:r>
            <a:r>
              <a:rPr lang="pl-PL" b="1" dirty="0"/>
              <a:t>udziela osobie uprawnionej niezbędnych informacji </a:t>
            </a:r>
            <a:r>
              <a:rPr lang="pl-PL" dirty="0"/>
              <a:t>w zakresie możliwości i warunków ubiegania się o kompensatę przyznawaną przez organ orzekający w Rzeczypospolitej Polskiej, udostępnia wzór formularza wniosku o przyznanie kompensaty oraz udziela ogólnej pomocy i informacji co do sposobu wypełnienia wniosku.</a:t>
            </a:r>
          </a:p>
          <a:p>
            <a:pPr algn="just"/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00513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F3261-A49A-9043-8355-D48AC5835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 pomocniczy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177C7-146E-1443-A54B-E2A40CA76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Organem pomocniczym w Rzeczypospolitej Polskiej właściwym w sprawie uzyskania kompensaty przez posiadającą miejsce stałego pobytu na terytorium Rzeczypospolitej Polskiej ofiarę </a:t>
            </a:r>
            <a:r>
              <a:rPr lang="pl-PL" b="1" dirty="0"/>
              <a:t>czynu zabronionego popełnionego na terytorium innego państwa</a:t>
            </a:r>
            <a:r>
              <a:rPr lang="pl-PL" dirty="0"/>
              <a:t> członkowskiego Unii Europejskiej jest </a:t>
            </a:r>
            <a:r>
              <a:rPr lang="pl-PL" b="1" dirty="0"/>
              <a:t>prokurator okręgowy</a:t>
            </a:r>
            <a:r>
              <a:rPr lang="pl-PL" dirty="0"/>
              <a:t>, w którego okręgu osoba uprawniona ma miejsce stałego pobytu.</a:t>
            </a:r>
          </a:p>
          <a:p>
            <a:pPr marL="0" indent="0" algn="just">
              <a:buNone/>
            </a:pPr>
            <a:br>
              <a:rPr lang="pl-PL" dirty="0"/>
            </a:br>
            <a:r>
              <a:rPr lang="pl-PL" dirty="0"/>
              <a:t>Organ pomocniczy udziela osobie ubiegającej się o przyznanie kompensaty w innym państwie członkowskim Unii Europejskiej niezbędnych informacji w zakresie możliwości i warunków ubiegania się o kompensatę przyznawaną przez organy orzekające w innych państwach członkowskich Unii Europejskiej, gdy czyn zabroniony został popełniony na terytorium tych państw, udostępnia odpowiedni wzór formularza wniosku oraz udziela ogólnej pomocy i informacji co do sposobu wypełnienia wniosku.</a:t>
            </a:r>
          </a:p>
        </p:txBody>
      </p:sp>
    </p:spTree>
    <p:extLst>
      <p:ext uri="{BB962C8B-B14F-4D97-AF65-F5344CB8AC3E}">
        <p14:creationId xmlns:p14="http://schemas.microsoft.com/office/powerpoint/2010/main" val="4648721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06D82-D350-084E-90EE-226A38E03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 pomocniczy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94404-EA7A-B34E-979C-8D884A19B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Organ pomocniczy przyjmuje i niezwłocznie przekazuje wnioski o kompensatę, wraz z niezbędną dokumentacją, organom orzekającym w innych państwach członkowskich Unii Europejskiej, wykorzystując w tym celu formularz opracowany przez Komisję Europejską.</a:t>
            </a:r>
          </a:p>
          <a:p>
            <a:pPr algn="just"/>
            <a:r>
              <a:rPr lang="pl-PL" dirty="0"/>
              <a:t>Organ pomocniczy nie dokonuje oceny zasadności wniosków.</a:t>
            </a:r>
          </a:p>
          <a:p>
            <a:pPr algn="just"/>
            <a:r>
              <a:rPr lang="pl-PL" b="1" dirty="0"/>
              <a:t>Koszty czynności, </a:t>
            </a:r>
            <a:r>
              <a:rPr lang="pl-PL" dirty="0"/>
              <a:t>w tym tłumaczeń dokumentów przekazywanych do organów orzekających w innych państwach członkowskich Unii Europejskiej, dokonywanych przez organy pomocnicze w Rzeczypospolitej Polskiej, </a:t>
            </a:r>
            <a:r>
              <a:rPr lang="pl-PL" b="1" dirty="0"/>
              <a:t>obciążają Skarb Państwa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83188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29E68-6503-7144-9230-206BFF769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zakaz kasacji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79A29-10F9-3845-9092-76A3A4123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sprawach o przyznanie kompensaty </a:t>
            </a:r>
            <a:r>
              <a:rPr lang="pl-PL" b="1" u="sng" dirty="0"/>
              <a:t>skarga kasacyjna nie przysługuje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8916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11F84-658E-1041-9507-74F51F1F3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idea kompensacji państwowej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84872-7E92-DA4F-88C1-D19B84F73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Państwo nie miało przy tym wyręczać sprawcy w wykonaniu ciążącego na nim obowiązku kompensacyjnego, lecz jedynie chwilowo go zastąpić </a:t>
            </a:r>
          </a:p>
          <a:p>
            <a:pPr algn="just"/>
            <a:r>
              <a:rPr lang="pl-PL" dirty="0"/>
              <a:t>uzasadnieniem ideologicznym tego modelu jest </a:t>
            </a:r>
            <a:r>
              <a:rPr lang="pl-PL" b="1" dirty="0"/>
              <a:t>równość i solidarność społeczna</a:t>
            </a:r>
          </a:p>
          <a:p>
            <a:pPr algn="just"/>
            <a:r>
              <a:rPr lang="pl-PL" dirty="0"/>
              <a:t>argumentowano, że ze względu na większe ryzyko </a:t>
            </a:r>
            <a:r>
              <a:rPr lang="pl-PL" dirty="0" err="1"/>
              <a:t>wiktymizacji</a:t>
            </a:r>
            <a:r>
              <a:rPr lang="pl-PL" dirty="0"/>
              <a:t> kryminalnej niektórych osób, skutki przestępstw nie są równomiernie rozłożone na wszystkich członków danego społeczeństwa 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30044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454B7-764B-6F40-B2C9-DEC9C96E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wypłaty kompensaty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7EC61-1B9D-A04F-B876-EE8544930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Kompensata wypłacana jest przez sąd rejonowy, który wydał orzeczenie o przyznaniu kompensaty, w terminie </a:t>
            </a:r>
            <a:r>
              <a:rPr lang="pl-PL" b="1" dirty="0"/>
              <a:t>miesiąca</a:t>
            </a:r>
            <a:r>
              <a:rPr lang="pl-PL" dirty="0"/>
              <a:t> od dnia uprawomocnienia się orzeczenia. Wypłata następuje ze środków </a:t>
            </a:r>
            <a:r>
              <a:rPr lang="pl-PL" b="1" dirty="0"/>
              <a:t>budżetu państwa</a:t>
            </a:r>
            <a:r>
              <a:rPr lang="pl-PL" dirty="0"/>
              <a:t>.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842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8C16E-B40C-3D47-858F-DC93EAC22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zwrot kompensaty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5B12D-F626-0149-BF9E-F8B4EE4F7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Osoba, której przyznano kompensatę z naruszeniem przepisów ustawy, jest obowiązana ją zwrócić.</a:t>
            </a:r>
          </a:p>
          <a:p>
            <a:pPr algn="just"/>
            <a:r>
              <a:rPr lang="pl-PL" dirty="0"/>
              <a:t>Niezwłocznie po ujawnieniu się okoliczności, o których mowa w ust. 1, prokurator prowadzący postępowanie przygotowawcze w sprawie o czyn zabroniony, o którym mowa w art. 2 pkt 1, wzywa osobę, której przyznano kompensatę, do jej zwrotu w terminie 30 dni od dnia otrzymania wezwania.</a:t>
            </a:r>
          </a:p>
          <a:p>
            <a:pPr algn="just"/>
            <a:r>
              <a:rPr lang="pl-PL" dirty="0"/>
              <a:t>Jeżeli osoba, o której mowa w ust. 1, nie zwróci kompensaty w terminie, o którym mowa w ust. 2, Skarbowi Państwa przysługuje w stosunku do niej roszczenie o zwrot kompensaty.</a:t>
            </a:r>
          </a:p>
          <a:p>
            <a:pPr algn="just"/>
            <a:r>
              <a:rPr lang="pl-PL" dirty="0"/>
              <a:t>Powództwo dotyczące roszczenia, o którym mowa w ust. 3, wytacza w postępowaniu cywilnym prokurator.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81952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EAAD9-3884-7E49-99CA-A604A355F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regres skarbu państwa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D8CA3-06EC-EF41-A732-4B454AFE8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 razie przyznania osobie uprawnionej kompensaty </a:t>
            </a:r>
            <a:r>
              <a:rPr lang="pl-PL" b="1" dirty="0"/>
              <a:t>Skarb Państwa ma roszczenie zwrotne do sprawcy lub sprawców przestępstwa</a:t>
            </a:r>
            <a:r>
              <a:rPr lang="pl-PL" dirty="0"/>
              <a:t>, na skutek którego ofiara poniosła śmierć albo doznała ciężkiego uszczerbku na zdrowiu, naruszenia czynności narządu ciała lub rozstroju zdrowia.</a:t>
            </a:r>
          </a:p>
          <a:p>
            <a:pPr algn="just"/>
            <a:r>
              <a:rPr lang="pl-PL" dirty="0"/>
              <a:t>Sprawcy, o których mowa w ust. 1, ponoszą odpowiedzialność solidarną z tytułu roszczenia zwrotnego na rzecz Skarbu Państwa.</a:t>
            </a:r>
          </a:p>
          <a:p>
            <a:pPr algn="just"/>
            <a:r>
              <a:rPr lang="pl-PL" dirty="0"/>
              <a:t>Powództwo dotyczące roszczenia, o którym mowa w ust. 1, wytacza w postępowaniu cywilnym prokurator.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30007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7E33-EEA8-B849-A475-493FA041D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krytyka ustawy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78A43-7168-1F41-A162-8EBA8179A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wbrew wymogom dyrektywy, polski system kompensaty zaczął działać dopiero od 21 września 2005 r., tymczasem miał zostać uruchomiony już w okresie do 1 lipca 2005 r. </a:t>
            </a:r>
          </a:p>
          <a:p>
            <a:r>
              <a:rPr lang="pl-PL" dirty="0"/>
              <a:t>ofiary stosunkowo rzadko korzystają z tej instytucji (2014 r. – 47, 2015 r. – 47, 2016 r. – 28, 2017 r. – 26) </a:t>
            </a:r>
          </a:p>
          <a:p>
            <a:r>
              <a:rPr lang="pl-PL" dirty="0"/>
              <a:t>w ustawie przyjęto rozwiązania minimalistyczne dot. praw ofiar w stosunku do dyrektywy </a:t>
            </a:r>
          </a:p>
          <a:p>
            <a:r>
              <a:rPr lang="pl-PL" dirty="0"/>
              <a:t>brak dolnego progu kompensaty, brak ,,widełek” w zależności od rodzaju i stopnia doznanego uszczerbku na zdrowiu</a:t>
            </a:r>
          </a:p>
          <a:p>
            <a:r>
              <a:rPr lang="pl-PL" dirty="0"/>
              <a:t>konieczność dołączenia odpisu zawiadomienia o popełnieniu przestępstwa – nie zawsze zawiadomienie pochodzi od pokrzywdzonego, nie zawsze postępowanie karne jest prowadzone w wyniku złożenia zawiadomienia</a:t>
            </a:r>
          </a:p>
        </p:txBody>
      </p:sp>
    </p:spTree>
    <p:extLst>
      <p:ext uri="{BB962C8B-B14F-4D97-AF65-F5344CB8AC3E}">
        <p14:creationId xmlns:p14="http://schemas.microsoft.com/office/powerpoint/2010/main" val="32057658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CA2D1-ED00-D44A-9092-F64DFEB9A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krytyka ustawy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9D0B6-7FE6-3149-93C3-F91E3EEA1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758814"/>
            <a:ext cx="7729728" cy="310198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brak możliwości wnoszenia skargi kasacyjnej to brak zapewnienia pełnej kontroli merytorycznej nad orzecznictwem, a zatem nie będzie możliwe doprowadzenie do podniesienia jego poziomu, a przede wszystkim – ujednolicenia przepisów prawnych</a:t>
            </a:r>
          </a:p>
          <a:p>
            <a:pPr algn="just"/>
            <a:r>
              <a:rPr lang="pl-PL" dirty="0"/>
              <a:t>tryb postępowania w sprawach o kompensatę – nieprocesowe postępowanie cywilne – rygorystyczne reguły dowodowe</a:t>
            </a:r>
          </a:p>
          <a:p>
            <a:pPr algn="just"/>
            <a:r>
              <a:rPr lang="pl-PL" dirty="0"/>
              <a:t>brak zniesienia opłaty stałej 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sz="1200" dirty="0"/>
              <a:t>źródła:</a:t>
            </a:r>
          </a:p>
          <a:p>
            <a:pPr marL="0" indent="0" algn="just">
              <a:buNone/>
            </a:pPr>
            <a:r>
              <a:rPr lang="pl-PL" sz="1200" dirty="0">
                <a:hlinkClick r:id="rId2"/>
              </a:rPr>
              <a:t>https://www.rpo.gov.pl/pl/content/rpo-kompensata%C2%A0dla-ofiar-przestepstw-wciaz-za-malo-wykorzystywana</a:t>
            </a:r>
            <a:endParaRPr lang="pl-PL" sz="1200" dirty="0"/>
          </a:p>
          <a:p>
            <a:pPr marL="0" indent="0" algn="just">
              <a:buNone/>
            </a:pPr>
            <a:r>
              <a:rPr lang="pl-PL" sz="1200" dirty="0"/>
              <a:t>E. Bieńkowska, Prawo ofiary przestępstwa do kompensaty od państwa po zmianach z 5 sierpnia 2015 r. [w:] Prokuratura i Prawo 7-8, 2016</a:t>
            </a:r>
          </a:p>
        </p:txBody>
      </p:sp>
    </p:spTree>
    <p:extLst>
      <p:ext uri="{BB962C8B-B14F-4D97-AF65-F5344CB8AC3E}">
        <p14:creationId xmlns:p14="http://schemas.microsoft.com/office/powerpoint/2010/main" val="1624780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90914-4FE6-D44D-A631-7521B4151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idea kompensacji państwowej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F6F73-CF4E-014C-872D-DFB0854C4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Twórcy zdawali sobie sprawę z tego, że ograniczenie do określonego typu ofiar i tylko na minimalnym poziomie godzi w ideę sprawiedliwości społecznej</a:t>
            </a:r>
          </a:p>
          <a:p>
            <a:pPr algn="just"/>
            <a:r>
              <a:rPr lang="pl-PL" dirty="0"/>
              <a:t>Uznali jednak, że lepiej, aby państwo uczestniczyło choćby w niewielkim stopniu w kompensowaniu najdotkliwiej doświadczonych ofiar szczególnie drastycznych przestępstw niż pozostało na uboczu </a:t>
            </a:r>
          </a:p>
        </p:txBody>
      </p:sp>
    </p:spTree>
    <p:extLst>
      <p:ext uri="{BB962C8B-B14F-4D97-AF65-F5344CB8AC3E}">
        <p14:creationId xmlns:p14="http://schemas.microsoft.com/office/powerpoint/2010/main" val="1930730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53676-4D32-1246-A632-B06EBE1BC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 PRAWA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3F5FE-D917-D443-9559-2502B4CA0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Deklaracja ONZ o podstawowych zasadach sprawiedliwości dla ofiar przestępstw i nadużyć władzy z 1985 r.</a:t>
            </a:r>
          </a:p>
          <a:p>
            <a:pPr algn="just"/>
            <a:r>
              <a:rPr lang="pl-PL" dirty="0"/>
              <a:t>Europejska Konwencję o kompensacji dla ofiar przestępstw popełnionych z użyciem przemocy z 1983 r. </a:t>
            </a:r>
          </a:p>
          <a:p>
            <a:pPr algn="just"/>
            <a:r>
              <a:rPr lang="pl-PL" dirty="0"/>
              <a:t>Zalecenia Rady Europy Nr R(85)11 w sprawie pozycji ofiary w prawie i procesie karnym </a:t>
            </a:r>
          </a:p>
          <a:p>
            <a:pPr algn="just"/>
            <a:r>
              <a:rPr lang="pl-PL" dirty="0"/>
              <a:t>Zalecenia Rady Europy Nr R(87)21 w sprawie zapobiegania </a:t>
            </a:r>
            <a:r>
              <a:rPr lang="pl-PL" dirty="0" err="1"/>
              <a:t>wiktymizacji</a:t>
            </a:r>
            <a:r>
              <a:rPr lang="pl-PL" dirty="0"/>
              <a:t> i pomocy dla ofiar przestępstw 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9144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48D3C-F9DC-7F4A-8496-05C13B1F0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 prawa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DFB45-5E2F-1842-80D9-5F98126B6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Dyrektywa Rady nr 2004/80/EC z 29 kwietnia 2004 r. dotyczącą kompensaty dla ofiar przestępstw - zobowiązano państwa członkowskie do stworzenia publicznego systemu kompensacyjnego dla ofiar przestępstw OJ L 261 z 6 sierpnia 2004 r.</a:t>
            </a:r>
          </a:p>
          <a:p>
            <a:pPr algn="just"/>
            <a:r>
              <a:rPr lang="pl-PL" dirty="0"/>
              <a:t>Ustawa z dnia 7 lipca 2005 r. o państwowej kompensacie przysługującej ofiarom niektórych czynów zabronionych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502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4BA72-F503-7540-A4DA-42A811FDA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 prawa – nowelizacje ustawy o kompensacie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D8BE3-B832-074D-87B6-064C2ADD4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pl-PL" dirty="0"/>
              <a:t>ustawa z dnia 11 kwietnia 2008 roku o zmianie ustawy o państwowej kompensacie przysługującej ofiarom niektórych przestępstw umyślnych (Dz.U. z 2008 r., Nr 96, poz. 608)</a:t>
            </a:r>
          </a:p>
          <a:p>
            <a:pPr lvl="0" algn="just"/>
            <a:r>
              <a:rPr lang="pl-PL" dirty="0"/>
              <a:t>ustawa z dnia 3 kwietnia 2009 r. o zmianie ustawy o państwowej kompensacie przysługującej ofiarom niektórych przestępstw umyślnych (Dz.U. z 2009 r., Nr 79, poz. 665), na mocy której tytuł ustawy otrzymał brzmienie „o państwowej kompensacie przysługującej ofiarom niektórych przestępstw”</a:t>
            </a:r>
          </a:p>
          <a:p>
            <a:pPr algn="just"/>
            <a:r>
              <a:rPr lang="pl-PL" dirty="0"/>
              <a:t>ustawa z dnia 5 sierpnia 2015 r. o zmianie ustawy o państwowej kompensacie przysługującej ofiarom niektórych przestępstw, ustawy – Kodeks postępowania cywilnego oraz ustawy o kosztach sądowych w sprawach cywilnych (Dz.U. z 2015 r., poz. 1587), na mocy której tytuł ustawy otrzymał aktualnie obowiązujące brzmienie: „o państwowej kompensacie przysługującej ofiarom niektórych czynów zabronionych”.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6294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A76BF-8A37-6242-860E-E22D95A31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definicje podstawowe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A109A-5135-4442-BE66-2CCF32FD8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l-PL" b="1" dirty="0"/>
              <a:t>kompensata</a:t>
            </a:r>
            <a:r>
              <a:rPr lang="pl-PL" dirty="0"/>
              <a:t> – świadczenie pieniężne przyznawane osobie uprawnionej w trybie określonym w ustawie</a:t>
            </a:r>
          </a:p>
          <a:p>
            <a:pPr>
              <a:buFont typeface="Wingdings" pitchFamily="2" charset="2"/>
              <a:buChar char="Ø"/>
            </a:pPr>
            <a:r>
              <a:rPr lang="pl-PL" b="1" dirty="0"/>
              <a:t>ofiara</a:t>
            </a:r>
            <a:r>
              <a:rPr lang="pl-PL" dirty="0"/>
              <a:t> - osobą fizyczną, która na skutek czynu zabronionego: </a:t>
            </a:r>
          </a:p>
          <a:p>
            <a:pPr lvl="1"/>
            <a:r>
              <a:rPr lang="pl-PL" dirty="0"/>
              <a:t>poniosła śmierć, </a:t>
            </a:r>
          </a:p>
          <a:p>
            <a:pPr lvl="1"/>
            <a:r>
              <a:rPr lang="pl-PL" dirty="0"/>
              <a:t>doznała ciężkiego uszczerbku na zdrowiu, naruszenia czynności narządu ciała lub rozstroju zdrowia, trwających dłużej niż 7 dni;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80253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41207-312F-D34D-A064-C57E5F932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definicje podstawowe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AF3E9-971C-B249-AA55-1C9F6F8BC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pl-PL" b="1" dirty="0"/>
              <a:t>osoba uprawniona </a:t>
            </a:r>
            <a:r>
              <a:rPr lang="pl-PL" dirty="0"/>
              <a:t>– </a:t>
            </a:r>
          </a:p>
          <a:p>
            <a:pPr lvl="1" algn="just"/>
            <a:r>
              <a:rPr lang="pl-PL" dirty="0"/>
              <a:t>osoba najbliższa ofiary, która wskutek czynu zabronionego poniosła śmierć</a:t>
            </a:r>
          </a:p>
          <a:p>
            <a:pPr lvl="1" algn="just"/>
            <a:r>
              <a:rPr lang="pl-PL" dirty="0"/>
              <a:t>ofiara, która doznała ciężkiego uszczerbku na zdrowiu, naruszenia czynności narządu ciała lub rozstroju zdrowia, trwających dłużej niż 7 dni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dirty="0"/>
              <a:t>osoba najbliższa </a:t>
            </a:r>
            <a:r>
              <a:rPr lang="pl-PL" dirty="0"/>
              <a:t>- małżonek lub osoba pozostająca z ofiarą we wspólnym pożyciu, wstępny lub zstępny ofiary oraz osoba pozostająca z ofiarą w stosunku przysposobienia (por. art. 115 § 11 kk) </a:t>
            </a:r>
          </a:p>
        </p:txBody>
      </p:sp>
    </p:spTree>
    <p:extLst>
      <p:ext uri="{BB962C8B-B14F-4D97-AF65-F5344CB8AC3E}">
        <p14:creationId xmlns:p14="http://schemas.microsoft.com/office/powerpoint/2010/main" val="285266567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{2D724320-F58D-6B48-BE47-D88360F54FDC}tf10001120</Template>
  <TotalTime>5480</TotalTime>
  <Words>2361</Words>
  <Application>Microsoft Macintosh PowerPoint</Application>
  <PresentationFormat>Widescreen</PresentationFormat>
  <Paragraphs>129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Gill Sans MT</vt:lpstr>
      <vt:lpstr>Wingdings</vt:lpstr>
      <vt:lpstr>Parcel</vt:lpstr>
      <vt:lpstr>kompensata państwowa</vt:lpstr>
      <vt:lpstr>idea kompensacji państwowej</vt:lpstr>
      <vt:lpstr>idea kompensacji państwowej</vt:lpstr>
      <vt:lpstr>idea kompensacji państwowej</vt:lpstr>
      <vt:lpstr>ŹRÓDŁA PRAWA</vt:lpstr>
      <vt:lpstr>źródła prawa</vt:lpstr>
      <vt:lpstr>źródła prawa – nowelizacje ustawy o kompensacie</vt:lpstr>
      <vt:lpstr>definicje podstawowe </vt:lpstr>
      <vt:lpstr>definicje podstawowe </vt:lpstr>
      <vt:lpstr>zasady przyznawania kompensaty</vt:lpstr>
      <vt:lpstr>zasada terytorialności</vt:lpstr>
      <vt:lpstr>zasada subsydiarności</vt:lpstr>
      <vt:lpstr>maksymalna kwota kompensaty</vt:lpstr>
      <vt:lpstr>czyn zabroniony </vt:lpstr>
      <vt:lpstr>przyczynienie się ofiary lub współsprawstwo </vt:lpstr>
      <vt:lpstr>kompensata państwowa</vt:lpstr>
      <vt:lpstr>organ orzekający</vt:lpstr>
      <vt:lpstr>właściwość sądu</vt:lpstr>
      <vt:lpstr>właściwość sądu</vt:lpstr>
      <vt:lpstr>uczestnicy postępowania </vt:lpstr>
      <vt:lpstr>termin wniosku</vt:lpstr>
      <vt:lpstr>wymogi wniosku</vt:lpstr>
      <vt:lpstr>wymogi wniosku</vt:lpstr>
      <vt:lpstr>WYMOGI WNIOSKU</vt:lpstr>
      <vt:lpstr>wymogi wniosku</vt:lpstr>
      <vt:lpstr>organ pomocniczy</vt:lpstr>
      <vt:lpstr>organ pomocniczy</vt:lpstr>
      <vt:lpstr>organ pomocniczy</vt:lpstr>
      <vt:lpstr>zakaz kasacji</vt:lpstr>
      <vt:lpstr>zasady wypłaty kompensaty</vt:lpstr>
      <vt:lpstr>zwrot kompensaty</vt:lpstr>
      <vt:lpstr>regres skarbu państwa</vt:lpstr>
      <vt:lpstr>krytyka ustawy</vt:lpstr>
      <vt:lpstr>krytyka ustawy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kompensata państwowa</dc:title>
  <dc:creator>Microsoft Office User</dc:creator>
  <cp:lastModifiedBy>Microsoft Office User</cp:lastModifiedBy>
  <cp:revision>20</cp:revision>
  <dcterms:created xsi:type="dcterms:W3CDTF">2021-01-06T13:09:26Z</dcterms:created>
  <dcterms:modified xsi:type="dcterms:W3CDTF">2021-01-10T08:30:25Z</dcterms:modified>
</cp:coreProperties>
</file>