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63" r:id="rId3"/>
    <p:sldId id="264" r:id="rId4"/>
    <p:sldId id="257" r:id="rId5"/>
    <p:sldId id="258" r:id="rId6"/>
    <p:sldId id="259" r:id="rId7"/>
    <p:sldId id="260" r:id="rId8"/>
    <p:sldId id="261" r:id="rId9"/>
    <p:sldId id="265" r:id="rId10"/>
    <p:sldId id="266" r:id="rId11"/>
    <p:sldId id="285" r:id="rId12"/>
    <p:sldId id="267" r:id="rId13"/>
    <p:sldId id="268" r:id="rId14"/>
    <p:sldId id="269" r:id="rId15"/>
    <p:sldId id="270" r:id="rId16"/>
    <p:sldId id="271" r:id="rId17"/>
    <p:sldId id="272" r:id="rId18"/>
    <p:sldId id="273" r:id="rId19"/>
    <p:sldId id="274" r:id="rId20"/>
    <p:sldId id="275" r:id="rId21"/>
    <p:sldId id="276" r:id="rId22"/>
    <p:sldId id="277" r:id="rId23"/>
    <p:sldId id="286" r:id="rId24"/>
    <p:sldId id="278" r:id="rId25"/>
    <p:sldId id="279" r:id="rId26"/>
    <p:sldId id="284" r:id="rId27"/>
    <p:sldId id="287" r:id="rId28"/>
    <p:sldId id="262" r:id="rId29"/>
    <p:sldId id="283" r:id="rId30"/>
    <p:sldId id="281" r:id="rId31"/>
    <p:sldId id="282" r:id="rId32"/>
    <p:sldId id="28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03"/>
    <p:restoredTop sz="95859"/>
  </p:normalViewPr>
  <p:slideViewPr>
    <p:cSldViewPr snapToGrid="0" snapToObjects="1">
      <p:cViewPr>
        <p:scale>
          <a:sx n="143" d="100"/>
          <a:sy n="143" d="100"/>
        </p:scale>
        <p:origin x="-1800" y="-10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1/16/21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1/16/21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1/16/21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1/16/21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765F5-78A9-4141-9EED-19519011F899}"/>
              </a:ext>
            </a:extLst>
          </p:cNvPr>
          <p:cNvSpPr>
            <a:spLocks noGrp="1"/>
          </p:cNvSpPr>
          <p:nvPr>
            <p:ph type="ctrTitle"/>
          </p:nvPr>
        </p:nvSpPr>
        <p:spPr/>
        <p:txBody>
          <a:bodyPr/>
          <a:lstStyle/>
          <a:p>
            <a:r>
              <a:rPr lang="pl-PL" dirty="0"/>
              <a:t>Mediacja w sprawach karnych</a:t>
            </a:r>
          </a:p>
        </p:txBody>
      </p:sp>
      <p:sp>
        <p:nvSpPr>
          <p:cNvPr id="3" name="Subtitle 2">
            <a:extLst>
              <a:ext uri="{FF2B5EF4-FFF2-40B4-BE49-F238E27FC236}">
                <a16:creationId xmlns:a16="http://schemas.microsoft.com/office/drawing/2014/main" id="{EADB9B07-E5E5-BE4E-B8CF-B8CCE35B2D8F}"/>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2575234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22D19-CBC0-BE43-895E-5C15BC6B4BCB}"/>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862563E6-806B-5940-B842-DE4FAEB790C0}"/>
              </a:ext>
            </a:extLst>
          </p:cNvPr>
          <p:cNvSpPr>
            <a:spLocks noGrp="1"/>
          </p:cNvSpPr>
          <p:nvPr>
            <p:ph idx="1"/>
          </p:nvPr>
        </p:nvSpPr>
        <p:spPr/>
        <p:txBody>
          <a:bodyPr>
            <a:normAutofit/>
          </a:bodyPr>
          <a:lstStyle/>
          <a:p>
            <a:r>
              <a:rPr lang="pl-PL" dirty="0"/>
              <a:t>w postępowaniu z oskarżenia prywatnego sąd może (na wniosek stron lub za ich zgodą) wyznaczyć odpowiedni termin na przeprowadzenie postępowania mediacyjnego zamiast posiedzenia pojednawczego (art. 489 § 2 </a:t>
            </a:r>
            <a:r>
              <a:rPr lang="pl-PL" dirty="0" err="1"/>
              <a:t>kpk</a:t>
            </a:r>
            <a:r>
              <a:rPr lang="pl-PL" dirty="0"/>
              <a:t>) </a:t>
            </a:r>
          </a:p>
          <a:p>
            <a:r>
              <a:rPr lang="pl-PL" dirty="0"/>
              <a:t>zgodę na uczestniczenie w postępowaniu mediacyjnym odbiera organ kierujący sprawę do mediacji lub mediator</a:t>
            </a:r>
          </a:p>
          <a:p>
            <a:r>
              <a:rPr lang="pl-PL" dirty="0"/>
              <a:t>nowelizacja z 2013 r. nałożyła na organ, który kieruje sprawę do mediacji lub mediatora obowiązek wyjaśnienia oskarżonemu i pokrzywdzonemu celów i zasad postępowania mediacyjnego</a:t>
            </a:r>
          </a:p>
        </p:txBody>
      </p:sp>
    </p:spTree>
    <p:extLst>
      <p:ext uri="{BB962C8B-B14F-4D97-AF65-F5344CB8AC3E}">
        <p14:creationId xmlns:p14="http://schemas.microsoft.com/office/powerpoint/2010/main" val="2331577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A6DAE-29D6-4944-91E7-AE4439C364D4}"/>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1B8535EF-4231-1A48-8885-27D67B1BC354}"/>
              </a:ext>
            </a:extLst>
          </p:cNvPr>
          <p:cNvSpPr>
            <a:spLocks noGrp="1"/>
          </p:cNvSpPr>
          <p:nvPr>
            <p:ph idx="1"/>
          </p:nvPr>
        </p:nvSpPr>
        <p:spPr/>
        <p:txBody>
          <a:bodyPr>
            <a:normAutofit fontScale="92500"/>
          </a:bodyPr>
          <a:lstStyle/>
          <a:p>
            <a:pPr algn="just"/>
            <a:r>
              <a:rPr lang="pl-PL" dirty="0" err="1"/>
              <a:t>kpk</a:t>
            </a:r>
            <a:r>
              <a:rPr lang="pl-PL" dirty="0"/>
              <a:t> nie przewiduje </a:t>
            </a:r>
            <a:r>
              <a:rPr lang="pl-PL" b="1" dirty="0"/>
              <a:t>żadnych ograniczeń przedmiotowych </a:t>
            </a:r>
            <a:r>
              <a:rPr lang="pl-PL" dirty="0"/>
              <a:t>dotyczących kierowania spraw do postępowania mediacyjnego. Oznacza to, że organ procesowy ma prawo przekazać sprawy do mediacji </a:t>
            </a:r>
            <a:r>
              <a:rPr lang="pl-PL" b="1" u="sng" dirty="0"/>
              <a:t>niezależnie od typu i okoliczności </a:t>
            </a:r>
            <a:r>
              <a:rPr lang="pl-PL" dirty="0"/>
              <a:t>popełniania czynu zabronionego, którego dotyczy postępowanie karne. </a:t>
            </a:r>
          </a:p>
          <a:p>
            <a:pPr algn="just"/>
            <a:r>
              <a:rPr lang="pl-PL" dirty="0"/>
              <a:t>W przepisach nie sformułowano też żadnych przesłanek, które wskazywałyby, choćby przykładowo, rodzaje spraw, w których celowe byłoby przeprowadzenie mediacji, czy to ze względu na charakter przestępstwa i inne warunki przedmiotowe, czy też osobę sprawcy i jego stosunek do popełnionego czynu. Decyzja o skierowaniu sprawy do postępowania mediacyjnego jest więc arbitralnym rozstrzygnięciem uprawnionego organu procesowego.</a:t>
            </a:r>
          </a:p>
          <a:p>
            <a:pPr marL="0" indent="0" algn="just">
              <a:buNone/>
            </a:pPr>
            <a:endParaRPr lang="pl-PL" dirty="0"/>
          </a:p>
        </p:txBody>
      </p:sp>
    </p:spTree>
    <p:extLst>
      <p:ext uri="{BB962C8B-B14F-4D97-AF65-F5344CB8AC3E}">
        <p14:creationId xmlns:p14="http://schemas.microsoft.com/office/powerpoint/2010/main" val="557772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91C9-E177-FC4B-8F97-D0A465EE8ED3}"/>
              </a:ext>
            </a:extLst>
          </p:cNvPr>
          <p:cNvSpPr>
            <a:spLocks noGrp="1"/>
          </p:cNvSpPr>
          <p:nvPr>
            <p:ph type="title"/>
          </p:nvPr>
        </p:nvSpPr>
        <p:spPr/>
        <p:txBody>
          <a:bodyPr/>
          <a:lstStyle/>
          <a:p>
            <a:r>
              <a:rPr lang="pl-PL" dirty="0"/>
              <a:t>zgoda na mediację</a:t>
            </a:r>
          </a:p>
        </p:txBody>
      </p:sp>
      <p:sp>
        <p:nvSpPr>
          <p:cNvPr id="3" name="Content Placeholder 2">
            <a:extLst>
              <a:ext uri="{FF2B5EF4-FFF2-40B4-BE49-F238E27FC236}">
                <a16:creationId xmlns:a16="http://schemas.microsoft.com/office/drawing/2014/main" id="{267CB164-FCCF-1D4C-B984-049D4BA55816}"/>
              </a:ext>
            </a:extLst>
          </p:cNvPr>
          <p:cNvSpPr>
            <a:spLocks noGrp="1"/>
          </p:cNvSpPr>
          <p:nvPr>
            <p:ph idx="1"/>
          </p:nvPr>
        </p:nvSpPr>
        <p:spPr/>
        <p:txBody>
          <a:bodyPr/>
          <a:lstStyle/>
          <a:p>
            <a:r>
              <a:rPr lang="pl-PL" dirty="0"/>
              <a:t>zgodę na mediację można cofnąć aż do zakończenia postępowania mediacyjnego</a:t>
            </a:r>
          </a:p>
          <a:p>
            <a:r>
              <a:rPr lang="pl-PL" dirty="0"/>
              <a:t>o tym uprawnieniu organ obowiązany jest pouczyć oskarżonego i pokrzywdzonego przy odbieraniu od nich zgody</a:t>
            </a:r>
          </a:p>
          <a:p>
            <a:r>
              <a:rPr lang="pl-PL" dirty="0"/>
              <a:t>cofnięcie zgody powoduje niedopuszczalność wszczęcia lub kontynowania postępowania mediacyjnego</a:t>
            </a:r>
          </a:p>
        </p:txBody>
      </p:sp>
    </p:spTree>
    <p:extLst>
      <p:ext uri="{BB962C8B-B14F-4D97-AF65-F5344CB8AC3E}">
        <p14:creationId xmlns:p14="http://schemas.microsoft.com/office/powerpoint/2010/main" val="2635867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6076C-7FA0-BE41-9808-A3F99D9B5E21}"/>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59B52E7B-1D65-8547-B256-D21CED8D8336}"/>
              </a:ext>
            </a:extLst>
          </p:cNvPr>
          <p:cNvSpPr>
            <a:spLocks noGrp="1"/>
          </p:cNvSpPr>
          <p:nvPr>
            <p:ph idx="1"/>
          </p:nvPr>
        </p:nvSpPr>
        <p:spPr/>
        <p:txBody>
          <a:bodyPr/>
          <a:lstStyle/>
          <a:p>
            <a:r>
              <a:rPr lang="pl-PL" dirty="0"/>
              <a:t>kierując sprawę na mediację organ wydaje w tym przedmiocie postanowienie</a:t>
            </a:r>
          </a:p>
          <a:p>
            <a:r>
              <a:rPr lang="pl-PL" dirty="0"/>
              <a:t>postanowienie to nie podlega zaskarżeniu (art. 459 § 1 i 2 </a:t>
            </a:r>
            <a:r>
              <a:rPr lang="pl-PL" dirty="0" err="1"/>
              <a:t>kpk</a:t>
            </a:r>
            <a:r>
              <a:rPr lang="pl-PL" dirty="0"/>
              <a:t>) </a:t>
            </a:r>
          </a:p>
          <a:p>
            <a:r>
              <a:rPr lang="pl-PL" dirty="0"/>
              <a:t>szczegółowe warunki postanowienia określa rozporządzenie Ministra Sprawiedliwości z dnia 7 maja 2015 r. w sprawie postępowania mediacyjnego w sprawach karnych (Dz. U. 2015 poz. 716)</a:t>
            </a:r>
          </a:p>
          <a:p>
            <a:r>
              <a:rPr lang="pl-PL" dirty="0"/>
              <a:t>organ, który skierował sprawę do mediacji, ma obowiązek udostępnić mediatorowi akta sprawy, ale tylko w zakresie niezbędnym do przeprowadzenia postępowania mediacyjnego</a:t>
            </a:r>
          </a:p>
        </p:txBody>
      </p:sp>
    </p:spTree>
    <p:extLst>
      <p:ext uri="{BB962C8B-B14F-4D97-AF65-F5344CB8AC3E}">
        <p14:creationId xmlns:p14="http://schemas.microsoft.com/office/powerpoint/2010/main" val="123788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DDBCF-B6B5-CC4B-B1A3-EA0002A59D15}"/>
              </a:ext>
            </a:extLst>
          </p:cNvPr>
          <p:cNvSpPr>
            <a:spLocks noGrp="1"/>
          </p:cNvSpPr>
          <p:nvPr>
            <p:ph type="title"/>
          </p:nvPr>
        </p:nvSpPr>
        <p:spPr/>
        <p:txBody>
          <a:bodyPr/>
          <a:lstStyle/>
          <a:p>
            <a:r>
              <a:rPr lang="pl-PL" dirty="0"/>
              <a:t>Mediator</a:t>
            </a:r>
          </a:p>
        </p:txBody>
      </p:sp>
      <p:sp>
        <p:nvSpPr>
          <p:cNvPr id="3" name="Content Placeholder 2">
            <a:extLst>
              <a:ext uri="{FF2B5EF4-FFF2-40B4-BE49-F238E27FC236}">
                <a16:creationId xmlns:a16="http://schemas.microsoft.com/office/drawing/2014/main" id="{AFD8E4BA-1FA0-6A42-97D1-6EE6D896CFBA}"/>
              </a:ext>
            </a:extLst>
          </p:cNvPr>
          <p:cNvSpPr>
            <a:spLocks noGrp="1"/>
          </p:cNvSpPr>
          <p:nvPr>
            <p:ph idx="1"/>
          </p:nvPr>
        </p:nvSpPr>
        <p:spPr/>
        <p:txBody>
          <a:bodyPr>
            <a:normAutofit fontScale="55000" lnSpcReduction="20000"/>
          </a:bodyPr>
          <a:lstStyle/>
          <a:p>
            <a:r>
              <a:rPr lang="pl-PL" dirty="0"/>
              <a:t>wykaz instytucji i osób uprawnionych do przeprowadzania postępowania mediacyjnego prowadzi</a:t>
            </a:r>
            <a:r>
              <a:rPr lang="pl-PL" b="1" dirty="0"/>
              <a:t> prezes sądu okręgowego.</a:t>
            </a:r>
          </a:p>
          <a:p>
            <a:r>
              <a:rPr lang="pl-PL" b="1" dirty="0"/>
              <a:t>Kto może zostać mediatorem? Osoba, która: </a:t>
            </a:r>
          </a:p>
          <a:p>
            <a:pPr marL="0" indent="0">
              <a:buNone/>
            </a:pPr>
            <a:r>
              <a:rPr lang="pl-PL" dirty="0"/>
              <a:t>1) posiada obywatelstwo polskie, obywatelstwo innego państwa członkowskiego Unii Europejskiej, państwa członkowskiego Europejskiego Porozumienia o Wolnym Handlu (EFTA) – strony umowy o Europejskim Obszarze Gospodarczym lub Konfederacji Szwajcarskiej albo obywatelstwo innego państwa, jeżeli na podstawie przepisów prawa Unii Europejskiej przysługuje jej prawo podjęcia zatrudnienia lub samozatrudnienia na terytorium Rzeczypospolitej Polskiej na zasadach określonych w tych przepisach, </a:t>
            </a:r>
          </a:p>
          <a:p>
            <a:pPr marL="0" indent="0">
              <a:buNone/>
            </a:pPr>
            <a:r>
              <a:rPr lang="pl-PL" dirty="0"/>
              <a:t>2)  korzysta w pełni z praw publicznych i ma pełną zdolność́ do czynności prawnych, </a:t>
            </a:r>
          </a:p>
          <a:p>
            <a:pPr marL="0" indent="0">
              <a:buNone/>
            </a:pPr>
            <a:r>
              <a:rPr lang="pl-PL" dirty="0"/>
              <a:t>3)  ukończyła 26 lat, </a:t>
            </a:r>
          </a:p>
          <a:p>
            <a:pPr marL="0" indent="0">
              <a:buNone/>
            </a:pPr>
            <a:r>
              <a:rPr lang="pl-PL" dirty="0"/>
              <a:t>4)  zna język polski w mowie i piśmie, </a:t>
            </a:r>
          </a:p>
          <a:p>
            <a:pPr marL="0" indent="0">
              <a:buNone/>
            </a:pPr>
            <a:r>
              <a:rPr lang="pl-PL" dirty="0"/>
              <a:t>5)  nie była prawomocnie skazana za umyślne przestępstwo lub umyślne przestępstwo skarbowe, </a:t>
            </a:r>
          </a:p>
          <a:p>
            <a:pPr marL="0" indent="0">
              <a:buNone/>
            </a:pPr>
            <a:r>
              <a:rPr lang="pl-PL" dirty="0"/>
              <a:t>6)  posiada umiejętności i wiedzę w zakresie przeprowadzania postępowania mediacyjnego, rozwiązywania konfliktów i nawiązywania kontaktów międzyludzkich, </a:t>
            </a:r>
          </a:p>
          <a:p>
            <a:pPr marL="0" indent="0">
              <a:buNone/>
            </a:pPr>
            <a:r>
              <a:rPr lang="pl-PL" dirty="0"/>
              <a:t>7)  daje rękojmię należytego wykonywania obowiązków, </a:t>
            </a:r>
          </a:p>
          <a:p>
            <a:pPr marL="0" indent="0">
              <a:buNone/>
            </a:pPr>
            <a:r>
              <a:rPr lang="pl-PL" dirty="0"/>
              <a:t>8)  została wpisana do wykazu </a:t>
            </a:r>
          </a:p>
          <a:p>
            <a:endParaRPr lang="pl-PL" dirty="0"/>
          </a:p>
        </p:txBody>
      </p:sp>
    </p:spTree>
    <p:extLst>
      <p:ext uri="{BB962C8B-B14F-4D97-AF65-F5344CB8AC3E}">
        <p14:creationId xmlns:p14="http://schemas.microsoft.com/office/powerpoint/2010/main" val="1094601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21B0B-72B8-0343-A9BA-E7567A461827}"/>
              </a:ext>
            </a:extLst>
          </p:cNvPr>
          <p:cNvSpPr>
            <a:spLocks noGrp="1"/>
          </p:cNvSpPr>
          <p:nvPr>
            <p:ph type="title"/>
          </p:nvPr>
        </p:nvSpPr>
        <p:spPr/>
        <p:txBody>
          <a:bodyPr/>
          <a:lstStyle/>
          <a:p>
            <a:r>
              <a:rPr lang="pl-PL" dirty="0"/>
              <a:t>mediator</a:t>
            </a:r>
          </a:p>
        </p:txBody>
      </p:sp>
      <p:sp>
        <p:nvSpPr>
          <p:cNvPr id="3" name="Content Placeholder 2">
            <a:extLst>
              <a:ext uri="{FF2B5EF4-FFF2-40B4-BE49-F238E27FC236}">
                <a16:creationId xmlns:a16="http://schemas.microsoft.com/office/drawing/2014/main" id="{6DB6AD17-690B-FC4B-A1E1-437C607BAFA2}"/>
              </a:ext>
            </a:extLst>
          </p:cNvPr>
          <p:cNvSpPr>
            <a:spLocks noGrp="1"/>
          </p:cNvSpPr>
          <p:nvPr>
            <p:ph idx="1"/>
          </p:nvPr>
        </p:nvSpPr>
        <p:spPr/>
        <p:txBody>
          <a:bodyPr/>
          <a:lstStyle/>
          <a:p>
            <a:r>
              <a:rPr lang="pl-PL" dirty="0"/>
              <a:t>nie może być to osoba, co do której istnieją podstawy wyłączenia wymienione w art. 40 </a:t>
            </a:r>
            <a:r>
              <a:rPr lang="pl-PL" dirty="0" err="1"/>
              <a:t>kpk</a:t>
            </a:r>
            <a:r>
              <a:rPr lang="pl-PL" dirty="0"/>
              <a:t> ani osoby, w przypadku których zaistniały okoliczności budzące uzasadnioną wątpliwość co do ich bezstronności w danej sprawie</a:t>
            </a:r>
          </a:p>
          <a:p>
            <a:r>
              <a:rPr lang="pl-PL" dirty="0"/>
              <a:t>wyłączeni są czynni zawodowo: sędzia, prokurator, asesor prokuratorski, aplikant wyżej wymienionych zawodów, ławnik, referendarz sądowy, asystent sędziego, asystent prokuratora oraz funkcjonariusz instytucji uprawnionej do ścigania przestępstw </a:t>
            </a:r>
          </a:p>
          <a:p>
            <a:r>
              <a:rPr lang="pl-PL" dirty="0"/>
              <a:t>sędzia (który uprzednio nie będąc sędzią) prowadził mediację jest </a:t>
            </a:r>
            <a:r>
              <a:rPr lang="pl-PL" dirty="0" err="1"/>
              <a:t>wyłącozny</a:t>
            </a:r>
            <a:r>
              <a:rPr lang="pl-PL" dirty="0"/>
              <a:t> od udziału w sprawie z mocy prawa. Jego niewyłączenie stanowi bezwzględną przyczynę odwołania (art. 439 § 1 pkt 1 </a:t>
            </a:r>
            <a:r>
              <a:rPr lang="pl-PL" dirty="0" err="1"/>
              <a:t>kpk</a:t>
            </a:r>
            <a:r>
              <a:rPr lang="pl-PL" dirty="0"/>
              <a:t>) </a:t>
            </a:r>
          </a:p>
        </p:txBody>
      </p:sp>
    </p:spTree>
    <p:extLst>
      <p:ext uri="{BB962C8B-B14F-4D97-AF65-F5344CB8AC3E}">
        <p14:creationId xmlns:p14="http://schemas.microsoft.com/office/powerpoint/2010/main" val="3468664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7441F-3957-B341-B8EF-7E10D0B59C93}"/>
              </a:ext>
            </a:extLst>
          </p:cNvPr>
          <p:cNvSpPr>
            <a:spLocks noGrp="1"/>
          </p:cNvSpPr>
          <p:nvPr>
            <p:ph type="title"/>
          </p:nvPr>
        </p:nvSpPr>
        <p:spPr/>
        <p:txBody>
          <a:bodyPr/>
          <a:lstStyle/>
          <a:p>
            <a:r>
              <a:rPr lang="pl-PL" dirty="0"/>
              <a:t>zasady postępowania mediacyjnego</a:t>
            </a:r>
          </a:p>
        </p:txBody>
      </p:sp>
      <p:sp>
        <p:nvSpPr>
          <p:cNvPr id="3" name="Content Placeholder 2">
            <a:extLst>
              <a:ext uri="{FF2B5EF4-FFF2-40B4-BE49-F238E27FC236}">
                <a16:creationId xmlns:a16="http://schemas.microsoft.com/office/drawing/2014/main" id="{AFB0432B-3E45-844C-A407-5980D4A3FC61}"/>
              </a:ext>
            </a:extLst>
          </p:cNvPr>
          <p:cNvSpPr>
            <a:spLocks noGrp="1"/>
          </p:cNvSpPr>
          <p:nvPr>
            <p:ph idx="1"/>
          </p:nvPr>
        </p:nvSpPr>
        <p:spPr/>
        <p:txBody>
          <a:bodyPr/>
          <a:lstStyle/>
          <a:p>
            <a:pPr marL="342900" indent="-342900">
              <a:buAutoNum type="arabicParenR"/>
            </a:pPr>
            <a:r>
              <a:rPr lang="pl-PL" dirty="0"/>
              <a:t>powszechnej dostępności</a:t>
            </a:r>
          </a:p>
          <a:p>
            <a:pPr marL="342900" indent="-342900">
              <a:buAutoNum type="arabicParenR"/>
            </a:pPr>
            <a:r>
              <a:rPr lang="pl-PL" dirty="0"/>
              <a:t>autonomii w procesie karnym</a:t>
            </a:r>
          </a:p>
          <a:p>
            <a:pPr marL="342900" indent="-342900">
              <a:buAutoNum type="arabicParenR"/>
            </a:pPr>
            <a:r>
              <a:rPr lang="pl-PL" dirty="0"/>
              <a:t>dobrowolności</a:t>
            </a:r>
          </a:p>
          <a:p>
            <a:pPr marL="342900" indent="-342900">
              <a:buAutoNum type="arabicParenR"/>
            </a:pPr>
            <a:r>
              <a:rPr lang="pl-PL" dirty="0"/>
              <a:t>poufności</a:t>
            </a:r>
          </a:p>
          <a:p>
            <a:pPr marL="342900" indent="-342900">
              <a:buAutoNum type="arabicParenR"/>
            </a:pPr>
            <a:r>
              <a:rPr lang="pl-PL" dirty="0"/>
              <a:t>bezstronności</a:t>
            </a:r>
          </a:p>
          <a:p>
            <a:pPr marL="342900" indent="-342900">
              <a:buAutoNum type="arabicParenR"/>
            </a:pPr>
            <a:r>
              <a:rPr lang="pl-PL" dirty="0"/>
              <a:t>neutralności</a:t>
            </a:r>
          </a:p>
        </p:txBody>
      </p:sp>
    </p:spTree>
    <p:extLst>
      <p:ext uri="{BB962C8B-B14F-4D97-AF65-F5344CB8AC3E}">
        <p14:creationId xmlns:p14="http://schemas.microsoft.com/office/powerpoint/2010/main" val="1133595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1D370-7DF0-A14C-9577-E9E104C8B452}"/>
              </a:ext>
            </a:extLst>
          </p:cNvPr>
          <p:cNvSpPr>
            <a:spLocks noGrp="1"/>
          </p:cNvSpPr>
          <p:nvPr>
            <p:ph type="title"/>
          </p:nvPr>
        </p:nvSpPr>
        <p:spPr/>
        <p:txBody>
          <a:bodyPr/>
          <a:lstStyle/>
          <a:p>
            <a:r>
              <a:rPr lang="pl-PL" dirty="0"/>
              <a:t>zasada powszechnej dostępności</a:t>
            </a:r>
          </a:p>
        </p:txBody>
      </p:sp>
      <p:sp>
        <p:nvSpPr>
          <p:cNvPr id="3" name="Content Placeholder 2">
            <a:extLst>
              <a:ext uri="{FF2B5EF4-FFF2-40B4-BE49-F238E27FC236}">
                <a16:creationId xmlns:a16="http://schemas.microsoft.com/office/drawing/2014/main" id="{BC4BC924-4A38-CC4D-ACEB-6714497C4F1F}"/>
              </a:ext>
            </a:extLst>
          </p:cNvPr>
          <p:cNvSpPr>
            <a:spLocks noGrp="1"/>
          </p:cNvSpPr>
          <p:nvPr>
            <p:ph idx="1"/>
          </p:nvPr>
        </p:nvSpPr>
        <p:spPr/>
        <p:txBody>
          <a:bodyPr/>
          <a:lstStyle/>
          <a:p>
            <a:pPr marL="0" indent="0">
              <a:buNone/>
            </a:pPr>
            <a:r>
              <a:rPr lang="pl-PL" dirty="0"/>
              <a:t>postępowanie mediacyjne może być przeprowadzone z inicjatywy oskarżonego lub pokrzywdzonego w każdej sprawie, w której wystąpił konflikt między nimi spowodowany czynem zabronionym</a:t>
            </a:r>
          </a:p>
        </p:txBody>
      </p:sp>
    </p:spTree>
    <p:extLst>
      <p:ext uri="{BB962C8B-B14F-4D97-AF65-F5344CB8AC3E}">
        <p14:creationId xmlns:p14="http://schemas.microsoft.com/office/powerpoint/2010/main" val="1459884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C9538-3097-1D42-B2FE-AB58F9F71FE2}"/>
              </a:ext>
            </a:extLst>
          </p:cNvPr>
          <p:cNvSpPr>
            <a:spLocks noGrp="1"/>
          </p:cNvSpPr>
          <p:nvPr>
            <p:ph type="title"/>
          </p:nvPr>
        </p:nvSpPr>
        <p:spPr/>
        <p:txBody>
          <a:bodyPr/>
          <a:lstStyle/>
          <a:p>
            <a:r>
              <a:rPr lang="pl-PL" dirty="0"/>
              <a:t>zasada autonomii</a:t>
            </a:r>
          </a:p>
        </p:txBody>
      </p:sp>
      <p:sp>
        <p:nvSpPr>
          <p:cNvPr id="3" name="Content Placeholder 2">
            <a:extLst>
              <a:ext uri="{FF2B5EF4-FFF2-40B4-BE49-F238E27FC236}">
                <a16:creationId xmlns:a16="http://schemas.microsoft.com/office/drawing/2014/main" id="{C8329B93-2B14-2F4E-AB75-C851F6CD239E}"/>
              </a:ext>
            </a:extLst>
          </p:cNvPr>
          <p:cNvSpPr>
            <a:spLocks noGrp="1"/>
          </p:cNvSpPr>
          <p:nvPr>
            <p:ph idx="1"/>
          </p:nvPr>
        </p:nvSpPr>
        <p:spPr/>
        <p:txBody>
          <a:bodyPr/>
          <a:lstStyle/>
          <a:p>
            <a:pPr marL="0" indent="0">
              <a:buNone/>
            </a:pPr>
            <a:r>
              <a:rPr lang="pl-PL" dirty="0"/>
              <a:t>postępowanie mediacyjne jest autonomiczne, a czynności przeprowadzone w tym postępowaniu nie mają waloru procesowego. </a:t>
            </a:r>
          </a:p>
          <a:p>
            <a:pPr marL="0" indent="0">
              <a:buNone/>
            </a:pPr>
            <a:endParaRPr lang="pl-PL" dirty="0"/>
          </a:p>
        </p:txBody>
      </p:sp>
    </p:spTree>
    <p:extLst>
      <p:ext uri="{BB962C8B-B14F-4D97-AF65-F5344CB8AC3E}">
        <p14:creationId xmlns:p14="http://schemas.microsoft.com/office/powerpoint/2010/main" val="2973050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B20F5-6E80-344C-9BC2-02DBAD8E3EC0}"/>
              </a:ext>
            </a:extLst>
          </p:cNvPr>
          <p:cNvSpPr>
            <a:spLocks noGrp="1"/>
          </p:cNvSpPr>
          <p:nvPr>
            <p:ph type="title"/>
          </p:nvPr>
        </p:nvSpPr>
        <p:spPr/>
        <p:txBody>
          <a:bodyPr/>
          <a:lstStyle/>
          <a:p>
            <a:r>
              <a:rPr lang="pl-PL" dirty="0"/>
              <a:t>ZASADA DOBROWOLNOŚCJ</a:t>
            </a:r>
          </a:p>
        </p:txBody>
      </p:sp>
      <p:sp>
        <p:nvSpPr>
          <p:cNvPr id="3" name="Content Placeholder 2">
            <a:extLst>
              <a:ext uri="{FF2B5EF4-FFF2-40B4-BE49-F238E27FC236}">
                <a16:creationId xmlns:a16="http://schemas.microsoft.com/office/drawing/2014/main" id="{03B9C8C8-EF3E-3342-81A1-B56268BBDC4E}"/>
              </a:ext>
            </a:extLst>
          </p:cNvPr>
          <p:cNvSpPr>
            <a:spLocks noGrp="1"/>
          </p:cNvSpPr>
          <p:nvPr>
            <p:ph idx="1"/>
          </p:nvPr>
        </p:nvSpPr>
        <p:spPr/>
        <p:txBody>
          <a:bodyPr/>
          <a:lstStyle/>
          <a:p>
            <a:pPr marL="0" indent="0">
              <a:buNone/>
            </a:pPr>
            <a:r>
              <a:rPr lang="pl-PL" dirty="0"/>
              <a:t>udział oskarżonego i pokrzywdzonego w mediacji jest dobrowolny i wymaga ich zgody</a:t>
            </a:r>
          </a:p>
          <a:p>
            <a:pPr marL="0" indent="0">
              <a:buNone/>
            </a:pPr>
            <a:r>
              <a:rPr lang="pl-PL" dirty="0"/>
              <a:t>Jeśli strona nie wyraziła zgody na mediację nie pociąga to dla strony żadnych negatywnych skutków.</a:t>
            </a:r>
          </a:p>
          <a:p>
            <a:pPr marL="0" indent="0">
              <a:buNone/>
            </a:pPr>
            <a:endParaRPr lang="pl-PL" dirty="0"/>
          </a:p>
        </p:txBody>
      </p:sp>
    </p:spTree>
    <p:extLst>
      <p:ext uri="{BB962C8B-B14F-4D97-AF65-F5344CB8AC3E}">
        <p14:creationId xmlns:p14="http://schemas.microsoft.com/office/powerpoint/2010/main" val="2744091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A24DA-EF1F-1746-9CEB-C48DA58F2D27}"/>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CA8BCC57-6CCF-1F4B-8F10-C2AD990F40E8}"/>
              </a:ext>
            </a:extLst>
          </p:cNvPr>
          <p:cNvSpPr>
            <a:spLocks noGrp="1"/>
          </p:cNvSpPr>
          <p:nvPr>
            <p:ph idx="1"/>
          </p:nvPr>
        </p:nvSpPr>
        <p:spPr/>
        <p:txBody>
          <a:bodyPr/>
          <a:lstStyle/>
          <a:p>
            <a:pPr marL="0" indent="0" algn="just">
              <a:buNone/>
            </a:pPr>
            <a:r>
              <a:rPr lang="pl-PL" dirty="0"/>
              <a:t>Mediacja – </a:t>
            </a:r>
            <a:r>
              <a:rPr lang="pl-PL" b="1" dirty="0"/>
              <a:t>dobrowolne</a:t>
            </a:r>
            <a:r>
              <a:rPr lang="pl-PL" dirty="0"/>
              <a:t> negocjacje między osobami lub grupami osób będących w sporze wywołanym popełnieniem przestępstwa, prowadzone z udziałem osoby trzeciej (mediatora), mającej za zadanie podtrzymywanie i ułatwianie przebiegu negocjacji, bez narzucania stronom rozstrzygnięcia. </a:t>
            </a:r>
          </a:p>
          <a:p>
            <a:pPr marL="0" indent="0" algn="just">
              <a:buNone/>
            </a:pPr>
            <a:r>
              <a:rPr lang="pl-PL" dirty="0"/>
              <a:t>Celem postępowania jest rozwiązanie konfliktu pomiędzy pokrzywdzonym a oskarżonym. </a:t>
            </a:r>
          </a:p>
          <a:p>
            <a:pPr marL="0" indent="0" algn="just">
              <a:buNone/>
            </a:pPr>
            <a:r>
              <a:rPr lang="pl-PL" dirty="0"/>
              <a:t>Porozumienie to nie ma charakteru czynności procesowej i nie stanowi części dochodzenia lub śledztwa, jeżeli jest prowadzone w postępowaniu przygotowawczym. </a:t>
            </a:r>
          </a:p>
        </p:txBody>
      </p:sp>
    </p:spTree>
    <p:extLst>
      <p:ext uri="{BB962C8B-B14F-4D97-AF65-F5344CB8AC3E}">
        <p14:creationId xmlns:p14="http://schemas.microsoft.com/office/powerpoint/2010/main" val="4183449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472BB-6B10-C847-8D1F-83E28130FF82}"/>
              </a:ext>
            </a:extLst>
          </p:cNvPr>
          <p:cNvSpPr>
            <a:spLocks noGrp="1"/>
          </p:cNvSpPr>
          <p:nvPr>
            <p:ph type="title"/>
          </p:nvPr>
        </p:nvSpPr>
        <p:spPr/>
        <p:txBody>
          <a:bodyPr/>
          <a:lstStyle/>
          <a:p>
            <a:r>
              <a:rPr lang="pl-PL" dirty="0"/>
              <a:t>zasada poufności</a:t>
            </a:r>
          </a:p>
        </p:txBody>
      </p:sp>
      <p:sp>
        <p:nvSpPr>
          <p:cNvPr id="3" name="Content Placeholder 2">
            <a:extLst>
              <a:ext uri="{FF2B5EF4-FFF2-40B4-BE49-F238E27FC236}">
                <a16:creationId xmlns:a16="http://schemas.microsoft.com/office/drawing/2014/main" id="{A90F1128-A6CE-DD44-9878-15E83557F5A8}"/>
              </a:ext>
            </a:extLst>
          </p:cNvPr>
          <p:cNvSpPr>
            <a:spLocks noGrp="1"/>
          </p:cNvSpPr>
          <p:nvPr>
            <p:ph idx="1"/>
          </p:nvPr>
        </p:nvSpPr>
        <p:spPr/>
        <p:txBody>
          <a:bodyPr/>
          <a:lstStyle/>
          <a:p>
            <a:pPr marL="0" indent="0">
              <a:buNone/>
            </a:pPr>
            <a:r>
              <a:rPr lang="pl-PL" dirty="0"/>
              <a:t>postępowanie mediacyjne jest prowadzone w sposób poufny, a mediatora nie wolno przesłuchiwać jako świadka co do faktów, o których dowiedział się prowadząc mediację. </a:t>
            </a:r>
          </a:p>
          <a:p>
            <a:pPr marL="0" indent="0">
              <a:buNone/>
            </a:pPr>
            <a:r>
              <a:rPr lang="pl-PL" dirty="0"/>
              <a:t>wyłączenie – przestępstwa, o których mowa w art. 240 § 1 kk</a:t>
            </a:r>
          </a:p>
          <a:p>
            <a:pPr marL="0" indent="0">
              <a:buNone/>
            </a:pPr>
            <a:r>
              <a:rPr lang="pl-PL" dirty="0"/>
              <a:t>oświadczenia składane w toku mediacji nie mogą stanowić dowodu w postępowaniu karnym – gwarancja dla storn, że okoliczności, o których poinformowały w trakcie mediacji pozostaną nieujawnione. </a:t>
            </a:r>
          </a:p>
        </p:txBody>
      </p:sp>
    </p:spTree>
    <p:extLst>
      <p:ext uri="{BB962C8B-B14F-4D97-AF65-F5344CB8AC3E}">
        <p14:creationId xmlns:p14="http://schemas.microsoft.com/office/powerpoint/2010/main" val="1599564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8AF78-E324-C94F-8505-648D88A1944D}"/>
              </a:ext>
            </a:extLst>
          </p:cNvPr>
          <p:cNvSpPr>
            <a:spLocks noGrp="1"/>
          </p:cNvSpPr>
          <p:nvPr>
            <p:ph type="title"/>
          </p:nvPr>
        </p:nvSpPr>
        <p:spPr/>
        <p:txBody>
          <a:bodyPr/>
          <a:lstStyle/>
          <a:p>
            <a:r>
              <a:rPr lang="pl-PL" dirty="0"/>
              <a:t>zasada poufności</a:t>
            </a:r>
          </a:p>
        </p:txBody>
      </p:sp>
      <p:sp>
        <p:nvSpPr>
          <p:cNvPr id="3" name="Content Placeholder 2">
            <a:extLst>
              <a:ext uri="{FF2B5EF4-FFF2-40B4-BE49-F238E27FC236}">
                <a16:creationId xmlns:a16="http://schemas.microsoft.com/office/drawing/2014/main" id="{C0304BC9-DEF2-7844-89C5-63D4AD1F99F2}"/>
              </a:ext>
            </a:extLst>
          </p:cNvPr>
          <p:cNvSpPr>
            <a:spLocks noGrp="1"/>
          </p:cNvSpPr>
          <p:nvPr>
            <p:ph idx="1"/>
          </p:nvPr>
        </p:nvSpPr>
        <p:spPr/>
        <p:txBody>
          <a:bodyPr/>
          <a:lstStyle/>
          <a:p>
            <a:pPr marL="0" indent="0">
              <a:buNone/>
            </a:pPr>
            <a:r>
              <a:rPr lang="pl-PL" dirty="0"/>
              <a:t>zachowaniu tej zasady służą rozwiązania: </a:t>
            </a:r>
          </a:p>
          <a:p>
            <a:pPr marL="342900" indent="-342900">
              <a:buAutoNum type="arabicParenR"/>
            </a:pPr>
            <a:r>
              <a:rPr lang="pl-PL" dirty="0"/>
              <a:t>sprawozdanie mediatora ograniczone do wyniku mediacji, bez szczegółowego opisu przebiegu postępowania mediacyjnego, a zwłaszcza zachowania oskarżonego i pokrzywdzonego i zajmowanych przez nich stanowisk - art. 23a § 6 </a:t>
            </a:r>
            <a:r>
              <a:rPr lang="pl-PL" dirty="0" err="1"/>
              <a:t>kpk</a:t>
            </a:r>
            <a:r>
              <a:rPr lang="pl-PL" dirty="0"/>
              <a:t>, § 16 ust. 2 rozporządzenia </a:t>
            </a:r>
          </a:p>
          <a:p>
            <a:pPr marL="342900" indent="-342900">
              <a:buAutoNum type="arabicParenR"/>
            </a:pPr>
            <a:r>
              <a:rPr lang="pl-PL" dirty="0"/>
              <a:t>zakaz przesłuchania mediatora jako świadka – art. 178a </a:t>
            </a:r>
            <a:r>
              <a:rPr lang="pl-PL" dirty="0" err="1"/>
              <a:t>kpk</a:t>
            </a:r>
            <a:r>
              <a:rPr lang="pl-PL" dirty="0"/>
              <a:t> </a:t>
            </a:r>
          </a:p>
          <a:p>
            <a:pPr marL="342900" indent="-342900">
              <a:buAutoNum type="arabicParenR"/>
            </a:pPr>
            <a:r>
              <a:rPr lang="pl-PL" dirty="0"/>
              <a:t>zakaz powoływania się na rozmowy prowadzone w czasie mediacji bez zgody stron – pkt 2 rekomendacji nr R (99) 19 </a:t>
            </a:r>
          </a:p>
        </p:txBody>
      </p:sp>
    </p:spTree>
    <p:extLst>
      <p:ext uri="{BB962C8B-B14F-4D97-AF65-F5344CB8AC3E}">
        <p14:creationId xmlns:p14="http://schemas.microsoft.com/office/powerpoint/2010/main" val="2172468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07B9C-6045-3945-875D-F99C1A66505A}"/>
              </a:ext>
            </a:extLst>
          </p:cNvPr>
          <p:cNvSpPr>
            <a:spLocks noGrp="1"/>
          </p:cNvSpPr>
          <p:nvPr>
            <p:ph type="title"/>
          </p:nvPr>
        </p:nvSpPr>
        <p:spPr/>
        <p:txBody>
          <a:bodyPr/>
          <a:lstStyle/>
          <a:p>
            <a:r>
              <a:rPr lang="pl-PL" dirty="0"/>
              <a:t>zasada bezstronności</a:t>
            </a:r>
          </a:p>
        </p:txBody>
      </p:sp>
      <p:sp>
        <p:nvSpPr>
          <p:cNvPr id="3" name="Content Placeholder 2">
            <a:extLst>
              <a:ext uri="{FF2B5EF4-FFF2-40B4-BE49-F238E27FC236}">
                <a16:creationId xmlns:a16="http://schemas.microsoft.com/office/drawing/2014/main" id="{A12B7889-978E-A64A-99D5-0CDF15DA72A9}"/>
              </a:ext>
            </a:extLst>
          </p:cNvPr>
          <p:cNvSpPr>
            <a:spLocks noGrp="1"/>
          </p:cNvSpPr>
          <p:nvPr>
            <p:ph idx="1"/>
          </p:nvPr>
        </p:nvSpPr>
        <p:spPr/>
        <p:txBody>
          <a:bodyPr/>
          <a:lstStyle/>
          <a:p>
            <a:r>
              <a:rPr lang="pl-PL" dirty="0"/>
              <a:t>wyłączenie możliwości prowadzenia tego postępowania przez osoby, w sprawie których zachodzą okoliczności określone w art. 40 i 41 § 1 </a:t>
            </a:r>
            <a:r>
              <a:rPr lang="pl-PL" dirty="0" err="1"/>
              <a:t>kpk</a:t>
            </a:r>
            <a:endParaRPr lang="pl-PL" dirty="0"/>
          </a:p>
          <a:p>
            <a:r>
              <a:rPr lang="pl-PL" dirty="0"/>
              <a:t>Mediator nie może </a:t>
            </a:r>
            <a:r>
              <a:rPr lang="pl-PL" dirty="0" err="1"/>
              <a:t>zajmowa</a:t>
            </a:r>
            <a:r>
              <a:rPr lang="pl-PL" dirty="0"/>
              <a:t> stanowiska w kwestii winy. Jego obowiązkiem jest nadzór nad stronami, aby czuły się bezpiecznie i odnosiły do siebie z szacunkiem. </a:t>
            </a:r>
          </a:p>
          <a:p>
            <a:r>
              <a:rPr lang="pl-PL" dirty="0"/>
              <a:t>postępowanie mediacyjne przeprowadza się ustnie, choć po jego przeprowadzeniu mediator sporządza pisemne sprawozdanie i niezwłocznie przedstawia je organowi, który skierował do niego sprawę </a:t>
            </a:r>
          </a:p>
        </p:txBody>
      </p:sp>
    </p:spTree>
    <p:extLst>
      <p:ext uri="{BB962C8B-B14F-4D97-AF65-F5344CB8AC3E}">
        <p14:creationId xmlns:p14="http://schemas.microsoft.com/office/powerpoint/2010/main" val="2668923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D3ABB-600E-FB4D-B19E-8C4D10E142BB}"/>
              </a:ext>
            </a:extLst>
          </p:cNvPr>
          <p:cNvSpPr>
            <a:spLocks noGrp="1"/>
          </p:cNvSpPr>
          <p:nvPr>
            <p:ph type="title"/>
          </p:nvPr>
        </p:nvSpPr>
        <p:spPr/>
        <p:txBody>
          <a:bodyPr/>
          <a:lstStyle/>
          <a:p>
            <a:r>
              <a:rPr lang="pl-PL" dirty="0"/>
              <a:t>zasada neutralności</a:t>
            </a:r>
          </a:p>
        </p:txBody>
      </p:sp>
      <p:sp>
        <p:nvSpPr>
          <p:cNvPr id="3" name="Content Placeholder 2">
            <a:extLst>
              <a:ext uri="{FF2B5EF4-FFF2-40B4-BE49-F238E27FC236}">
                <a16:creationId xmlns:a16="http://schemas.microsoft.com/office/drawing/2014/main" id="{AD108581-538C-2A4B-9C36-81F7EEF5A337}"/>
              </a:ext>
            </a:extLst>
          </p:cNvPr>
          <p:cNvSpPr>
            <a:spLocks noGrp="1"/>
          </p:cNvSpPr>
          <p:nvPr>
            <p:ph idx="1"/>
          </p:nvPr>
        </p:nvSpPr>
        <p:spPr/>
        <p:txBody>
          <a:bodyPr/>
          <a:lstStyle/>
          <a:p>
            <a:pPr marL="0" indent="0">
              <a:buNone/>
            </a:pPr>
            <a:r>
              <a:rPr lang="pl-PL" dirty="0"/>
              <a:t>mediator nie może narzuca stronom własnych rozwiązań, nawet jeżeli jest przekonany, że są najlepsze dla obu stron. </a:t>
            </a:r>
          </a:p>
          <a:p>
            <a:pPr marL="0" indent="0">
              <a:buNone/>
            </a:pPr>
            <a:endParaRPr lang="pl-PL" dirty="0"/>
          </a:p>
        </p:txBody>
      </p:sp>
    </p:spTree>
    <p:extLst>
      <p:ext uri="{BB962C8B-B14F-4D97-AF65-F5344CB8AC3E}">
        <p14:creationId xmlns:p14="http://schemas.microsoft.com/office/powerpoint/2010/main" val="1051836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77B04-580C-904D-AA54-F4BBD359AB63}"/>
              </a:ext>
            </a:extLst>
          </p:cNvPr>
          <p:cNvSpPr>
            <a:spLocks noGrp="1"/>
          </p:cNvSpPr>
          <p:nvPr>
            <p:ph type="title"/>
          </p:nvPr>
        </p:nvSpPr>
        <p:spPr/>
        <p:txBody>
          <a:bodyPr/>
          <a:lstStyle/>
          <a:p>
            <a:r>
              <a:rPr lang="pl-PL" dirty="0"/>
              <a:t>czas postępowania mediacyjnego</a:t>
            </a:r>
          </a:p>
        </p:txBody>
      </p:sp>
      <p:sp>
        <p:nvSpPr>
          <p:cNvPr id="3" name="Content Placeholder 2">
            <a:extLst>
              <a:ext uri="{FF2B5EF4-FFF2-40B4-BE49-F238E27FC236}">
                <a16:creationId xmlns:a16="http://schemas.microsoft.com/office/drawing/2014/main" id="{F75AAF94-DD7F-4046-B4FD-4579110A3AED}"/>
              </a:ext>
            </a:extLst>
          </p:cNvPr>
          <p:cNvSpPr>
            <a:spLocks noGrp="1"/>
          </p:cNvSpPr>
          <p:nvPr>
            <p:ph idx="1"/>
          </p:nvPr>
        </p:nvSpPr>
        <p:spPr/>
        <p:txBody>
          <a:bodyPr>
            <a:normAutofit/>
          </a:bodyPr>
          <a:lstStyle/>
          <a:p>
            <a:pPr algn="just"/>
            <a:r>
              <a:rPr lang="pl-PL" dirty="0"/>
              <a:t>postępowanie mediacyjne może trwać </a:t>
            </a:r>
            <a:r>
              <a:rPr lang="pl-PL" b="1" dirty="0"/>
              <a:t>miesiąc</a:t>
            </a:r>
          </a:p>
          <a:p>
            <a:pPr algn="just"/>
            <a:r>
              <a:rPr lang="pl-PL" dirty="0"/>
              <a:t>okresu tego nie wlicza się do czasu trwania postępowania przygotowawczego</a:t>
            </a:r>
          </a:p>
          <a:p>
            <a:pPr algn="just"/>
            <a:r>
              <a:rPr lang="pl-PL" dirty="0"/>
              <a:t>regulacja ma przyczynić się do częstszego korzystania z mediacji w postępowaniu przygotowawczym, gdyż prokuratorzy nie będą już stali przed dylematem, czy skierować sprawę do mediacji, czy też zakończyć postępowanie przygotowawcze w kodeksowych terminach. </a:t>
            </a:r>
          </a:p>
          <a:p>
            <a:pPr algn="just"/>
            <a:r>
              <a:rPr lang="pl-PL" dirty="0"/>
              <a:t>Mediator spotyka się w pierwszej kolejności ze sprawcą. Następnie taką samą rozmowę przeprowadza z pokrzywdzonym. Dopiero po tym dochodzi do wspólnego spotkania.</a:t>
            </a:r>
          </a:p>
        </p:txBody>
      </p:sp>
    </p:spTree>
    <p:extLst>
      <p:ext uri="{BB962C8B-B14F-4D97-AF65-F5344CB8AC3E}">
        <p14:creationId xmlns:p14="http://schemas.microsoft.com/office/powerpoint/2010/main" val="2934509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66ECB-DA8A-1944-89A5-DAAEFBA2EF5F}"/>
              </a:ext>
            </a:extLst>
          </p:cNvPr>
          <p:cNvSpPr>
            <a:spLocks noGrp="1"/>
          </p:cNvSpPr>
          <p:nvPr>
            <p:ph type="title"/>
          </p:nvPr>
        </p:nvSpPr>
        <p:spPr/>
        <p:txBody>
          <a:bodyPr/>
          <a:lstStyle/>
          <a:p>
            <a:r>
              <a:rPr lang="pl-PL" dirty="0"/>
              <a:t>zakończenie postępowania</a:t>
            </a:r>
          </a:p>
        </p:txBody>
      </p:sp>
      <p:sp>
        <p:nvSpPr>
          <p:cNvPr id="3" name="Content Placeholder 2">
            <a:extLst>
              <a:ext uri="{FF2B5EF4-FFF2-40B4-BE49-F238E27FC236}">
                <a16:creationId xmlns:a16="http://schemas.microsoft.com/office/drawing/2014/main" id="{46F719CB-9A4C-F64F-A6C9-EDA98AC60F1F}"/>
              </a:ext>
            </a:extLst>
          </p:cNvPr>
          <p:cNvSpPr>
            <a:spLocks noGrp="1"/>
          </p:cNvSpPr>
          <p:nvPr>
            <p:ph idx="1"/>
          </p:nvPr>
        </p:nvSpPr>
        <p:spPr/>
        <p:txBody>
          <a:bodyPr/>
          <a:lstStyle/>
          <a:p>
            <a:r>
              <a:rPr lang="pl-PL" dirty="0"/>
              <a:t>ugoda powinna być podpisana przez oskarżonego, pokrzywdzonego i mediatora</a:t>
            </a:r>
          </a:p>
          <a:p>
            <a:r>
              <a:rPr lang="pl-PL" dirty="0"/>
              <a:t>sprawozdanie z mediacji nie ma waloru protokołu – na jego podstawie nie mogą być czynione ustalenia faktyczne ani w postępowaniu przygotowawczym, ani w postępowaniu sądowym </a:t>
            </a:r>
          </a:p>
          <a:p>
            <a:r>
              <a:rPr lang="pl-PL" dirty="0"/>
              <a:t>postępowanie prywatnoskargowe – jeśli dojdzie do porozumienia to sąd na posiedzeniu umarza postępowanie (art. 492 w zw. z art. 490 § 2 </a:t>
            </a:r>
            <a:r>
              <a:rPr lang="pl-PL" dirty="0" err="1"/>
              <a:t>kpk</a:t>
            </a:r>
            <a:r>
              <a:rPr lang="pl-PL" dirty="0"/>
              <a:t>). Dopuszczalne jest pojednanie obejmujące również inne sprawy z oskarżenia prywatnego, które toczą się między tymi samymi stronami. </a:t>
            </a:r>
          </a:p>
        </p:txBody>
      </p:sp>
    </p:spTree>
    <p:extLst>
      <p:ext uri="{BB962C8B-B14F-4D97-AF65-F5344CB8AC3E}">
        <p14:creationId xmlns:p14="http://schemas.microsoft.com/office/powerpoint/2010/main" val="1228268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AF9E6-3BB8-324E-892C-28B004674F18}"/>
              </a:ext>
            </a:extLst>
          </p:cNvPr>
          <p:cNvSpPr>
            <a:spLocks noGrp="1"/>
          </p:cNvSpPr>
          <p:nvPr>
            <p:ph type="title"/>
          </p:nvPr>
        </p:nvSpPr>
        <p:spPr/>
        <p:txBody>
          <a:bodyPr/>
          <a:lstStyle/>
          <a:p>
            <a:r>
              <a:rPr lang="pl-PL" dirty="0"/>
              <a:t>zakończenie postępowania</a:t>
            </a:r>
          </a:p>
        </p:txBody>
      </p:sp>
      <p:sp>
        <p:nvSpPr>
          <p:cNvPr id="3" name="Content Placeholder 2">
            <a:extLst>
              <a:ext uri="{FF2B5EF4-FFF2-40B4-BE49-F238E27FC236}">
                <a16:creationId xmlns:a16="http://schemas.microsoft.com/office/drawing/2014/main" id="{55318E73-1972-C549-8357-47EFFB19855B}"/>
              </a:ext>
            </a:extLst>
          </p:cNvPr>
          <p:cNvSpPr>
            <a:spLocks noGrp="1"/>
          </p:cNvSpPr>
          <p:nvPr>
            <p:ph idx="1"/>
          </p:nvPr>
        </p:nvSpPr>
        <p:spPr/>
        <p:txBody>
          <a:bodyPr/>
          <a:lstStyle/>
          <a:p>
            <a:pPr marL="0" indent="0" algn="just">
              <a:buNone/>
            </a:pPr>
            <a:r>
              <a:rPr lang="pl-PL" dirty="0"/>
              <a:t>Sąd </a:t>
            </a:r>
            <a:r>
              <a:rPr lang="pl-PL" b="1" u="sng" dirty="0"/>
              <a:t>nie jest</a:t>
            </a:r>
            <a:r>
              <a:rPr lang="pl-PL" b="1" dirty="0"/>
              <a:t> </a:t>
            </a:r>
            <a:r>
              <a:rPr lang="pl-PL" dirty="0"/>
              <a:t>formalnie związany treścią ugody mediacyjnej. Jej wynik uwzględniany jest w myśl dyrektyw wymiaru kary zawartych w art. 53 § 3 k.k. Ostateczną decyzję w zakresie wpływu zawartej ugody na orzeczenie kończące postępowanie podejmuje więc zawsze sąd, traktując pojednanie oskarżonego i pokrzywdzonego jako jedną z okoliczności rzutujących na wymiar kary.</a:t>
            </a:r>
          </a:p>
        </p:txBody>
      </p:sp>
    </p:spTree>
    <p:extLst>
      <p:ext uri="{BB962C8B-B14F-4D97-AF65-F5344CB8AC3E}">
        <p14:creationId xmlns:p14="http://schemas.microsoft.com/office/powerpoint/2010/main" val="2124388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254A3-3A93-FF4B-824B-91C335A77173}"/>
              </a:ext>
            </a:extLst>
          </p:cNvPr>
          <p:cNvSpPr>
            <a:spLocks noGrp="1"/>
          </p:cNvSpPr>
          <p:nvPr>
            <p:ph type="title"/>
          </p:nvPr>
        </p:nvSpPr>
        <p:spPr/>
        <p:txBody>
          <a:bodyPr/>
          <a:lstStyle/>
          <a:p>
            <a:r>
              <a:rPr lang="pl-PL" dirty="0"/>
              <a:t>zakończenie postępowania</a:t>
            </a:r>
          </a:p>
        </p:txBody>
      </p:sp>
      <p:sp>
        <p:nvSpPr>
          <p:cNvPr id="3" name="Content Placeholder 2">
            <a:extLst>
              <a:ext uri="{FF2B5EF4-FFF2-40B4-BE49-F238E27FC236}">
                <a16:creationId xmlns:a16="http://schemas.microsoft.com/office/drawing/2014/main" id="{2FB0C639-D6F9-4845-8710-24E3FA1ED665}"/>
              </a:ext>
            </a:extLst>
          </p:cNvPr>
          <p:cNvSpPr>
            <a:spLocks noGrp="1"/>
          </p:cNvSpPr>
          <p:nvPr>
            <p:ph idx="1"/>
          </p:nvPr>
        </p:nvSpPr>
        <p:spPr/>
        <p:txBody>
          <a:bodyPr/>
          <a:lstStyle/>
          <a:p>
            <a:pPr marL="0" indent="0">
              <a:buNone/>
            </a:pPr>
            <a:r>
              <a:rPr lang="pl-PL" dirty="0"/>
              <a:t>Pisemne porozumienie stron zawarte przed mediatorem wiąże strony jak każda umowa prywatna. Ugoda mediacyjna nie ma jednak takiej mocy jak ugoda zawarta przed sądem. Ugoda zawarta przed mediatorem jest natomiast dla sadu propozycją wskazującą, jak strony widzą rozwiązanie swojego konfliktu. Ugodę podpisuje pokrzywdzony, oskarżony i mediator.</a:t>
            </a:r>
          </a:p>
          <a:p>
            <a:pPr marL="0" indent="0">
              <a:buNone/>
            </a:pPr>
            <a:endParaRPr lang="pl-PL" dirty="0"/>
          </a:p>
        </p:txBody>
      </p:sp>
    </p:spTree>
    <p:extLst>
      <p:ext uri="{BB962C8B-B14F-4D97-AF65-F5344CB8AC3E}">
        <p14:creationId xmlns:p14="http://schemas.microsoft.com/office/powerpoint/2010/main" val="3149898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4EF22-4FE3-924C-A220-3D9EEC91F1B1}"/>
              </a:ext>
            </a:extLst>
          </p:cNvPr>
          <p:cNvSpPr>
            <a:spLocks noGrp="1"/>
          </p:cNvSpPr>
          <p:nvPr>
            <p:ph type="title"/>
          </p:nvPr>
        </p:nvSpPr>
        <p:spPr/>
        <p:txBody>
          <a:bodyPr/>
          <a:lstStyle/>
          <a:p>
            <a:r>
              <a:rPr lang="pl-PL" dirty="0"/>
              <a:t>dyrektywy wymiaru kary</a:t>
            </a:r>
          </a:p>
        </p:txBody>
      </p:sp>
      <p:sp>
        <p:nvSpPr>
          <p:cNvPr id="3" name="Content Placeholder 2">
            <a:extLst>
              <a:ext uri="{FF2B5EF4-FFF2-40B4-BE49-F238E27FC236}">
                <a16:creationId xmlns:a16="http://schemas.microsoft.com/office/drawing/2014/main" id="{7EF1ED54-3370-0C49-9429-22C064CBAAE5}"/>
              </a:ext>
            </a:extLst>
          </p:cNvPr>
          <p:cNvSpPr>
            <a:spLocks noGrp="1"/>
          </p:cNvSpPr>
          <p:nvPr>
            <p:ph idx="1"/>
          </p:nvPr>
        </p:nvSpPr>
        <p:spPr/>
        <p:txBody>
          <a:bodyPr/>
          <a:lstStyle/>
          <a:p>
            <a:pPr marL="0" indent="0">
              <a:buNone/>
            </a:pPr>
            <a:r>
              <a:rPr lang="pl-PL" b="1" dirty="0"/>
              <a:t>art. 53 kk</a:t>
            </a:r>
          </a:p>
          <a:p>
            <a:pPr marL="0" indent="0" algn="just">
              <a:buNone/>
            </a:pPr>
            <a:r>
              <a:rPr lang="pl-PL" b="1" dirty="0"/>
              <a:t>§  3.  </a:t>
            </a:r>
            <a:r>
              <a:rPr lang="pl-PL" dirty="0"/>
              <a:t>Wymierzając karę sąd bierze także pod uwagę pozytywne wyniki przeprowadzonej mediacji pomiędzy pokrzywdzonym a sprawcą albo ugodę pomiędzy nimi osiągniętą w postępowaniu przed sądem lub prokuratorem.</a:t>
            </a:r>
          </a:p>
        </p:txBody>
      </p:sp>
    </p:spTree>
    <p:extLst>
      <p:ext uri="{BB962C8B-B14F-4D97-AF65-F5344CB8AC3E}">
        <p14:creationId xmlns:p14="http://schemas.microsoft.com/office/powerpoint/2010/main" val="29234709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825E0-0FB7-D94F-B0AA-04DCCB19B964}"/>
              </a:ext>
            </a:extLst>
          </p:cNvPr>
          <p:cNvSpPr>
            <a:spLocks noGrp="1"/>
          </p:cNvSpPr>
          <p:nvPr>
            <p:ph type="title"/>
          </p:nvPr>
        </p:nvSpPr>
        <p:spPr/>
        <p:txBody>
          <a:bodyPr/>
          <a:lstStyle/>
          <a:p>
            <a:r>
              <a:rPr lang="pl-PL" dirty="0"/>
              <a:t>nadzwyczajne złagodzenie kary</a:t>
            </a:r>
          </a:p>
        </p:txBody>
      </p:sp>
      <p:sp>
        <p:nvSpPr>
          <p:cNvPr id="3" name="Content Placeholder 2">
            <a:extLst>
              <a:ext uri="{FF2B5EF4-FFF2-40B4-BE49-F238E27FC236}">
                <a16:creationId xmlns:a16="http://schemas.microsoft.com/office/drawing/2014/main" id="{5F16E816-E5F4-A24F-93C0-5084101980EF}"/>
              </a:ext>
            </a:extLst>
          </p:cNvPr>
          <p:cNvSpPr>
            <a:spLocks noGrp="1"/>
          </p:cNvSpPr>
          <p:nvPr>
            <p:ph idx="1"/>
          </p:nvPr>
        </p:nvSpPr>
        <p:spPr/>
        <p:txBody>
          <a:bodyPr/>
          <a:lstStyle/>
          <a:p>
            <a:pPr marL="0" indent="0">
              <a:buNone/>
            </a:pPr>
            <a:r>
              <a:rPr lang="pl-PL" dirty="0"/>
              <a:t>art. 60 kk </a:t>
            </a:r>
          </a:p>
          <a:p>
            <a:pPr marL="0" indent="0">
              <a:buNone/>
            </a:pPr>
            <a:r>
              <a:rPr lang="pl-PL" b="1" dirty="0"/>
              <a:t>§  2.  </a:t>
            </a:r>
            <a:r>
              <a:rPr lang="pl-PL" dirty="0"/>
              <a:t>Sąd może również zastosować nadzwyczajne złagodzenie kary w szczególnie uzasadnionych wypadkach, kiedy nawet najniższa kara przewidziana za przestępstwo byłaby niewspółmiernie surowa, w szczególności:</a:t>
            </a:r>
          </a:p>
          <a:p>
            <a:pPr marL="0" indent="0">
              <a:buNone/>
            </a:pPr>
            <a:r>
              <a:rPr lang="pl-PL" dirty="0"/>
              <a:t>1) jeżeli pokrzywdzony pojednał się ze sprawcą, szkoda została naprawiona albo pokrzywdzony i sprawca uzgodnili sposób naprawienia szkody,</a:t>
            </a:r>
          </a:p>
          <a:p>
            <a:pPr marL="0" indent="0">
              <a:buNone/>
            </a:pPr>
            <a:r>
              <a:rPr lang="pl-PL" dirty="0"/>
              <a:t>2) ze względu na postawę sprawcy, zwłaszcza gdy czynił starania o naprawienie szkody lub o jej zapobieżenie</a:t>
            </a:r>
          </a:p>
          <a:p>
            <a:pPr marL="0" indent="0">
              <a:buNone/>
            </a:pPr>
            <a:endParaRPr lang="pl-PL" dirty="0"/>
          </a:p>
        </p:txBody>
      </p:sp>
    </p:spTree>
    <p:extLst>
      <p:ext uri="{BB962C8B-B14F-4D97-AF65-F5344CB8AC3E}">
        <p14:creationId xmlns:p14="http://schemas.microsoft.com/office/powerpoint/2010/main" val="3398092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18FB1-862C-A04A-B454-73CE903DC05B}"/>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D2750C9A-DA01-444C-8CA9-DF7BD508EA2D}"/>
              </a:ext>
            </a:extLst>
          </p:cNvPr>
          <p:cNvSpPr>
            <a:spLocks noGrp="1"/>
          </p:cNvSpPr>
          <p:nvPr>
            <p:ph idx="1"/>
          </p:nvPr>
        </p:nvSpPr>
        <p:spPr/>
        <p:txBody>
          <a:bodyPr/>
          <a:lstStyle/>
          <a:p>
            <a:pPr algn="just"/>
            <a:r>
              <a:rPr lang="pl-PL" dirty="0"/>
              <a:t>sprawę do postępowania mediacyjnego kieruje sąd lub organ prowadzący postępowanie przygotowawcze, ale samo postępowanie toczy się bez udziału tych organów </a:t>
            </a:r>
          </a:p>
          <a:p>
            <a:pPr algn="just"/>
            <a:r>
              <a:rPr lang="pl-PL" dirty="0"/>
              <a:t>przedmiotem mediacji jest porozumienie między pokrzywdzonym a oskarżonym dotyczące przede wszystkim naprawienia szkody i zadośćuczynienia krzywdzie doznanej przez pokrzywdzonego </a:t>
            </a:r>
          </a:p>
          <a:p>
            <a:pPr algn="just"/>
            <a:r>
              <a:rPr lang="pl-PL" dirty="0"/>
              <a:t>mediacja może dotyczyć przestępstw z oskarżenia publicznego bądź z oskarżenia prywatnego</a:t>
            </a:r>
          </a:p>
        </p:txBody>
      </p:sp>
    </p:spTree>
    <p:extLst>
      <p:ext uri="{BB962C8B-B14F-4D97-AF65-F5344CB8AC3E}">
        <p14:creationId xmlns:p14="http://schemas.microsoft.com/office/powerpoint/2010/main" val="1934063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2CB15-EDE5-214D-BA2B-DAE3FD1CA568}"/>
              </a:ext>
            </a:extLst>
          </p:cNvPr>
          <p:cNvSpPr>
            <a:spLocks noGrp="1"/>
          </p:cNvSpPr>
          <p:nvPr>
            <p:ph type="title"/>
          </p:nvPr>
        </p:nvSpPr>
        <p:spPr/>
        <p:txBody>
          <a:bodyPr/>
          <a:lstStyle/>
          <a:p>
            <a:r>
              <a:rPr lang="pl-PL" dirty="0"/>
              <a:t>warunkowe umorzenie postępowania</a:t>
            </a:r>
          </a:p>
        </p:txBody>
      </p:sp>
      <p:sp>
        <p:nvSpPr>
          <p:cNvPr id="3" name="Content Placeholder 2">
            <a:extLst>
              <a:ext uri="{FF2B5EF4-FFF2-40B4-BE49-F238E27FC236}">
                <a16:creationId xmlns:a16="http://schemas.microsoft.com/office/drawing/2014/main" id="{FE07481B-1606-E44E-A92D-163F6105471C}"/>
              </a:ext>
            </a:extLst>
          </p:cNvPr>
          <p:cNvSpPr>
            <a:spLocks noGrp="1"/>
          </p:cNvSpPr>
          <p:nvPr>
            <p:ph idx="1"/>
          </p:nvPr>
        </p:nvSpPr>
        <p:spPr/>
        <p:txBody>
          <a:bodyPr>
            <a:normAutofit fontScale="77500" lnSpcReduction="20000"/>
          </a:bodyPr>
          <a:lstStyle/>
          <a:p>
            <a:pPr marL="0" indent="0">
              <a:buNone/>
            </a:pPr>
            <a:r>
              <a:rPr lang="pl-PL" dirty="0"/>
              <a:t>art. 341 </a:t>
            </a:r>
            <a:r>
              <a:rPr lang="pl-PL" dirty="0" err="1"/>
              <a:t>kpk</a:t>
            </a:r>
            <a:r>
              <a:rPr lang="pl-PL" dirty="0"/>
              <a:t> </a:t>
            </a:r>
          </a:p>
          <a:p>
            <a:pPr marL="0" indent="0">
              <a:buNone/>
            </a:pPr>
            <a:r>
              <a:rPr lang="pl-PL" b="1" dirty="0"/>
              <a:t>§  1.  </a:t>
            </a:r>
            <a:r>
              <a:rPr lang="pl-PL" dirty="0"/>
              <a:t>Prokurator, oskarżony i pokrzywdzony mają prawo wziąć udział w posiedzeniu w przedmiocie warunkowego umorzenia postępowania. Udział ich jest obowiązkowy, jeżeli prezes sądu lub sąd tak zarządzi.</a:t>
            </a:r>
          </a:p>
          <a:p>
            <a:pPr marL="0" indent="0">
              <a:buNone/>
            </a:pPr>
            <a:r>
              <a:rPr lang="pl-PL" b="1" dirty="0"/>
              <a:t>§  2.  </a:t>
            </a:r>
            <a:r>
              <a:rPr lang="pl-PL" dirty="0"/>
              <a:t>Jeżeli oskarżony sprzeciwia się warunkowemu umorzeniu, jak również wtedy, gdy sąd uznaje, że warunkowe umorzenie byłoby nieuzasadnione, kieruje sprawę na rozprawę. Wniosek prokuratora o warunkowe umorzenie postępowania zastępuje akt oskarżenia. W terminie 7 dni prokurator dokonuje czynności określonych w art. 333 § 1-2.</a:t>
            </a:r>
          </a:p>
          <a:p>
            <a:pPr marL="0" indent="0">
              <a:buNone/>
            </a:pPr>
            <a:r>
              <a:rPr lang="pl-PL" b="1" dirty="0"/>
              <a:t>§  3.  </a:t>
            </a:r>
            <a:r>
              <a:rPr lang="pl-PL" dirty="0"/>
              <a:t>Jeżeli sąd uzna za celowe ze względu na możliwość porozumienia się oskarżonego z pokrzywdzonym w kwestii naprawienia szkody lub zadośćuczynienia, może odroczyć posiedzenie, wyznaczając stronom odpowiedni termin. Na wniosek oskarżonego i pokrzywdzonego, uzasadniony potrzebą dokonania uzgodnień, sąd zarządza stosowną przerwę lub odracza posiedzenie.</a:t>
            </a:r>
          </a:p>
          <a:p>
            <a:pPr marL="0" indent="0">
              <a:buNone/>
            </a:pPr>
            <a:r>
              <a:rPr lang="pl-PL" b="1" dirty="0"/>
              <a:t>§  4.  </a:t>
            </a:r>
            <a:r>
              <a:rPr lang="pl-PL" dirty="0"/>
              <a:t>Sąd orzekając o warunkowym umorzeniu </a:t>
            </a:r>
            <a:r>
              <a:rPr lang="pl-PL" b="1" dirty="0"/>
              <a:t>bierze pod uwagę wyniki porozumienia</a:t>
            </a:r>
            <a:r>
              <a:rPr lang="pl-PL" dirty="0"/>
              <a:t> się oskarżonego z pokrzywdzonym w kwestii wskazanej w § 3.</a:t>
            </a:r>
          </a:p>
          <a:p>
            <a:pPr marL="0" indent="0">
              <a:buNone/>
            </a:pPr>
            <a:endParaRPr lang="pl-PL" dirty="0"/>
          </a:p>
        </p:txBody>
      </p:sp>
    </p:spTree>
    <p:extLst>
      <p:ext uri="{BB962C8B-B14F-4D97-AF65-F5344CB8AC3E}">
        <p14:creationId xmlns:p14="http://schemas.microsoft.com/office/powerpoint/2010/main" val="9534376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7DD64-49FA-7D4D-ADC9-A03989DEFFBF}"/>
              </a:ext>
            </a:extLst>
          </p:cNvPr>
          <p:cNvSpPr>
            <a:spLocks noGrp="1"/>
          </p:cNvSpPr>
          <p:nvPr>
            <p:ph type="title"/>
          </p:nvPr>
        </p:nvSpPr>
        <p:spPr/>
        <p:txBody>
          <a:bodyPr/>
          <a:lstStyle/>
          <a:p>
            <a:r>
              <a:rPr lang="pl-PL" dirty="0"/>
              <a:t>skazanie bez rozprawy</a:t>
            </a:r>
          </a:p>
        </p:txBody>
      </p:sp>
      <p:sp>
        <p:nvSpPr>
          <p:cNvPr id="3" name="Content Placeholder 2">
            <a:extLst>
              <a:ext uri="{FF2B5EF4-FFF2-40B4-BE49-F238E27FC236}">
                <a16:creationId xmlns:a16="http://schemas.microsoft.com/office/drawing/2014/main" id="{C31FDAA6-2413-CD43-9B6D-E8DE4583911C}"/>
              </a:ext>
            </a:extLst>
          </p:cNvPr>
          <p:cNvSpPr>
            <a:spLocks noGrp="1"/>
          </p:cNvSpPr>
          <p:nvPr>
            <p:ph idx="1"/>
          </p:nvPr>
        </p:nvSpPr>
        <p:spPr/>
        <p:txBody>
          <a:bodyPr/>
          <a:lstStyle/>
          <a:p>
            <a:pPr marL="0" indent="0" algn="just">
              <a:buNone/>
            </a:pPr>
            <a:r>
              <a:rPr lang="pl-PL" dirty="0"/>
              <a:t>art. 343 </a:t>
            </a:r>
            <a:r>
              <a:rPr lang="pl-PL" dirty="0" err="1"/>
              <a:t>kpk</a:t>
            </a:r>
            <a:r>
              <a:rPr lang="pl-PL" dirty="0"/>
              <a:t> </a:t>
            </a:r>
          </a:p>
          <a:p>
            <a:pPr marL="0" indent="0" algn="just">
              <a:buNone/>
            </a:pPr>
            <a:r>
              <a:rPr lang="pl-PL" b="1" dirty="0"/>
              <a:t>§  1. </a:t>
            </a:r>
            <a:r>
              <a:rPr lang="pl-PL" dirty="0"/>
              <a:t> Jeżeli nie ma zastosowania art. 46 Kodeksu karnego, sąd może uzależnić uwzględnienie wniosku, o którym mowa w art. 335, od naprawienia szkody w całości albo w części lub od zadośćuczynienia za doznaną krzywdę. Przepis art. 341 § 3 stosuje się odpowiednio.</a:t>
            </a:r>
          </a:p>
          <a:p>
            <a:pPr marL="0" indent="0" algn="just">
              <a:buNone/>
            </a:pPr>
            <a:r>
              <a:rPr lang="pl-PL" b="1" dirty="0"/>
              <a:t>§  2. </a:t>
            </a:r>
            <a:r>
              <a:rPr lang="pl-PL" dirty="0"/>
              <a:t> Uwzględnienie wniosku jest możliwe tylko wówczas</a:t>
            </a:r>
            <a:r>
              <a:rPr lang="pl-PL" b="1" dirty="0"/>
              <a:t>, jeżeli nie sprzeciwi się temu pokrzywdzony, należycie powiadomiony o terminie posiedzenia</a:t>
            </a:r>
            <a:r>
              <a:rPr lang="pl-PL" dirty="0"/>
              <a:t>.</a:t>
            </a:r>
          </a:p>
          <a:p>
            <a:pPr marL="0" indent="0" algn="just">
              <a:buNone/>
            </a:pPr>
            <a:endParaRPr lang="pl-PL" dirty="0"/>
          </a:p>
        </p:txBody>
      </p:sp>
    </p:spTree>
    <p:extLst>
      <p:ext uri="{BB962C8B-B14F-4D97-AF65-F5344CB8AC3E}">
        <p14:creationId xmlns:p14="http://schemas.microsoft.com/office/powerpoint/2010/main" val="649640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880F0-712E-8240-B13C-75A674D2FEF1}"/>
              </a:ext>
            </a:extLst>
          </p:cNvPr>
          <p:cNvSpPr>
            <a:spLocks noGrp="1"/>
          </p:cNvSpPr>
          <p:nvPr>
            <p:ph type="title"/>
          </p:nvPr>
        </p:nvSpPr>
        <p:spPr/>
        <p:txBody>
          <a:bodyPr/>
          <a:lstStyle/>
          <a:p>
            <a:r>
              <a:rPr lang="pl-PL" dirty="0"/>
              <a:t>koszty mediacji</a:t>
            </a:r>
          </a:p>
        </p:txBody>
      </p:sp>
      <p:sp>
        <p:nvSpPr>
          <p:cNvPr id="3" name="Content Placeholder 2">
            <a:extLst>
              <a:ext uri="{FF2B5EF4-FFF2-40B4-BE49-F238E27FC236}">
                <a16:creationId xmlns:a16="http://schemas.microsoft.com/office/drawing/2014/main" id="{8905F140-D8B8-574A-ADB0-A6D0A04D4E4F}"/>
              </a:ext>
            </a:extLst>
          </p:cNvPr>
          <p:cNvSpPr>
            <a:spLocks noGrp="1"/>
          </p:cNvSpPr>
          <p:nvPr>
            <p:ph idx="1"/>
          </p:nvPr>
        </p:nvSpPr>
        <p:spPr/>
        <p:txBody>
          <a:bodyPr/>
          <a:lstStyle/>
          <a:p>
            <a:pPr>
              <a:buNone/>
            </a:pPr>
            <a:r>
              <a:rPr lang="pl-PL" dirty="0"/>
              <a:t>Koszty mediacji pokrywa Skarb Państwa. Jeśli strony same zgłoszą się do mediatora to one same pokrywają koszty.</a:t>
            </a:r>
          </a:p>
          <a:p>
            <a:pPr>
              <a:buNone/>
            </a:pPr>
            <a:endParaRPr lang="pl-PL" dirty="0"/>
          </a:p>
          <a:p>
            <a:pPr>
              <a:buNone/>
            </a:pPr>
            <a:endParaRPr lang="pl-PL" dirty="0"/>
          </a:p>
          <a:p>
            <a:pPr>
              <a:buNone/>
            </a:pPr>
            <a:endParaRPr lang="pl-PL" dirty="0"/>
          </a:p>
          <a:p>
            <a:endParaRPr lang="pl-PL" dirty="0"/>
          </a:p>
        </p:txBody>
      </p:sp>
    </p:spTree>
    <p:extLst>
      <p:ext uri="{BB962C8B-B14F-4D97-AF65-F5344CB8AC3E}">
        <p14:creationId xmlns:p14="http://schemas.microsoft.com/office/powerpoint/2010/main" val="71227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5A163-96F2-7346-933B-CCB9167E337B}"/>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41B09D92-1145-914C-A01C-7087453DAF7F}"/>
              </a:ext>
            </a:extLst>
          </p:cNvPr>
          <p:cNvSpPr>
            <a:spLocks noGrp="1"/>
          </p:cNvSpPr>
          <p:nvPr>
            <p:ph idx="1"/>
          </p:nvPr>
        </p:nvSpPr>
        <p:spPr/>
        <p:txBody>
          <a:bodyPr/>
          <a:lstStyle/>
          <a:p>
            <a:pPr marL="0" indent="0">
              <a:buNone/>
            </a:pPr>
            <a:r>
              <a:rPr lang="pl-PL" dirty="0"/>
              <a:t>art. 23a </a:t>
            </a:r>
            <a:r>
              <a:rPr lang="pl-PL" dirty="0" err="1"/>
              <a:t>kpk</a:t>
            </a:r>
            <a:endParaRPr lang="pl-PL" dirty="0"/>
          </a:p>
          <a:p>
            <a:pPr marL="0" indent="0" algn="just">
              <a:buNone/>
            </a:pPr>
            <a:r>
              <a:rPr lang="pl-PL" dirty="0"/>
              <a:t>§ 1. Sąd lub referendarz sądowy, a w postępowaniu przygotowawczym prokurator lub inny organ prowadzący to postępowanie, może </a:t>
            </a:r>
            <a:r>
              <a:rPr lang="pl-PL" b="1" dirty="0"/>
              <a:t>z inicjatywy lub za zgodą </a:t>
            </a:r>
            <a:r>
              <a:rPr lang="pl-PL" dirty="0"/>
              <a:t>oskarżonego i pokrzywdzonego skierować sprawę do instytucji lub osoby do tego uprawnionej w celu przeprowadzenia postępowania mediacyjnego między pokrzywdzonym i oskarżonym, o czym się ich poucza, informując o celach i zasadach postępowania mediacyjnego, w tym o treści art. 178a.</a:t>
            </a:r>
          </a:p>
          <a:p>
            <a:pPr marL="0" indent="0">
              <a:buNone/>
            </a:pPr>
            <a:br>
              <a:rPr lang="pl-PL" dirty="0"/>
            </a:br>
            <a:endParaRPr lang="pl-PL" dirty="0"/>
          </a:p>
        </p:txBody>
      </p:sp>
    </p:spTree>
    <p:extLst>
      <p:ext uri="{BB962C8B-B14F-4D97-AF65-F5344CB8AC3E}">
        <p14:creationId xmlns:p14="http://schemas.microsoft.com/office/powerpoint/2010/main" val="91835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27C7D-7F7D-7440-BF86-7AF698B11871}"/>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21801AE3-78DB-6A4E-828C-81E241CB4448}"/>
              </a:ext>
            </a:extLst>
          </p:cNvPr>
          <p:cNvSpPr>
            <a:spLocks noGrp="1"/>
          </p:cNvSpPr>
          <p:nvPr>
            <p:ph idx="1"/>
          </p:nvPr>
        </p:nvSpPr>
        <p:spPr/>
        <p:txBody>
          <a:bodyPr/>
          <a:lstStyle/>
          <a:p>
            <a:pPr marL="0" indent="0">
              <a:buNone/>
            </a:pPr>
            <a:r>
              <a:rPr lang="pl-PL" dirty="0"/>
              <a:t>art. 178a </a:t>
            </a:r>
            <a:r>
              <a:rPr lang="pl-PL" dirty="0" err="1"/>
              <a:t>kpk</a:t>
            </a:r>
            <a:r>
              <a:rPr lang="pl-PL" dirty="0"/>
              <a:t> </a:t>
            </a:r>
          </a:p>
          <a:p>
            <a:pPr marL="0" indent="0" algn="just">
              <a:buNone/>
            </a:pPr>
            <a:r>
              <a:rPr lang="pl-PL" b="1" dirty="0"/>
              <a:t>Nie wolno przesłuchiwać jako świadka mediatora </a:t>
            </a:r>
            <a:r>
              <a:rPr lang="pl-PL" dirty="0"/>
              <a:t>co do faktów, o których dowiedział się od oskarżonego lub pokrzywdzonego prowadząc postępowanie mediacyjne, z wyłączeniem informacji o przestępstwach, o których mowa w art. 240 § 1 Kodeksu karnego.</a:t>
            </a:r>
          </a:p>
          <a:p>
            <a:pPr marL="0" indent="0">
              <a:buNone/>
            </a:pPr>
            <a:br>
              <a:rPr lang="pl-PL" dirty="0"/>
            </a:br>
            <a:endParaRPr lang="pl-PL" dirty="0"/>
          </a:p>
        </p:txBody>
      </p:sp>
    </p:spTree>
    <p:extLst>
      <p:ext uri="{BB962C8B-B14F-4D97-AF65-F5344CB8AC3E}">
        <p14:creationId xmlns:p14="http://schemas.microsoft.com/office/powerpoint/2010/main" val="1641476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8AFA6-E227-FB4B-968A-3F029EB5F7DD}"/>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B5C0599B-31BE-FF4E-9F66-4F4E68C4403B}"/>
              </a:ext>
            </a:extLst>
          </p:cNvPr>
          <p:cNvSpPr>
            <a:spLocks noGrp="1"/>
          </p:cNvSpPr>
          <p:nvPr>
            <p:ph idx="1"/>
          </p:nvPr>
        </p:nvSpPr>
        <p:spPr/>
        <p:txBody>
          <a:bodyPr>
            <a:normAutofit fontScale="92500" lnSpcReduction="10000"/>
          </a:bodyPr>
          <a:lstStyle/>
          <a:p>
            <a:pPr marL="0" indent="0">
              <a:buNone/>
            </a:pPr>
            <a:r>
              <a:rPr lang="pl-PL" dirty="0"/>
              <a:t>art. 23a </a:t>
            </a:r>
            <a:r>
              <a:rPr lang="pl-PL" dirty="0" err="1"/>
              <a:t>kpk</a:t>
            </a:r>
            <a:endParaRPr lang="pl-PL" dirty="0"/>
          </a:p>
          <a:p>
            <a:pPr marL="0" indent="0" algn="just">
              <a:buNone/>
            </a:pPr>
            <a:r>
              <a:rPr lang="pl-PL" b="1" dirty="0"/>
              <a:t>§  2.  </a:t>
            </a:r>
            <a:r>
              <a:rPr lang="pl-PL" dirty="0"/>
              <a:t>Postępowanie mediacyjne </a:t>
            </a:r>
            <a:r>
              <a:rPr lang="pl-PL" b="1" dirty="0"/>
              <a:t>nie powinno trwać dłużej niż miesiąc</a:t>
            </a:r>
            <a:r>
              <a:rPr lang="pl-PL" dirty="0"/>
              <a:t>, a jego okresu nie wlicza się do czasu trwania postępowania przygotowawczego.</a:t>
            </a:r>
          </a:p>
          <a:p>
            <a:pPr marL="0" indent="0" algn="just">
              <a:buNone/>
            </a:pPr>
            <a:r>
              <a:rPr lang="pl-PL" b="1" dirty="0"/>
              <a:t>§ 3</a:t>
            </a:r>
            <a:r>
              <a:rPr lang="pl-PL" dirty="0"/>
              <a:t>. Postępowania mediacyjnego nie może prowadzić osoba, co do której w sprawie zachodzą okoliczności określone w art. 40 i art. 41 § 1, czynny zawodowo sędzia, prokurator, asesor prokuratorski, a także aplikant wymienionych zawodów, ławnik, referendarz sądowy, asystent sędziego, asystent prokuratora oraz funkcjonariusz instytucji uprawnionej do ścigania przestępstw. Przepis art. 42 stosuje się odpowiednio.</a:t>
            </a:r>
          </a:p>
          <a:p>
            <a:pPr marL="0" indent="0">
              <a:buNone/>
            </a:pPr>
            <a:br>
              <a:rPr lang="pl-PL" dirty="0"/>
            </a:br>
            <a:endParaRPr lang="pl-PL" dirty="0"/>
          </a:p>
        </p:txBody>
      </p:sp>
    </p:spTree>
    <p:extLst>
      <p:ext uri="{BB962C8B-B14F-4D97-AF65-F5344CB8AC3E}">
        <p14:creationId xmlns:p14="http://schemas.microsoft.com/office/powerpoint/2010/main" val="535720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477EC-F8A0-BA44-865D-1A605ECEDB48}"/>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904CB41D-91B7-AF42-B0AA-1E1606C7DD3A}"/>
              </a:ext>
            </a:extLst>
          </p:cNvPr>
          <p:cNvSpPr>
            <a:spLocks noGrp="1"/>
          </p:cNvSpPr>
          <p:nvPr>
            <p:ph idx="1"/>
          </p:nvPr>
        </p:nvSpPr>
        <p:spPr/>
        <p:txBody>
          <a:bodyPr/>
          <a:lstStyle/>
          <a:p>
            <a:pPr marL="0" indent="0">
              <a:buNone/>
            </a:pPr>
            <a:r>
              <a:rPr lang="pl-PL" dirty="0"/>
              <a:t>art. 23a </a:t>
            </a:r>
            <a:r>
              <a:rPr lang="pl-PL" dirty="0" err="1"/>
              <a:t>kpk</a:t>
            </a:r>
            <a:r>
              <a:rPr lang="pl-PL" dirty="0"/>
              <a:t> </a:t>
            </a:r>
          </a:p>
          <a:p>
            <a:pPr marL="0" indent="0" algn="just">
              <a:buNone/>
            </a:pPr>
            <a:r>
              <a:rPr lang="pl-PL" dirty="0"/>
              <a:t>§ 4. Udział oskarżonego i pokrzywdzonego w postępowaniu mediacyjnym jest </a:t>
            </a:r>
            <a:r>
              <a:rPr lang="pl-PL" b="1" dirty="0"/>
              <a:t>dobrowolny</a:t>
            </a:r>
            <a:r>
              <a:rPr lang="pl-PL" dirty="0"/>
              <a:t>. Zgodę na uczestniczenie w postępowaniu mediacyjnym odbiera organ kierujący sprawę do mediacji lub mediator, po wyjaśnieniu oskarżonemu i pokrzywdzonemu celów i zasad postępowania mediacyjnego i pouczeniu ich o możliwości cofnięcia tej zgody aż do zakończenia postępowania mediacyjnego.</a:t>
            </a:r>
          </a:p>
          <a:p>
            <a:pPr marL="0" indent="0">
              <a:buNone/>
            </a:pPr>
            <a:endParaRPr lang="pl-PL" dirty="0"/>
          </a:p>
        </p:txBody>
      </p:sp>
    </p:spTree>
    <p:extLst>
      <p:ext uri="{BB962C8B-B14F-4D97-AF65-F5344CB8AC3E}">
        <p14:creationId xmlns:p14="http://schemas.microsoft.com/office/powerpoint/2010/main" val="4030903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F52D0-A248-B94C-92D6-16FE2AFBA034}"/>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FCA0B494-5EF0-174C-95EF-E46FD3FD2F0E}"/>
              </a:ext>
            </a:extLst>
          </p:cNvPr>
          <p:cNvSpPr>
            <a:spLocks noGrp="1"/>
          </p:cNvSpPr>
          <p:nvPr>
            <p:ph idx="1"/>
          </p:nvPr>
        </p:nvSpPr>
        <p:spPr/>
        <p:txBody>
          <a:bodyPr/>
          <a:lstStyle/>
          <a:p>
            <a:pPr marL="0" indent="0">
              <a:buNone/>
            </a:pPr>
            <a:r>
              <a:rPr lang="pl-PL" dirty="0"/>
              <a:t>art. 23a </a:t>
            </a:r>
            <a:r>
              <a:rPr lang="pl-PL" dirty="0" err="1"/>
              <a:t>kpk</a:t>
            </a:r>
            <a:r>
              <a:rPr lang="pl-PL" dirty="0"/>
              <a:t> </a:t>
            </a:r>
          </a:p>
          <a:p>
            <a:pPr marL="0" indent="0" algn="just">
              <a:buNone/>
            </a:pPr>
            <a:r>
              <a:rPr lang="pl-PL" b="1" dirty="0"/>
              <a:t>§  5.  </a:t>
            </a:r>
            <a:r>
              <a:rPr lang="pl-PL" dirty="0"/>
              <a:t>Mediatorowi udostępnia się akta sprawy w zakresie niezbędnym do przeprowadzenia postępowania mediacyjnego.</a:t>
            </a:r>
          </a:p>
          <a:p>
            <a:pPr marL="0" indent="0" algn="just">
              <a:buNone/>
            </a:pPr>
            <a:r>
              <a:rPr lang="pl-PL" b="1" dirty="0"/>
              <a:t>§  6.  </a:t>
            </a:r>
            <a:r>
              <a:rPr lang="pl-PL" dirty="0"/>
              <a:t>Instytucja lub osoba do tego uprawniona sporządza, po przeprowadzeniu postępowania mediacyjnego, sprawozdanie z jego wyników. Do sprawozdania załącza się ugodę podpisaną przez oskarżonego, pokrzywdzonego i mediatora, jeżeli została zawarta.</a:t>
            </a:r>
          </a:p>
          <a:p>
            <a:pPr marL="0" indent="0" algn="just">
              <a:buNone/>
            </a:pPr>
            <a:r>
              <a:rPr lang="pl-PL" b="1" dirty="0"/>
              <a:t>§  7.  </a:t>
            </a:r>
            <a:r>
              <a:rPr lang="pl-PL" dirty="0"/>
              <a:t>Postępowanie mediacyjne prowadzi się w sposób bezstronny i poufny.</a:t>
            </a:r>
          </a:p>
          <a:p>
            <a:pPr marL="0" indent="0">
              <a:buNone/>
            </a:pPr>
            <a:endParaRPr lang="pl-PL" dirty="0"/>
          </a:p>
        </p:txBody>
      </p:sp>
    </p:spTree>
    <p:extLst>
      <p:ext uri="{BB962C8B-B14F-4D97-AF65-F5344CB8AC3E}">
        <p14:creationId xmlns:p14="http://schemas.microsoft.com/office/powerpoint/2010/main" val="2829811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5136F-28C9-B24F-A4C3-95CAFD2CC6FF}"/>
              </a:ext>
            </a:extLst>
          </p:cNvPr>
          <p:cNvSpPr>
            <a:spLocks noGrp="1"/>
          </p:cNvSpPr>
          <p:nvPr>
            <p:ph type="title"/>
          </p:nvPr>
        </p:nvSpPr>
        <p:spPr/>
        <p:txBody>
          <a:bodyPr/>
          <a:lstStyle/>
          <a:p>
            <a:r>
              <a:rPr lang="pl-PL" dirty="0"/>
              <a:t>mediacja</a:t>
            </a:r>
          </a:p>
        </p:txBody>
      </p:sp>
      <p:sp>
        <p:nvSpPr>
          <p:cNvPr id="3" name="Content Placeholder 2">
            <a:extLst>
              <a:ext uri="{FF2B5EF4-FFF2-40B4-BE49-F238E27FC236}">
                <a16:creationId xmlns:a16="http://schemas.microsoft.com/office/drawing/2014/main" id="{544E3F5B-2495-E247-8EB1-D7CE18576850}"/>
              </a:ext>
            </a:extLst>
          </p:cNvPr>
          <p:cNvSpPr>
            <a:spLocks noGrp="1"/>
          </p:cNvSpPr>
          <p:nvPr>
            <p:ph idx="1"/>
          </p:nvPr>
        </p:nvSpPr>
        <p:spPr/>
        <p:txBody>
          <a:bodyPr/>
          <a:lstStyle/>
          <a:p>
            <a:r>
              <a:rPr lang="pl-PL" dirty="0"/>
              <a:t>jeżeli organ procesowy kieruje chce skierować sprawę do mediacji, to musi przed podjęciem decyzji uzyskać zgodę obu stron</a:t>
            </a:r>
          </a:p>
          <a:p>
            <a:r>
              <a:rPr lang="pl-PL" dirty="0"/>
              <a:t>w postępowaniu przygotowawczym do mediacji kieruje sprawę w formie postanowienia prokurator, a w dochodzeniu – także inny organ prowadzący dochodzenie (Policja lub organy z art. 312 </a:t>
            </a:r>
            <a:r>
              <a:rPr lang="pl-PL" dirty="0" err="1"/>
              <a:t>kpk</a:t>
            </a:r>
            <a:r>
              <a:rPr lang="pl-PL" dirty="0"/>
              <a:t>) </a:t>
            </a:r>
          </a:p>
          <a:p>
            <a:r>
              <a:rPr lang="pl-PL" dirty="0"/>
              <a:t>w toku postępowania </a:t>
            </a:r>
            <a:r>
              <a:rPr lang="pl-PL" dirty="0" err="1"/>
              <a:t>międzyinstancyjnego</a:t>
            </a:r>
            <a:r>
              <a:rPr lang="pl-PL" dirty="0"/>
              <a:t> i sądowego do mediacji kieruje sąd lub referendarz sądowy</a:t>
            </a:r>
          </a:p>
          <a:p>
            <a:pPr marL="0" indent="0">
              <a:buNone/>
            </a:pPr>
            <a:endParaRPr lang="pl-PL" dirty="0"/>
          </a:p>
        </p:txBody>
      </p:sp>
    </p:spTree>
    <p:extLst>
      <p:ext uri="{BB962C8B-B14F-4D97-AF65-F5344CB8AC3E}">
        <p14:creationId xmlns:p14="http://schemas.microsoft.com/office/powerpoint/2010/main" val="121202506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239</TotalTime>
  <Words>2177</Words>
  <Application>Microsoft Macintosh PowerPoint</Application>
  <PresentationFormat>Widescreen</PresentationFormat>
  <Paragraphs>130</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Gill Sans MT</vt:lpstr>
      <vt:lpstr>Parcel</vt:lpstr>
      <vt:lpstr>Mediacja w sprawach karnych</vt:lpstr>
      <vt:lpstr>mediacja</vt:lpstr>
      <vt:lpstr>mediacja</vt:lpstr>
      <vt:lpstr>mediacja</vt:lpstr>
      <vt:lpstr>mediacja</vt:lpstr>
      <vt:lpstr>mediacja</vt:lpstr>
      <vt:lpstr>mediacja</vt:lpstr>
      <vt:lpstr>mediacja</vt:lpstr>
      <vt:lpstr>mediacja</vt:lpstr>
      <vt:lpstr>mediacja</vt:lpstr>
      <vt:lpstr>mediacja</vt:lpstr>
      <vt:lpstr>zgoda na mediację</vt:lpstr>
      <vt:lpstr>mediacja</vt:lpstr>
      <vt:lpstr>Mediator</vt:lpstr>
      <vt:lpstr>mediator</vt:lpstr>
      <vt:lpstr>zasady postępowania mediacyjnego</vt:lpstr>
      <vt:lpstr>zasada powszechnej dostępności</vt:lpstr>
      <vt:lpstr>zasada autonomii</vt:lpstr>
      <vt:lpstr>ZASADA DOBROWOLNOŚCJ</vt:lpstr>
      <vt:lpstr>zasada poufności</vt:lpstr>
      <vt:lpstr>zasada poufności</vt:lpstr>
      <vt:lpstr>zasada bezstronności</vt:lpstr>
      <vt:lpstr>zasada neutralności</vt:lpstr>
      <vt:lpstr>czas postępowania mediacyjnego</vt:lpstr>
      <vt:lpstr>zakończenie postępowania</vt:lpstr>
      <vt:lpstr>zakończenie postępowania</vt:lpstr>
      <vt:lpstr>zakończenie postępowania</vt:lpstr>
      <vt:lpstr>dyrektywy wymiaru kary</vt:lpstr>
      <vt:lpstr>nadzwyczajne złagodzenie kary</vt:lpstr>
      <vt:lpstr>warunkowe umorzenie postępowania</vt:lpstr>
      <vt:lpstr>skazanie bez rozprawy</vt:lpstr>
      <vt:lpstr>koszty mediacji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Mediacja w sprawach karnych</dc:title>
  <dc:creator>Microsoft Office User</dc:creator>
  <cp:lastModifiedBy>Microsoft Office User</cp:lastModifiedBy>
  <cp:revision>13</cp:revision>
  <dcterms:created xsi:type="dcterms:W3CDTF">2021-01-06T12:49:16Z</dcterms:created>
  <dcterms:modified xsi:type="dcterms:W3CDTF">2021-01-16T23:34:16Z</dcterms:modified>
</cp:coreProperties>
</file>