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 b="def" i="def"/>
      <a:tcStyle>
        <a:tcBdr/>
        <a:fill>
          <a:solidFill>
            <a:srgbClr val="EB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 b="def" i="def"/>
      <a:tcStyle>
        <a:tcBdr/>
        <a:fill>
          <a:solidFill>
            <a:srgbClr val="F2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8" name="Shape 7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1pPr>
    <a:lvl2pPr indent="2286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2pPr>
    <a:lvl3pPr indent="4572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3pPr>
    <a:lvl4pPr indent="6858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4pPr>
    <a:lvl5pPr indent="9144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5pPr>
    <a:lvl6pPr indent="11430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6pPr>
    <a:lvl7pPr indent="13716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7pPr>
    <a:lvl8pPr indent="16002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8pPr>
    <a:lvl9pPr indent="18288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63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6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7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0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2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9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6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7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0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pPr>
          </a:p>
        </p:txBody>
      </p:sp>
      <p:sp>
        <p:nvSpPr>
          <p:cNvPr id="221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pPr>
          </a:p>
        </p:txBody>
      </p:sp>
      <p:sp>
        <p:nvSpPr>
          <p:cNvPr id="222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3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2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33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3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4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7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8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1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3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8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7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8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0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pPr>
          </a:p>
        </p:txBody>
      </p:sp>
      <p:sp>
        <p:nvSpPr>
          <p:cNvPr id="412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pPr>
          </a:p>
        </p:txBody>
      </p:sp>
      <p:sp>
        <p:nvSpPr>
          <p:cNvPr id="413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1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2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1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2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4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9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1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52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2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3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4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8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9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2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4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7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8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9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9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9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pPr>
          </a:p>
        </p:txBody>
      </p:sp>
      <p:sp>
        <p:nvSpPr>
          <p:cNvPr id="603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pPr>
          </a:p>
        </p:txBody>
      </p:sp>
      <p:sp>
        <p:nvSpPr>
          <p:cNvPr id="604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0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1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0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1" cy="18289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3"/>
            <a:ext cx="1965961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1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1" cy="24843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8" name="Tekst tytułowy"/>
          <p:cNvSpPr txBox="1"/>
          <p:nvPr>
            <p:ph type="title"/>
          </p:nvPr>
        </p:nvSpPr>
        <p:spPr>
          <a:xfrm>
            <a:off x="457200" y="2401886"/>
            <a:ext cx="8458200" cy="14700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59" name="Treść - poziom 1…"/>
          <p:cNvSpPr txBox="1"/>
          <p:nvPr>
            <p:ph type="body" sz="quarter" idx="1"/>
          </p:nvPr>
        </p:nvSpPr>
        <p:spPr>
          <a:xfrm>
            <a:off x="457200" y="3899937"/>
            <a:ext cx="4953000" cy="1752601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/>
          <p:nvPr>
            <p:ph type="sldNum" sz="quarter" idx="2"/>
          </p:nvPr>
        </p:nvSpPr>
        <p:spPr>
          <a:xfrm>
            <a:off x="8725125" y="8755"/>
            <a:ext cx="342675" cy="3581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68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/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b="1"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77" name="Treść - poziom 1…"/>
          <p:cNvSpPr txBox="1"/>
          <p:nvPr>
            <p:ph type="body" sz="quarter" idx="1"/>
          </p:nvPr>
        </p:nvSpPr>
        <p:spPr>
          <a:xfrm>
            <a:off x="722312" y="3367087"/>
            <a:ext cx="7772401" cy="1509713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48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408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840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700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86" name="Treść - poziom 1…"/>
          <p:cNvSpPr txBox="1"/>
          <p:nvPr>
            <p:ph type="body" sz="half" idx="1"/>
          </p:nvPr>
        </p:nvSpPr>
        <p:spPr>
          <a:xfrm>
            <a:off x="457200" y="2249423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2" indent="-259882">
              <a:defRPr sz="2000"/>
            </a:lvl2pPr>
            <a:lvl3pPr marL="947927" indent="-243839">
              <a:defRPr sz="2000"/>
            </a:lvl3pPr>
            <a:lvl4pPr marL="1201927" indent="-223520">
              <a:defRPr sz="2000"/>
            </a:lvl4pPr>
            <a:lvl5pPr marL="1410208" indent="-203200"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95" name="Treść - poziom 1…"/>
          <p:cNvSpPr txBox="1"/>
          <p:nvPr>
            <p:ph type="body" sz="quarter" idx="1"/>
          </p:nvPr>
        </p:nvSpPr>
        <p:spPr>
          <a:xfrm>
            <a:off x="381000" y="2244969"/>
            <a:ext cx="4041648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1pPr>
            <a:lvl2pPr marL="0" indent="411480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2pPr>
            <a:lvl3pPr marL="0" indent="70408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3pPr>
            <a:lvl4pPr marL="0" indent="978407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4pPr>
            <a:lvl5pPr marL="0" indent="120700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/>
          <p:nvPr>
            <p:ph type="body" sz="quarter" idx="13"/>
          </p:nvPr>
        </p:nvSpPr>
        <p:spPr>
          <a:xfrm>
            <a:off x="4721225" y="2244969"/>
            <a:ext cx="4041775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pPr>
          </a:p>
        </p:txBody>
      </p:sp>
      <p:sp>
        <p:nvSpPr>
          <p:cNvPr id="69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0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/>
          <p:nvPr>
            <p:ph type="title"/>
          </p:nvPr>
        </p:nvSpPr>
        <p:spPr>
          <a:xfrm>
            <a:off x="5353496" y="1101970"/>
            <a:ext cx="3383281" cy="877825"/>
          </a:xfrm>
          <a:prstGeom prst="rect">
            <a:avLst/>
          </a:prstGeom>
        </p:spPr>
        <p:txBody>
          <a:bodyPr anchor="b"/>
          <a:lstStyle>
            <a:lvl1pPr>
              <a:defRPr b="1" sz="1800"/>
            </a:lvl1pPr>
          </a:lstStyle>
          <a:p>
            <a:pPr/>
            <a:r>
              <a:t>Tekst tytułowy</a:t>
            </a:r>
          </a:p>
        </p:txBody>
      </p:sp>
      <p:sp>
        <p:nvSpPr>
          <p:cNvPr id="720" name="Treść - poziom 1…"/>
          <p:cNvSpPr txBox="1"/>
          <p:nvPr>
            <p:ph type="body" sz="half" idx="1"/>
          </p:nvPr>
        </p:nvSpPr>
        <p:spPr>
          <a:xfrm>
            <a:off x="5353496" y="2010727"/>
            <a:ext cx="3383281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480">
              <a:buClrTx/>
              <a:buSzTx/>
              <a:buFontTx/>
              <a:buNone/>
              <a:defRPr sz="1400"/>
            </a:lvl2pPr>
            <a:lvl3pPr marL="0" indent="704088">
              <a:buClrTx/>
              <a:buSzTx/>
              <a:buFontTx/>
              <a:buNone/>
              <a:defRPr sz="1400"/>
            </a:lvl3pPr>
            <a:lvl4pPr marL="0" indent="978407">
              <a:buClrTx/>
              <a:buSzTx/>
              <a:buFontTx/>
              <a:buNone/>
              <a:defRPr sz="1400"/>
            </a:lvl4pPr>
            <a:lvl5pPr marL="0" indent="1207008">
              <a:buClrTx/>
              <a:buSzTx/>
              <a:buFont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/>
          <p:nvPr>
            <p:ph type="title"/>
          </p:nvPr>
        </p:nvSpPr>
        <p:spPr>
          <a:xfrm>
            <a:off x="5440433" y="1109160"/>
            <a:ext cx="586804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29" name="Symbol zastępczy obrazu 2"/>
          <p:cNvSpPr/>
          <p:nvPr>
            <p:ph type="pic" sz="half" idx="13"/>
          </p:nvPr>
        </p:nvSpPr>
        <p:spPr>
          <a:xfrm>
            <a:off x="403670" y="1143000"/>
            <a:ext cx="4572001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sx="100000" sy="100000" kx="0" ky="0" algn="b" rotWithShape="0" blurRad="63500" dist="31750" dir="4800000">
              <a:srgbClr val="000000">
                <a:alpha val="25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730" name="Treść - poziom 1…"/>
          <p:cNvSpPr txBox="1"/>
          <p:nvPr>
            <p:ph type="body" sz="quarter" idx="1"/>
          </p:nvPr>
        </p:nvSpPr>
        <p:spPr>
          <a:xfrm>
            <a:off x="6088443" y="3274307"/>
            <a:ext cx="2590801" cy="25164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48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4088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840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7008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7"/>
            <a:ext cx="9144001" cy="84408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0" cy="910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1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" name="Prostokąt 34"/>
          <p:cNvSpPr/>
          <p:nvPr/>
        </p:nvSpPr>
        <p:spPr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3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1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" name="Prostokąt 37"/>
          <p:cNvSpPr/>
          <p:nvPr/>
        </p:nvSpPr>
        <p:spPr>
          <a:xfrm>
            <a:off x="8975422" y="-2001"/>
            <a:ext cx="27433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" name="Prostokąt 38"/>
          <p:cNvSpPr/>
          <p:nvPr/>
        </p:nvSpPr>
        <p:spPr>
          <a:xfrm>
            <a:off x="8915676" y="379"/>
            <a:ext cx="54865" cy="58521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" name="Prostokąt 39"/>
          <p:cNvSpPr/>
          <p:nvPr/>
        </p:nvSpPr>
        <p:spPr>
          <a:xfrm>
            <a:off x="8871696" y="379"/>
            <a:ext cx="12701" cy="58521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4061" y="9891"/>
            <a:ext cx="342675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9" marR="0" indent="-26587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2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4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3" marR="0" indent="-341375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/>
          <p:nvPr>
            <p:ph type="body" idx="1"/>
          </p:nvPr>
        </p:nvSpPr>
        <p:spPr>
          <a:xfrm>
            <a:off x="8356600" y="-1470249"/>
            <a:ext cx="8229600" cy="528025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4000"/>
            </a:pPr>
            <a:r>
              <a:t>Relacja prawnik - klient</a:t>
            </a: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  <a:defRPr>
                <a:solidFill>
                  <a:srgbClr val="323341"/>
                </a:solidFill>
              </a:defRPr>
            </a:pPr>
            <a:r>
              <a:t>Etyka zawodów prawniczych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-guru</a:t>
            </a:r>
          </a:p>
        </p:txBody>
      </p:sp>
      <p:sp>
        <p:nvSpPr>
          <p:cNvPr id="7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Mając świadomość swojej przewagi, wynikającej z posiadanej wiedzy prawniczej i zgromadzonego doświadczenia, przekazuje instrukcje postępowania.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ymbol zastępczy zawartości 2"/>
          <p:cNvSpPr txBox="1"/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</a:p>
          <a:p>
            <a:pPr>
              <a:defRPr sz="3600"/>
            </a:pPr>
            <a:r>
              <a:t>W tym modelu prawnik dużą wagę przykłada do moralnej strony podejmowania decyzji.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- przyjaciel</a:t>
            </a:r>
          </a:p>
        </p:txBody>
      </p:sp>
      <p:sp>
        <p:nvSpPr>
          <p:cNvPr id="76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To model często postulowany w literaturze amerykańskiej, stosunkowo rzadko spotykany w praktyce. </a:t>
            </a:r>
          </a:p>
          <a:p>
            <a:pPr marL="0" indent="109728">
              <a:buSzTx/>
              <a:buNone/>
              <a:defRPr sz="3200"/>
            </a:pPr>
          </a:p>
          <a:p>
            <a:pPr>
              <a:defRPr sz="3200"/>
            </a:pPr>
            <a:r>
              <a:t>W ramach tego modelu prawnik dąży do nawiązania głębszych relacji, relacji przyjaźni ze swoim klientem.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Prawnik towarzyszy klientowi przy podejmowaniu decyzji, dostarcza mu niezbędnych informacji i wspólnie poszukuje rozwiązań optymalnych z punktu widzenia efektywności i moralności.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7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Na jej gruncie autonomia klienta jest chroniona przez normy deontologiczne. Ochrona ta przejawia się w wyrażonych explicite obowiązkach:</a:t>
            </a:r>
          </a:p>
          <a:p>
            <a:pPr>
              <a:defRPr i="1" sz="3200"/>
            </a:pPr>
            <a:r>
              <a:t>Po pierwsze</a:t>
            </a:r>
            <a:r>
              <a:rPr i="0"/>
              <a:t>, informowania klienta o alternatywnych środkach prawnych, które można zastosować dla ochrony jego interesów;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7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 sz="3200"/>
            </a:pPr>
            <a:r>
              <a:t>Po drugi</a:t>
            </a:r>
            <a:r>
              <a:rPr i="0"/>
              <a:t>e, konsultowania z klientem planowanej strategii postępowania;</a:t>
            </a:r>
            <a:endParaRPr i="0"/>
          </a:p>
          <a:p>
            <a:pPr>
              <a:defRPr i="1" sz="3200"/>
            </a:pPr>
            <a:r>
              <a:t>Po trzecie</a:t>
            </a:r>
            <a:r>
              <a:rPr i="0"/>
              <a:t>, uzyskania zgody klienta na dokonanie lub zaniechanie dokonania istotnych czynności, które pociągają za sobą nieodwracalne konsekwencje.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Tytuł 1"/>
          <p:cNvSpPr txBox="1"/>
          <p:nvPr>
            <p:ph type="title"/>
          </p:nvPr>
        </p:nvSpPr>
        <p:spPr>
          <a:xfrm>
            <a:off x="323528" y="1268759"/>
            <a:ext cx="8820472" cy="1066801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7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Regulacja amerykańska wykazuje większe poszanowanie dla autonomii klienta aniżeli polskie kodeksy deontologiczne. </a:t>
            </a:r>
          </a:p>
          <a:p>
            <a:pPr marL="0" indent="109728">
              <a:buSzTx/>
              <a:buNone/>
            </a:pPr>
          </a:p>
          <a:p>
            <a:pPr/>
            <a:r>
              <a:t>Bardziej rygorystycznie przeciwstawia się przyjmowaniu przez prawników postawy paternalistycznej.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8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6031" indent="-146304">
              <a:buSzTx/>
              <a:buNone/>
            </a:pPr>
            <a:r>
              <a:t>W przypadku, gdy klient żąda dokonania w jego imieniu czynności, która zgodnie z wiedzą prawnika nie jest racjonalna, celowa lub wręcz może klientowi zaszkodzić, prawnik powinien skorzystać z którejś z możliwości:</a:t>
            </a:r>
          </a:p>
          <a:p>
            <a:pPr marL="256031" indent="-146304">
              <a:buSzTx/>
              <a:buNone/>
            </a:pPr>
            <a:r>
              <a:t>1. próbować przekonać klienta do podjęcia innych działań;</a:t>
            </a:r>
          </a:p>
          <a:p>
            <a:pPr marL="256031" indent="-146304">
              <a:buSzTx/>
              <a:buNone/>
            </a:pPr>
            <a:r>
              <a:t>2. złożyć wniosek o ustanowienie opiekuna prawnego dla klienta;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ymbol zastępczy zawartości 2"/>
          <p:cNvSpPr txBox="1"/>
          <p:nvPr>
            <p:ph type="body" idx="1"/>
          </p:nvPr>
        </p:nvSpPr>
        <p:spPr>
          <a:xfrm>
            <a:off x="457200" y="836711"/>
            <a:ext cx="8229600" cy="5737826"/>
          </a:xfrm>
          <a:prstGeom prst="rect">
            <a:avLst/>
          </a:prstGeom>
        </p:spPr>
        <p:txBody>
          <a:bodyPr/>
          <a:lstStyle/>
          <a:p>
            <a:pPr marL="256031" indent="-146304">
              <a:buSzTx/>
              <a:buNone/>
              <a:defRPr sz="3200"/>
            </a:pPr>
            <a:r>
              <a:t>3. w ostateczności wypowiedzieć stosunek reprezentacji;</a:t>
            </a:r>
          </a:p>
          <a:p>
            <a:pPr marL="256031" indent="-146304">
              <a:buSzTx/>
              <a:buNone/>
              <a:defRPr sz="3200"/>
            </a:pPr>
            <a:r>
              <a:t>4. uzyskać zgodę najbliższych klienta na zaniechanie czynności, której klient się domaga;</a:t>
            </a:r>
          </a:p>
          <a:p>
            <a:pPr marL="256031" indent="-146304">
              <a:buSzTx/>
              <a:buNone/>
              <a:defRPr sz="3200"/>
            </a:pPr>
            <a:r>
              <a:t>5. działać jako </a:t>
            </a:r>
            <a:r>
              <a:rPr i="1"/>
              <a:t>de facto </a:t>
            </a:r>
            <a:r>
              <a:t>opiekun prawny;</a:t>
            </a:r>
          </a:p>
          <a:p>
            <a:pPr marL="256031" indent="-146304">
              <a:buSzTx/>
              <a:buNone/>
              <a:defRPr sz="3200"/>
            </a:pPr>
            <a:r>
              <a:t>6. wykonać zalecenie klienta tylko wtedy, gdy dokonanie go nie przyniesie klientowi nieodwracalnej szkody.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Polskie kodeksy deontologiczne</a:t>
            </a:r>
          </a:p>
        </p:txBody>
      </p:sp>
      <p:sp>
        <p:nvSpPr>
          <p:cNvPr id="78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Nie zawierają w ogóle regulacji dotyczących klienta znajdującego się w takiej szczególnej sytuacji. </a:t>
            </a:r>
          </a:p>
          <a:p>
            <a:pPr>
              <a:defRPr sz="3200"/>
            </a:pPr>
            <a:r>
              <a:t>Zastosowanie mogą znaleźć ogólne zasady postępowania wyrażone w kodeksach.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/>
          <p:nvPr>
            <p:ph type="body" idx="1"/>
          </p:nvPr>
        </p:nvSpPr>
        <p:spPr>
          <a:xfrm>
            <a:off x="251519" y="1628799"/>
            <a:ext cx="8642351" cy="4751389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i="1" sz="4800"/>
            </a:lvl1pPr>
          </a:lstStyle>
          <a:p>
            <a:pPr/>
            <a:r>
              <a:t>Dla zbudowania modelu relacji prawnik – klient istotne znaczenie mają dwa kryteria: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Autonomia klienta</a:t>
            </a:r>
          </a:p>
        </p:txBody>
      </p:sp>
      <p:sp>
        <p:nvSpPr>
          <p:cNvPr id="78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Zarówno w Stanach Zjednoczonych, jak i w Polsce jest ona istotną wartością podlegającą ochronie. </a:t>
            </a:r>
          </a:p>
          <a:p>
            <a:pPr/>
            <a:r>
              <a:t>Jednakże w obu systemach deontologicznych dopuszcza się postawę paternalistyczną.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/>
          <a:p>
            <a:pPr>
              <a:defRPr i="1" sz="3600"/>
            </a:pPr>
            <a:r>
              <a:t>Po pierwsze</a:t>
            </a:r>
            <a:r>
              <a:rPr i="0"/>
              <a:t>, kto w relacji prawnik – klient dokonuje wyboru strategii działania mającej chronić interesy klienta;</a:t>
            </a:r>
            <a:endParaRPr i="0"/>
          </a:p>
          <a:p>
            <a:pPr>
              <a:defRPr i="1" sz="3600"/>
            </a:pPr>
            <a:r>
              <a:t>Po drugie</a:t>
            </a:r>
            <a:r>
              <a:rPr i="0"/>
              <a:t>, do kogo należy podejmowanie decyzji o charakterze moralnym.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/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>
            <a:lvl1pPr>
              <a:defRPr b="1" sz="5400">
                <a:solidFill>
                  <a:srgbClr val="00B0F0"/>
                </a:solidFill>
              </a:defRPr>
            </a:lvl1pPr>
          </a:lstStyle>
          <a:p>
            <a:pPr/>
            <a:r>
              <a:t>Ryszard Sarkowicz wyróżnił  cztery modele (typy) postawy prawnika.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jako ojciec chrzestny</a:t>
            </a:r>
          </a:p>
        </p:txBody>
      </p:sp>
      <p:sp>
        <p:nvSpPr>
          <p:cNvPr id="74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Przyjmuje on na siebie ciężar podejmowania decyzji w obu obszarach (zarówno w sferze wyboru środków prawnych dla ochrony interesów klienta, jak i w zakresie wyborów o charakterze moralnym).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ymbol zastępczy zawartości 2"/>
          <p:cNvSpPr txBox="1"/>
          <p:nvPr>
            <p:ph type="body" idx="1"/>
          </p:nvPr>
        </p:nvSpPr>
        <p:spPr>
          <a:xfrm>
            <a:off x="457200" y="1124743"/>
            <a:ext cx="8229600" cy="54497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W relacji z takim prawnikiem klient winien przyjąć postawę dziecka prowadzonego za rękę przez rodzica.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Prawnik – ojciec chrzestny nie wykazuje nadmiernej wrażliwości moralnej traktując swą funkcję jako realizację roli sprawnego rzemieślnika.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- najemnik</a:t>
            </a:r>
          </a:p>
        </p:txBody>
      </p:sp>
      <p:sp>
        <p:nvSpPr>
          <p:cNvPr id="75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t>bardziej dosłownie </a:t>
            </a:r>
            <a:r>
              <a:rPr i="1">
                <a:solidFill>
                  <a:srgbClr val="FF0000"/>
                </a:solidFill>
              </a:rPr>
              <a:t>prawnik- wynajęty rewolwer</a:t>
            </a:r>
            <a:r>
              <a:t> – wszelkie decyzje w zakresie moralności i wyboru środków działania pozostawia klientowi.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ymbol zastępczy zawartości 2"/>
          <p:cNvSpPr txBox="1"/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000">
                <a:solidFill>
                  <a:srgbClr val="462F1E"/>
                </a:solidFill>
              </a:defRPr>
            </a:pPr>
            <a:r>
              <a:t>Rola prawnika ogranicza się do wskazania właściwych środków służących realizacji celów  wyznaczonych przez klienta. </a:t>
            </a:r>
          </a:p>
          <a:p>
            <a:pPr marL="0" indent="109728">
              <a:buSzTx/>
              <a:buNone/>
              <a:defRPr sz="4000">
                <a:solidFill>
                  <a:srgbClr val="462F1E"/>
                </a:solidFill>
              </a:defRPr>
            </a:pPr>
          </a:p>
          <a:p>
            <a:pPr>
              <a:defRPr sz="4000">
                <a:solidFill>
                  <a:srgbClr val="462F1E"/>
                </a:solidFill>
              </a:defRPr>
            </a:pPr>
            <a:r>
              <a:t>Prawnik nie stawia zasadniczo kwestii moralnych.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Segoe UI"/>
        <a:ea typeface="Segoe UI"/>
        <a:cs typeface="Segoe UI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Segoe UI"/>
        <a:ea typeface="Segoe UI"/>
        <a:cs typeface="Segoe UI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