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61" r:id="rId4"/>
    <p:sldId id="258" r:id="rId5"/>
    <p:sldId id="259" r:id="rId6"/>
    <p:sldId id="279" r:id="rId7"/>
    <p:sldId id="277" r:id="rId8"/>
    <p:sldId id="278" r:id="rId9"/>
    <p:sldId id="262" r:id="rId10"/>
    <p:sldId id="267" r:id="rId11"/>
    <p:sldId id="268" r:id="rId12"/>
    <p:sldId id="269" r:id="rId13"/>
    <p:sldId id="266" r:id="rId14"/>
    <p:sldId id="272" r:id="rId15"/>
    <p:sldId id="273" r:id="rId16"/>
    <p:sldId id="274" r:id="rId17"/>
    <p:sldId id="276" r:id="rId18"/>
    <p:sldId id="275" r:id="rId19"/>
    <p:sldId id="284" r:id="rId20"/>
    <p:sldId id="280" r:id="rId21"/>
    <p:sldId id="295" r:id="rId22"/>
    <p:sldId id="298" r:id="rId23"/>
    <p:sldId id="300" r:id="rId24"/>
    <p:sldId id="294" r:id="rId25"/>
    <p:sldId id="291" r:id="rId26"/>
    <p:sldId id="292" r:id="rId27"/>
    <p:sldId id="293" r:id="rId28"/>
    <p:sldId id="297" r:id="rId29"/>
    <p:sldId id="283" r:id="rId30"/>
    <p:sldId id="289" r:id="rId31"/>
    <p:sldId id="287" r:id="rId32"/>
    <p:sldId id="290" r:id="rId33"/>
    <p:sldId id="286" r:id="rId34"/>
    <p:sldId id="281" r:id="rId35"/>
    <p:sldId id="301" r:id="rId36"/>
    <p:sldId id="302" r:id="rId37"/>
    <p:sldId id="306" r:id="rId38"/>
    <p:sldId id="303" r:id="rId39"/>
    <p:sldId id="305" r:id="rId40"/>
    <p:sldId id="304" r:id="rId41"/>
    <p:sldId id="282" r:id="rId42"/>
    <p:sldId id="285" r:id="rId43"/>
    <p:sldId id="263" r:id="rId44"/>
    <p:sldId id="264" r:id="rId45"/>
    <p:sldId id="265" r:id="rId46"/>
    <p:sldId id="270" r:id="rId47"/>
    <p:sldId id="271" r:id="rId48"/>
    <p:sldId id="288" r:id="rId49"/>
    <p:sldId id="299" r:id="rId50"/>
    <p:sldId id="257" r:id="rId51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ójkąt prostokątny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grpSp>
        <p:nvGrpSpPr>
          <p:cNvPr id="2" name="Grupa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Dowolny kształt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Dowolny kształt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Dowolny kształt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Łącznik prostoliniowy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Tytuł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  <p:sp>
        <p:nvSpPr>
          <p:cNvPr id="7" name="Pag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ag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  <p:sp>
        <p:nvSpPr>
          <p:cNvPr id="8" name="Tytuł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ytuł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ójkąt prostokątny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Łącznik prostoliniowy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ag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ag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owolny kształt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Dowolny kształt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ójkąt prostokątny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Łącznik prostoliniowy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83F91F0-B237-4981-83D3-7AD56A7996BE}" type="datetimeFigureOut">
              <a:rPr lang="pl-PL" smtClean="0"/>
              <a:t>2020-06-05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973E14A1-82D9-4AB0-AB97-346DA5F95AE4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w razie niewykonania obowiązków pracowniczych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98195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458611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Kara </a:t>
            </a:r>
            <a:r>
              <a:rPr lang="pl-PL" dirty="0"/>
              <a:t>nie może być zastosowana po upływie 2 tygodni od powzięcia wiadomości o naruszeniu obowiązku pracowniczego i po upływie 3 miesięcy od dopuszczenia się tego naruszenia.</a:t>
            </a:r>
          </a:p>
        </p:txBody>
      </p:sp>
    </p:spTree>
    <p:extLst>
      <p:ext uri="{BB962C8B-B14F-4D97-AF65-F5344CB8AC3E}">
        <p14:creationId xmlns:p14="http://schemas.microsoft.com/office/powerpoint/2010/main" val="36844190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904656"/>
          </a:xfrm>
        </p:spPr>
        <p:txBody>
          <a:bodyPr>
            <a:normAutofit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Kara może być zastosowana tylko po </a:t>
            </a:r>
            <a:r>
              <a:rPr lang="pl-PL" dirty="0" smtClean="0"/>
              <a:t>uprzednim </a:t>
            </a:r>
            <a:r>
              <a:rPr lang="pl-PL" dirty="0"/>
              <a:t>wysłuchaniu pracownika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 smtClean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Jeżeli z powodu nieobecności w zakładzie pracy pracownik nie może być wysłuchany, bieg dwutygodniowego terminu przewidzianego </a:t>
            </a:r>
            <a:r>
              <a:rPr lang="pl-PL" dirty="0" smtClean="0"/>
              <a:t>w 109 </a:t>
            </a:r>
            <a:r>
              <a:rPr lang="pl-PL" dirty="0"/>
              <a:t>§ 1 </a:t>
            </a:r>
            <a:r>
              <a:rPr lang="pl-PL" dirty="0" err="1" smtClean="0"/>
              <a:t>k.p</a:t>
            </a:r>
            <a:r>
              <a:rPr lang="pl-PL" dirty="0" smtClean="0"/>
              <a:t>. nie </a:t>
            </a:r>
            <a:r>
              <a:rPr lang="pl-PL" dirty="0"/>
              <a:t>rozpoczyna się, a rozpoczęty ulega zawieszeniu do dnia stawienia się pracownika do pracy</a:t>
            </a:r>
            <a:r>
              <a:rPr lang="pl-PL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727397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386603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 zastosowanej karze pracodawca zawiadamia pracownika na piśmie, wskazując rodzaj naruszenia obowiązków pracowniczych i datę dopuszczenia się przez pracownika tego naruszenia oraz informując go o prawie zgłoszenia sprzeciwu i terminie jego wniesienia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Odpis </a:t>
            </a:r>
            <a:r>
              <a:rPr lang="pl-PL" dirty="0"/>
              <a:t>zawiadomienia składa się do akt osobowych pracownika.</a:t>
            </a:r>
          </a:p>
        </p:txBody>
      </p:sp>
    </p:spTree>
    <p:extLst>
      <p:ext uri="{BB962C8B-B14F-4D97-AF65-F5344CB8AC3E}">
        <p14:creationId xmlns:p14="http://schemas.microsoft.com/office/powerpoint/2010/main" val="33157362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Procedura weryfikacji obejmuje: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p</a:t>
            </a:r>
            <a:r>
              <a:rPr lang="pl-PL" dirty="0" smtClean="0"/>
              <a:t>rawo wniesienia sprzeciwu od nałożonej kary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rozpatrzenie sprzeciwu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Tryb nakładania i weryfikacji kar porządkowych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379345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6336704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Jeżeli zastosowanie kary nastąpiło z naruszeniem przepisów prawa, pracownik może w ciągu 7 dni od dnia zawiadomienia go o ukaraniu wnieść sprzeciw.</a:t>
            </a:r>
          </a:p>
        </p:txBody>
      </p:sp>
    </p:spTree>
    <p:extLst>
      <p:ext uri="{BB962C8B-B14F-4D97-AF65-F5344CB8AC3E}">
        <p14:creationId xmlns:p14="http://schemas.microsoft.com/office/powerpoint/2010/main" val="219403612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 uwzględnieniu lub odrzuceniu sprzeciwu decyduje pracodawca po rozpatrzeniu stanowiska reprezentującej pracownika zakładowej organizacji związkowej</a:t>
            </a:r>
            <a:r>
              <a:rPr lang="pl-PL" dirty="0" smtClean="0"/>
              <a:t>.  </a:t>
            </a:r>
            <a:r>
              <a:rPr lang="pl-PL" dirty="0"/>
              <a:t>Nieodrzucenie sprzeciwu w ciągu 14 dni od dnia jego wniesienia jest równoznaczne z uwzględnieniem sprzeciwu.</a:t>
            </a:r>
          </a:p>
        </p:txBody>
      </p:sp>
    </p:spTree>
    <p:extLst>
      <p:ext uri="{BB962C8B-B14F-4D97-AF65-F5344CB8AC3E}">
        <p14:creationId xmlns:p14="http://schemas.microsoft.com/office/powerpoint/2010/main" val="11167431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530619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Prawidłowość zastosowania wobec pracownika odpowiedzialności porządkowej może być przedmiotem kontroli sądowej.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</a:t>
            </a:r>
            <a:r>
              <a:rPr lang="pl-PL" dirty="0"/>
              <a:t>, który wniósł sprzeciw, może w ciągu 14 dni od dnia zawiadomienia o odrzuceniu tego sprzeciwu wystąpić do sądu pracy o uchylenie zastosowanej wobec niego kary.</a:t>
            </a:r>
          </a:p>
        </p:txBody>
      </p:sp>
    </p:spTree>
    <p:extLst>
      <p:ext uri="{BB962C8B-B14F-4D97-AF65-F5344CB8AC3E}">
        <p14:creationId xmlns:p14="http://schemas.microsoft.com/office/powerpoint/2010/main" val="31884365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razie uwzględnienia sprzeciwu wobec zastosowanej kary pieniężnej lub uchylenia tej kary przez sąd pracy, pracodawca jest obowiązany zwrócić pracownikowi równowartość kwoty tej kary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</a:t>
            </a:r>
            <a:r>
              <a:rPr lang="pl-PL" dirty="0"/>
              <a:t>razie uwzględnienia sprzeciwu przez pracodawcę albo wydania przez sąd pracy orzeczenia o uchyleniu </a:t>
            </a:r>
            <a:r>
              <a:rPr lang="pl-PL" dirty="0" smtClean="0"/>
              <a:t>kary, karę uważa się za niebyłą, a odpis zawiadomienia o ukaraniu usuwa się z akt osobowych pracownika.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0056398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Karę </a:t>
            </a:r>
            <a:r>
              <a:rPr lang="pl-PL" dirty="0"/>
              <a:t>uważa się za niebyłą, a odpis zawiadomienia o ukaraniu usuwa z akt osobowych pracownika po roku nienagannej pracy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Pracodawca może, z własnej inicjatywy lub na wniosek reprezentującej pracownika zakładowej organizacji związkowej, uznać karę za niebyłą przed upływem tego terminu.</a:t>
            </a:r>
          </a:p>
        </p:txBody>
      </p:sp>
    </p:spTree>
    <p:extLst>
      <p:ext uri="{BB962C8B-B14F-4D97-AF65-F5344CB8AC3E}">
        <p14:creationId xmlns:p14="http://schemas.microsoft.com/office/powerpoint/2010/main" val="10743441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Odpowiedzialność materialna pracowników dotyczy: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dpowiedzialności na zasadach ogólnych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dpowiedzialności za mienie powierzone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dpowiedzialności z winy umyślnej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materialna pracowników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3781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ujęciu węższym odpowiedzialność pracownicza oznacza ujemne konsekwencje, jakie z mocy przepisów prawa ponosi pracownik wobec pracodawcy z powodu niewykonania lub nienależytego wykonania obowiązków pracowniczych.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Pojęcie odpowiedzialności pracowniczej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6553232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Dotyczy </a:t>
            </a:r>
            <a:r>
              <a:rPr lang="pl-PL" dirty="0" smtClean="0"/>
              <a:t>pracowników, którzy </a:t>
            </a:r>
            <a:r>
              <a:rPr lang="pl-PL" dirty="0"/>
              <a:t>wskutek niewykonania lub nienależytego wykonania obowiązków pracowniczych ze swej winy </a:t>
            </a:r>
            <a:r>
              <a:rPr lang="pl-PL" dirty="0" smtClean="0"/>
              <a:t>wyrządzili </a:t>
            </a:r>
            <a:r>
              <a:rPr lang="pl-PL" dirty="0"/>
              <a:t>pracodawcy </a:t>
            </a:r>
            <a:r>
              <a:rPr lang="pl-PL" dirty="0" smtClean="0"/>
              <a:t>szkodę.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692742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 ponosi odpowiedzialność za szkodę w granicach rzeczywistej straty poniesionej przez pracodawcę i tylko za normalne następstwa działania lub zaniechania, z którego wynikła szkoda.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62015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 nie ponosi odpowiedzialności za szkodę w takim zakresie, w jakim pracodawca lub inna osoba przyczyniły się do jej powstania albo zwiększenia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Pracownik </a:t>
            </a:r>
            <a:r>
              <a:rPr lang="pl-PL" dirty="0"/>
              <a:t>nie ponosi ryzyka związanego z działalnością pracodawcy, a w szczególności nie odpowiada za szkodę wynikłą w związku z działaniem w granicach dopuszczalnego ryzyka.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639680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razie wyrządzenia szkody przez kilku pracowników każdy z nich ponosi odpowiedzialność za część szkody stosownie do przyczynienia się do niej i stopnia winy. Jeżeli nie jest możliwe ustalenie stopnia winy i przyczynienia się poszczególnych pracowników do powstania szkody, odpowiadają oni w częściach równych.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241722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Odszkodowanie ustala się w wysokości wyrządzonej szkody, jednak nie może ono przewyższać kwoty trzymiesięcznego wynagrodzenia przysługującego pracownikowi w dniu wyrządzenia szkody.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7941089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Obniżenie należnego pracodawcy odszkodowania jest możliwe na podstawie:</a:t>
            </a:r>
          </a:p>
          <a:p>
            <a:pPr algn="just">
              <a:lnSpc>
                <a:spcPct val="150000"/>
              </a:lnSpc>
            </a:pPr>
            <a:r>
              <a:rPr lang="pl-PL" dirty="0" err="1"/>
              <a:t>p</a:t>
            </a:r>
            <a:r>
              <a:rPr lang="pl-PL" dirty="0" err="1" smtClean="0"/>
              <a:t>rzedsądowej</a:t>
            </a:r>
            <a:r>
              <a:rPr lang="pl-PL" dirty="0" smtClean="0"/>
              <a:t> ugody stron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s</a:t>
            </a:r>
            <a:r>
              <a:rPr lang="pl-PL" dirty="0" smtClean="0"/>
              <a:t>ądowej ugody stron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rzeczenia sądowego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335622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Przy obniżeniu odszkodowania należnego pracodawcy należy brać pod uwagę wszystkie </a:t>
            </a:r>
            <a:r>
              <a:rPr lang="pl-PL" dirty="0"/>
              <a:t>okoliczności sprawy, a w szczególności </a:t>
            </a:r>
            <a:r>
              <a:rPr lang="pl-PL" dirty="0" smtClean="0"/>
              <a:t>stopień </a:t>
            </a:r>
            <a:r>
              <a:rPr lang="pl-PL" dirty="0"/>
              <a:t>winy pracownika i jego </a:t>
            </a:r>
            <a:r>
              <a:rPr lang="pl-PL" dirty="0" smtClean="0"/>
              <a:t>stosunek </a:t>
            </a:r>
            <a:r>
              <a:rPr lang="pl-PL" dirty="0"/>
              <a:t>do obowiązków pracowniczych.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58551271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razie niewykonania ugody przez pracownika, podlega ona wykonaniu w trybie przepisów Kodeksu postępowania cywilnego, po nadaniu jej klauzuli wykonalności przez sąd pracy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Sąd </a:t>
            </a:r>
            <a:r>
              <a:rPr lang="pl-PL" dirty="0"/>
              <a:t>pracy odmówi nadania klauzuli wykonalności ugodzie, jeżeli ustali, że jest ona sprzeczna z prawem lub zasadami współżycia społecznego.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1945601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Pracodawca jest obowiązany wykazać okoliczności uzasadniające odpowiedzialność pracownika oraz wysokość powstałej </a:t>
            </a:r>
            <a:r>
              <a:rPr lang="pl-PL" dirty="0" smtClean="0"/>
              <a:t>szkody (ciężar dowodu).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na zasadach ogólnych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0130473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W razie wyrządzenia przez pracownika przy wykonywaniu przez niego obowiązków pracowniczych szkody osobie trzeciej, zobowiązany do naprawienia szkody jest wyłącznie pracodawca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Wobec </a:t>
            </a:r>
            <a:r>
              <a:rPr lang="pl-PL" dirty="0"/>
              <a:t>pracodawcy, który naprawił szkodę wyrządzoną osobie trzeciej, pracownik ponosi odpowiedzialność przewidzianą w przepisach </a:t>
            </a:r>
            <a:r>
              <a:rPr lang="pl-PL" dirty="0" smtClean="0"/>
              <a:t>rozdziału I działu piątego Kodeksu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szkodę wyrządzoną osobie trzeciej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31964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ujęciu szerszym odpowiedzialność pracownicza to przewidziane w przepisach prawa pracy negatywne skutki (dolegliwości) o charakterze prawnym, które mogą być zastosowane wobec pracownika za jego naganne zachowanie się.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Pojęcie odpowiedzialności pracowniczej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064310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Art. 120 § 1 </a:t>
            </a:r>
            <a:r>
              <a:rPr lang="pl-PL" dirty="0" err="1" smtClean="0"/>
              <a:t>k.p</a:t>
            </a:r>
            <a:r>
              <a:rPr lang="pl-PL" dirty="0"/>
              <a:t>. </a:t>
            </a:r>
            <a:r>
              <a:rPr lang="pl-PL" dirty="0" smtClean="0"/>
              <a:t>nie </a:t>
            </a:r>
            <a:r>
              <a:rPr lang="pl-PL" dirty="0"/>
              <a:t>ma zatem zastosowania, gdy pracownik wyrządził szkodę osobie trzeciej nie przy wykonywaniu obowiązków pracowniczych, a jedynie przy sposobności wykonywania tych </a:t>
            </a:r>
            <a:r>
              <a:rPr lang="pl-PL" dirty="0" smtClean="0"/>
              <a:t>obowiązków.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szkodę wyrządzoną osobie trzeciej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8637911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zakresie rozważanej odpowiedzialności mieścić się będzie także szkoda wyrządzona z winy nieumyślnej przy wykonywaniu obowiązków pracowniczych innemu pracownikowi.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szkodę wyrządzoną osobie trzeciej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462757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Regresowa odpowiedzialność pracownika wobec pracodawcy jest ograniczona do kwoty trzymiesięcznego wynagrodzenia przysługującego pracownikowi.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szkodę wyrządzoną osobie trzeciej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3259688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Wyłączenie odpowiedzialności wobec osoby trzeciej służy ochronie pracownika przed ujemnymi skutkami odpowiedzialności cywilnej ze względu na związane z prawem pracy ryzyko popełnienia uchybień i zaniedbań, z którymi związane jest niejednokrotnie powstanie szkody. 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szkodę wyrządzoną osobie trzeciej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3188510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Mienie powierzone pracownikowi z obowiązkiem zwrotu albo wyliczenia się obejmuje: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pieniądze, papiery wartościowe lub kosztowności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narzędzia i instrumenty lub podobne przedmioty, a także środki ochrony indywidualnej oraz odzież i obuwie robocze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i</a:t>
            </a:r>
            <a:r>
              <a:rPr lang="pl-PL" dirty="0" smtClean="0"/>
              <a:t>nne powierzone mienie z obowiązkiem zwrotu albo do wyliczenia się.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mienie powierzone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762516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Pracownicy naruszający obowiązek zwrotu albo wyliczenia się z powierzonego mienia odpowiadają za szkodę w tym mieniu w pełnej wysokości.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mienie powierzone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410174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Od odpowiedzialności </a:t>
            </a:r>
            <a:r>
              <a:rPr lang="pl-PL" dirty="0" smtClean="0"/>
              <a:t>tej pracownik </a:t>
            </a:r>
            <a:r>
              <a:rPr lang="pl-PL" dirty="0"/>
              <a:t>może się uwolnić, jeżeli wykaże, że szkoda powstała z przyczyn od niego niezależnych, a w szczególności wskutek niezapewnienia przez pracodawcę warunków umożliwiających zabezpieczenie powierzonego mienia.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powierzone mienie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46738895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Podstawą materialnej odpowiedzialności pracownika jest prawidłowe powierzenie mienia, za które odpowiada, tzn. wydanie mienia w taki sposób, aby pracownik mógł sprawdzić jego stan ilościowy i jakościowy, wejść w jego posiadanie, a następnie mieć nad nim pieczę, aby istniała realna możliwość zwrotu lub wyliczenia się z tego mienia.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mienie powierzone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812240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1481328"/>
            <a:ext cx="8229600" cy="5044016"/>
          </a:xfrm>
        </p:spPr>
        <p:txBody>
          <a:bodyPr>
            <a:normAutofit fontScale="70000" lnSpcReduction="20000"/>
          </a:bodyPr>
          <a:lstStyle/>
          <a:p>
            <a:pPr marL="109728" indent="0" algn="just">
              <a:lnSpc>
                <a:spcPct val="170000"/>
              </a:lnSpc>
              <a:buNone/>
            </a:pPr>
            <a:r>
              <a:rPr lang="pl-PL" dirty="0"/>
              <a:t>P</a:t>
            </a:r>
            <a:r>
              <a:rPr lang="pl-PL" dirty="0" smtClean="0"/>
              <a:t>racownicy </a:t>
            </a:r>
            <a:r>
              <a:rPr lang="pl-PL" dirty="0"/>
              <a:t>mogą przyjąć wspólną odpowiedzialność materialną za mienie powierzone im łącznie z obowiązkiem wyliczenia się. Podstawą łącznego powierzenia mienia jest umowa o współodpowiedzialności materialnej, zawarta przez pracowników z pracodawcą na piśmie pod rygorem nieważności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70000"/>
              </a:lnSpc>
              <a:buNone/>
            </a:pPr>
            <a:endParaRPr lang="pl-PL" dirty="0"/>
          </a:p>
          <a:p>
            <a:pPr marL="109728" indent="0" algn="just">
              <a:lnSpc>
                <a:spcPct val="170000"/>
              </a:lnSpc>
              <a:buNone/>
            </a:pPr>
            <a:r>
              <a:rPr lang="pl-PL" dirty="0" smtClean="0"/>
              <a:t>Pracownicy </a:t>
            </a:r>
            <a:r>
              <a:rPr lang="pl-PL" dirty="0"/>
              <a:t>ponoszący wspólną odpowiedzialność materialną odpowiadają w częściach określonych w umowie. Jednakże w razie ustalenia, że szkoda w całości lub w części została spowodowana przez niektórych pracowników, za całość szkody lub za stosowną jej część odpowiadają tylko sprawcy szkody.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Wspólna odpowiedzialność za mienie powierzone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38993786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Szczegółowe warunki tej odpowiedzialności określa rozporządzenie Rady Ministrów z dnia 4 października 1974 r. w sprawie wspólnej odpowiedzialności materialnej pracowników za powierzone mienie.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Wspólna odpowiedzialność za mienie powierzone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453601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Istotą odpowiedzialności porządkowej jest stosowanie wobec pracownika kar za nieprzestrzeganie przez pracownika ustalonej organizacji i porządku w procesie pracy, przepisów bezpieczeństwa i higieny pracy, przepisów przeciwpożarowych, a także przyjętego sposobu potwierdzania przybycia i obecności w pracy oraz usprawiedliwiania nieobecności w pracy.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Odpowiedzialność porządkowa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6434985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Do odpowiedzialności </a:t>
            </a:r>
            <a:r>
              <a:rPr lang="pl-PL" dirty="0" smtClean="0"/>
              <a:t>za mienie powierzone stosuje </a:t>
            </a:r>
            <a:r>
              <a:rPr lang="pl-PL" dirty="0"/>
              <a:t>się odpowiednio przepisy art. </a:t>
            </a:r>
            <a:r>
              <a:rPr lang="pl-PL" dirty="0" smtClean="0"/>
              <a:t>117 </a:t>
            </a:r>
            <a:r>
              <a:rPr lang="pl-PL" dirty="0" err="1" smtClean="0"/>
              <a:t>k.p</a:t>
            </a:r>
            <a:r>
              <a:rPr lang="pl-PL" dirty="0" smtClean="0"/>
              <a:t>., 121 </a:t>
            </a:r>
            <a:r>
              <a:rPr lang="pl-PL" dirty="0" err="1" smtClean="0"/>
              <a:t>k.p</a:t>
            </a:r>
            <a:r>
              <a:rPr lang="pl-PL" dirty="0" smtClean="0"/>
              <a:t>., 121(1) </a:t>
            </a:r>
            <a:r>
              <a:rPr lang="pl-PL" dirty="0" err="1" smtClean="0"/>
              <a:t>k.p</a:t>
            </a:r>
            <a:r>
              <a:rPr lang="pl-PL" dirty="0" smtClean="0"/>
              <a:t>. </a:t>
            </a:r>
            <a:r>
              <a:rPr lang="pl-PL" dirty="0"/>
              <a:t>i </a:t>
            </a:r>
            <a:r>
              <a:rPr lang="pl-PL" dirty="0" smtClean="0"/>
              <a:t>122 </a:t>
            </a:r>
            <a:r>
              <a:rPr lang="pl-PL" dirty="0" err="1" smtClean="0"/>
              <a:t>k.p</a:t>
            </a:r>
            <a:r>
              <a:rPr lang="pl-PL" dirty="0" smtClean="0"/>
              <a:t>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za mienie powierzone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934668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Jeżeli pracownik umyślnie wyrządził szkodę, jest obowiązany do jej naprawienia w pełnej </a:t>
            </a:r>
            <a:r>
              <a:rPr lang="pl-PL" dirty="0" smtClean="0"/>
              <a:t>wysokości (art. 122 </a:t>
            </a:r>
            <a:r>
              <a:rPr lang="pl-PL" dirty="0" err="1" smtClean="0"/>
              <a:t>k.p</a:t>
            </a:r>
            <a:r>
              <a:rPr lang="pl-PL" dirty="0" smtClean="0"/>
              <a:t>.). </a:t>
            </a:r>
          </a:p>
          <a:p>
            <a:pPr marL="109728" indent="0" algn="just">
              <a:lnSpc>
                <a:spcPct val="150000"/>
              </a:lnSpc>
              <a:buNone/>
            </a:pPr>
            <a:endParaRPr lang="pl-PL" dirty="0"/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Z umyślnością działania mamy do czynienia w zamiarze bezpośrednim lub w zamiarze ewentualnym.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 winy umyślnej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6877843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Dotyczy także sytuacji umyślnego wyrządzenia szkody osobie trzeciej. W takim przypadku zakres odpowiedzialności regresowej pracownika obejmuje pełną wysokość szkody.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Odpowiedzialność z winy umyślnej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1306278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 smtClean="0"/>
              <a:t>Orzecznictwo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2933622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Pracownik, który wyrządził szkodę w mieniu powierzonym mu, lecz nie wskutek niewyliczenia się z tego mienia, ale w inny nieumyślny sposób (przez dopuszczenie do zniszczenia rzeczy lub obniżenia jej wartości), obowiązany jest uiścić odszkodowanie według zasad określonych w rozdziale I działu piątego kodeksu pracy o odpowiedzialności materialnej pracowników.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22 stycznia 1975 r., I PR 189/74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220823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Pracownik, któremu powierzono mienie z obowiązkiem zwrotu albo do wyliczenia się, odpowiada za uszkodzenie tego mienia według zasad rozdziału I działu piątego kodeksu pracy, jeżeli wykaże, że taka szkodę wyrządził nieumyślnie.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18 grudnia 1976 r., V PZP 6/76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36313115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Pracodawca nie może zastosować kary porządkowej bez uprzedniego wysłuchania pracownika, chyba że ten zrezygnował ze stworzonej mu możliwości ustnego złożenia wyjaśnień, bądź wybrał pisemną formę ich </a:t>
            </a:r>
            <a:r>
              <a:rPr lang="pl-PL" dirty="0" smtClean="0"/>
              <a:t>wyrażenia.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16 czerwca 1999 r., I PKN 114/99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043424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Odmowa przyjęcia pisma, o którym pracownik wie, że zawiera informację o ukaraniu jest równoznaczna z zawiadomieniem o zastosowaniu kary </a:t>
            </a:r>
            <a:r>
              <a:rPr lang="pl-PL" dirty="0" smtClean="0"/>
              <a:t>porządkowej. 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29 czerwca 1999 r., I PKN 716/99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586175466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Dopiero po naprawieniu szkody osobie trzeciej zakład pracy może żądać od pracownika, który wyrządził szkodę, odszkodowania przewidzianego w art. 114-121 </a:t>
            </a:r>
            <a:r>
              <a:rPr lang="pl-PL" dirty="0" smtClean="0"/>
              <a:t>Kodeksu </a:t>
            </a:r>
            <a:r>
              <a:rPr lang="pl-PL" dirty="0"/>
              <a:t>pracy.</a:t>
            </a:r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25 lutego 1975 ., II PR 302/74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86125244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Pod pojęciem bezprawności zachowania rozumieć należy niewykonanie lub nienależyte wykonanie pracowniczego obowiązku, bez względu na jego kwalifikację jako obowiązku podstawowego, czy też </a:t>
            </a:r>
            <a:r>
              <a:rPr lang="pl-PL" dirty="0" smtClean="0"/>
              <a:t>innego.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Wyrok Sądu Najwyższego z dnia 5 maja 1999 r., I PKN 680/99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993571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Kary niemajątkowe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k</a:t>
            </a:r>
            <a:r>
              <a:rPr lang="pl-PL" dirty="0" smtClean="0"/>
              <a:t>ara upomnienia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k</a:t>
            </a:r>
            <a:r>
              <a:rPr lang="pl-PL" dirty="0" smtClean="0"/>
              <a:t>ara nagany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Kary majątkowe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k</a:t>
            </a:r>
            <a:r>
              <a:rPr lang="pl-PL" dirty="0" smtClean="0"/>
              <a:t>ara pieniężna</a:t>
            </a: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dirty="0" smtClean="0"/>
              <a:t>Kary porządkowe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2253694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dirty="0"/>
              <a:t>H. </a:t>
            </a:r>
            <a:r>
              <a:rPr lang="pl-PL" dirty="0" err="1"/>
              <a:t>Szurgacz</a:t>
            </a:r>
            <a:r>
              <a:rPr lang="pl-PL" dirty="0"/>
              <a:t>, Z. Kubot, T. Kuczyński, A. Tomanek, </a:t>
            </a:r>
            <a:r>
              <a:rPr lang="pl-PL" i="1" dirty="0"/>
              <a:t>Prawo pracy. Zarys wykładu</a:t>
            </a:r>
            <a:r>
              <a:rPr lang="pl-PL" dirty="0"/>
              <a:t>, Warszawa 2017,</a:t>
            </a:r>
          </a:p>
          <a:p>
            <a:pPr algn="just"/>
            <a:endParaRPr lang="pl-PL" dirty="0"/>
          </a:p>
          <a:p>
            <a:pPr algn="just"/>
            <a:r>
              <a:rPr lang="pl-PL" dirty="0" smtClean="0"/>
              <a:t>Ustawy </a:t>
            </a:r>
            <a:r>
              <a:rPr lang="pl-PL" dirty="0"/>
              <a:t>z dnia 26 czerwca 1974 roku - Kodeks pracy (Dz. U. z 2019 r. poz. 1040 ze zm.)</a:t>
            </a:r>
          </a:p>
          <a:p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Opracowano na podstawie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140748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242587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Kary niemajątkowe mogą być nakładane za każde przewinienie porządkowe pracownika.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0952462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 fontScale="92500"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Za nieprzestrzeganie przez pracownika przepisów bezpieczeństwa i higieny pracy lub przepisów przeciwpożarowych, opuszczenie pracy bez usprawiedliwienia, stawienie się do pracy w stanie nietrzeźwości lub spożywanie alkoholu w czasie pracy - pracodawca może </a:t>
            </a:r>
            <a:r>
              <a:rPr lang="pl-PL" dirty="0" smtClean="0"/>
              <a:t>stosować </a:t>
            </a:r>
            <a:r>
              <a:rPr lang="pl-PL" dirty="0"/>
              <a:t>karę pieniężną</a:t>
            </a:r>
            <a:r>
              <a:rPr lang="pl-PL" dirty="0" smtClean="0"/>
              <a:t>.</a:t>
            </a:r>
          </a:p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Pracodawca może zrezygnować z nałożenia kary pieniężnej za popełnienie jednego z wymienionych przewinień na rzecz kary upomnienia lub nagany.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985670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/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/>
              <a:t>Kara pieniężna za jedno przekroczenie, jak i za każdy dzień nieusprawiedliwionej nieobecności, nie może być wyższa od jednodniowego wynagrodzenia pracownika, a łącznie kary pieniężne nie mogą przewyższać dziesiątej części wynagrodzenia przypadającego pracownikowi do wypłaty, po dokonaniu </a:t>
            </a:r>
            <a:r>
              <a:rPr lang="pl-PL" dirty="0" smtClean="0"/>
              <a:t>potrąceń</a:t>
            </a:r>
            <a:r>
              <a:rPr lang="pl-PL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528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 algn="just">
              <a:lnSpc>
                <a:spcPct val="150000"/>
              </a:lnSpc>
              <a:buNone/>
            </a:pPr>
            <a:r>
              <a:rPr lang="pl-PL" dirty="0" smtClean="0"/>
              <a:t>W skład procedury nakładania kar porządkowych wchodzi: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kreślenie terminów zastosowania kary</a:t>
            </a:r>
          </a:p>
          <a:p>
            <a:pPr algn="just">
              <a:lnSpc>
                <a:spcPct val="150000"/>
              </a:lnSpc>
            </a:pPr>
            <a:r>
              <a:rPr lang="pl-PL" dirty="0"/>
              <a:t>o</a:t>
            </a:r>
            <a:r>
              <a:rPr lang="pl-PL" dirty="0" smtClean="0"/>
              <a:t>bowiązek uprzedniego wysłuchania pracownika </a:t>
            </a:r>
          </a:p>
          <a:p>
            <a:pPr algn="just">
              <a:lnSpc>
                <a:spcPct val="150000"/>
              </a:lnSpc>
            </a:pPr>
            <a:r>
              <a:rPr lang="pl-PL" dirty="0" smtClean="0"/>
              <a:t>określenie rygorów zawiadamiania pracowników o ukaraniu</a:t>
            </a:r>
          </a:p>
          <a:p>
            <a:pPr marL="109728" indent="0">
              <a:buNone/>
            </a:pPr>
            <a:endParaRPr lang="pl-PL" dirty="0"/>
          </a:p>
        </p:txBody>
      </p:sp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dirty="0" smtClean="0"/>
              <a:t>Tryb nakładania i weryfikacji kar porządkowych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423039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ol">
  <a:themeElements>
    <a:clrScheme name="Hol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Hol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Hol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457</TotalTime>
  <Words>1814</Words>
  <Application>Microsoft Office PowerPoint</Application>
  <PresentationFormat>Pokaz na ekranie (4:3)</PresentationFormat>
  <Paragraphs>126</Paragraphs>
  <Slides>50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50</vt:i4>
      </vt:variant>
    </vt:vector>
  </HeadingPairs>
  <TitlesOfParts>
    <vt:vector size="51" baseType="lpstr">
      <vt:lpstr>Hol</vt:lpstr>
      <vt:lpstr>Odpowiedzialność w razie niewykonania obowiązków pracowniczych</vt:lpstr>
      <vt:lpstr>Pojęcie odpowiedzialności pracowniczej</vt:lpstr>
      <vt:lpstr>Pojęcie odpowiedzialności pracowniczej</vt:lpstr>
      <vt:lpstr>Odpowiedzialność porządkowa</vt:lpstr>
      <vt:lpstr>Kary porządkowe</vt:lpstr>
      <vt:lpstr>Prezentacja programu PowerPoint</vt:lpstr>
      <vt:lpstr>Prezentacja programu PowerPoint</vt:lpstr>
      <vt:lpstr>Prezentacja programu PowerPoint</vt:lpstr>
      <vt:lpstr>Tryb nakładania i weryfikacji kar porządkowych </vt:lpstr>
      <vt:lpstr>Prezentacja programu PowerPoint</vt:lpstr>
      <vt:lpstr>Prezentacja programu PowerPoint</vt:lpstr>
      <vt:lpstr>Prezentacja programu PowerPoint</vt:lpstr>
      <vt:lpstr>Tryb nakładania i weryfikacji kar porządkowych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Odpowiedzialność materialna pracowników</vt:lpstr>
      <vt:lpstr>Odpowiedzialność na zasadach ogólnych</vt:lpstr>
      <vt:lpstr>Odpowiedzialność na zasadach ogólnych</vt:lpstr>
      <vt:lpstr>Odpowiedzialność na zasadach ogólnych</vt:lpstr>
      <vt:lpstr>Odpowiedzialność na zasadach ogólnych</vt:lpstr>
      <vt:lpstr>Odpowiedzialność na zasadach ogólnych</vt:lpstr>
      <vt:lpstr>Odpowiedzialność na zasadach ogólnych</vt:lpstr>
      <vt:lpstr>Odpowiedzialność na zasadach ogólnych</vt:lpstr>
      <vt:lpstr>Odpowiedzialność na zasadach ogólnych</vt:lpstr>
      <vt:lpstr>Odpowiedzialność na zasadach ogólnych</vt:lpstr>
      <vt:lpstr>Odpowiedzialność za szkodę wyrządzoną osobie trzeciej</vt:lpstr>
      <vt:lpstr>Odpowiedzialność za szkodę wyrządzoną osobie trzeciej</vt:lpstr>
      <vt:lpstr>Odpowiedzialność za szkodę wyrządzoną osobie trzeciej</vt:lpstr>
      <vt:lpstr>Odpowiedzialność za szkodę wyrządzoną osobie trzeciej </vt:lpstr>
      <vt:lpstr>Odpowiedzialność za szkodę wyrządzoną osobie trzeciej</vt:lpstr>
      <vt:lpstr>Odpowiedzialność za mienie powierzone</vt:lpstr>
      <vt:lpstr>Odpowiedzialność za mienie powierzone </vt:lpstr>
      <vt:lpstr>Odpowiedzialność za powierzone mienie</vt:lpstr>
      <vt:lpstr>Odpowiedzialność za mienie powierzone </vt:lpstr>
      <vt:lpstr>Wspólna odpowiedzialność za mienie powierzone </vt:lpstr>
      <vt:lpstr>Wspólna odpowiedzialność za mienie powierzone </vt:lpstr>
      <vt:lpstr>Odpowiedzialność za mienie powierzone</vt:lpstr>
      <vt:lpstr>Odpowiedzialność z winy umyślnej</vt:lpstr>
      <vt:lpstr>Odpowiedzialność z winy umyślnej</vt:lpstr>
      <vt:lpstr>Orzecznictwo</vt:lpstr>
      <vt:lpstr>Wyrok Sądu Najwyższego z dnia 22 stycznia 1975 r., I PR 189/74</vt:lpstr>
      <vt:lpstr>Wyrok Sądu Najwyższego z dnia 18 grudnia 1976 r., V PZP 6/76</vt:lpstr>
      <vt:lpstr>Wyrok Sądu Najwyższego z dnia 16 czerwca 1999 r., I PKN 114/99</vt:lpstr>
      <vt:lpstr>Wyrok Sądu Najwyższego z dnia 29 czerwca 1999 r., I PKN 716/99</vt:lpstr>
      <vt:lpstr>Wyrok Sądu Najwyższego z dnia 25 lutego 1975 ., II PR 302/74</vt:lpstr>
      <vt:lpstr>Wyrok Sądu Najwyższego z dnia 5 maja 1999 r., I PKN 680/99</vt:lpstr>
      <vt:lpstr>Opracowano na podstawie</vt:lpstr>
    </vt:vector>
  </TitlesOfParts>
  <Company>Sil-art Rycho444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Kowalski Ryszard</dc:creator>
  <cp:lastModifiedBy>Kowalski Ryszard</cp:lastModifiedBy>
  <cp:revision>126</cp:revision>
  <dcterms:created xsi:type="dcterms:W3CDTF">2020-06-04T12:02:53Z</dcterms:created>
  <dcterms:modified xsi:type="dcterms:W3CDTF">2020-06-05T11:38:36Z</dcterms:modified>
</cp:coreProperties>
</file>