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57" r:id="rId3"/>
    <p:sldId id="258" r:id="rId4"/>
    <p:sldId id="264" r:id="rId5"/>
    <p:sldId id="315" r:id="rId6"/>
    <p:sldId id="259" r:id="rId7"/>
    <p:sldId id="310" r:id="rId8"/>
    <p:sldId id="260" r:id="rId9"/>
    <p:sldId id="267" r:id="rId10"/>
    <p:sldId id="269" r:id="rId11"/>
    <p:sldId id="281" r:id="rId12"/>
    <p:sldId id="282" r:id="rId13"/>
    <p:sldId id="286" r:id="rId14"/>
    <p:sldId id="287" r:id="rId15"/>
    <p:sldId id="288" r:id="rId16"/>
    <p:sldId id="289" r:id="rId17"/>
    <p:sldId id="290" r:id="rId18"/>
    <p:sldId id="293" r:id="rId19"/>
    <p:sldId id="294" r:id="rId20"/>
    <p:sldId id="305" r:id="rId21"/>
    <p:sldId id="306" r:id="rId22"/>
    <p:sldId id="295" r:id="rId23"/>
    <p:sldId id="296" r:id="rId24"/>
    <p:sldId id="308" r:id="rId25"/>
    <p:sldId id="309" r:id="rId26"/>
    <p:sldId id="297" r:id="rId27"/>
    <p:sldId id="298" r:id="rId28"/>
    <p:sldId id="313" r:id="rId29"/>
    <p:sldId id="314" r:id="rId30"/>
    <p:sldId id="322" r:id="rId31"/>
    <p:sldId id="316" r:id="rId32"/>
    <p:sldId id="272" r:id="rId33"/>
    <p:sldId id="312" r:id="rId34"/>
    <p:sldId id="274" r:id="rId35"/>
    <p:sldId id="275" r:id="rId36"/>
    <p:sldId id="276" r:id="rId37"/>
    <p:sldId id="277" r:id="rId38"/>
    <p:sldId id="278" r:id="rId39"/>
    <p:sldId id="307" r:id="rId40"/>
    <p:sldId id="279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3" autoAdjust="0"/>
    <p:restoredTop sz="61401" autoAdjust="0"/>
  </p:normalViewPr>
  <p:slideViewPr>
    <p:cSldViewPr snapToGrid="0">
      <p:cViewPr varScale="1">
        <p:scale>
          <a:sx n="55" d="100"/>
          <a:sy n="55" d="100"/>
        </p:scale>
        <p:origin x="17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75830-7A15-4321-B8C3-F450461427D7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E3FC2-4D9D-4BC3-B829-43E3F98D85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68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971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893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17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4677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799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8221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3378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3771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89889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831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95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5704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18688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2536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09249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9476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3025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0378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70415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5251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227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508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5628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52975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03625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4514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7553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30542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6864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3981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40728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6306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041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041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618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229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875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269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23095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3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79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18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399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086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65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755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10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025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520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521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68BA87-CC7C-43E4-979D-062E0945E4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l-PL" dirty="0"/>
              <a:t>Prawo administracyjne</a:t>
            </a:r>
          </a:p>
        </p:txBody>
      </p:sp>
    </p:spTree>
    <p:extLst>
      <p:ext uri="{BB962C8B-B14F-4D97-AF65-F5344CB8AC3E}">
        <p14:creationId xmlns:p14="http://schemas.microsoft.com/office/powerpoint/2010/main" val="96514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0904D3-AB16-4219-BD68-309716DB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0" y="2686050"/>
            <a:ext cx="9601200" cy="1485900"/>
          </a:xfrm>
        </p:spPr>
        <p:txBody>
          <a:bodyPr/>
          <a:lstStyle/>
          <a:p>
            <a:r>
              <a:rPr lang="pl-PL" dirty="0"/>
              <a:t>Struktura organizacyjna administracji publicznej</a:t>
            </a:r>
          </a:p>
        </p:txBody>
      </p:sp>
    </p:spTree>
    <p:extLst>
      <p:ext uri="{BB962C8B-B14F-4D97-AF65-F5344CB8AC3E}">
        <p14:creationId xmlns:p14="http://schemas.microsoft.com/office/powerpoint/2010/main" val="103986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C5011C-BC2C-40FA-BAF3-1BB0B6A57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7740"/>
          </a:xfrm>
        </p:spPr>
        <p:txBody>
          <a:bodyPr/>
          <a:lstStyle/>
          <a:p>
            <a:r>
              <a:rPr lang="pl-PL" dirty="0"/>
              <a:t>Centralizacja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34FC82-F9D8-4D87-ADE2-41AD12041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3540"/>
            <a:ext cx="9601200" cy="4163860"/>
          </a:xfrm>
        </p:spPr>
        <p:txBody>
          <a:bodyPr>
            <a:normAutofit/>
          </a:bodyPr>
          <a:lstStyle/>
          <a:p>
            <a:r>
              <a:rPr lang="pl-PL" sz="2400" dirty="0"/>
              <a:t>Polega na hierarchicznym podporządkowaniu organu lub organów administrujących innemu organowi lub organom administrującym </a:t>
            </a:r>
          </a:p>
          <a:p>
            <a:r>
              <a:rPr lang="pl-PL" sz="2400" dirty="0"/>
              <a:t>Zależność służbowa</a:t>
            </a:r>
          </a:p>
          <a:p>
            <a:r>
              <a:rPr lang="pl-PL" sz="2400" dirty="0"/>
              <a:t>Zależność osobowa</a:t>
            </a:r>
          </a:p>
          <a:p>
            <a:r>
              <a:rPr lang="pl-PL" sz="2400" dirty="0"/>
              <a:t>Nadzór hierarchiczny</a:t>
            </a:r>
          </a:p>
          <a:p>
            <a:r>
              <a:rPr lang="pl-PL" sz="2400" dirty="0"/>
              <a:t>Kierownictwo </a:t>
            </a:r>
          </a:p>
          <a:p>
            <a:r>
              <a:rPr lang="pl-PL" sz="2400" dirty="0"/>
              <a:t>Zależność </a:t>
            </a:r>
          </a:p>
          <a:p>
            <a:r>
              <a:rPr lang="pl-PL" sz="2400" dirty="0"/>
              <a:t>Administracja wojskowa, policja, administracja obrony narodowej i bezpieczeństwa publicznego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9787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EE67EB-2816-45D5-9E46-41ECA3BA2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710" y="247389"/>
            <a:ext cx="9601200" cy="892479"/>
          </a:xfrm>
        </p:spPr>
        <p:txBody>
          <a:bodyPr/>
          <a:lstStyle/>
          <a:p>
            <a:r>
              <a:rPr lang="pl-PL" dirty="0"/>
              <a:t>Wojewoda jako organ scentralizowany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F89B72-3D8D-49E6-B091-F7CBA0D73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02707"/>
            <a:ext cx="9601200" cy="530790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Art. 6 ust. 1. </a:t>
            </a:r>
            <a:r>
              <a:rPr lang="pl-PL" dirty="0" err="1"/>
              <a:t>u.a.r.w</a:t>
            </a:r>
            <a:r>
              <a:rPr lang="pl-PL" dirty="0"/>
              <a:t>. Wojewodę powołuje i odwołuje Prezes Rady Ministrów na wniosek ministra właściwego do spraw administracji publicznej</a:t>
            </a:r>
          </a:p>
          <a:p>
            <a:r>
              <a:rPr lang="pl-PL" dirty="0"/>
              <a:t>Art. 8 ust. 1. Prezes Rady Ministrów kieruje działalnością wojewody, w szczególności wydając w tym zakresie wytyczne i polecenia, żądając przekazania sprawozdań z działalności wojewody oraz dokonując okresowej oceny jego pracy.</a:t>
            </a:r>
          </a:p>
          <a:p>
            <a:r>
              <a:rPr lang="pl-PL" dirty="0"/>
              <a:t>Art. 9 ust. 1. Właściwy minister wykonuje swoje uprawnienia wobec wojewody w zakresie i na zasadach określonych w odrębnych ustawach.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2. Wojewoda jest obowiązany do udzielania właściwemu ministrowi lub centralnemu organowi administracji rządowej, w wyznaczonym terminie, żądanych przez niego informacji i wyjaśnień.</a:t>
            </a:r>
          </a:p>
          <a:p>
            <a:r>
              <a:rPr lang="pl-PL" dirty="0"/>
              <a:t>Art. 8 ust. 2. Prezes Rady Ministrów sprawuje nadzór nad działalnością wojewody na podstawie kryterium zgodności jego działania z polityką Rady Ministrów.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 3. Minister właściwy do spraw administracji publicznej sprawuje nadzór nad działalnością wojewody na podstawie kryterium zgodności jego działania z powszechnie obowiązującym prawem, a także pod względem rzetelności i gospodarności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895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82B2A-6E54-4BC4-B138-67890D7C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658" y="306888"/>
            <a:ext cx="9601200" cy="930058"/>
          </a:xfrm>
        </p:spPr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3B871E-9FDA-4E14-A906-5F56F25BA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5441"/>
            <a:ext cx="9601200" cy="5135671"/>
          </a:xfrm>
        </p:spPr>
        <p:txBody>
          <a:bodyPr>
            <a:normAutofit fontScale="92500"/>
          </a:bodyPr>
          <a:lstStyle/>
          <a:p>
            <a:r>
              <a:rPr lang="pl-PL" sz="2400" dirty="0"/>
              <a:t>Fundamentalne znaczenie w demokratycznym państwie prawnym</a:t>
            </a:r>
          </a:p>
          <a:p>
            <a:r>
              <a:rPr lang="pl-PL" sz="2400" dirty="0"/>
              <a:t> Art. 15 ust. 1 KRP  Ustrój terytorialny Rzeczypospolitej Polskiej zapewnia decentralizację władzy publicznej.</a:t>
            </a:r>
          </a:p>
          <a:p>
            <a:r>
              <a:rPr lang="pl-PL" sz="2400" dirty="0"/>
              <a:t>System organizacyjny administracji, w którym poszczególne podmioty administrujące mają </a:t>
            </a:r>
            <a:r>
              <a:rPr lang="pl-PL" sz="2400" b="1" dirty="0"/>
              <a:t>wyraźnie </a:t>
            </a:r>
            <a:r>
              <a:rPr lang="pl-PL" sz="2400" dirty="0"/>
              <a:t>określone kompetencje, ustalone bądź przekazane z innych (wyższych) organów </a:t>
            </a:r>
            <a:r>
              <a:rPr lang="pl-PL" sz="2400" b="1" dirty="0"/>
              <a:t>w drodze ustawowej</a:t>
            </a:r>
            <a:r>
              <a:rPr lang="pl-PL" sz="2400" dirty="0"/>
              <a:t>, realizowane w sposób </a:t>
            </a:r>
            <a:r>
              <a:rPr lang="pl-PL" sz="2400" b="1" dirty="0"/>
              <a:t>samodzielny</a:t>
            </a:r>
            <a:r>
              <a:rPr lang="pl-PL" sz="2400" dirty="0"/>
              <a:t> i podlegające w tym zakresie jedynie </a:t>
            </a:r>
            <a:r>
              <a:rPr lang="pl-PL" sz="2400" b="1" dirty="0"/>
              <a:t>nadzorowi weryfikacyjnemu </a:t>
            </a:r>
            <a:r>
              <a:rPr lang="pl-PL" sz="2400" dirty="0"/>
              <a:t>organów kompetentnych</a:t>
            </a:r>
          </a:p>
          <a:p>
            <a:r>
              <a:rPr lang="pl-PL" sz="2400" dirty="0"/>
              <a:t> możliwa jest tylko częściowa decentralizacja kompetencji</a:t>
            </a:r>
          </a:p>
          <a:p>
            <a:r>
              <a:rPr lang="pl-PL" sz="2400" dirty="0"/>
              <a:t>Samodzielność – wyeliminowanie podporządkowania hierarchicznego z układu stosunków z organami zwierzchnimi </a:t>
            </a:r>
          </a:p>
          <a:p>
            <a:r>
              <a:rPr lang="pl-PL" sz="2400" dirty="0"/>
              <a:t>Prawne zagwarantowanie względnej samodzielności i niezależności jednych podmiotów administrujących od innych podmiotów administrujących </a:t>
            </a:r>
          </a:p>
        </p:txBody>
      </p:sp>
    </p:spTree>
    <p:extLst>
      <p:ext uri="{BB962C8B-B14F-4D97-AF65-F5344CB8AC3E}">
        <p14:creationId xmlns:p14="http://schemas.microsoft.com/office/powerpoint/2010/main" val="1165691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7BE5B0-4633-43A0-9696-9DB5B8132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9953"/>
          </a:xfrm>
        </p:spPr>
        <p:txBody>
          <a:bodyPr/>
          <a:lstStyle/>
          <a:p>
            <a:r>
              <a:rPr lang="pl-PL" dirty="0"/>
              <a:t>Decentralizacja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CFA40D-CD7D-4B39-A15B-C9FD7E708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542" y="2301657"/>
            <a:ext cx="9601200" cy="3870543"/>
          </a:xfrm>
        </p:spPr>
        <p:txBody>
          <a:bodyPr>
            <a:normAutofit/>
          </a:bodyPr>
          <a:lstStyle/>
          <a:p>
            <a:r>
              <a:rPr lang="pl-PL" sz="2400" dirty="0"/>
              <a:t>Konieczność wyraźnego wyznaczania przez prawo zakresu samodzielności i niezależności organów – wyraźne określenie nadzoru </a:t>
            </a:r>
          </a:p>
          <a:p>
            <a:r>
              <a:rPr lang="pl-PL" sz="2400" dirty="0"/>
              <a:t>Organ zdecentralizowany ponosi pełną prawną odpowiedzialność za realizowane zadania i wykonywane kompetencje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9009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7D5BB-88F1-41C0-89CA-16BED172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819" y="497910"/>
            <a:ext cx="9976981" cy="1485900"/>
          </a:xfrm>
        </p:spPr>
        <p:txBody>
          <a:bodyPr/>
          <a:lstStyle/>
          <a:p>
            <a:r>
              <a:rPr lang="pl-PL" dirty="0"/>
              <a:t>Gmina jako jednostka zdecentralizowana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BA9A2D-E380-47F6-96E9-0B20D098E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7863"/>
            <a:ext cx="9601200" cy="5285984"/>
          </a:xfrm>
        </p:spPr>
        <p:txBody>
          <a:bodyPr>
            <a:normAutofit/>
          </a:bodyPr>
          <a:lstStyle/>
          <a:p>
            <a:r>
              <a:rPr lang="pl-PL" dirty="0"/>
              <a:t>Art. 165 ust. 2 KRP Samodzielność jednostek samorządu terytorialnego podlega ochronie sądowej.</a:t>
            </a:r>
          </a:p>
          <a:p>
            <a:r>
              <a:rPr lang="pl-PL" dirty="0"/>
              <a:t>Art. 2 ust. 1 </a:t>
            </a:r>
            <a:r>
              <a:rPr lang="pl-PL" dirty="0" err="1"/>
              <a:t>u.s.g</a:t>
            </a:r>
            <a:r>
              <a:rPr lang="pl-PL" dirty="0"/>
              <a:t> Gmina wykonuje zadania publiczne w imieniu własnym i na własną odpowiedzialność.</a:t>
            </a:r>
            <a:br>
              <a:rPr lang="pl-PL" dirty="0"/>
            </a:br>
            <a:r>
              <a:rPr lang="pl-PL" dirty="0"/>
              <a:t> 2. Gmina posiada osobowość prawną. </a:t>
            </a:r>
            <a:br>
              <a:rPr lang="pl-PL" dirty="0"/>
            </a:br>
            <a:r>
              <a:rPr lang="pl-PL" dirty="0"/>
              <a:t>3. Samodzielność gminy podlega ochronie sądowej.</a:t>
            </a:r>
          </a:p>
          <a:p>
            <a:r>
              <a:rPr lang="pl-PL" dirty="0"/>
              <a:t>Art. 85. Nadzór nad działalnością gminną sprawowany jest na podstawie kryterium zgodności z prawem.</a:t>
            </a:r>
          </a:p>
          <a:p>
            <a:r>
              <a:rPr lang="pl-PL" dirty="0"/>
              <a:t>Art. 92a ust. 1 </a:t>
            </a:r>
            <a:r>
              <a:rPr lang="pl-PL" dirty="0" err="1"/>
              <a:t>u.s.g</a:t>
            </a:r>
            <a:r>
              <a:rPr lang="pl-PL" dirty="0"/>
              <a:t> W przypadku złożenia przez organ gminy skargi na rozstrzygnięcie nadzorcze, sąd administracyjny wyznacza rozprawę nie później niż w ciągu 30 dni od dnia wpłynięcia skargi do sądu.</a:t>
            </a:r>
          </a:p>
          <a:p>
            <a:pPr marL="0" indent="0">
              <a:buNone/>
            </a:pP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267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7A25C0-5CFD-450C-8273-70F086281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7702"/>
            <a:ext cx="9601200" cy="854901"/>
          </a:xfrm>
        </p:spPr>
        <p:txBody>
          <a:bodyPr/>
          <a:lstStyle/>
          <a:p>
            <a:r>
              <a:rPr lang="pl-PL" dirty="0"/>
              <a:t>Dekoncentracja i koncentracja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19D658-E9DA-4273-BBF8-AB7F9D62F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0701"/>
            <a:ext cx="9601200" cy="4559474"/>
          </a:xfrm>
        </p:spPr>
        <p:txBody>
          <a:bodyPr>
            <a:normAutofit/>
          </a:bodyPr>
          <a:lstStyle/>
          <a:p>
            <a:r>
              <a:rPr lang="pl-PL" sz="2400" dirty="0"/>
              <a:t>Pojęcia związane ze strukturami scentralizowanymi</a:t>
            </a:r>
          </a:p>
          <a:p>
            <a:r>
              <a:rPr lang="pl-PL" sz="2400" dirty="0"/>
              <a:t>Dekoncentracja – przeniesienie kompetencji na organy (organ) niższe bądź równorzędne, dokonane w drodze aktu normatywnego rzędu ustawy lub w drodze aktu normatywnego organu przenoszącego kompetencje, </a:t>
            </a:r>
            <a:r>
              <a:rPr lang="pl-PL" sz="2400" b="1" dirty="0"/>
              <a:t>z zachowaniem nadrzędności hierarchicznej organów zwierzchnich </a:t>
            </a:r>
            <a:r>
              <a:rPr lang="pl-PL" sz="2400" dirty="0"/>
              <a:t>w zakresie realizacji przekazanych kompetencji</a:t>
            </a:r>
          </a:p>
          <a:p>
            <a:r>
              <a:rPr lang="pl-PL" sz="2400" dirty="0"/>
              <a:t>Koncentracja – proces łączenia kompetencji przez dany organ, skupienie kompetencji (władzy) </a:t>
            </a:r>
            <a:r>
              <a:rPr lang="pl-PL" sz="2400" i="1" dirty="0"/>
              <a:t>w jednych rękach</a:t>
            </a:r>
            <a:br>
              <a:rPr lang="pl-PL" sz="2400" dirty="0"/>
            </a:br>
            <a:r>
              <a:rPr lang="pl-PL" sz="2400" dirty="0"/>
              <a:t>w skrajnym ujęciu – oznacza sytuację, gdy w danej dziedzinie administracji publicznej tylko jeden organ wykonuje swoje kompetencje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5077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D8D832-E5FE-4F12-903E-52B581A8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4589"/>
          </a:xfrm>
        </p:spPr>
        <p:txBody>
          <a:bodyPr/>
          <a:lstStyle/>
          <a:p>
            <a:r>
              <a:rPr lang="pl-PL" dirty="0"/>
              <a:t>Dekoncentracja i koncentracja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73E862-3CD7-4DF4-B27D-C664ECBAF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8384"/>
            <a:ext cx="9601200" cy="4239016"/>
          </a:xfrm>
        </p:spPr>
        <p:txBody>
          <a:bodyPr>
            <a:normAutofit/>
          </a:bodyPr>
          <a:lstStyle/>
          <a:p>
            <a:r>
              <a:rPr lang="pl-PL" sz="2400" dirty="0"/>
              <a:t>Rodzaje dekoncentracji:</a:t>
            </a:r>
          </a:p>
          <a:p>
            <a:pPr lvl="1"/>
            <a:r>
              <a:rPr lang="pl-PL" sz="2400" dirty="0"/>
              <a:t>Dekoncentracja terytorialna – przeniesienie kompetencji na organy niższe</a:t>
            </a:r>
          </a:p>
          <a:p>
            <a:pPr lvl="1"/>
            <a:r>
              <a:rPr lang="pl-PL" sz="2400" dirty="0"/>
              <a:t>Dekoncentracja resortowa (pionowa) – przenoszenie kompetencji organów jednego resortu na organy tego samego stopnia znajdujące się w  innym resorcie</a:t>
            </a:r>
          </a:p>
          <a:p>
            <a:pPr lvl="1"/>
            <a:r>
              <a:rPr lang="pl-PL" sz="2400" dirty="0"/>
              <a:t>Dekoncentracja skośna – kompetencje organów jednego resortu przekazywane są organom niższego stopnia w innym resorcie </a:t>
            </a:r>
          </a:p>
          <a:p>
            <a:r>
              <a:rPr lang="pl-PL" sz="2400" dirty="0"/>
              <a:t>Dekoncentracja jest możliwa tylko, gdy prawo na to zezwala</a:t>
            </a:r>
          </a:p>
          <a:p>
            <a:r>
              <a:rPr lang="pl-PL" sz="2400" dirty="0"/>
              <a:t>Różna trwałość czasowa</a:t>
            </a:r>
          </a:p>
        </p:txBody>
      </p:sp>
    </p:spTree>
    <p:extLst>
      <p:ext uri="{BB962C8B-B14F-4D97-AF65-F5344CB8AC3E}">
        <p14:creationId xmlns:p14="http://schemas.microsoft.com/office/powerpoint/2010/main" val="1516916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3737F7-FB88-4BE1-BC6C-1C08B4C6E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7115"/>
          </a:xfrm>
        </p:spPr>
        <p:txBody>
          <a:bodyPr/>
          <a:lstStyle/>
          <a:p>
            <a:r>
              <a:rPr lang="pl-PL" dirty="0"/>
              <a:t>Nadzór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6496B7-FD33-477C-882D-7A6252B6B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3123"/>
            <a:ext cx="9601200" cy="4364277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Element składowy decentralizacji i centralizacji</a:t>
            </a:r>
          </a:p>
          <a:p>
            <a:r>
              <a:rPr lang="pl-PL" sz="2400" dirty="0"/>
              <a:t>Kwestie nadzoru uregulowane są w różnych aktach normatywnych</a:t>
            </a:r>
          </a:p>
          <a:p>
            <a:r>
              <a:rPr lang="pl-PL" sz="2400" dirty="0"/>
              <a:t>Badanie działalności danego podmiotu administrującego (</a:t>
            </a:r>
            <a:r>
              <a:rPr lang="pl-PL" sz="2400" b="1" dirty="0"/>
              <a:t>kontrola</a:t>
            </a:r>
            <a:r>
              <a:rPr lang="pl-PL" sz="2400" dirty="0"/>
              <a:t>) połączone z możliwością </a:t>
            </a:r>
            <a:r>
              <a:rPr lang="pl-PL" sz="2400" b="1" dirty="0"/>
              <a:t>pomocy, wpływu</a:t>
            </a:r>
            <a:r>
              <a:rPr lang="pl-PL" sz="2400" dirty="0"/>
              <a:t>, a także </a:t>
            </a:r>
            <a:r>
              <a:rPr lang="pl-PL" sz="2400" b="1" dirty="0"/>
              <a:t>modyfikacji</a:t>
            </a:r>
            <a:r>
              <a:rPr lang="pl-PL" sz="2400" dirty="0"/>
              <a:t> tej działalności, dokonywane przez organ zwierzchni organizacyjnie bądź funkcjonalnie, w celu zapewnienia zgodności tej działalności </a:t>
            </a:r>
            <a:r>
              <a:rPr lang="pl-PL" sz="2400" b="1" dirty="0"/>
              <a:t>z prawem</a:t>
            </a:r>
            <a:r>
              <a:rPr lang="pl-PL" sz="2400" dirty="0"/>
              <a:t>, a w określonych przypadkach zgodności z pewnymi wartościami szczegółowymi (także określonymi w prawie)</a:t>
            </a:r>
          </a:p>
          <a:p>
            <a:r>
              <a:rPr lang="pl-PL" sz="2400" dirty="0"/>
              <a:t>Wyciąganie konsekwencji z zachowania organu podporządkowanego</a:t>
            </a:r>
          </a:p>
          <a:p>
            <a:r>
              <a:rPr lang="pl-PL" sz="2400" dirty="0"/>
              <a:t>Władztwo </a:t>
            </a:r>
          </a:p>
          <a:p>
            <a:r>
              <a:rPr lang="pl-PL" sz="2400" dirty="0"/>
              <a:t>Zamknięty katalog środków 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6852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6A9403-1056-44AA-A6E8-3EFCB0142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2584"/>
          </a:xfrm>
        </p:spPr>
        <p:txBody>
          <a:bodyPr/>
          <a:lstStyle/>
          <a:p>
            <a:r>
              <a:rPr lang="pl-PL" dirty="0"/>
              <a:t>Nadzór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3CFB4E-3BEF-4644-9F0F-7B7029A08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8384"/>
            <a:ext cx="9601200" cy="42390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Ze względu na moment przeprowadzenia:</a:t>
            </a:r>
          </a:p>
          <a:p>
            <a:pPr lvl="1"/>
            <a:r>
              <a:rPr lang="pl-PL" sz="2400" dirty="0"/>
              <a:t>Represyjny (uchylenie, odwołanie organu)</a:t>
            </a:r>
          </a:p>
          <a:p>
            <a:pPr lvl="1"/>
            <a:r>
              <a:rPr lang="pl-PL" sz="2400" dirty="0"/>
              <a:t>Prewencyjny (uzgodnienie, zaopiniowanie) </a:t>
            </a:r>
          </a:p>
        </p:txBody>
      </p:sp>
    </p:spTree>
    <p:extLst>
      <p:ext uri="{BB962C8B-B14F-4D97-AF65-F5344CB8AC3E}">
        <p14:creationId xmlns:p14="http://schemas.microsoft.com/office/powerpoint/2010/main" val="388116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D90111-8B23-48CC-8BA0-7E6264A10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7427"/>
          </a:xfrm>
        </p:spPr>
        <p:txBody>
          <a:bodyPr/>
          <a:lstStyle/>
          <a:p>
            <a:r>
              <a:rPr lang="pl-PL" dirty="0"/>
              <a:t>Podmioty aparatu administracyjnego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8BA645-64DE-4A6E-9B1F-EB36F2017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16066"/>
            <a:ext cx="9601200" cy="4151334"/>
          </a:xfrm>
        </p:spPr>
        <p:txBody>
          <a:bodyPr>
            <a:normAutofit/>
          </a:bodyPr>
          <a:lstStyle/>
          <a:p>
            <a:r>
              <a:rPr lang="pl-PL" sz="2400" dirty="0"/>
              <a:t>Znaczenie podmiotowe administracji:</a:t>
            </a:r>
          </a:p>
          <a:p>
            <a:pPr marL="530352" lvl="1" indent="0">
              <a:buNone/>
            </a:pPr>
            <a:r>
              <a:rPr lang="pl-PL" sz="2400" dirty="0"/>
              <a:t>Struktura składająca się z organów administracyjnych i innych jednostek administracyjnych</a:t>
            </a:r>
          </a:p>
          <a:p>
            <a:r>
              <a:rPr lang="pl-PL" sz="2400" dirty="0"/>
              <a:t>Znaczenie przedmiotowe administracji:</a:t>
            </a:r>
          </a:p>
          <a:p>
            <a:pPr marL="530352" lvl="1" indent="0">
              <a:buNone/>
            </a:pPr>
            <a:r>
              <a:rPr lang="pl-PL" sz="2400" dirty="0"/>
              <a:t>Działalność o charakterze administracyjnym, wykonywana przez państwo lub </a:t>
            </a:r>
            <a:r>
              <a:rPr lang="pl-PL" sz="2400" b="1" dirty="0"/>
              <a:t>wskazane przez państwo podmioty  </a:t>
            </a:r>
          </a:p>
          <a:p>
            <a:r>
              <a:rPr lang="pl-PL" sz="2400" dirty="0"/>
              <a:t>Organy, urzędy, instytucje, urzędnicy, funkcjonariusze itp.</a:t>
            </a:r>
          </a:p>
          <a:p>
            <a:r>
              <a:rPr lang="pl-PL" sz="2400" dirty="0"/>
              <a:t>Orany administracji publicznej, osoby prawa publicznego, pozostałe podmioty </a:t>
            </a:r>
          </a:p>
        </p:txBody>
      </p:sp>
    </p:spTree>
    <p:extLst>
      <p:ext uri="{BB962C8B-B14F-4D97-AF65-F5344CB8AC3E}">
        <p14:creationId xmlns:p14="http://schemas.microsoft.com/office/powerpoint/2010/main" val="4002871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8138A4-0B61-45B1-B25F-64DB9897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prewencyjny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C9FC8C-EBC8-4085-847F-29E1BEBBC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89 ust. 1 </a:t>
            </a:r>
            <a:r>
              <a:rPr lang="pl-PL" sz="2400" dirty="0" err="1"/>
              <a:t>u.s.g</a:t>
            </a:r>
            <a:r>
              <a:rPr lang="pl-PL" sz="2400" dirty="0"/>
              <a:t>. Jeżeli prawo uzależnia ważność rozstrzygnięcia organu gminy od jego </a:t>
            </a:r>
            <a:r>
              <a:rPr lang="pl-PL" sz="2400" b="1" dirty="0"/>
              <a:t>zatwierdzenia</a:t>
            </a:r>
            <a:r>
              <a:rPr lang="pl-PL" sz="2400" dirty="0"/>
              <a:t>, </a:t>
            </a:r>
            <a:r>
              <a:rPr lang="pl-PL" sz="2400" b="1" dirty="0"/>
              <a:t>uzgodnienia lub zaopiniowania </a:t>
            </a:r>
            <a:r>
              <a:rPr lang="pl-PL" sz="2400" dirty="0"/>
              <a:t>przez inny organ, zajęcie przez ten organ powinno nastąpić nie później niż w ciągu 14 dni od dnia doręczenia tego rozstrzygnięcia lub jego projektu, z zastrzeżeniem ust. 1a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2. Jeżeli organ, o którym mowa w ust. 1 lub 1a, nie zajmie stanowiska w sprawie, rozstrzygnięcie </a:t>
            </a:r>
            <a:r>
              <a:rPr lang="pl-PL" sz="2400" b="1" dirty="0"/>
              <a:t>uważa się za przyjęte </a:t>
            </a:r>
            <a:r>
              <a:rPr lang="pl-PL" sz="2400" dirty="0"/>
              <a:t>w brzmieniu przedłożonym przez gminę, z upływem terminu określonego w ust. 1 lub 1a. </a:t>
            </a:r>
          </a:p>
        </p:txBody>
      </p:sp>
    </p:spTree>
    <p:extLst>
      <p:ext uri="{BB962C8B-B14F-4D97-AF65-F5344CB8AC3E}">
        <p14:creationId xmlns:p14="http://schemas.microsoft.com/office/powerpoint/2010/main" val="834967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FBC288-EBC0-4E53-84CE-AC2E8E6B0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represyjny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2A9583-C0AB-47AC-A912-915DEE5F0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96 ust. 1 </a:t>
            </a:r>
            <a:r>
              <a:rPr lang="pl-PL" sz="2400" dirty="0" err="1"/>
              <a:t>u.s.g</a:t>
            </a:r>
            <a:r>
              <a:rPr lang="pl-PL" sz="2400" dirty="0"/>
              <a:t>.  </a:t>
            </a:r>
            <a:r>
              <a:rPr lang="pl-PL" sz="2400" b="1" dirty="0"/>
              <a:t>W razie powtarzającego się naruszenia </a:t>
            </a:r>
            <a:r>
              <a:rPr lang="pl-PL" sz="2400" dirty="0"/>
              <a:t>przez radę gminy Konstytucji lub ustaw, Sejm, na wniosek Prezesa Rady Ministrów, może w drodze uchwały rozwiązać radę gminy. W przypadku rozwiązania rady gminy Prezes Rady Ministrów, na wniosek ministra właściwego do spraw administracji publicznej, wyznacza osobę, która do czasu wyboru rady gminy pełni jej funkcję.</a:t>
            </a:r>
          </a:p>
        </p:txBody>
      </p:sp>
    </p:spTree>
    <p:extLst>
      <p:ext uri="{BB962C8B-B14F-4D97-AF65-F5344CB8AC3E}">
        <p14:creationId xmlns:p14="http://schemas.microsoft.com/office/powerpoint/2010/main" val="2202970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BFD27-9583-4F4A-9153-A5120C9ED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5318"/>
          </a:xfrm>
        </p:spPr>
        <p:txBody>
          <a:bodyPr/>
          <a:lstStyle/>
          <a:p>
            <a:r>
              <a:rPr lang="pl-PL" dirty="0"/>
              <a:t>Nadzór hierarchiczny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60E8DF-841A-43EC-9C84-DEDAAB50F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1118"/>
            <a:ext cx="9601200" cy="4672208"/>
          </a:xfrm>
        </p:spPr>
        <p:txBody>
          <a:bodyPr>
            <a:normAutofit/>
          </a:bodyPr>
          <a:lstStyle/>
          <a:p>
            <a:r>
              <a:rPr lang="pl-PL" sz="2400" dirty="0"/>
              <a:t>Układ scentralizowany</a:t>
            </a:r>
          </a:p>
          <a:p>
            <a:r>
              <a:rPr lang="pl-PL" sz="2400" dirty="0"/>
              <a:t>Ogólne ramy prawne</a:t>
            </a:r>
          </a:p>
          <a:p>
            <a:r>
              <a:rPr lang="pl-PL" sz="2400" dirty="0"/>
              <a:t>Wielość kryteriów:</a:t>
            </a:r>
          </a:p>
          <a:p>
            <a:pPr lvl="1"/>
            <a:r>
              <a:rPr lang="pl-PL" sz="2400" dirty="0"/>
              <a:t>Legalność</a:t>
            </a:r>
          </a:p>
          <a:p>
            <a:pPr lvl="1"/>
            <a:r>
              <a:rPr lang="pl-PL" sz="2400" dirty="0"/>
              <a:t>Celowość</a:t>
            </a:r>
          </a:p>
          <a:p>
            <a:pPr lvl="1"/>
            <a:r>
              <a:rPr lang="pl-PL" sz="2400" dirty="0"/>
              <a:t>Gospodarność</a:t>
            </a:r>
          </a:p>
          <a:p>
            <a:pPr lvl="1"/>
            <a:r>
              <a:rPr lang="pl-PL" sz="2400" dirty="0"/>
              <a:t>Rzetelność </a:t>
            </a:r>
          </a:p>
          <a:p>
            <a:r>
              <a:rPr lang="pl-PL" sz="2400" dirty="0"/>
              <a:t>Szeroki katalog możliwych do zastosowania środków nadzorczych </a:t>
            </a:r>
          </a:p>
        </p:txBody>
      </p:sp>
    </p:spTree>
    <p:extLst>
      <p:ext uri="{BB962C8B-B14F-4D97-AF65-F5344CB8AC3E}">
        <p14:creationId xmlns:p14="http://schemas.microsoft.com/office/powerpoint/2010/main" val="3800494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0D989D-5D4A-4A01-BD18-60E0B002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67" y="269310"/>
            <a:ext cx="9601200" cy="930058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F2CB36-2E5C-4CB2-BE0C-A641B5C69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01037"/>
            <a:ext cx="9601200" cy="5260931"/>
          </a:xfrm>
        </p:spPr>
        <p:txBody>
          <a:bodyPr>
            <a:normAutofit/>
          </a:bodyPr>
          <a:lstStyle/>
          <a:p>
            <a:r>
              <a:rPr lang="pl-PL" dirty="0"/>
              <a:t>Cel: eliminacja działań podmiotów nadzorowanych, które wykraczają poza obszar ich prawnie określnych zadań i kompetencji</a:t>
            </a:r>
          </a:p>
          <a:p>
            <a:r>
              <a:rPr lang="pl-PL" dirty="0"/>
              <a:t>Nadzór z punktu widzenia legalności</a:t>
            </a:r>
          </a:p>
          <a:p>
            <a:r>
              <a:rPr lang="pl-PL" dirty="0"/>
              <a:t>Art. 8 EKSL</a:t>
            </a:r>
          </a:p>
          <a:p>
            <a:r>
              <a:rPr lang="pl-PL" dirty="0"/>
              <a:t>1. Wszelka kontrola administracyjna społeczności lokalnych może być dokonywana wyłącznie w sposób oraz w przypadkach przewidzianych w Konstytucji lub w ustawie.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2. Wszelka kontrola administracyjna działalności społeczności lokalnych powinna w zasadzie </a:t>
            </a:r>
            <a:r>
              <a:rPr lang="pl-PL" b="1" dirty="0"/>
              <a:t>mieć na celu jedynie zapewnienie przestrzegania prawa i zasad konstytucyjnych</a:t>
            </a:r>
            <a:r>
              <a:rPr lang="pl-PL" dirty="0"/>
              <a:t>. Kontrola administracyjna może jednakże obejmować kontrolę celowości realizowaną przez organ wyższego szczebla w odniesieniu do zadań, których wykonanie zostało społecznościom lokalnym delegowane.</a:t>
            </a:r>
            <a:br>
              <a:rPr lang="pl-PL" dirty="0"/>
            </a:b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1596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8447AB-19E4-433E-AE11-EF5B9238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2584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61F2B1-BEF0-4C2A-AC28-7B2403FB4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8591"/>
            <a:ext cx="9751512" cy="4910203"/>
          </a:xfrm>
        </p:spPr>
        <p:txBody>
          <a:bodyPr/>
          <a:lstStyle/>
          <a:p>
            <a:r>
              <a:rPr lang="pl-PL" dirty="0"/>
              <a:t>Wyrok NSA we Wrocławiu - </a:t>
            </a:r>
            <a:r>
              <a:rPr lang="pl-PL" b="1" dirty="0"/>
              <a:t>II SA/</a:t>
            </a:r>
            <a:r>
              <a:rPr lang="pl-PL" b="1" dirty="0" err="1"/>
              <a:t>Wr</a:t>
            </a:r>
            <a:r>
              <a:rPr lang="pl-PL" b="1" dirty="0"/>
              <a:t> 2965/01</a:t>
            </a:r>
          </a:p>
          <a:p>
            <a:r>
              <a:rPr lang="pl-PL" dirty="0"/>
              <a:t>Zaskarżonym rozstrzygnięciem nadzorczym z dnia 29 października 2001 r. (...) wydanym na podstawie art. 91 ust. 1 ustawy z dnia 8 marca 1990 r. o samorządzie gminnym (..) Wojewoda stwierdził nieważność uchwał Rady Miejskiej z dnia 28 września 2001 r. (…) w sprawie przejęcia nieruchomości oraz nr (…) w sprawie wyrażenia zgody na wydzierżawienie nieruchomości stanowiącej zbiornik wodny w (...)</a:t>
            </a:r>
          </a:p>
          <a:p>
            <a:r>
              <a:rPr lang="pl-PL" dirty="0"/>
              <a:t>Z powołanego w podstawie prawnej wskazanych wyżej uchwał przepisu prawa wynika, że do wyłącznej właściwości rady gminy należy podejmowanie uchwał w sprawach majątkowych gminy, przekraczających zakres zwykłego zarządu, dotyczących: określania zasad nabycia, zbycia i obciążenia nieruchomości gruntowych oraz ich wydzierżawiania lub najmu na okres dłuższy niż 3 lata, o ile ustawy szczególne nie stanowią inaczej</a:t>
            </a:r>
          </a:p>
          <a:p>
            <a:r>
              <a:rPr lang="pl-PL" dirty="0"/>
              <a:t>Zgodnie zaś z art. 30 ust. 2 pkt 3 ustawy o samorządzie gminnym do zadań zarządu należy w szczególności gospodarowanie mieniem komunalnym.</a:t>
            </a:r>
          </a:p>
        </p:txBody>
      </p:sp>
    </p:spTree>
    <p:extLst>
      <p:ext uri="{BB962C8B-B14F-4D97-AF65-F5344CB8AC3E}">
        <p14:creationId xmlns:p14="http://schemas.microsoft.com/office/powerpoint/2010/main" val="4149366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4052E6-625A-483A-AB5C-32A47B991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8052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817FE0-D096-4385-A974-65EA1A307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3852"/>
            <a:ext cx="9601200" cy="450937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Z wyżej powołanych przepisów prawa wynika, że rada gminy jest uprawniona wyłącznie do określania zasad gospodarowania mieniem gminy, natomiast samo gospodarowanie należy do kompetencji zarządu. Jedynym ograniczeniem zarządu w procesie gospodarowania gminnym zasobem nieruchomości jest konieczność uzyskiwania zgody rady gminy w sytuacji, gdy nie zostały określone na podstawie art. 18 ust. 2 pkt 9 lit. "a" zasady gospodarowania mieniem gminy. Zgodzić się należy ze stanowiskiem organu nadzoru, że określenie "gospodarowanie mieniem komunalnym" oznacza rozporządzanie pewnym zasobem w ten sposób, iż przez działanie gospodarującego z zasobu tego nie tylko wychodzą pewne składniki, ale również inne wchodzą do niego. Zwiększanie gminnego zasobu nieruchomości przez nabywanie nowych nieruchomości mieści się niewątpliwie w pojęciu gospodarowania tym zasobem.</a:t>
            </a:r>
          </a:p>
          <a:p>
            <a:r>
              <a:rPr lang="pl-PL" dirty="0"/>
              <a:t>Czynność prawna polegająca na nieodpłatnym przysporzeniu i niepociągająca za sobą właściwie żadnych obciążeń ani strat dla Gminy nie wykracza poza zakres zwykłego zarządu i kompetencje do jej podjęcia w formie stosownej uchwały ma Zarząd Miasta, nie zaś Rada Miejska.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27657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2C2CA4-4642-4262-A41E-1568A7BD6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30474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D75B26-D675-4006-90CB-B58B9D5AB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9112"/>
            <a:ext cx="9601200" cy="3888288"/>
          </a:xfrm>
        </p:spPr>
        <p:txBody>
          <a:bodyPr>
            <a:normAutofit/>
          </a:bodyPr>
          <a:lstStyle/>
          <a:p>
            <a:r>
              <a:rPr lang="pl-PL" sz="2400" dirty="0"/>
              <a:t>Art. 85 </a:t>
            </a:r>
            <a:r>
              <a:rPr lang="pl-PL" sz="2400" dirty="0" err="1"/>
              <a:t>u.s.g</a:t>
            </a:r>
            <a:r>
              <a:rPr lang="pl-PL" sz="2400" dirty="0"/>
              <a:t>. Nadzór nad działalnością gminną sprawowany jest na podstawie kryterium zgodności z prawem.</a:t>
            </a:r>
          </a:p>
          <a:p>
            <a:endParaRPr lang="pl-PL" sz="2400" dirty="0"/>
          </a:p>
          <a:p>
            <a:r>
              <a:rPr lang="pl-PL" sz="2400" dirty="0"/>
              <a:t>Art. 77 </a:t>
            </a:r>
            <a:r>
              <a:rPr lang="pl-PL" sz="2400" dirty="0" err="1"/>
              <a:t>u.s.p</a:t>
            </a:r>
            <a:r>
              <a:rPr lang="pl-PL" sz="2400" dirty="0"/>
              <a:t>. Nadzór nad wykonywaniem zadań powiatu sprawowany jest na podstawie kryterium zgodności z prawem. </a:t>
            </a:r>
          </a:p>
          <a:p>
            <a:endParaRPr lang="pl-PL" sz="2400" dirty="0"/>
          </a:p>
          <a:p>
            <a:r>
              <a:rPr lang="pl-PL" sz="2400" dirty="0"/>
              <a:t>Art. 79 </a:t>
            </a:r>
            <a:r>
              <a:rPr lang="pl-PL" sz="2400" dirty="0" err="1"/>
              <a:t>u.s.w</a:t>
            </a:r>
            <a:r>
              <a:rPr lang="pl-PL" sz="2400" dirty="0"/>
              <a:t>. Nadzór nad wykonywaniem zadań województwa jest sprawowany na podstawie kryterium zgodności z prawem.</a:t>
            </a:r>
          </a:p>
        </p:txBody>
      </p:sp>
    </p:spTree>
    <p:extLst>
      <p:ext uri="{BB962C8B-B14F-4D97-AF65-F5344CB8AC3E}">
        <p14:creationId xmlns:p14="http://schemas.microsoft.com/office/powerpoint/2010/main" val="3531611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F78948-079F-45AA-8B7F-1C756980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5318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BD1F56-9D17-48D8-A51D-974049754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1326"/>
            <a:ext cx="9601200" cy="4330874"/>
          </a:xfrm>
        </p:spPr>
        <p:txBody>
          <a:bodyPr>
            <a:normAutofit/>
          </a:bodyPr>
          <a:lstStyle/>
          <a:p>
            <a:r>
              <a:rPr lang="pl-PL" sz="2400" dirty="0"/>
              <a:t>Kompetencje nadzorcze określone ustawowo </a:t>
            </a:r>
          </a:p>
          <a:p>
            <a:r>
              <a:rPr lang="pl-PL" sz="2400" dirty="0"/>
              <a:t>Brak generalnej kompetencji </a:t>
            </a:r>
            <a:br>
              <a:rPr lang="pl-PL" sz="2400" dirty="0"/>
            </a:br>
            <a:endParaRPr lang="pl-PL" sz="2400" dirty="0"/>
          </a:p>
          <a:p>
            <a:pPr lvl="1"/>
            <a:r>
              <a:rPr lang="pl-PL" sz="2400" dirty="0"/>
              <a:t>Art. 87 </a:t>
            </a:r>
            <a:r>
              <a:rPr lang="pl-PL" sz="2400" dirty="0" err="1"/>
              <a:t>u.s.g</a:t>
            </a:r>
            <a:r>
              <a:rPr lang="pl-PL" sz="2400" dirty="0"/>
              <a:t>. Organy nadzoru mogą wkraczać w działalność gminną tylko w przypadkach określonych ustawami.</a:t>
            </a:r>
          </a:p>
          <a:p>
            <a:pPr lvl="1"/>
            <a:r>
              <a:rPr lang="pl-PL" sz="2400" dirty="0"/>
              <a:t>Art. 76 ust. 2. Organy nadzoru mogą wkraczać w działalność powiatu tylko w przypadkach określonych ustawami.</a:t>
            </a:r>
          </a:p>
          <a:p>
            <a:pPr lvl="1"/>
            <a:r>
              <a:rPr lang="pl-PL" sz="2400" dirty="0"/>
              <a:t>Art. 78 ust. 2 </a:t>
            </a:r>
            <a:r>
              <a:rPr lang="pl-PL" sz="2400" dirty="0" err="1"/>
              <a:t>u.s.w</a:t>
            </a:r>
            <a:r>
              <a:rPr lang="pl-PL" sz="2400" dirty="0"/>
              <a:t>. Organy nadzoru mogą wkraczać w działalność województwa tylko w przypadkach określonych ustawami.</a:t>
            </a:r>
          </a:p>
        </p:txBody>
      </p:sp>
    </p:spTree>
    <p:extLst>
      <p:ext uri="{BB962C8B-B14F-4D97-AF65-F5344CB8AC3E}">
        <p14:creationId xmlns:p14="http://schemas.microsoft.com/office/powerpoint/2010/main" val="455435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2A500-8884-4031-8C85-292068ECB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BEB4E0-93B9-41D7-ADCE-EAEE68952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3830"/>
            <a:ext cx="9601200" cy="4388370"/>
          </a:xfrm>
        </p:spPr>
        <p:txBody>
          <a:bodyPr/>
          <a:lstStyle/>
          <a:p>
            <a:r>
              <a:rPr lang="pl-PL" sz="2400" dirty="0"/>
              <a:t>Działanie polegające na:</a:t>
            </a:r>
          </a:p>
          <a:p>
            <a:pPr lvl="1"/>
            <a:r>
              <a:rPr lang="pl-PL" sz="2400" dirty="0"/>
              <a:t>Zbadaniu istniejącego stanu rzeczy</a:t>
            </a:r>
          </a:p>
          <a:p>
            <a:pPr lvl="1"/>
            <a:r>
              <a:rPr lang="pl-PL" sz="2400" dirty="0"/>
              <a:t>Zestawieniu tego, co istnieje z tym co być powinno, co przewidują odpowiednie wzorce czy normy postępowania i sformułowane na tej podstawie oceny</a:t>
            </a:r>
          </a:p>
          <a:p>
            <a:pPr lvl="1"/>
            <a:r>
              <a:rPr lang="pl-PL" sz="2400" dirty="0"/>
              <a:t>w przypadku istnienia rozbieżności między stanem istniejącym a stanem pożądanym, na ustaleniu przyczyny tej rozbieżności i sformułowanie zaleceń mających na celu wskazanie sposobu usunięcia niepożądanych zjawisk ujawnionych przez kontrolę</a:t>
            </a:r>
          </a:p>
          <a:p>
            <a:pPr marL="530352" lvl="1" indent="0">
              <a:buNone/>
            </a:pPr>
            <a:endParaRPr lang="pl-PL" dirty="0"/>
          </a:p>
          <a:p>
            <a:pPr marL="530352" lvl="1" indent="0" algn="r">
              <a:buNone/>
            </a:pPr>
            <a:r>
              <a:rPr lang="pl-PL" dirty="0"/>
              <a:t>J. </a:t>
            </a:r>
            <a:r>
              <a:rPr lang="pl-PL" dirty="0" err="1"/>
              <a:t>Starościak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1101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2A500-8884-4031-8C85-292068ECB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BEB4E0-93B9-41D7-ADCE-EAEE68952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3830"/>
            <a:ext cx="9601200" cy="4388370"/>
          </a:xfrm>
        </p:spPr>
        <p:txBody>
          <a:bodyPr/>
          <a:lstStyle/>
          <a:p>
            <a:r>
              <a:rPr lang="pl-PL" dirty="0"/>
              <a:t>Badanie zgodności stanu istniejącego ze stanem postulowanym</a:t>
            </a:r>
          </a:p>
          <a:p>
            <a:r>
              <a:rPr lang="pl-PL" dirty="0"/>
              <a:t>Ustalenie zasięgu i przyczyn tej rozbieżności</a:t>
            </a:r>
          </a:p>
          <a:p>
            <a:r>
              <a:rPr lang="pl-PL" dirty="0"/>
              <a:t>Przekazanie wyników tego ustalenia, a czasem i wynikających stąd dyspozycji zarówno podmiotowi kontrolowanemu, jaki i podmiotowi organizacyjnie zwierzchniemu </a:t>
            </a:r>
          </a:p>
          <a:p>
            <a:pPr marL="530352" lvl="1" indent="0" algn="r">
              <a:buNone/>
            </a:pPr>
            <a:endParaRPr lang="pl-PL" dirty="0"/>
          </a:p>
          <a:p>
            <a:pPr marL="530352" lvl="1" indent="0" algn="r">
              <a:buNone/>
            </a:pPr>
            <a:endParaRPr lang="pl-PL" dirty="0"/>
          </a:p>
          <a:p>
            <a:pPr marL="530352" lvl="1" indent="0" algn="r">
              <a:buNone/>
            </a:pPr>
            <a:r>
              <a:rPr lang="pl-PL" dirty="0"/>
              <a:t>J. Boć </a:t>
            </a:r>
          </a:p>
        </p:txBody>
      </p:sp>
    </p:spTree>
    <p:extLst>
      <p:ext uri="{BB962C8B-B14F-4D97-AF65-F5344CB8AC3E}">
        <p14:creationId xmlns:p14="http://schemas.microsoft.com/office/powerpoint/2010/main" val="23928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1A1AAF-13FB-45A1-953F-619AEEE5B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2584"/>
          </a:xfrm>
        </p:spPr>
        <p:txBody>
          <a:bodyPr/>
          <a:lstStyle/>
          <a:p>
            <a:r>
              <a:rPr lang="pl-PL" dirty="0"/>
              <a:t>Organy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46764E-B885-4290-B758-BC1ED471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8384"/>
            <a:ext cx="9601200" cy="4543816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Zasadnicza jednostka składowa administracji w sensie podmiotowym</a:t>
            </a:r>
            <a:br>
              <a:rPr lang="pl-PL" sz="2400" dirty="0"/>
            </a:br>
            <a:endParaRPr lang="pl-PL" sz="2400" dirty="0"/>
          </a:p>
          <a:p>
            <a:r>
              <a:rPr lang="pl-PL" sz="2400" dirty="0"/>
              <a:t>Organ administracji publicznej to człowiek (lub grupa ludzi):</a:t>
            </a:r>
          </a:p>
          <a:p>
            <a:pPr lvl="1"/>
            <a:r>
              <a:rPr lang="pl-PL" sz="2400" dirty="0"/>
              <a:t>Znajdujący się w strukturze organizacyjnej państwa lub samorządu terytorialnego</a:t>
            </a:r>
          </a:p>
          <a:p>
            <a:pPr lvl="1"/>
            <a:r>
              <a:rPr lang="pl-PL" sz="2400" dirty="0"/>
              <a:t>Powołany w celu realizacji norm prawa administracyjnego, w sposób i ze skutkami właściwymi temu prawu</a:t>
            </a:r>
          </a:p>
          <a:p>
            <a:pPr lvl="1"/>
            <a:r>
              <a:rPr lang="pl-PL" sz="2400" dirty="0"/>
              <a:t>Działający w granicach przyznanych mu przez prawo kompetencji</a:t>
            </a:r>
            <a:br>
              <a:rPr lang="pl-PL" sz="2400" dirty="0"/>
            </a:br>
            <a:endParaRPr lang="pl-PL" sz="2400" dirty="0"/>
          </a:p>
          <a:p>
            <a:r>
              <a:rPr lang="pl-PL" sz="2400" dirty="0"/>
              <a:t>Organ działa w imieniu państwa, na jego rachunek </a:t>
            </a:r>
          </a:p>
          <a:p>
            <a:r>
              <a:rPr lang="pl-PL" sz="2400" dirty="0"/>
              <a:t>Wyposażony we władztwo administracyjne </a:t>
            </a:r>
          </a:p>
        </p:txBody>
      </p:sp>
    </p:spTree>
    <p:extLst>
      <p:ext uri="{BB962C8B-B14F-4D97-AF65-F5344CB8AC3E}">
        <p14:creationId xmlns:p14="http://schemas.microsoft.com/office/powerpoint/2010/main" val="2000959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CAC1C4-D671-444D-ABAA-EC1AEB032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a nadzór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3F327B-7337-4967-BBC1-4331310FD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Władztwo</a:t>
            </a:r>
          </a:p>
          <a:p>
            <a:r>
              <a:rPr lang="pl-PL" dirty="0"/>
              <a:t>Intensywność i bezpośredniość</a:t>
            </a:r>
          </a:p>
          <a:p>
            <a:r>
              <a:rPr lang="pl-PL" dirty="0"/>
              <a:t>Przeprowadzanie przez podmiot znajdujący się w strukturach administracji/poza strukturami administracji </a:t>
            </a:r>
          </a:p>
          <a:p>
            <a:r>
              <a:rPr lang="pl-PL" dirty="0"/>
              <a:t>Katalog środków</a:t>
            </a:r>
          </a:p>
        </p:txBody>
      </p:sp>
    </p:spTree>
    <p:extLst>
      <p:ext uri="{BB962C8B-B14F-4D97-AF65-F5344CB8AC3E}">
        <p14:creationId xmlns:p14="http://schemas.microsoft.com/office/powerpoint/2010/main" val="1794672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0904D3-AB16-4219-BD68-309716DB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D1B86E-1BF9-43D3-A5A2-6A3947130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Struktura resortowa – pionowa</a:t>
            </a:r>
          </a:p>
          <a:p>
            <a:r>
              <a:rPr lang="pl-PL" sz="2400" dirty="0"/>
              <a:t>Struktura terenowa - pozioma</a:t>
            </a:r>
          </a:p>
        </p:txBody>
      </p:sp>
    </p:spTree>
    <p:extLst>
      <p:ext uri="{BB962C8B-B14F-4D97-AF65-F5344CB8AC3E}">
        <p14:creationId xmlns:p14="http://schemas.microsoft.com/office/powerpoint/2010/main" val="487180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5AE8AE-F70F-450C-8728-7340B82A4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0162"/>
          </a:xfrm>
        </p:spPr>
        <p:txBody>
          <a:bodyPr/>
          <a:lstStyle/>
          <a:p>
            <a:r>
              <a:rPr lang="pl-PL" dirty="0"/>
              <a:t>Struktura resortowa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BF2EB-8BA0-43C3-8711-C3E124BE8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5962"/>
            <a:ext cx="9601200" cy="4201438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Resort </a:t>
            </a:r>
          </a:p>
          <a:p>
            <a:pPr lvl="1"/>
            <a:r>
              <a:rPr lang="pl-PL" sz="2400" dirty="0"/>
              <a:t>Wyodrębniony pod względem organizacyjnym </a:t>
            </a:r>
            <a:r>
              <a:rPr lang="pl-PL" sz="2400" b="1" dirty="0"/>
              <a:t>dział </a:t>
            </a:r>
            <a:r>
              <a:rPr lang="pl-PL" sz="2400" dirty="0"/>
              <a:t>(gałąź) administracji państwowej, grupujący sprawy jednorodne lub pokrewne i kierowany przez jeden organ centralny (M. Jaroszyński)</a:t>
            </a:r>
          </a:p>
          <a:p>
            <a:r>
              <a:rPr lang="pl-PL" sz="2400" dirty="0"/>
              <a:t>Administracja rządowa</a:t>
            </a:r>
          </a:p>
          <a:p>
            <a:r>
              <a:rPr lang="pl-PL" sz="2400" dirty="0"/>
              <a:t>Wewnątrz urzędów administracyjnych </a:t>
            </a:r>
          </a:p>
          <a:p>
            <a:r>
              <a:rPr lang="pl-PL" sz="2400" dirty="0"/>
              <a:t>Nie obejmuje całej administracji publicznej </a:t>
            </a:r>
          </a:p>
          <a:p>
            <a:r>
              <a:rPr lang="pl-PL" sz="2400" dirty="0"/>
              <a:t>Porządkowanie podmiotów administrujących według przedmiotu ich działania </a:t>
            </a:r>
          </a:p>
        </p:txBody>
      </p:sp>
    </p:spTree>
    <p:extLst>
      <p:ext uri="{BB962C8B-B14F-4D97-AF65-F5344CB8AC3E}">
        <p14:creationId xmlns:p14="http://schemas.microsoft.com/office/powerpoint/2010/main" val="32434531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99F80729-5954-4714-B232-7E3C8B13F6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032" y="-1"/>
            <a:ext cx="9705711" cy="6810311"/>
          </a:xfrm>
        </p:spPr>
      </p:pic>
    </p:spTree>
    <p:extLst>
      <p:ext uri="{BB962C8B-B14F-4D97-AF65-F5344CB8AC3E}">
        <p14:creationId xmlns:p14="http://schemas.microsoft.com/office/powerpoint/2010/main" val="3163945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F9631A-3638-4EF6-980E-17449114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terytorialna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4DD019-2786-4690-9ED4-66151C364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Stworzenie podstaw terytorialnych działalności organów </a:t>
            </a:r>
          </a:p>
          <a:p>
            <a:r>
              <a:rPr lang="pl-PL" sz="2400" dirty="0"/>
              <a:t>Podział terytorialny/podział administracyjny państwa</a:t>
            </a:r>
          </a:p>
          <a:p>
            <a:r>
              <a:rPr lang="pl-PL" sz="2400" dirty="0"/>
              <a:t>Instytucje terytorialne </a:t>
            </a:r>
          </a:p>
          <a:p>
            <a:r>
              <a:rPr lang="pl-PL" sz="2400" dirty="0"/>
              <a:t>Czynniki podziału: ustrój polityczny i gospodarczy państwa, elementy ekonomiczne, czynniki demograficzne, kulturowe, etnograficzne, historyczne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29017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750F8A-D904-4ABB-A38D-A6EBC0ED9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5110"/>
          </a:xfrm>
        </p:spPr>
        <p:txBody>
          <a:bodyPr/>
          <a:lstStyle/>
          <a:p>
            <a:r>
              <a:rPr lang="pl-PL" dirty="0"/>
              <a:t>Podziały terytorialne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2548B-32CE-42BD-9355-5EB29D066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3643"/>
            <a:ext cx="9601200" cy="4233797"/>
          </a:xfrm>
        </p:spPr>
        <p:txBody>
          <a:bodyPr>
            <a:normAutofit/>
          </a:bodyPr>
          <a:lstStyle/>
          <a:p>
            <a:r>
              <a:rPr lang="pl-PL" sz="2400" dirty="0"/>
              <a:t>Podział zasadniczy – tworzony dla organów terenowych posiadających znaczenie zasadnicze i organów o kompetencjach generalnych; organy administracji samorządowej i rządowej </a:t>
            </a:r>
            <a:br>
              <a:rPr lang="pl-PL" sz="2400" dirty="0"/>
            </a:br>
            <a:r>
              <a:rPr lang="pl-PL" sz="2400" dirty="0"/>
              <a:t>Trójstopniowy: gmina, powiat, województwo </a:t>
            </a:r>
          </a:p>
          <a:p>
            <a:r>
              <a:rPr lang="pl-PL" sz="2400" dirty="0"/>
              <a:t>Podział pomocniczy – charakter uzupełniający wobec podziału zasadniczego (pomocniczy podział terytorialny), tworzony dla organów pomocniczych w stosunku do organów podstawowych</a:t>
            </a:r>
          </a:p>
          <a:p>
            <a:r>
              <a:rPr lang="pl-PL" sz="2400" dirty="0"/>
              <a:t>Podział specjalny – w celu realizacji specjalnych zadań państwa, występuje nie tylko w ramach administracji publicznej </a:t>
            </a:r>
          </a:p>
          <a:p>
            <a:r>
              <a:rPr lang="pl-PL" sz="2400" dirty="0"/>
              <a:t>Obszary specjalne*</a:t>
            </a:r>
          </a:p>
        </p:txBody>
      </p:sp>
    </p:spTree>
    <p:extLst>
      <p:ext uri="{BB962C8B-B14F-4D97-AF65-F5344CB8AC3E}">
        <p14:creationId xmlns:p14="http://schemas.microsoft.com/office/powerpoint/2010/main" val="14816648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650F97-315C-497E-9940-F1CA2ADC4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2792"/>
          </a:xfrm>
        </p:spPr>
        <p:txBody>
          <a:bodyPr/>
          <a:lstStyle/>
          <a:p>
            <a:r>
              <a:rPr lang="pl-PL" dirty="0"/>
              <a:t>Podział zasadniczy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DFD29D-266E-468C-914A-AEC382814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8592"/>
            <a:ext cx="9601200" cy="4138808"/>
          </a:xfrm>
        </p:spPr>
        <p:txBody>
          <a:bodyPr/>
          <a:lstStyle/>
          <a:p>
            <a:r>
              <a:rPr lang="pl-PL" dirty="0"/>
              <a:t>Ustawa z dnia 24 lipca 1998 r. o wprowadzeniu </a:t>
            </a:r>
            <a:r>
              <a:rPr lang="pl-PL" b="1" dirty="0"/>
              <a:t>zasadniczego trójstopniowego </a:t>
            </a:r>
            <a:r>
              <a:rPr lang="pl-PL" dirty="0"/>
              <a:t>podziału terytorialnego państwa </a:t>
            </a:r>
            <a:br>
              <a:rPr lang="pl-PL" dirty="0"/>
            </a:br>
            <a:r>
              <a:rPr lang="pl-PL" dirty="0"/>
              <a:t>Art. 1. ust. 1 Z dniem 1 stycznia 1999 r. wprowadza się zasadniczy trójstopniowy podział terytorialny państwa. </a:t>
            </a:r>
            <a:br>
              <a:rPr lang="pl-PL" dirty="0"/>
            </a:br>
            <a:r>
              <a:rPr lang="pl-PL" dirty="0"/>
              <a:t>2. Jednostkami zasadniczego trójstopniowego podziału terytorialnego państwa są: gminy, powiaty i województwa.</a:t>
            </a:r>
          </a:p>
          <a:p>
            <a:r>
              <a:rPr lang="pl-PL" dirty="0"/>
              <a:t>Art. 164. ust. 1 KRP Podstawową jednostką samorządu terytorialnego jest gmina</a:t>
            </a:r>
          </a:p>
          <a:p>
            <a:r>
              <a:rPr lang="pl-PL" dirty="0"/>
              <a:t>Tworzenie, łączenie, dzielenie:</a:t>
            </a:r>
          </a:p>
          <a:p>
            <a:pPr lvl="1"/>
            <a:r>
              <a:rPr lang="pl-PL" dirty="0"/>
              <a:t>Gmina i powiat: rozporządzenie RM – zapewnienie terytorium jednorodnego osadniczo i przestrzennie, uwzględnianie więzi społecznych, gospodarczych i kulturowych oraz zdolności do wykonywania zadań publicznych </a:t>
            </a:r>
          </a:p>
          <a:p>
            <a:pPr lvl="1"/>
            <a:r>
              <a:rPr lang="pl-PL" dirty="0"/>
              <a:t>Województwa – ustawa, rozporządzenie – zmiana granic </a:t>
            </a:r>
          </a:p>
        </p:txBody>
      </p:sp>
    </p:spTree>
    <p:extLst>
      <p:ext uri="{BB962C8B-B14F-4D97-AF65-F5344CB8AC3E}">
        <p14:creationId xmlns:p14="http://schemas.microsoft.com/office/powerpoint/2010/main" val="389530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6B0D18-B280-46C5-B1FA-55420F93C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zasadniczy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206520-80CC-4C2E-A93F-70DB5140A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5a </a:t>
            </a:r>
            <a:r>
              <a:rPr lang="pl-PL" sz="2400" dirty="0" err="1"/>
              <a:t>u.t.p.p</a:t>
            </a:r>
            <a:r>
              <a:rPr lang="pl-PL" sz="2400" dirty="0"/>
              <a:t>. Rada Ministrów, w drodze rozporządzeń, dokonuje zmian granic województw związanych </a:t>
            </a:r>
            <a:r>
              <a:rPr lang="pl-PL" sz="2400" b="1" dirty="0"/>
              <a:t>z tworzeniem, łączeniem, dzieleniem lub znoszeniem powiatów</a:t>
            </a:r>
            <a:r>
              <a:rPr lang="pl-PL" sz="2400" dirty="0"/>
              <a:t> po zasięgnięciu opinii organów stanowiących jednostek samorządu terytorialnego, których zmiany dotyczą. 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Przy dokonywaniu zmian granic województw należy dążyć do poprawienia warunków wykonywania zadań publicznych o charakterze wojewódzkim oraz zachowania regionalnych więzi społecznych, gospodarczych i kulturowych</a:t>
            </a:r>
          </a:p>
        </p:txBody>
      </p:sp>
    </p:spTree>
    <p:extLst>
      <p:ext uri="{BB962C8B-B14F-4D97-AF65-F5344CB8AC3E}">
        <p14:creationId xmlns:p14="http://schemas.microsoft.com/office/powerpoint/2010/main" val="7557003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9A3BAC-14DA-4041-B756-225B05BF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9849"/>
          </a:xfrm>
        </p:spPr>
        <p:txBody>
          <a:bodyPr/>
          <a:lstStyle/>
          <a:p>
            <a:r>
              <a:rPr lang="pl-PL" dirty="0"/>
              <a:t>Podział pomocniczy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CA4932-11BE-4208-8A06-929C83C18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5649"/>
            <a:ext cx="9601200" cy="4656551"/>
          </a:xfrm>
        </p:spPr>
        <p:txBody>
          <a:bodyPr>
            <a:normAutofit fontScale="92500" lnSpcReduction="20000"/>
          </a:bodyPr>
          <a:lstStyle/>
          <a:p>
            <a:r>
              <a:rPr lang="pl-PL" sz="2400" dirty="0"/>
              <a:t>Art. 5 ust. 1. Gmina może tworzyć jednostki pomocnicze: sołectwa oraz dzielnice, osiedla i inne. Jednostką pomocniczą może być również położone na terenie gminy miasto. </a:t>
            </a:r>
            <a:br>
              <a:rPr lang="pl-PL" sz="2400" dirty="0"/>
            </a:br>
            <a:r>
              <a:rPr lang="pl-PL" sz="2400" dirty="0"/>
              <a:t>2. Jednostkę pomocniczą tworzy rada gminy, w drodze uchwały, po przeprowadzeniu konsultacji z mieszkańcami lub z ich inicjatywy. </a:t>
            </a:r>
            <a:br>
              <a:rPr lang="pl-PL" sz="2400" dirty="0"/>
            </a:br>
            <a:r>
              <a:rPr lang="pl-PL" sz="2400" dirty="0"/>
              <a:t>3. Zasady tworzenia, łączenia, podziału oraz znoszenia jednostki pomocniczej określa statut gminy.</a:t>
            </a:r>
          </a:p>
          <a:p>
            <a:r>
              <a:rPr lang="pl-PL" sz="2400" dirty="0"/>
              <a:t>Fakultatywny*</a:t>
            </a:r>
          </a:p>
          <a:p>
            <a:pPr lvl="1"/>
            <a:r>
              <a:rPr lang="pl-PL" sz="2400" dirty="0"/>
              <a:t>Art. 5 ust. 1 ust. o ustroju m.st. Warszawy</a:t>
            </a:r>
            <a:br>
              <a:rPr lang="pl-PL" sz="2400" dirty="0"/>
            </a:br>
            <a:r>
              <a:rPr lang="pl-PL" sz="2400" dirty="0"/>
              <a:t> W m.st. Warszawie utworzenie jednostek pomocniczych – dzielnic m.st. Warszawy, zwanych dalej „dzielnicami”, jest obowiązkowe.</a:t>
            </a:r>
          </a:p>
          <a:p>
            <a:r>
              <a:rPr lang="pl-PL" sz="2400" dirty="0"/>
              <a:t>Może obejmować tylko część terytorium </a:t>
            </a:r>
          </a:p>
          <a:p>
            <a:r>
              <a:rPr lang="pl-PL" sz="2400" dirty="0"/>
              <a:t>Tylko w gminie</a:t>
            </a:r>
          </a:p>
          <a:p>
            <a:r>
              <a:rPr lang="pl-PL" sz="2400" dirty="0"/>
              <a:t>Zadania z zakresu zarządzania i korzystania z mienia komunalnego, rozporządzanie w pewnym zakresie dochodami gminy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89705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3A866BF-DC7D-4DC6-AF9D-1C98207CF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285" y="526901"/>
            <a:ext cx="7385430" cy="580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49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10463-7C41-476F-BC93-2527E758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22546"/>
            <a:ext cx="9601200" cy="767219"/>
          </a:xfrm>
        </p:spPr>
        <p:txBody>
          <a:bodyPr/>
          <a:lstStyle/>
          <a:p>
            <a:r>
              <a:rPr lang="pl-PL" dirty="0"/>
              <a:t>Organ administrujący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9D898F-8675-4741-BF65-68D704B7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89765"/>
            <a:ext cx="9601200" cy="534861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Każdy podmiot, któremu prawo przydaje funkcję administrowania lub któremu prawo stwarza podstawy do przydania funkcji administrowania, a przydanie to nastąpiło</a:t>
            </a:r>
          </a:p>
          <a:p>
            <a:r>
              <a:rPr lang="pl-PL" dirty="0"/>
              <a:t>Podmiot, któremu ustawa wyraźnie przyznała kompetencję administracyjną </a:t>
            </a:r>
          </a:p>
          <a:p>
            <a:r>
              <a:rPr lang="pl-PL" dirty="0"/>
              <a:t>Rodzaje:</a:t>
            </a:r>
          </a:p>
          <a:p>
            <a:pPr lvl="1"/>
            <a:r>
              <a:rPr lang="pl-PL" dirty="0"/>
              <a:t>Wszystkie organy administracyjne*</a:t>
            </a:r>
          </a:p>
          <a:p>
            <a:pPr lvl="1"/>
            <a:r>
              <a:rPr lang="pl-PL" dirty="0"/>
              <a:t>Inne organy państwowe czy publiczne (realizujące funkcje administracyjne państwa)</a:t>
            </a:r>
          </a:p>
          <a:p>
            <a:pPr lvl="1"/>
            <a:r>
              <a:rPr lang="pl-PL" dirty="0"/>
              <a:t>Kierownicy państwowych osób prawnych i innych państwowych jednostek organizacyjnych (na obszarze województwa)</a:t>
            </a:r>
          </a:p>
          <a:p>
            <a:pPr lvl="1"/>
            <a:r>
              <a:rPr lang="pl-PL" dirty="0"/>
              <a:t>Kierownicy powiatowych jednostek organizacyjnych (upoważnieni przez starostę) </a:t>
            </a:r>
          </a:p>
          <a:p>
            <a:pPr lvl="1"/>
            <a:r>
              <a:rPr lang="pl-PL" dirty="0"/>
              <a:t>Organy wykonawcze jednostek pomocniczych ST</a:t>
            </a:r>
          </a:p>
          <a:p>
            <a:pPr lvl="1"/>
            <a:r>
              <a:rPr lang="pl-PL" dirty="0"/>
              <a:t>Organy jednostek organizacyjnych gminy</a:t>
            </a:r>
          </a:p>
          <a:p>
            <a:pPr lvl="1"/>
            <a:r>
              <a:rPr lang="pl-PL" dirty="0"/>
              <a:t>Organy organizacji społecznych</a:t>
            </a:r>
          </a:p>
          <a:p>
            <a:pPr lvl="1"/>
            <a:r>
              <a:rPr lang="pl-PL" dirty="0"/>
              <a:t>Podmioty prowadzące działalność pożytku publicznego</a:t>
            </a:r>
          </a:p>
          <a:p>
            <a:pPr lvl="1"/>
            <a:r>
              <a:rPr lang="pl-PL" dirty="0"/>
              <a:t>Podmioty prywatne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90625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8F9902-B032-4C1C-92B4-2F222FE8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42484"/>
            <a:ext cx="9601200" cy="947280"/>
          </a:xfrm>
        </p:spPr>
        <p:txBody>
          <a:bodyPr/>
          <a:lstStyle/>
          <a:p>
            <a:r>
              <a:rPr lang="pl-PL" dirty="0"/>
              <a:t>Podział specjalny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B272B-8D36-407F-99C5-1875CE16F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601200" cy="5801116"/>
          </a:xfrm>
        </p:spPr>
        <p:txBody>
          <a:bodyPr>
            <a:normAutofit fontScale="85000" lnSpcReduction="20000"/>
          </a:bodyPr>
          <a:lstStyle/>
          <a:p>
            <a:r>
              <a:rPr lang="pl-PL" sz="2400" dirty="0"/>
              <a:t>Na potrzeby administracji niezespolonej, wymiaru sprawiedliwości, samorządów zawodowych </a:t>
            </a:r>
          </a:p>
          <a:p>
            <a:r>
              <a:rPr lang="pl-PL" dirty="0"/>
              <a:t>Rozporządzenie Ministra Przemysłu i Handlu z dnia 21 października 1929 r. w sprawie ustanowienia właściwości terytorialnej okręgowych urzędów górniczych podległych Wyższemu Urzędowi Górniczemu w Warszawie</a:t>
            </a:r>
            <a:br>
              <a:rPr lang="pl-PL" dirty="0"/>
            </a:br>
            <a:br>
              <a:rPr lang="pl-PL" dirty="0"/>
            </a:br>
            <a:r>
              <a:rPr lang="pl-PL" dirty="0"/>
              <a:t>§  1. Obszar podlegający Wyższemu Urzędowi Górniczemu w Warszawie(…) dzieli się na następujące cztery okręgi: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Okrąg I</a:t>
            </a:r>
            <a:r>
              <a:rPr lang="pl-PL" dirty="0"/>
              <a:t>, obejmujący obszar miasta stołecznego Warszawy i województw: poznańskiego, pomorskiego, warszawskiego, białostockiego, wileńskiego, nowogródzkiego, poleskiego, wołyńskiego i lubelskiego oraz obszar województwa kieleckiego oprócz powiatów: będzińskiego, zawierciańskiego, częstochowskiego, olkuskiego i miechowskiego.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Okrąg II</a:t>
            </a:r>
            <a:r>
              <a:rPr lang="pl-PL" dirty="0"/>
              <a:t>, obejmujący obszar województwa łódzkiego, a z województwa kieleckiego obszar powiatu częstochowskiego i powiatu zawierciańskiego, oprócz gminy </a:t>
            </a:r>
            <a:r>
              <a:rPr lang="pl-PL" dirty="0" err="1"/>
              <a:t>Mięrzęcice</a:t>
            </a:r>
            <a:r>
              <a:rPr lang="pl-PL" dirty="0"/>
              <a:t>, oraz z powiatu olkuskiego obszar gmin: Kroczyce i Ogrodzieniec.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Okrąg III</a:t>
            </a:r>
            <a:r>
              <a:rPr lang="pl-PL" dirty="0"/>
              <a:t>, obejmujący następujące części województwa kieleckiego: z powiatu zawierciańskiego obszar gminy </a:t>
            </a:r>
            <a:r>
              <a:rPr lang="pl-PL" dirty="0" err="1"/>
              <a:t>Mięrzęcice</a:t>
            </a:r>
            <a:r>
              <a:rPr lang="pl-PL" dirty="0"/>
              <a:t>, a z powiatu będzińskiego obszar miast: Czeladzi i Sosnowca, gmin: Grodziec, Bobrowniki, Ożarowice, Łagisza i Wojkowice Kościelne oraz część obszaru miasta Będzina, położoną na zachód i północ od rzeki Przemszy.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Okrąg IV</a:t>
            </a:r>
            <a:r>
              <a:rPr lang="pl-PL" dirty="0"/>
              <a:t>, obejmujący następujące części województwa kieleckiego: z powiatu będzińskiego obszar miasta Dąbrowy Górniczej i gmin: Niwka, Olkusko-Siewierska, Zagórze i Łosień oraz część obszaru miasta Będzina, położoną na wschód i południe od rzeki Przemszy, dalej obszar powiatu olkuskiego oprócz gmin Kroczyce i Ogrodzieniec, wreszcie obszar powiatu miechowskiego.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007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8E416-8BF1-490A-88F9-C4E697B67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3098"/>
          </a:xfrm>
        </p:spPr>
        <p:txBody>
          <a:bodyPr/>
          <a:lstStyle/>
          <a:p>
            <a:r>
              <a:rPr lang="pl-PL" dirty="0"/>
              <a:t>Organ administrujący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F8722-9315-4363-8F6A-BE658F0EF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3790"/>
            <a:ext cx="9601200" cy="4023610"/>
          </a:xfrm>
        </p:spPr>
        <p:txBody>
          <a:bodyPr/>
          <a:lstStyle/>
          <a:p>
            <a:r>
              <a:rPr lang="pl-PL" dirty="0"/>
              <a:t>Art. 1 ust. 2 ust. o gospodarce komunalnej</a:t>
            </a:r>
          </a:p>
          <a:p>
            <a:pPr marL="0" indent="0">
              <a:buNone/>
            </a:pPr>
            <a:r>
              <a:rPr lang="pl-PL" dirty="0"/>
              <a:t>Gospodarka komunalna obejmuje w szczególności zadania o charakterze użyteczności publicznej, których celem jest bieżące i nieprzerwane zaspokajanie zbiorowych potrzeb ludności w drodze świadczenia usług powszechnie dostępnych.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Art. 3 ust. 1 Jednostki samorządu terytorialnego w drodze umowy mogą powierzać wykonywanie zadań z zakresu gospodarki komunalnej osobom fizycznym, osobom prawnym lub jednostkom organizacyjnym nieposiadającym osobowości prawnej (…) </a:t>
            </a:r>
          </a:p>
        </p:txBody>
      </p:sp>
    </p:spTree>
    <p:extLst>
      <p:ext uri="{BB962C8B-B14F-4D97-AF65-F5344CB8AC3E}">
        <p14:creationId xmlns:p14="http://schemas.microsoft.com/office/powerpoint/2010/main" val="406408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5BC609-331C-43F1-87C0-96732E141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7857"/>
          </a:xfrm>
        </p:spPr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BF747-5DEB-4E6F-B4CF-0A7540000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2317"/>
            <a:ext cx="9601200" cy="4239883"/>
          </a:xfrm>
        </p:spPr>
        <p:txBody>
          <a:bodyPr>
            <a:normAutofit/>
          </a:bodyPr>
          <a:lstStyle/>
          <a:p>
            <a:r>
              <a:rPr lang="pl-PL" sz="2400" dirty="0"/>
              <a:t>Bez kompetencji nie ma organu</a:t>
            </a:r>
          </a:p>
          <a:p>
            <a:r>
              <a:rPr lang="pl-PL" sz="2400" dirty="0"/>
              <a:t>Zdolność organu administrującego do skonkretyzowanego aktualizowania, w drodze odpowiedniego postępowania, potencjalnego obowiązku działania sformułowanego przez prawo</a:t>
            </a:r>
          </a:p>
          <a:p>
            <a:r>
              <a:rPr lang="pl-PL" sz="2400" dirty="0"/>
              <a:t>Kompetencje są zawsze regulowane prawem (określane ustawami)</a:t>
            </a:r>
          </a:p>
          <a:p>
            <a:pPr lvl="1"/>
            <a:r>
              <a:rPr lang="pl-PL" sz="2400" dirty="0"/>
              <a:t>W sposób zupełny </a:t>
            </a:r>
          </a:p>
          <a:p>
            <a:pPr lvl="1"/>
            <a:r>
              <a:rPr lang="pl-PL" sz="2400" dirty="0"/>
              <a:t>W sposób wystarczający zawierający warunek </a:t>
            </a:r>
          </a:p>
          <a:p>
            <a:r>
              <a:rPr lang="pl-PL" sz="2400" dirty="0"/>
              <a:t>Brak charakteru bezwzględnego </a:t>
            </a:r>
          </a:p>
          <a:p>
            <a:r>
              <a:rPr lang="pl-PL" sz="2400" dirty="0"/>
              <a:t>Konkretność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942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9C9D53-47E2-4C25-9253-AECC3565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3971"/>
          </a:xfrm>
        </p:spPr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A2FE02-C3A3-476A-99B1-EE1B32C02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Art.30 2. </a:t>
            </a:r>
            <a:r>
              <a:rPr lang="pl-PL" dirty="0" err="1"/>
              <a:t>u.s.g</a:t>
            </a:r>
            <a:r>
              <a:rPr lang="pl-PL" dirty="0"/>
              <a:t>. Do zadań wójta należy w szczególności: </a:t>
            </a:r>
          </a:p>
          <a:p>
            <a:pPr marL="0" indent="0">
              <a:buNone/>
            </a:pPr>
            <a:r>
              <a:rPr lang="pl-PL" dirty="0"/>
              <a:t>3) Gospodarowanie mieniem komunalnym; </a:t>
            </a:r>
          </a:p>
          <a:p>
            <a:r>
              <a:rPr lang="pl-PL" dirty="0"/>
              <a:t>Art. 46. 1. </a:t>
            </a:r>
            <a:r>
              <a:rPr lang="pl-PL" dirty="0" err="1"/>
              <a:t>u.s.g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Oświadczenie woli w imieniu gminy w zakresie zarządu mieniem składa jednoosobowo wójt albo działający na podstawie jego upoważnienia zastępca wójta samodzielnie albo wraz z inną upoważnioną przez wójta osobą.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Zawarcie umowy najmu, upoważnienie zastępcy do zawarcia umowy najmu, określenie czasu trwania tej umowy (do lat trzech), kwoty najmu, przeznaczenia</a:t>
            </a:r>
          </a:p>
        </p:txBody>
      </p:sp>
    </p:spTree>
    <p:extLst>
      <p:ext uri="{BB962C8B-B14F-4D97-AF65-F5344CB8AC3E}">
        <p14:creationId xmlns:p14="http://schemas.microsoft.com/office/powerpoint/2010/main" val="284939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FEAFB2-0C6D-42FC-B46D-6BB8F1F9C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343"/>
          </a:xfrm>
        </p:spPr>
        <p:txBody>
          <a:bodyPr/>
          <a:lstStyle/>
          <a:p>
            <a:r>
              <a:rPr lang="pl-PL" dirty="0"/>
              <a:t>Kompetencja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CCC822-2329-4BD3-BD7D-EAB77230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Zakaz subdelegacji </a:t>
            </a:r>
          </a:p>
          <a:p>
            <a:pPr lvl="1"/>
            <a:r>
              <a:rPr lang="pl-PL" sz="2400" dirty="0"/>
              <a:t>Zastępstwo </a:t>
            </a:r>
          </a:p>
          <a:p>
            <a:r>
              <a:rPr lang="pl-PL" sz="2400" dirty="0"/>
              <a:t>Możliwość przekazywania kompetencji </a:t>
            </a:r>
          </a:p>
        </p:txBody>
      </p:sp>
    </p:spTree>
    <p:extLst>
      <p:ext uri="{BB962C8B-B14F-4D97-AF65-F5344CB8AC3E}">
        <p14:creationId xmlns:p14="http://schemas.microsoft.com/office/powerpoint/2010/main" val="3410004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27898B-63CB-4927-9B57-46C19C16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7740"/>
          </a:xfrm>
        </p:spPr>
        <p:txBody>
          <a:bodyPr/>
          <a:lstStyle/>
          <a:p>
            <a:r>
              <a:rPr lang="pl-PL" dirty="0"/>
              <a:t>Urząd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761320-192D-4242-9F3F-7DC438983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3539"/>
            <a:ext cx="9601200" cy="4346531"/>
          </a:xfrm>
        </p:spPr>
        <p:txBody>
          <a:bodyPr>
            <a:normAutofit/>
          </a:bodyPr>
          <a:lstStyle/>
          <a:p>
            <a:r>
              <a:rPr lang="pl-PL" sz="2400" dirty="0"/>
              <a:t>Zorganizowany zespół osób przydanych organowi administracyjnemu do pomocy w wykonywaniu jego funkcji </a:t>
            </a:r>
          </a:p>
          <a:p>
            <a:pPr marL="530352" lvl="1" indent="0">
              <a:buNone/>
            </a:pPr>
            <a:r>
              <a:rPr lang="pl-PL" sz="2400" dirty="0"/>
              <a:t>Art. 13 ust. 1 </a:t>
            </a:r>
            <a:r>
              <a:rPr lang="pl-PL" sz="2400" dirty="0" err="1"/>
              <a:t>u.a.r.w</a:t>
            </a:r>
            <a:r>
              <a:rPr lang="pl-PL" sz="2400" dirty="0"/>
              <a:t>.  Wojewoda wykonuje zadania przy pomocy urzędu wojewódzkiego oraz organów rządowej administracji zespolonej w województwie.</a:t>
            </a:r>
          </a:p>
          <a:p>
            <a:r>
              <a:rPr lang="pl-PL" sz="2400" dirty="0"/>
              <a:t>Urząd nie jest organem</a:t>
            </a:r>
          </a:p>
          <a:p>
            <a:r>
              <a:rPr lang="pl-PL" sz="2400" dirty="0"/>
              <a:t>Zorganizowany zespół osób i środków związanych z organem administracji publicznej i przydzielonych mu do pomocy w realizacji jego funkcji i zadań</a:t>
            </a:r>
          </a:p>
        </p:txBody>
      </p:sp>
    </p:spTree>
    <p:extLst>
      <p:ext uri="{BB962C8B-B14F-4D97-AF65-F5344CB8AC3E}">
        <p14:creationId xmlns:p14="http://schemas.microsoft.com/office/powerpoint/2010/main" val="3779435846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</TotalTime>
  <Words>2899</Words>
  <Application>Microsoft Office PowerPoint</Application>
  <PresentationFormat>Panoramiczny</PresentationFormat>
  <Paragraphs>245</Paragraphs>
  <Slides>40</Slides>
  <Notes>38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3" baseType="lpstr">
      <vt:lpstr>Calibri</vt:lpstr>
      <vt:lpstr>Franklin Gothic Book</vt:lpstr>
      <vt:lpstr>Przycinanie</vt:lpstr>
      <vt:lpstr>Prawo administracyjne</vt:lpstr>
      <vt:lpstr>Podmioty aparatu administracyjnego</vt:lpstr>
      <vt:lpstr>Organy administracji publicznej</vt:lpstr>
      <vt:lpstr>Organ administrujący </vt:lpstr>
      <vt:lpstr>Organ administrujący</vt:lpstr>
      <vt:lpstr>Kompetencja</vt:lpstr>
      <vt:lpstr>Kompetencja</vt:lpstr>
      <vt:lpstr>Kompetencja</vt:lpstr>
      <vt:lpstr>Urząd </vt:lpstr>
      <vt:lpstr>Struktura organizacyjna administracji publicznej</vt:lpstr>
      <vt:lpstr>Centralizacja </vt:lpstr>
      <vt:lpstr>Wojewoda jako organ scentralizowany</vt:lpstr>
      <vt:lpstr>Decentralizacja</vt:lpstr>
      <vt:lpstr>Decentralizacja </vt:lpstr>
      <vt:lpstr>Gmina jako jednostka zdecentralizowana</vt:lpstr>
      <vt:lpstr>Dekoncentracja i koncentracja</vt:lpstr>
      <vt:lpstr>Dekoncentracja i koncentracja</vt:lpstr>
      <vt:lpstr>Nadzór</vt:lpstr>
      <vt:lpstr>Nadzór</vt:lpstr>
      <vt:lpstr>Nadzór prewencyjny </vt:lpstr>
      <vt:lpstr>Nadzór represyjny</vt:lpstr>
      <vt:lpstr>Nadzór hierarchiczny </vt:lpstr>
      <vt:lpstr>Nadzór weryfikacyjny</vt:lpstr>
      <vt:lpstr>Nadzór weryfikacyjny</vt:lpstr>
      <vt:lpstr>Nadzór weryfikacyjny</vt:lpstr>
      <vt:lpstr>Nadzór weryfikacyjny</vt:lpstr>
      <vt:lpstr>Nadzór weryfikacyjny</vt:lpstr>
      <vt:lpstr>Kontrola</vt:lpstr>
      <vt:lpstr>Kontrola</vt:lpstr>
      <vt:lpstr>Kontrola a nadzór</vt:lpstr>
      <vt:lpstr>Struktura administracji publicznej</vt:lpstr>
      <vt:lpstr>Struktura resortowa</vt:lpstr>
      <vt:lpstr>Prezentacja programu PowerPoint</vt:lpstr>
      <vt:lpstr>Struktura terytorialna</vt:lpstr>
      <vt:lpstr>Podziały terytorialne</vt:lpstr>
      <vt:lpstr>Podział zasadniczy</vt:lpstr>
      <vt:lpstr>Podział zasadniczy</vt:lpstr>
      <vt:lpstr>Podział pomocniczy</vt:lpstr>
      <vt:lpstr>Prezentacja programu PowerPoint</vt:lpstr>
      <vt:lpstr>Podział specjalny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</dc:title>
  <dc:creator>Patrycja Przybyła</dc:creator>
  <cp:lastModifiedBy>Patrycja Przybyła</cp:lastModifiedBy>
  <cp:revision>144</cp:revision>
  <dcterms:created xsi:type="dcterms:W3CDTF">2019-03-14T18:40:27Z</dcterms:created>
  <dcterms:modified xsi:type="dcterms:W3CDTF">2022-05-29T12:09:10Z</dcterms:modified>
</cp:coreProperties>
</file>