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4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9" r:id="rId25"/>
    <p:sldId id="350" r:id="rId26"/>
    <p:sldId id="351" r:id="rId27"/>
    <p:sldId id="346" r:id="rId28"/>
    <p:sldId id="347" r:id="rId29"/>
    <p:sldId id="352" r:id="rId30"/>
    <p:sldId id="348" r:id="rId31"/>
    <p:sldId id="353" r:id="rId32"/>
    <p:sldId id="354" r:id="rId33"/>
    <p:sldId id="355" r:id="rId34"/>
    <p:sldId id="356" r:id="rId35"/>
  </p:sldIdLst>
  <p:sldSz cx="9144000" cy="6858000" type="screen4x3"/>
  <p:notesSz cx="6888163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>
        <p:scale>
          <a:sx n="77" d="100"/>
          <a:sy n="77" d="100"/>
        </p:scale>
        <p:origin x="2640" y="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0A-422C-9797-9902C596AAD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0A-422C-9797-9902C596AAD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0A-422C-9797-9902C596A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27127840"/>
        <c:axId val="-1727307424"/>
      </c:barChart>
      <c:catAx>
        <c:axId val="-1727127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727307424"/>
        <c:crosses val="autoZero"/>
        <c:auto val="1"/>
        <c:lblAlgn val="ctr"/>
        <c:lblOffset val="100"/>
        <c:noMultiLvlLbl val="0"/>
      </c:catAx>
      <c:valAx>
        <c:axId val="-1727307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1727127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3983-6088-4EF6-9841-A7B843A692E1}" type="datetimeFigureOut">
              <a:rPr lang="pl-PL" smtClean="0"/>
              <a:pPr/>
              <a:t>07.04.2020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9ED01-9283-4244-9E59-ADF80E071F0E}" type="slidenum">
              <a:rPr lang="pl-PL" smtClean="0"/>
              <a:pPr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5EE9-467B-4D90-934A-9A21F8DF8DBA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40E7-320A-4460-A746-2E91A0EBC86E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AED6-FA43-4DC8-A1B7-791D65F3745E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B4CA-20E7-408F-BE31-B9EA3544442A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E509-C2B6-479F-94D8-7A4F9E920456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1D71-3F75-483F-9C7C-7C627BC08182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9741-C2AF-497D-9B70-F5FDF2F30C30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EFCE-408D-4754-9A4F-5AE2D855CCF1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986-A8BA-485A-BE8C-BC157A6D86DB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EF48-F2F2-44FD-BABB-EC690AEF72CB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FF46-EAE7-4303-A888-40270C25DFA7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22236-E10D-47E3-A821-0E84970BCD7F}" type="datetime1">
              <a:rPr lang="pl-PL" smtClean="0"/>
              <a:pPr/>
              <a:t>07.04.2020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7840-D984-44DD-B183-568ACE837520}" type="slidenum">
              <a:rPr lang="pl-PL" smtClean="0"/>
              <a:pPr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/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11393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339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627784" y="188640"/>
            <a:ext cx="6335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algn="ctr"/>
            <a:r>
              <a:rPr lang="pl-PL" sz="2000" b="1" dirty="0">
                <a:solidFill>
                  <a:schemeClr val="bg1"/>
                </a:solidFill>
              </a:rPr>
              <a:t>POSTĘPOWANIE </a:t>
            </a:r>
            <a:r>
              <a:rPr lang="pl-PL" sz="2000" b="1" dirty="0" smtClean="0">
                <a:solidFill>
                  <a:schemeClr val="bg1"/>
                </a:solidFill>
              </a:rPr>
              <a:t>CYWILNE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571604" y="3071810"/>
            <a:ext cx="70564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 dirty="0" smtClean="0"/>
              <a:t>„Postępowanie elektroniczne. Sprawy o rozwód i separację. Europejskie postępowania w sprawach </a:t>
            </a:r>
            <a:r>
              <a:rPr lang="pl-PL" sz="2400" b="1" dirty="0" err="1" smtClean="0"/>
              <a:t>transgranicznych</a:t>
            </a:r>
            <a:r>
              <a:rPr lang="pl-PL" sz="2400" b="1" smtClean="0"/>
              <a:t>”.</a:t>
            </a:r>
            <a:endParaRPr lang="pl-PL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35590" y="1039574"/>
            <a:ext cx="553998" cy="57017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475655" y="1844824"/>
            <a:ext cx="7273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algn="ctr"/>
            <a:r>
              <a:rPr lang="pl-PL" sz="2800" b="1" dirty="0"/>
              <a:t>POSTĘPOWANIE CYWILNE</a:t>
            </a:r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34</a:t>
            </a:r>
            <a:r>
              <a:rPr lang="pl-PL" b="1" dirty="0" smtClean="0"/>
              <a:t>. Uchylenie nakazu zapłaty i przekazanie sprawy do sądu według właściwości ogólnej.</a:t>
            </a:r>
          </a:p>
          <a:p>
            <a:pPr algn="just">
              <a:buNone/>
            </a:pPr>
            <a:r>
              <a:rPr lang="pl-PL" dirty="0" smtClean="0"/>
              <a:t>§ 1. W przypadkach wskazanych w </a:t>
            </a:r>
            <a:r>
              <a:rPr lang="pl-PL" b="1" dirty="0" smtClean="0"/>
              <a:t>art. 502</a:t>
            </a:r>
            <a:r>
              <a:rPr lang="pl-PL" b="1" baseline="30000" dirty="0" smtClean="0"/>
              <a:t>1</a:t>
            </a:r>
            <a:r>
              <a:rPr lang="pl-PL" dirty="0" smtClean="0"/>
              <a:t> </a:t>
            </a:r>
            <a:r>
              <a:rPr lang="pl-PL" i="1" dirty="0" smtClean="0"/>
              <a:t>uchylenie nakazu z urzędu</a:t>
            </a:r>
            <a:r>
              <a:rPr lang="pl-PL" dirty="0" smtClean="0"/>
              <a:t> § 1 i 2 sąd z urzędu uchyla nakaz zapłaty i przekazuje sprawę do sądu według właściwości ogólnej, chyba że powód w wyznaczonym terminie usunie przeszkodę w doręczeniu nakazu zapłaty.</a:t>
            </a:r>
          </a:p>
          <a:p>
            <a:pPr algn="just">
              <a:buNone/>
            </a:pPr>
            <a:r>
              <a:rPr lang="pl-PL" dirty="0" smtClean="0"/>
              <a:t>§ 2. Postanowienie o przekazaniu sprawy doręcza się tylko powodowi.</a:t>
            </a:r>
          </a:p>
          <a:p>
            <a:pPr algn="just">
              <a:buNone/>
            </a:pPr>
            <a:r>
              <a:rPr lang="pl-PL" dirty="0" smtClean="0"/>
              <a:t>§ 3. Przepisu § 1 nie stosuje się, jeżeli powód wraz z pozwem złożył wniosek o umorzenie postępowania w przypadku uchylenia nakazu zapłaty. W takim przypadku sąd umarza postępowanie, orzekając o kosztach jak przy cofnięciu pozwu.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Wykazanie umocowania w sprawie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37</a:t>
            </a:r>
            <a:r>
              <a:rPr lang="pl-PL" b="1" dirty="0" smtClean="0"/>
              <a:t>. Wezwanie do wykazania umocowania w sprawie.</a:t>
            </a:r>
          </a:p>
          <a:p>
            <a:pPr algn="just">
              <a:buNone/>
            </a:pPr>
            <a:r>
              <a:rPr lang="pl-PL" dirty="0" smtClean="0"/>
              <a:t>§ 1. Po przekazaniu sprawy do sądu według właściwości ogólnej przewodniczący wzywa powoda wyłącznie do wykazania umocowania, o ile stwierdzenie umocowania przez sąd nie jest możliwe na podstawie wykazu lub innego rejestru, do którego sąd ma dostęp drogą elektroniczną, lub do przedłożenia pełnomocnictwa, a po przekazaniu sprawy na podstawie </a:t>
            </a:r>
            <a:r>
              <a:rPr lang="pl-PL" b="1" dirty="0" smtClean="0"/>
              <a:t>art. 505</a:t>
            </a:r>
            <a:r>
              <a:rPr lang="pl-PL" b="1" baseline="30000" dirty="0" smtClean="0"/>
              <a:t>33</a:t>
            </a:r>
            <a:r>
              <a:rPr lang="pl-PL" dirty="0" smtClean="0"/>
              <a:t> </a:t>
            </a:r>
            <a:r>
              <a:rPr lang="pl-PL" i="1" dirty="0" smtClean="0"/>
              <a:t>przekazanie sprawy sądowi według właściwości ogólnej</a:t>
            </a:r>
            <a:r>
              <a:rPr lang="pl-PL" dirty="0" smtClean="0"/>
              <a:t> § 1 lub </a:t>
            </a:r>
            <a:r>
              <a:rPr lang="pl-PL" b="1" dirty="0" smtClean="0"/>
              <a:t>art. 505</a:t>
            </a:r>
            <a:r>
              <a:rPr lang="pl-PL" b="1" baseline="30000" dirty="0" smtClean="0"/>
              <a:t>34</a:t>
            </a:r>
            <a:r>
              <a:rPr lang="pl-PL" dirty="0" smtClean="0"/>
              <a:t> </a:t>
            </a:r>
            <a:r>
              <a:rPr lang="pl-PL" i="1" dirty="0" smtClean="0"/>
              <a:t>uchylenie nakazu zapłaty i przekazanie sprawy do sądu według właściwości ogólnej</a:t>
            </a:r>
            <a:r>
              <a:rPr lang="pl-PL" dirty="0" smtClean="0"/>
              <a:t> § 1 przewodniczący wzywa powoda również do uiszczenia opłaty uzupełniającej od pozwu – w terminie dwutygodniowym od dnia doręczenia wezwania pod rygorem umorzenia postępowania. W razie nieusunięcia powyższych braków pozwu sąd umarza postępowanie.</a:t>
            </a:r>
          </a:p>
          <a:p>
            <a:pPr algn="just">
              <a:buNone/>
            </a:pPr>
            <a:r>
              <a:rPr lang="pl-PL" dirty="0" smtClean="0"/>
              <a:t>§ 2. W przypadku wniesienia sprzeciwu przez przedstawiciela ustawowego, organ albo osobę wymienioną w </a:t>
            </a:r>
            <a:r>
              <a:rPr lang="pl-PL" b="1" dirty="0" smtClean="0"/>
              <a:t>art. 67</a:t>
            </a:r>
            <a:r>
              <a:rPr lang="pl-PL" dirty="0" smtClean="0"/>
              <a:t> </a:t>
            </a:r>
            <a:r>
              <a:rPr lang="pl-PL" i="1" dirty="0" smtClean="0"/>
              <a:t>dokonywanie czynności procesowych przez osoby prawne</a:t>
            </a:r>
            <a:r>
              <a:rPr lang="pl-PL" dirty="0" smtClean="0"/>
              <a:t> lub pełnomocnika przewodniczący wzywa pozwanego wyłącznie do wykazania umocowania, o ile stwierdzenie umocowania przez sąd nie jest możliwe na podstawie wykazu lub innego rejestru, do którego sąd ma dostęp drogą elektroniczną, lub przedłożenia pełnomocnictwa − w terminie dwutygodniowym od dnia doręczenia wezwania. Nieusunięcie powyższych braków nie uzasadnia odrzucenia sprzeciwu.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Sprawy o rozwód i separacje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/>
              <a:t>Postępowanie o rozwód i separację jest w polskim prawie uregulowane w jednakowy sposób, tzn. te same przepisy kodeksu postępowania cywilnego regulują oba te postępowania. Należą one do grupy postępowań odrębnych – a więc procedury procesowej (wyróżniającej się tym, iż istnieje powód i pozwany), zawierającej jednakże na tyle dużo odrębności od przepisów ogólnych regulujących proces cywilny, iż ustawodawca zdecydował się wyodrębnić je w osobnym dziale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Niejawność postępowań.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84030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Ogólna zasada z art. 148 k.p.c. stwierdzająca, iż posiedzenia sądowe są jawne, a więc dostępne dla publiczności w sprawach o rozwód i separację obligatoryjnie odbywają się przy drzwiach zamkniętych (art. 427 k.p.c. )– a więc oprócz składu sędziowskiego, protokolanta, stron i ich pełnomocników, na sali sądowej nie może znajdować się nikt inny. Wyjątkiem jest sytuacja gdy jawności </a:t>
            </a:r>
            <a:r>
              <a:rPr lang="pl-PL" dirty="0" err="1" smtClean="0"/>
              <a:t>zarządają</a:t>
            </a:r>
            <a:r>
              <a:rPr lang="pl-PL" dirty="0" smtClean="0"/>
              <a:t> strony a sąd wyrazi zgodę.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Sprawy o rozwód i separacje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 smtClean="0"/>
              <a:t>Art. 436. Skierowanie małżonków do mediacji.</a:t>
            </a:r>
          </a:p>
          <a:p>
            <a:pPr algn="just">
              <a:buNone/>
            </a:pPr>
            <a:r>
              <a:rPr lang="pl-PL" dirty="0" smtClean="0"/>
              <a:t>§ 1. Jeżeli istnieją widoki na utrzymanie małżeństwa, sąd może skierować strony do mediacji. Skierowanie to jest możliwe także wtedy, gdy postępowanie zostało zawieszone.</a:t>
            </a:r>
          </a:p>
          <a:p>
            <a:pPr algn="just">
              <a:buNone/>
            </a:pPr>
            <a:r>
              <a:rPr lang="pl-PL" dirty="0" smtClean="0"/>
              <a:t>§ 2. Przepisy o mediacji stosuje się odpowiednio, z tym że przedmiotem mediacji może być także pojednanie małżonków.</a:t>
            </a:r>
          </a:p>
          <a:p>
            <a:pPr algn="just">
              <a:buNone/>
            </a:pPr>
            <a:r>
              <a:rPr lang="pl-PL" sz="2600" dirty="0" smtClean="0"/>
              <a:t>§ 3. (uchylony)</a:t>
            </a:r>
          </a:p>
          <a:p>
            <a:pPr algn="just">
              <a:buNone/>
            </a:pPr>
            <a:r>
              <a:rPr lang="pl-PL" dirty="0" smtClean="0"/>
              <a:t>§ 4. Jeżeli strony nie uzgodniły osoby mediatora, sąd kieruje je do stałego mediatora posiadającego wiedzę teoretyczną, w szczególności posiadającego wykształcenie z zakresu psychologii, pedagogiki, socjologii lub prawa oraz umiejętności praktyczne w zakresie prowadzenia mediacji w sprawach rodzinnych.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Powództwo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b="1" dirty="0" smtClean="0"/>
              <a:t>Art. 439. Niedopuszczalność wzajemnego powództwa</a:t>
            </a:r>
          </a:p>
          <a:p>
            <a:pPr algn="just">
              <a:buNone/>
            </a:pPr>
            <a:r>
              <a:rPr lang="pl-PL" dirty="0" smtClean="0"/>
              <a:t>§ 1. Powództwo wzajemne o rozwód lub o separację jest niedopuszczalne.</a:t>
            </a:r>
          </a:p>
          <a:p>
            <a:pPr algn="just">
              <a:buNone/>
            </a:pPr>
            <a:r>
              <a:rPr lang="pl-PL" dirty="0" smtClean="0"/>
              <a:t>§ 2. W czasie trwania procesu o rozwód lub o separację nie może być wszczęta odrębna sprawa o rozwód albo o separację.</a:t>
            </a:r>
          </a:p>
          <a:p>
            <a:pPr algn="just">
              <a:buNone/>
            </a:pPr>
            <a:r>
              <a:rPr lang="pl-PL" dirty="0" smtClean="0"/>
              <a:t>§ 3. Strona pozwana w sprawie o rozwód może jednak również żądać rozwodu albo separacji. Strona pozwana w sprawie o separację może również żądać separacji albo rozwodu.</a:t>
            </a:r>
          </a:p>
          <a:p>
            <a:pPr algn="just">
              <a:buNone/>
            </a:pPr>
            <a:r>
              <a:rPr lang="pl-PL" dirty="0" smtClean="0"/>
              <a:t>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Zawieszenie postępowania/postępowanie dowodowe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52864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sz="2900" b="1" dirty="0" smtClean="0"/>
              <a:t>Art. 440. Przesłanki zawieszenia postępowania.</a:t>
            </a:r>
          </a:p>
          <a:p>
            <a:pPr algn="just">
              <a:buNone/>
            </a:pPr>
            <a:r>
              <a:rPr lang="pl-PL" sz="2900" dirty="0" smtClean="0"/>
              <a:t>§ 1. Jeżeli sąd nabierze przekonania, że istnieją widoki na utrzymanie pożycia małżeńskiego, zawiesza postępowanie. Zawieszenie takie może nastąpić tylko raz w toku postępowania.</a:t>
            </a:r>
          </a:p>
          <a:p>
            <a:pPr algn="just">
              <a:buNone/>
            </a:pPr>
            <a:r>
              <a:rPr lang="pl-PL" sz="2900" dirty="0" smtClean="0"/>
              <a:t>§ 2. Podjęcie postępowania następuje na wniosek jednej ze stron; poza tym stosuje się odpowiednio </a:t>
            </a:r>
            <a:r>
              <a:rPr lang="pl-PL" sz="2900" b="1" dirty="0" smtClean="0"/>
              <a:t>art. 428</a:t>
            </a:r>
            <a:r>
              <a:rPr lang="pl-PL" sz="2900" dirty="0" smtClean="0"/>
              <a:t> </a:t>
            </a:r>
            <a:r>
              <a:rPr lang="pl-PL" sz="2900" i="1" dirty="0" smtClean="0"/>
              <a:t>niestawiennictwo stron; zawieszenie i podjęcie postępowania</a:t>
            </a:r>
            <a:r>
              <a:rPr lang="pl-PL" sz="2900" dirty="0" smtClean="0"/>
              <a:t>, § 2. </a:t>
            </a:r>
          </a:p>
          <a:p>
            <a:pPr>
              <a:buNone/>
            </a:pPr>
            <a:endParaRPr lang="pl-PL" sz="2800" b="1" dirty="0" smtClean="0"/>
          </a:p>
          <a:p>
            <a:pPr algn="just">
              <a:buNone/>
            </a:pPr>
            <a:r>
              <a:rPr lang="pl-PL" sz="2800" b="1" dirty="0" smtClean="0"/>
              <a:t>Art. 441. Cel postępowania dowodowego.</a:t>
            </a:r>
          </a:p>
          <a:p>
            <a:pPr algn="just">
              <a:buNone/>
            </a:pPr>
            <a:r>
              <a:rPr lang="pl-PL" sz="2800" dirty="0" smtClean="0"/>
              <a:t>Postępowanie dowodowe ma przede wszystkim na celu ustalenie okoliczności dotyczących rozkładu pożycia, jak również okoliczności dotyczących dzieci stron i ich sytuacji, a w razie uznania powództwa - także przyczyn, które skłoniły do tego stronę pozwaną. </a:t>
            </a:r>
          </a:p>
          <a:p>
            <a:pPr algn="just">
              <a:buNone/>
            </a:pPr>
            <a:endParaRPr lang="pl-PL" sz="2900" dirty="0" smtClean="0"/>
          </a:p>
          <a:p>
            <a:pPr algn="just"/>
            <a:endParaRPr lang="pl-PL" sz="29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Uznanie pozwu/roszczenia alimentacyjne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 smtClean="0"/>
              <a:t>Art. 442. Uznanie pozwu przez pozwanego w przypadku braku małoletnich dzieci.</a:t>
            </a:r>
          </a:p>
          <a:p>
            <a:pPr algn="just">
              <a:buNone/>
            </a:pPr>
            <a:r>
              <a:rPr lang="pl-PL" dirty="0" smtClean="0"/>
              <a:t>Jeżeli pozwany uznaje żądanie pozwu a małżonkowie nie mają wspólnych małoletnich dzieci, sąd może ograniczyć postępowanie dowodowe do przesłuchania stron. </a:t>
            </a:r>
          </a:p>
          <a:p>
            <a:pPr algn="just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b="1" dirty="0" smtClean="0"/>
              <a:t>Art. 444. Dochodzenie roszczeń alimentacyjnych od drugiego małżonka.</a:t>
            </a:r>
          </a:p>
          <a:p>
            <a:pPr algn="just">
              <a:buNone/>
            </a:pPr>
            <a:r>
              <a:rPr lang="pl-PL" dirty="0" smtClean="0"/>
              <a:t>Małżonek może dochodzić roszczeń alimentacyjnych od drugiego małżonka na wypadek orzeczenia rozwodu, jak również na wypadek orzeczenia separacji. Dochodzenie następuje przez zgłoszenie wniosku na rozprawie w obecności drugiego małżonka albo w piśmie, które należy doręczyć drugiemu małżonkowi. 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Odrębne sprawy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W czasie trwania tych postępowań, małżonkowie nie mogą wytoczyć również osobnych spraw o roszczenia alimentacyjne od drugiego małżonka, o zaspokojenie potrzeb rodziny lub o ustalenie władzy rodzicielskiej nad wspólnymi dziećmi i kontaktów z nimi. Zasadą jest bowiem, iż przy orzeczeniu rozwodu lub separacji, sąd z urzędu rozstrzyga kwestie alimentacyjne oraz władzy rodzicielskiej, natomiast kwestia kontaktów z dziećmi może być uregulowana osobiście przez małżonków.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564360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b="1" dirty="0" smtClean="0"/>
              <a:t>Art. 445. Zakaz wszczynania odrębnych spraw o zaspokojenie potrzeb rodziny lub o alimenty.</a:t>
            </a:r>
          </a:p>
          <a:p>
            <a:pPr algn="just">
              <a:buNone/>
            </a:pPr>
            <a:r>
              <a:rPr lang="pl-PL" dirty="0" smtClean="0"/>
              <a:t>§ 1. W czasie trwania procesu o rozwód lub o separację nie może być wszczęta odrębna sprawa o zaspokojenie potrzeb rodziny i o alimenty pomiędzy małżonkami albo pomiędzy nimi a ich wspólnymi małoletnimi dziećmi co do świadczeń za okres od wytoczenia powództwa o rozwód lub o separację. Pozew lub wniosek o zabezpieczenie w takiej sprawie sąd przekaże sądowi, w którym toczy się sprawa o rozwód lub o separację, w celu rozstrzygnięcia według przepisów o postępowaniu zabezpieczającym.</a:t>
            </a:r>
          </a:p>
          <a:p>
            <a:pPr algn="just">
              <a:buNone/>
            </a:pPr>
            <a:r>
              <a:rPr lang="pl-PL" dirty="0" smtClean="0"/>
              <a:t>§ 2. Postępowanie w sprawie o zaspokojenie potrzeb rodziny lub o alimenty, wszczęte przed wytoczeniem powództwa o rozwód lub o separację, ulega z urzędu zawieszeniu z chwilą wytoczenia powództwa o rozwód lub o separację co do świadczeń za okres od jego wytoczenia. Z chwilą wydania w sprawie o rozwód lub o separację postanowienia o udzieleniu zabezpieczenia wykonania obowiązku zaspokajania potrzeb rodziny lub o alimenty wstrzymuje się także z mocy prawa wykonanie nieprawomocnych orzeczeń o obowiązku tych świadczeń,</a:t>
            </a:r>
            <a:br>
              <a:rPr lang="pl-PL" dirty="0" smtClean="0"/>
            </a:br>
            <a:r>
              <a:rPr lang="pl-PL" dirty="0" smtClean="0"/>
              <a:t>wydanych w poprzednio wszczętej sprawie, za okres od wytoczenia powództwa o rozwód lub o separację.</a:t>
            </a:r>
          </a:p>
          <a:p>
            <a:pPr algn="just">
              <a:buNone/>
            </a:pPr>
            <a:r>
              <a:rPr lang="pl-PL" dirty="0" smtClean="0"/>
              <a:t>§ 3. Po prawomocnym zakończeniu sprawy o rozwód lub o separację zawieszone postępowanie podejmuje się z mocy prawa, orzeczenia zaś, których wykonanie było wstrzymane, podlegają wykonaniu, jednak tylko co do okresu, za który w sprawie o rozwód lub o separację nie orzeczono o roszczeniach objętych zawieszonym postępowaniem. W pozostałym zakresie postępowanie ulega z mocy prawa umorzeniu.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Elektroniczne postępowanie upominawcze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8403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2800" b="1" dirty="0" smtClean="0"/>
              <a:t>Art. 505</a:t>
            </a:r>
            <a:r>
              <a:rPr lang="pl-PL" sz="2800" b="1" baseline="30000" dirty="0" smtClean="0"/>
              <a:t>29</a:t>
            </a:r>
            <a:r>
              <a:rPr lang="pl-PL" sz="2800" b="1" dirty="0" smtClean="0"/>
              <a:t>. Przepisy o postępowaniach odrębnych stosowane w elektronicznym postępowaniu upominawczym.</a:t>
            </a:r>
          </a:p>
          <a:p>
            <a:pPr algn="just">
              <a:buNone/>
            </a:pPr>
            <a:r>
              <a:rPr lang="pl-PL" dirty="0" smtClean="0"/>
              <a:t>W elektronicznym postępowaniu upominawczym nie stosuje się przepisów o postępowaniach odrębnych innych niż wymienione w </a:t>
            </a:r>
            <a:r>
              <a:rPr lang="pl-PL" b="1" dirty="0" smtClean="0"/>
              <a:t>art. 505</a:t>
            </a:r>
            <a:r>
              <a:rPr lang="pl-PL" b="1" baseline="30000" dirty="0" smtClean="0"/>
              <a:t>28</a:t>
            </a:r>
            <a:r>
              <a:rPr lang="pl-PL" dirty="0" smtClean="0"/>
              <a:t> </a:t>
            </a:r>
            <a:r>
              <a:rPr lang="pl-PL" i="1" dirty="0" smtClean="0"/>
              <a:t>odpowiednie stosowanie przepisów ustawy</a:t>
            </a:r>
            <a:r>
              <a:rPr lang="pl-PL" dirty="0" smtClean="0"/>
              <a:t> oraz przepisu </a:t>
            </a:r>
            <a:r>
              <a:rPr lang="pl-PL" b="1" dirty="0" smtClean="0"/>
              <a:t>art. 139</a:t>
            </a:r>
            <a:r>
              <a:rPr lang="pl-PL" dirty="0" smtClean="0"/>
              <a:t> </a:t>
            </a:r>
            <a:r>
              <a:rPr lang="pl-PL" i="1" dirty="0" smtClean="0"/>
              <a:t>niemożność doręczenia pisma</a:t>
            </a:r>
            <a:r>
              <a:rPr lang="pl-PL" dirty="0" smtClean="0"/>
              <a:t> § 5.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 smtClean="0"/>
              <a:t>Art. 445</a:t>
            </a:r>
            <a:r>
              <a:rPr lang="pl-PL" b="1" baseline="30000" dirty="0" smtClean="0"/>
              <a:t>1</a:t>
            </a:r>
            <a:r>
              <a:rPr lang="pl-PL" b="1" dirty="0" smtClean="0"/>
              <a:t>. Zakaz wszczynania odrębnych spraw dotyczących władzy rodzicielskiej.</a:t>
            </a:r>
          </a:p>
          <a:p>
            <a:pPr algn="just">
              <a:buNone/>
            </a:pPr>
            <a:r>
              <a:rPr lang="pl-PL" dirty="0" smtClean="0"/>
              <a:t>§ 1. Jeżeli sprawa o rozwód lub o separację jest w toku, nie może być wszczęte odrębne postępowanie dotyczące władzy rodzicielskiej nad wspólnymi małoletnimi dziećmi stron lub o ustalenie kontaktów z nimi. W razie potrzeby orzeczenia o władzy rodzicielskiej lub o kontaktach stosuje się przepisy o postępowaniu zabezpieczającym.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§ 2. Postępowanie w sprawie dotyczącej władzy rodzicielskiej lub kontaktów wszczęte przed wytoczeniem powództwa o rozwód lub o separację ulega z urzędu zawieszeniu, a o władzy rodzicielskiej lub kontaktach przez cały czas trwania sprawy o rozwód lub o separację sąd orzeka w postępowaniu zabezpieczającym. Sąd postanowi podjąć postępowanie dotyczące władzy rodzicielskiej lub kontaktów, jeżeli w prawomocnym orzeczeniu kończącym postępowanie w sprawie o rozwód lub o separację nie orzeczono o władzy rodzicielskiej lub kontaktach. W przeciwnym wypadku postępowanie ulega umorzeniu.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Mediacje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b="1" dirty="0" smtClean="0"/>
              <a:t>Art. 445</a:t>
            </a:r>
            <a:r>
              <a:rPr lang="pl-PL" b="1" baseline="30000" dirty="0" smtClean="0"/>
              <a:t>2</a:t>
            </a:r>
            <a:r>
              <a:rPr lang="pl-PL" b="1" dirty="0" smtClean="0"/>
              <a:t>. Skierowanie do mediacji dla spraw rodzinnych.</a:t>
            </a:r>
          </a:p>
          <a:p>
            <a:pPr algn="just">
              <a:buNone/>
            </a:pPr>
            <a:r>
              <a:rPr lang="pl-PL" dirty="0" smtClean="0"/>
              <a:t>W każdym stanie sprawy o rozwód lub separację sąd może skierować strony do mediacji w celu ugodowego załatwienia spornych kwestii dotyczących zaspokojenia potrzeb rodziny, alimentów, sposobu sprawowania władzy rodzicielskiej, kontaktów z dziećmi oraz spraw majątkowych podlegających rozstrzygnięciu w wyroku orzekającym rozwód lub separację. Przepis </a:t>
            </a:r>
            <a:r>
              <a:rPr lang="pl-PL" b="1" dirty="0" smtClean="0"/>
              <a:t>art. 436</a:t>
            </a:r>
            <a:r>
              <a:rPr lang="pl-PL" dirty="0" smtClean="0"/>
              <a:t> </a:t>
            </a:r>
            <a:r>
              <a:rPr lang="pl-PL" i="1" dirty="0" smtClean="0"/>
              <a:t>skierowanie małżonków do mediacji</a:t>
            </a:r>
            <a:r>
              <a:rPr lang="pl-PL" dirty="0" smtClean="0"/>
              <a:t>, § 4 stosuje się odpowiednio.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0072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 smtClean="0"/>
              <a:t>Art. 445</a:t>
            </a:r>
            <a:r>
              <a:rPr lang="pl-PL" b="1" baseline="30000" dirty="0" smtClean="0"/>
              <a:t>3</a:t>
            </a:r>
            <a:r>
              <a:rPr lang="pl-PL" b="1" dirty="0" smtClean="0"/>
              <a:t>. Stosowanie przepisu o wykonywaniu kontaktów z dzieckiem na wniosek strony.</a:t>
            </a:r>
          </a:p>
          <a:p>
            <a:pPr algn="just">
              <a:buNone/>
            </a:pPr>
            <a:r>
              <a:rPr lang="pl-PL" dirty="0" smtClean="0"/>
              <a:t>Na wniosek strony stosuje się przepisy </a:t>
            </a:r>
            <a:r>
              <a:rPr lang="pl-PL" b="1" dirty="0" smtClean="0"/>
              <a:t>art. 582</a:t>
            </a:r>
            <a:r>
              <a:rPr lang="pl-PL" b="1" baseline="30000" dirty="0" smtClean="0"/>
              <a:t>1</a:t>
            </a:r>
            <a:r>
              <a:rPr lang="pl-PL" dirty="0" smtClean="0"/>
              <a:t> </a:t>
            </a:r>
            <a:r>
              <a:rPr lang="pl-PL" i="1" dirty="0" smtClean="0"/>
              <a:t>orzeczenia sądu opiekuńczego w sprawach o kontakty z dzieckiem</a:t>
            </a:r>
            <a:r>
              <a:rPr lang="pl-PL" dirty="0" smtClean="0"/>
              <a:t>, § 2 lub 3. </a:t>
            </a:r>
          </a:p>
          <a:p>
            <a:pPr algn="just">
              <a:buNone/>
            </a:pPr>
            <a:r>
              <a:rPr lang="pl-PL" b="1" dirty="0" smtClean="0"/>
              <a:t>Art. 446. śmierć jednego z małżonków.</a:t>
            </a:r>
          </a:p>
          <a:p>
            <a:pPr algn="just">
              <a:buNone/>
            </a:pPr>
            <a:r>
              <a:rPr lang="pl-PL" dirty="0" smtClean="0"/>
              <a:t>W razie śmierci jednego z małżonków postępowanie umarza się.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i="1" dirty="0" smtClean="0"/>
              <a:t>Na koniec należy wspomnieć, iż sprawy o rozwód i separację prowadzone mogą być wyłącznie przez sądami okręgowymi, a w dodatku zawsze rozpatrywane są w powiększonym składzie sądu - jednego sędziego jako przewodniczącego i dwóch ławników.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Europejskie postępowania w sprawach </a:t>
            </a:r>
            <a:r>
              <a:rPr lang="pl-PL" sz="3200" b="1" dirty="0" err="1" smtClean="0"/>
              <a:t>transgranicznych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15</a:t>
            </a:r>
            <a:r>
              <a:rPr lang="pl-PL" b="1" dirty="0" smtClean="0"/>
              <a:t>. Europejskie postępowanie nakazowe.</a:t>
            </a:r>
          </a:p>
          <a:p>
            <a:pPr algn="just">
              <a:buNone/>
            </a:pPr>
            <a:r>
              <a:rPr lang="pl-PL" dirty="0" smtClean="0"/>
              <a:t>§ 1. Sąd rozpoznaje sprawę w europejskim postępowaniu nakazowym, jeżeli są spełnione warunki określone w przepisach rozporządzenia (WE) nr 1896/2006 Parlamentu Europejskiego i Rady z dnia 12 grudnia 2006 r. ustanawiającego postępowanie w sprawie europejskiego nakazu zapłaty (Dz. Urz. UE L 399 z 30.12.2006, str. 1, z </a:t>
            </a:r>
            <a:r>
              <a:rPr lang="pl-PL" dirty="0" err="1" smtClean="0"/>
              <a:t>późn</a:t>
            </a:r>
            <a:r>
              <a:rPr lang="pl-PL" dirty="0" smtClean="0"/>
              <a:t>. zm.), zwanego dalej „rozporządzeniem nr 1896/2006”.</a:t>
            </a:r>
          </a:p>
          <a:p>
            <a:pPr algn="just">
              <a:buNone/>
            </a:pPr>
            <a:r>
              <a:rPr lang="pl-PL" dirty="0" smtClean="0"/>
              <a:t>§ 2. W sprawie rozpoznawanej według przepisów niniejszego rozdziału nie stosuje się przepisów o innych postępowaniach odrębnych.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Roszczenia dochodzone w ramach europejskiego postępowania muszą wynikać ze </a:t>
            </a:r>
            <a:r>
              <a:rPr lang="pl-PL" b="1" dirty="0" smtClean="0"/>
              <a:t>sprawy cywilnej lub gospodarczej</a:t>
            </a:r>
            <a:r>
              <a:rPr lang="pl-PL" dirty="0" smtClean="0"/>
              <a:t> (rozumianej w sposób autonomiczny). </a:t>
            </a:r>
          </a:p>
          <a:p>
            <a:pPr algn="just">
              <a:buNone/>
            </a:pPr>
            <a:r>
              <a:rPr lang="pl-PL" dirty="0" smtClean="0"/>
              <a:t>Sprawy, w których europejskie postępowanie nie obowiązuje to m.in. sprawy podatkowe, celne i administracyjne, oraz dotyczące odpowiedzialności państwa za działania lub zaniechania w wykonywaniu władzy publicznej, a także sprawy z zakresu prawa osobowego, sprawy majątkowe wynikające ze stosunków małżeńskich, testamentów i dziedziczenia oraz obowiązków alimentacyjnych, sprawy związane z postępowaniem upadłościowym, prawem pracy i ubezpieczeń społecznych, oraz dotyczące najmu lub dzierżawy nieruchomości (choć w tym ostatnim zakresie możliwe będzie dochodzenie w omawianym postępowaniu roszczeń pieniężnych wynikających z tych spraw).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Warunkiem dochodzenia roszczenia w europejskim postępowaniu to także wymóg, aby sprawa stanowiąca podstawę roszczenia miała </a:t>
            </a:r>
            <a:r>
              <a:rPr lang="pl-PL" b="1" dirty="0" smtClean="0"/>
              <a:t>charakter </a:t>
            </a:r>
            <a:r>
              <a:rPr lang="pl-PL" b="1" dirty="0" err="1" smtClean="0"/>
              <a:t>transgraniczny</a:t>
            </a:r>
            <a:r>
              <a:rPr lang="pl-PL" dirty="0" smtClean="0"/>
              <a:t>.</a:t>
            </a:r>
          </a:p>
          <a:p>
            <a:pPr algn="just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err="1" smtClean="0"/>
              <a:t>Transgraniczny</a:t>
            </a:r>
            <a:r>
              <a:rPr lang="pl-PL" dirty="0" smtClean="0"/>
              <a:t> charakter oznacza, że </a:t>
            </a:r>
            <a:r>
              <a:rPr lang="pl-PL" dirty="0" err="1" smtClean="0"/>
              <a:t>że</a:t>
            </a:r>
            <a:r>
              <a:rPr lang="pl-PL" dirty="0" smtClean="0"/>
              <a:t> przynajmniej jedna ze stron powinna mieć miejsce zamieszkania, miejsce stałego pobytu lub siedzibę w państwie członkowskim innym niż państwo, w którym znajduje się siedziba sądu właściwego dla rozpoznania sprawy.</a:t>
            </a:r>
          </a:p>
          <a:p>
            <a:pPr algn="just"/>
            <a:r>
              <a:rPr lang="pl-PL" dirty="0" smtClean="0"/>
              <a:t>Z punktu widzenia ustalenia, czy sprawa ma charakter </a:t>
            </a:r>
            <a:r>
              <a:rPr lang="pl-PL" dirty="0" err="1" smtClean="0"/>
              <a:t>transgraniczny</a:t>
            </a:r>
            <a:r>
              <a:rPr lang="pl-PL" dirty="0" smtClean="0"/>
              <a:t>, istotny jest moment wniesienia powództwa do sądu. Nawet jeżeli w toku postępowania sprawa utraci charakter </a:t>
            </a:r>
            <a:r>
              <a:rPr lang="pl-PL" dirty="0" err="1" smtClean="0"/>
              <a:t>transgraniczny</a:t>
            </a:r>
            <a:r>
              <a:rPr lang="pl-PL" dirty="0" smtClean="0"/>
              <a:t>, będzie mogła być nadal rozpoznawana w europejskim postępowaniu w sprawie roszczeń drobnych.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Ostatecznym warunkiem rozpoznania sprawy w europejskim postępowaniu w sprawie roszczeń drobnych jest to, aby </a:t>
            </a:r>
            <a:r>
              <a:rPr lang="pl-PL" b="1" dirty="0" smtClean="0"/>
              <a:t>wartość dochodzonego roszczenia nie przekraczała 2000 euro</a:t>
            </a:r>
            <a:r>
              <a:rPr lang="pl-PL" dirty="0" smtClean="0"/>
              <a:t>. Do wartości przedmiotu sporu nie nie są wliczane odsetki, wydatki i nakłady, co nie oznacza, że ich zasądzenie w toku postępowania nie będzie możliwe.</a:t>
            </a:r>
          </a:p>
          <a:p>
            <a:pPr algn="just">
              <a:buNone/>
            </a:pPr>
            <a:r>
              <a:rPr lang="pl-PL" dirty="0" smtClean="0"/>
              <a:t>Postępowanie w sprawie roszczeń drobnych dotyczy zarówno roszczeń pieniężnych, jak i niepieniężnych.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Sądy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16</a:t>
            </a:r>
            <a:r>
              <a:rPr lang="pl-PL" b="1" dirty="0" smtClean="0"/>
              <a:t>. Właściwość sądu.</a:t>
            </a:r>
          </a:p>
          <a:p>
            <a:pPr algn="just">
              <a:buNone/>
            </a:pPr>
            <a:r>
              <a:rPr lang="pl-PL" dirty="0" smtClean="0"/>
              <a:t>§ 1. Europejskie postępowanie nakazowe należy do właściwości sądów rejonowych i okręgowych.</a:t>
            </a:r>
          </a:p>
          <a:p>
            <a:pPr algn="just">
              <a:buNone/>
            </a:pPr>
            <a:r>
              <a:rPr lang="pl-PL" dirty="0" smtClean="0"/>
              <a:t>§ 2. Europejski nakaz zapłaty może wydać także referendarz sądowy.</a:t>
            </a:r>
          </a:p>
          <a:p>
            <a:pPr algn="just">
              <a:buNone/>
            </a:pPr>
            <a:r>
              <a:rPr lang="pl-PL" dirty="0" smtClean="0"/>
              <a:t>§ 3. Referendarz sądowy może wydawać zarządzenia.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Procedura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17</a:t>
            </a:r>
            <a:r>
              <a:rPr lang="pl-PL" b="1" dirty="0" smtClean="0"/>
              <a:t>. Posiedzenie niejawne.</a:t>
            </a:r>
          </a:p>
          <a:p>
            <a:pPr algn="just">
              <a:buNone/>
            </a:pPr>
            <a:r>
              <a:rPr lang="pl-PL" dirty="0" smtClean="0"/>
              <a:t>Rozpoznanie sprawy następuje na posiedzeniu niejawnym. </a:t>
            </a:r>
          </a:p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18</a:t>
            </a:r>
            <a:r>
              <a:rPr lang="pl-PL" b="1" dirty="0" smtClean="0"/>
              <a:t>. Zmiana trybu postępowania w sprawie europejskiego nakazu zapłaty.</a:t>
            </a:r>
          </a:p>
          <a:p>
            <a:pPr algn="just">
              <a:buNone/>
            </a:pPr>
            <a:r>
              <a:rPr lang="pl-PL" dirty="0" smtClean="0"/>
              <a:t>§ 1. Jeżeli europejski nakaz zapłaty, zgodnie z przepisami rozporządzenia nr 1896/2006, może zostać wydany tylko co do części roszczenia i powód wyraża na to zgodę, sprawę co do pozostałej części roszczenia sąd rozpoznaje we właściwym trybie. W przypadkach wskazanych w ustawie sąd rozpoznaje sprawę według przepisów o postępowaniach odrębnych, z wyłączeniem przepisów o postępowaniu. nakazowym i upominawczym.</a:t>
            </a:r>
            <a:br>
              <a:rPr lang="pl-PL" dirty="0" smtClean="0"/>
            </a:br>
            <a:r>
              <a:rPr lang="pl-PL" dirty="0" smtClean="0"/>
              <a:t>§ 2. (uchylony)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just"/>
            <a:r>
              <a:rPr lang="pl-PL" dirty="0" smtClean="0"/>
              <a:t>Wydanie wyroku następuje zasadniczo na posiedzeniu niejawnym, chyba że w sprawie została przeprowadzona rozprawa. Zanim jednak zaistnieją warunki do wydania wyroku, sąd może po wstępnej fazie badania pozwu wydać postanowienie „o zwrocie” pozwu z uwagi na brak uzupełnienia braków formalnych mimo wezwania, niedopuszczalność pozwu lub jego oczywistą bezzasadność.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00079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Dostęp do e-Sądu możliwy jest poprzez portal </a:t>
            </a:r>
            <a:r>
              <a:rPr lang="pl-PL" dirty="0" err="1" smtClean="0"/>
              <a:t>www.e-sad.gov.pl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Korzyści, jakie niesie za sobą elektroniczne postępowanie upominawcze to przede wszystkim uproszczenie i obniżenie kosztów postępowania, a także skrócenie czasu wydania nakazu zapłaty oraz odciążenie sądów rozpatrujących sprawy, w których stan faktyczny nie jest skomplikowany i nie wymaga przeprowadzenia postępowania dowodowego. Formularze elektroniczne ułatwiają konstruowanie pozwu. </a:t>
            </a:r>
          </a:p>
          <a:p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Komunikacja między powodem i e-Sądem odbywa się wyłącznie w drodze elektronicznej, a między pozwanym i e-Sądem w drodze tradycyjnej, chyba że pozwany sam zainicjuje komunikację elektroniczną. </a:t>
            </a:r>
          </a:p>
          <a:p>
            <a:pPr algn="just">
              <a:buNone/>
            </a:pPr>
            <a:r>
              <a:rPr lang="pl-PL" dirty="0" smtClean="0"/>
              <a:t>W wypadku powoda i jego pełnomocnika </a:t>
            </a:r>
            <a:r>
              <a:rPr lang="pl-PL" b="1" dirty="0" smtClean="0"/>
              <a:t>pisma wniesione w formie tradycyjnej tj. papierowej nie będą wywoływać skutków, jakie ustawa wiąże z wniesieniem pisma procesowego do sądu.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Procedura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19</a:t>
            </a:r>
            <a:r>
              <a:rPr lang="pl-PL" b="1" dirty="0" smtClean="0"/>
              <a:t>. Sprzeciw w europejskim postępowaniu nakazowym.</a:t>
            </a:r>
          </a:p>
          <a:p>
            <a:pPr algn="just">
              <a:buNone/>
            </a:pPr>
            <a:r>
              <a:rPr lang="pl-PL" dirty="0" smtClean="0"/>
              <a:t>§ 1. W razie wniesienia sprzeciwu zgodnie z przepisami rozporządzenia nr 1896/2006, europejski nakaz zapłaty traci moc, a sąd rozpoznaje sprawę we właściwym trybie. W przypadkach wskazanych w ustawie sąd rozpoznaje sprawę według przepisów o postępowaniach odrębnych, z wyłączeniem przepisów o postępowaniu nakazowym i upominawczym.</a:t>
            </a:r>
          </a:p>
          <a:p>
            <a:pPr algn="just">
              <a:buNone/>
            </a:pPr>
            <a:r>
              <a:rPr lang="pl-PL" dirty="0" smtClean="0"/>
              <a:t>§ 2. (uchylony) § 3. (uchylony) </a:t>
            </a:r>
          </a:p>
          <a:p>
            <a:pPr algn="just">
              <a:buNone/>
            </a:pPr>
            <a:r>
              <a:rPr lang="pl-PL" dirty="0" smtClean="0"/>
              <a:t>§ 4. Jeżeli powód zgodnie z przepisami rozporządzenia nr 1896/2006 zażądał zakończenia postępowania na wypadek wniesienia sprzeciwu, sąd umarza postępowanie, orzekając o kosztach jak przy cofnięciu pozwu.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Rozporządzenie daje państwom członkowskim możliwość rezygnacji z dopuszczalności wniesienia środka odwoławczego od wyroku wydanego w europejskim postępowaniu w sprawie roszczeń drobnych. W polskim systemie prawnym przyjęcie takiego rozwiązania jest niedopuszczalne z uwagi na ugruntowaną w Konstytucji zasadę dwuinstancyjności. Wyrok wydany w postępowaniu europejskim może być więc zaskarżony na drodze </a:t>
            </a:r>
            <a:r>
              <a:rPr lang="pl-PL" b="1" dirty="0" smtClean="0"/>
              <a:t>apelacji</a:t>
            </a:r>
            <a:r>
              <a:rPr lang="pl-PL" dirty="0" smtClean="0"/>
              <a:t>, przy czym jej wniesienie i rozpoznanie będzie podlegało reżimowi postępowania odwoławczego w postępowaniu uproszczonym. Apelacja może więc być wniesiona w oparciu o zarzut obrazy prawa materialnego lub naruszenia przepisu postępowania, o ile mogło ono mieć wpływ na wynik postępowania w sprawie. Sąd apelacyjny zasadniczo nie będzie uprawniony do przeprowadzenia postępowania dowodowego. Jeżeli w oparciu o zebrany materiał dowodowy nie będzie mógł zmienić wyroku, obowiązany będzie uchylić zaskarżony wyrok i przekazać sprawę do ponownego rozpoznania. W dalszym toku sprawa będzie rozpoznawana na zasadach ogólnych, z wyłączeniem przepisów o postępowaniach odrębnych.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19a</a:t>
            </a:r>
            <a:r>
              <a:rPr lang="pl-PL" b="1" dirty="0" smtClean="0"/>
              <a:t>. Odrzucenie sprzeciwu.</a:t>
            </a:r>
          </a:p>
          <a:p>
            <a:pPr algn="just">
              <a:buNone/>
            </a:pPr>
            <a:r>
              <a:rPr lang="pl-PL" dirty="0" smtClean="0"/>
              <a:t>Sąd odrzuca sprzeciw wniesiony po upływie przypisanego terminu lub z innych przyczyn niedopuszczalny, jak również sprzeciw którego braków pozwany nie usunął w terminie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uchylenie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20</a:t>
            </a:r>
            <a:r>
              <a:rPr lang="pl-PL" b="1" dirty="0" smtClean="0"/>
              <a:t>. Uchylenie europejskiego nakazu zapłaty</a:t>
            </a:r>
          </a:p>
          <a:p>
            <a:pPr algn="just">
              <a:buNone/>
            </a:pPr>
            <a:r>
              <a:rPr lang="pl-PL" dirty="0" smtClean="0"/>
              <a:t>§ 1. W razie stwierdzenia, że istnieje określona w przepisach rozporządzenia nr 1896/2006 podstawa do uchylenia europejskiego nakazu zapłaty, na wniosek pozwanego sąd, który go wydał, a w przypadku nakazu wydanego przez referendarza sądowego – sąd, przed którym wytoczono powództwo, uchyla nakaz zapłaty.</a:t>
            </a:r>
          </a:p>
          <a:p>
            <a:pPr algn="just">
              <a:buNone/>
            </a:pPr>
            <a:r>
              <a:rPr lang="pl-PL" dirty="0" smtClean="0"/>
              <a:t>§ 2. Wniosek powinien czynić zadość warunkom pisma procesowego i wskazywać okoliczności uzasadniające uchylenie europejskiego nakazu zapłaty.</a:t>
            </a:r>
          </a:p>
          <a:p>
            <a:pPr algn="just">
              <a:buNone/>
            </a:pPr>
            <a:r>
              <a:rPr lang="pl-PL" dirty="0" smtClean="0"/>
              <a:t>§ 3. Przed uchyleniem europejskiego nakazu zapłaty sąd wysłucha powoda na posiedzeniu lub zażąda od niego oświadczenia na piśmie.</a:t>
            </a:r>
          </a:p>
          <a:p>
            <a:pPr algn="just">
              <a:buNone/>
            </a:pPr>
            <a:r>
              <a:rPr lang="pl-PL" dirty="0" smtClean="0"/>
              <a:t>§ 4. Na postanowienie sądu w przedmiocie uchylenia europejskiego nakazu zapłaty przysługuje zażalenie.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27</a:t>
            </a:r>
            <a:r>
              <a:rPr lang="pl-PL" b="1" dirty="0" smtClean="0"/>
              <a:t>. Uchylenie wyroku.</a:t>
            </a:r>
          </a:p>
          <a:p>
            <a:pPr algn="just">
              <a:buNone/>
            </a:pPr>
            <a:r>
              <a:rPr lang="pl-PL" dirty="0" smtClean="0"/>
              <a:t>§ 1. Przepisy </a:t>
            </a:r>
            <a:r>
              <a:rPr lang="pl-PL" dirty="0" err="1" smtClean="0"/>
              <a:t>art</a:t>
            </a:r>
            <a:r>
              <a:rPr lang="pl-PL" dirty="0" smtClean="0"/>
              <a:t> 505idx9–505</a:t>
            </a:r>
            <a:r>
              <a:rPr lang="pl-PL" baseline="30000" dirty="0" smtClean="0"/>
              <a:t>11</a:t>
            </a:r>
            <a:r>
              <a:rPr lang="pl-PL" dirty="0" smtClean="0"/>
              <a:t>, </a:t>
            </a:r>
            <a:r>
              <a:rPr lang="pl-PL" b="1" dirty="0" smtClean="0"/>
              <a:t>art. 505</a:t>
            </a:r>
            <a:r>
              <a:rPr lang="pl-PL" b="1" baseline="30000" dirty="0" smtClean="0"/>
              <a:t>12</a:t>
            </a:r>
            <a:r>
              <a:rPr lang="pl-PL" dirty="0" smtClean="0"/>
              <a:t> </a:t>
            </a:r>
            <a:r>
              <a:rPr lang="pl-PL" i="1" dirty="0" smtClean="0"/>
              <a:t>rozstrzygnięcia sądu II instancji</a:t>
            </a:r>
            <a:r>
              <a:rPr lang="pl-PL" dirty="0" smtClean="0"/>
              <a:t> § 1 i 3 oraz </a:t>
            </a:r>
            <a:r>
              <a:rPr lang="pl-PL" b="1" dirty="0" smtClean="0"/>
              <a:t>art. 505</a:t>
            </a:r>
            <a:r>
              <a:rPr lang="pl-PL" b="1" baseline="30000" dirty="0" smtClean="0"/>
              <a:t>13</a:t>
            </a:r>
            <a:r>
              <a:rPr lang="pl-PL" dirty="0" smtClean="0"/>
              <a:t> </a:t>
            </a:r>
            <a:r>
              <a:rPr lang="pl-PL" i="1" dirty="0" smtClean="0"/>
              <a:t>uzasadnienie wyroku sądu drugiej instancji w sprawie bez postępowania dowodowego </a:t>
            </a:r>
            <a:r>
              <a:rPr lang="pl-PL" dirty="0" smtClean="0"/>
              <a:t>stosuje się.</a:t>
            </a:r>
          </a:p>
          <a:p>
            <a:pPr algn="just">
              <a:buNone/>
            </a:pPr>
            <a:r>
              <a:rPr lang="pl-PL" dirty="0" smtClean="0"/>
              <a:t>§ 2. Uchylając zaskarżony wyrok, sąd drugiej instancji przekazuje sprawę do rozpoznania z wyłączeniem przepisów o postępowaniach odrębnych. 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b="1" dirty="0" smtClean="0"/>
              <a:t>Art. 505</a:t>
            </a:r>
            <a:r>
              <a:rPr lang="pl-PL" b="1" baseline="30000" dirty="0" smtClean="0"/>
              <a:t>27a</a:t>
            </a:r>
            <a:r>
              <a:rPr lang="pl-PL" b="1" dirty="0" smtClean="0"/>
              <a:t>. Uchylenie wyroku w europejskim postępowaniu w sprawie drobnych roszczeń.</a:t>
            </a:r>
          </a:p>
          <a:p>
            <a:pPr algn="just">
              <a:buNone/>
            </a:pPr>
            <a:r>
              <a:rPr lang="pl-PL" dirty="0" smtClean="0"/>
              <a:t>§ 1. W razie stwierdzenia, że istnieje określona w przepisach rozporządzenia nr 861/2007 podstawa do uchylenia wyroku, na wniosek pozwanego sąd, który go wydał, uchyla wyrok.</a:t>
            </a:r>
          </a:p>
          <a:p>
            <a:pPr algn="just">
              <a:buNone/>
            </a:pPr>
            <a:r>
              <a:rPr lang="pl-PL" dirty="0" smtClean="0"/>
              <a:t>§ 2. Wniosek powinien czynić zadość warunkom pisma procesowego i wskazywać okoliczności uzasadniające uchylenie wyroku.</a:t>
            </a:r>
          </a:p>
          <a:p>
            <a:pPr algn="just">
              <a:buNone/>
            </a:pPr>
            <a:r>
              <a:rPr lang="pl-PL" dirty="0" smtClean="0"/>
              <a:t>§ 3. Sąd może rozpoznać wniosek na posiedzeniu niejawnym. Przed uchyleniem wyroku sąd wysłucha powoda na posiedzeniu lub zażąda od niego oświadczenia na piśmie.§ 4. Na postanowienie sądu w przedmiocie uchylenia wyroku przysługuje zażalenie.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Pozew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35785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32</a:t>
            </a:r>
            <a:r>
              <a:rPr lang="pl-PL" b="1" dirty="0" smtClean="0"/>
              <a:t>. Pozew w elektronicznym postępowaniu upominawczym.</a:t>
            </a:r>
          </a:p>
          <a:p>
            <a:pPr algn="just">
              <a:buNone/>
            </a:pPr>
            <a:r>
              <a:rPr lang="pl-PL" dirty="0" smtClean="0"/>
              <a:t>§ 1. W pozwie powód powinien wskazać dowody na poparcie swoich twierdzeń. Dowodów nie dołącza się do pozwu. </a:t>
            </a:r>
          </a:p>
          <a:p>
            <a:pPr algn="just">
              <a:buNone/>
            </a:pPr>
            <a:r>
              <a:rPr lang="pl-PL" dirty="0" smtClean="0"/>
              <a:t>§ 2. Pozew powinien zawierać również:</a:t>
            </a:r>
          </a:p>
          <a:p>
            <a:pPr marL="514350" indent="-514350" algn="just">
              <a:buAutoNum type="arabicParenR"/>
            </a:pPr>
            <a:r>
              <a:rPr lang="pl-PL" dirty="0" smtClean="0"/>
              <a:t>numer PESEL lub NIP pozwanego będącego osobą fizyczną, jeżeli jest on obowiązany do jego posiadania lub posiada go nie mając takiego obowiązku lub</a:t>
            </a:r>
          </a:p>
          <a:p>
            <a:pPr marL="514350" indent="-514350" algn="just">
              <a:buNone/>
            </a:pPr>
            <a:r>
              <a:rPr lang="pl-PL" dirty="0" smtClean="0"/>
              <a:t>2) numer w Krajowym Rejestrze Sądowym, a w przypadku jego braku – numer w innym właściwym rejestrze, ewidencji lub NIP pozwanego niebędącego osobą fizyczną, który nie ma obowiązku wpisu we właściwym rejestrze lub ewidencji, jeżeli jest on obowiązany do jego posiadania,</a:t>
            </a:r>
          </a:p>
          <a:p>
            <a:pPr marL="514350" indent="-514350" algn="just">
              <a:buNone/>
            </a:pPr>
            <a:r>
              <a:rPr lang="pl-PL" dirty="0" smtClean="0"/>
              <a:t>3) datę wymagalności roszczenia.</a:t>
            </a:r>
          </a:p>
          <a:p>
            <a:pPr marL="514350" indent="-514350" algn="just">
              <a:buNone/>
            </a:pPr>
            <a:r>
              <a:rPr lang="pl-PL" dirty="0" smtClean="0"/>
              <a:t>§ 3. Sąd może skazać na grzywnę powoda, jego przedstawiciela ustawowego lub pełnomocnika, który w złej wierze lub wskutek niezachowania należytej staranności oznaczył nieprawidłowo dane, o których mowa w § 2 </a:t>
            </a:r>
            <a:r>
              <a:rPr lang="pl-PL" dirty="0" err="1" smtClean="0"/>
              <a:t>pkt</a:t>
            </a:r>
            <a:r>
              <a:rPr lang="pl-PL" dirty="0" smtClean="0"/>
              <a:t> 1 lub 2 oraz </a:t>
            </a:r>
            <a:r>
              <a:rPr lang="pl-PL" b="1" dirty="0" smtClean="0"/>
              <a:t>art. 126</a:t>
            </a:r>
            <a:r>
              <a:rPr lang="pl-PL" dirty="0" smtClean="0"/>
              <a:t> </a:t>
            </a:r>
            <a:r>
              <a:rPr lang="pl-PL" i="1" dirty="0" smtClean="0"/>
              <a:t>wymogi formalne pisma procesowego</a:t>
            </a:r>
            <a:r>
              <a:rPr lang="pl-PL" dirty="0" smtClean="0"/>
              <a:t> § 2 </a:t>
            </a:r>
            <a:r>
              <a:rPr lang="pl-PL" dirty="0" err="1" smtClean="0"/>
              <a:t>pkt</a:t>
            </a:r>
            <a:r>
              <a:rPr lang="pl-PL" dirty="0" smtClean="0"/>
              <a:t> 1.</a:t>
            </a:r>
          </a:p>
          <a:p>
            <a:pPr marL="514350" indent="-514350" algn="just">
              <a:buNone/>
            </a:pPr>
            <a:r>
              <a:rPr lang="pl-PL" dirty="0" smtClean="0"/>
              <a:t>§ 4. Wraz z pozwem powód może złożyć wniosek o umorzenie postępowania w przypadku braku podstaw do wydania nakazu zapłaty lub uchylenia nakazu zapłaty.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art. 505/32 § 2 k.p.c. powód ma obowiązek podania w pozwie </a:t>
            </a:r>
            <a:r>
              <a:rPr lang="pl-PL" b="1" dirty="0" smtClean="0"/>
              <a:t>dodatkowych danych identyfikujących pozwanego. Osoba fizyczna numer PESEL lub NIP, o ile pozwany obowiązany jest do jego posiadania lub posiada go nie mając takiego obowiązku. Obcokrajowiec jako pozwany, który żadnego z tych numerów posiadać nie muszą, powód zaznacza odpowiednie pole wyboru (ang. </a:t>
            </a:r>
            <a:r>
              <a:rPr lang="pl-PL" b="1" dirty="0" err="1" smtClean="0"/>
              <a:t>checkbox</a:t>
            </a:r>
            <a:r>
              <a:rPr lang="pl-PL" b="1" dirty="0" smtClean="0"/>
              <a:t>), które pozwoli na przejście do dalszych części formularza pozwu. Gdy chodzi o pozwanych nie będących osobami fizycznymi, powód będzie obowiązany podać numer w Krajowym Rejestrze Sądowym (KRS) albo numer w innym właściwym rejestrze, ewidencji, ewentualnie NIP pozwanego niebędącego osobą fizyczną, jeśli dany pozwany nie ma obowiązku wpisu we właściwym rejestrze lub ewidencji, a jest on obowiązany do posiadania NIP.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Sankcje przy pozwie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92922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Regulacja art. 505/32 § 3 k.p.c. umożliwia sądowi </a:t>
            </a:r>
            <a:r>
              <a:rPr lang="pl-PL" b="1" dirty="0" smtClean="0"/>
              <a:t>skazanie na grzywnę powoda, jego przedstawiciela ustawowego lub pełnomocnika, jeśli osoby te w złej wierze lub wskutek niezachowania należytej staranności oznaczyły nieprawidłowo którąkolwiek z następujących danych: </a:t>
            </a:r>
          </a:p>
          <a:p>
            <a:pPr algn="just">
              <a:buNone/>
            </a:pPr>
            <a:r>
              <a:rPr lang="pl-PL" dirty="0" smtClean="0"/>
              <a:t>- PESEL, NIP, numer w KRS lub w innym rejestrze; </a:t>
            </a:r>
          </a:p>
          <a:p>
            <a:pPr algn="just">
              <a:buNone/>
            </a:pPr>
            <a:r>
              <a:rPr lang="pl-PL" dirty="0" smtClean="0"/>
              <a:t>- miejsce zamieszkania lub siedziby oraz adresy stron, ich przedstawicieli ustawowych i pełnomocników.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0072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W EPU możliwe jest dochodzenie jedynie tych roszczeń, </a:t>
            </a:r>
            <a:r>
              <a:rPr lang="pl-PL" b="1" dirty="0" smtClean="0"/>
              <a:t>które stały się wymagalne w okresie trzech lat przed dniem wniesienia pozwu (art. 50529a k.p.c.). W systemie e-Sądu nie ma wprawdzie żadnych ograniczeń technicznych co do wprowadzenia pozwu z roszczeniem „starszym” niż 3 lata, niemniej przy definiowaniu roszczenia, oprócz pola „wartość”, „waluta” i „typ roszczenia”, konieczne jest wypełnienie przez powoda pola „data wymagalności”. Orzecznik (sędzia lub referendarz sądowy) widząc w danej sprawie, że data wymagalności roszczenia jest wcześniejsza niż trzy lata </a:t>
            </a:r>
            <a:r>
              <a:rPr lang="pl-PL" dirty="0" smtClean="0"/>
              <a:t>poprzedzające złożenie pozwu, podejmuje </a:t>
            </a:r>
            <a:r>
              <a:rPr lang="pl-PL" b="1" dirty="0" smtClean="0"/>
              <a:t>decyzję o braku podstaw do wydania nakazu i przekazaniu sprawy według właściwości ogólnej (art. 505/33 § 1 k.p.c.).</a:t>
            </a:r>
          </a:p>
          <a:p>
            <a:pPr algn="just">
              <a:buNone/>
            </a:pPr>
            <a:r>
              <a:rPr lang="pl-PL" dirty="0" smtClean="0"/>
              <a:t>W systemie teleinformatycznym e-Sądu funkcjonuje </a:t>
            </a:r>
            <a:r>
              <a:rPr lang="pl-PL" b="1" dirty="0" smtClean="0"/>
              <a:t>mechanizm kontrolny zapobiegający praktyce kilkukrotnego wnoszenia pozwu o to samo roszczenie.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Opłata sądowa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 smtClean="0"/>
              <a:t>Opłata sądowa od pozwu w EPU wynosi 1,25 % wartości przedmiotu sporu, jednak – zgodnie z ogólnymi zasadami - nie może być jednak niższa niż 30 zł.</a:t>
            </a:r>
          </a:p>
          <a:p>
            <a:pPr algn="just">
              <a:buNone/>
            </a:pPr>
            <a:r>
              <a:rPr lang="pl-PL" dirty="0" smtClean="0"/>
              <a:t>W EPU </a:t>
            </a:r>
            <a:r>
              <a:rPr lang="pl-PL" b="1" dirty="0" smtClean="0"/>
              <a:t>pozew jest skutecznie wniesiony gdy uiszcza się jednocześnie należną od niego opłatę.</a:t>
            </a:r>
          </a:p>
          <a:p>
            <a:pPr algn="just">
              <a:buNone/>
            </a:pPr>
            <a:r>
              <a:rPr lang="pl-PL" b="1" dirty="0" smtClean="0"/>
              <a:t>Brak uiszczenia opłaty - przewodniczący nie wzywa do jej uiszczenia, a pozew nie wywołuje skutków.</a:t>
            </a:r>
          </a:p>
          <a:p>
            <a:pPr algn="just">
              <a:buNone/>
            </a:pPr>
            <a:r>
              <a:rPr lang="pl-PL" dirty="0" smtClean="0"/>
              <a:t>W EPU powód </a:t>
            </a:r>
            <a:r>
              <a:rPr lang="pl-PL" b="1" dirty="0" smtClean="0"/>
              <a:t>nie ma możliwości uzyskania zwolnienia od kosztów.</a:t>
            </a:r>
          </a:p>
          <a:p>
            <a:pPr algn="just">
              <a:buNone/>
            </a:pPr>
            <a:r>
              <a:rPr lang="pl-PL" b="1" dirty="0" smtClean="0"/>
              <a:t>Opłata sądowa - przelew internetowy przy użyciu systemu </a:t>
            </a:r>
            <a:r>
              <a:rPr lang="pl-PL" b="1" dirty="0" err="1" smtClean="0"/>
              <a:t>e-card</a:t>
            </a:r>
            <a:r>
              <a:rPr lang="pl-PL" b="1" dirty="0" smtClean="0"/>
              <a:t>;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Właściwość sądowa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b="1" dirty="0" smtClean="0"/>
              <a:t>Art. 505</a:t>
            </a:r>
            <a:r>
              <a:rPr lang="pl-PL" b="1" baseline="30000" dirty="0" smtClean="0"/>
              <a:t>33</a:t>
            </a:r>
            <a:r>
              <a:rPr lang="pl-PL" b="1" dirty="0" smtClean="0"/>
              <a:t>. Przekazanie sprawy sądowi według właściwości ogólnej.</a:t>
            </a:r>
          </a:p>
          <a:p>
            <a:pPr algn="just">
              <a:buNone/>
            </a:pPr>
            <a:r>
              <a:rPr lang="pl-PL" dirty="0" smtClean="0"/>
              <a:t>§ 1. W przypadku braku podstaw do wydania nakazu zapłaty sąd przekazuje sprawę do sądu według właściwości ogólnej.</a:t>
            </a:r>
          </a:p>
          <a:p>
            <a:pPr algn="just">
              <a:buNone/>
            </a:pPr>
            <a:r>
              <a:rPr lang="pl-PL" dirty="0" smtClean="0"/>
              <a:t>§ 2. Postanowienie o przekazaniu sprawy doręcza się tylko powodowi.</a:t>
            </a:r>
          </a:p>
          <a:p>
            <a:pPr algn="just">
              <a:buNone/>
            </a:pPr>
            <a:r>
              <a:rPr lang="pl-PL" dirty="0" smtClean="0"/>
              <a:t>§ 3. Przepisu § 1 nie stosuje się, jeżeli powód wraz z pozwem złożył wniosek o umorzenie postępowania w przypadku braku podstaw do wydania nakazu zapłaty. W takim przypadku sąd umarza postępowanie, orzekając o kosztach jak przy cofnięciu pozwu. </a:t>
            </a:r>
          </a:p>
          <a:p>
            <a:pPr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17840-D984-44DD-B183-568ACE837520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3063</Words>
  <Application>Microsoft Macintosh PowerPoint</Application>
  <PresentationFormat>Pokaz na ekranie (4:3)</PresentationFormat>
  <Paragraphs>174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7" baseType="lpstr">
      <vt:lpstr>Calibri</vt:lpstr>
      <vt:lpstr>Arial</vt:lpstr>
      <vt:lpstr>Motyw pakietu Office</vt:lpstr>
      <vt:lpstr>Prezentacja programu PowerPoint</vt:lpstr>
      <vt:lpstr>Elektroniczne postępowanie upominawcze</vt:lpstr>
      <vt:lpstr>Prezentacja programu PowerPoint</vt:lpstr>
      <vt:lpstr>Pozew</vt:lpstr>
      <vt:lpstr>Prezentacja programu PowerPoint</vt:lpstr>
      <vt:lpstr>Sankcje przy pozwie</vt:lpstr>
      <vt:lpstr>Prezentacja programu PowerPoint</vt:lpstr>
      <vt:lpstr>Opłata sądowa</vt:lpstr>
      <vt:lpstr>Właściwość sądowa</vt:lpstr>
      <vt:lpstr>Prezentacja programu PowerPoint</vt:lpstr>
      <vt:lpstr>Wykazanie umocowania w sprawie</vt:lpstr>
      <vt:lpstr>Sprawy o rozwód i separacje</vt:lpstr>
      <vt:lpstr>Niejawność postępowań.</vt:lpstr>
      <vt:lpstr>Sprawy o rozwód i separacje</vt:lpstr>
      <vt:lpstr>Powództwo</vt:lpstr>
      <vt:lpstr>Zawieszenie postępowania/postępowanie dowodowe</vt:lpstr>
      <vt:lpstr>Uznanie pozwu/roszczenia alimentacyjne</vt:lpstr>
      <vt:lpstr>Odrębne sprawy</vt:lpstr>
      <vt:lpstr>Prezentacja programu PowerPoint</vt:lpstr>
      <vt:lpstr>Prezentacja programu PowerPoint</vt:lpstr>
      <vt:lpstr>Mediacje</vt:lpstr>
      <vt:lpstr>Prezentacja programu PowerPoint</vt:lpstr>
      <vt:lpstr> Europejskie postępowania w sprawach transgranicznych </vt:lpstr>
      <vt:lpstr>Prezentacja programu PowerPoint</vt:lpstr>
      <vt:lpstr>Prezentacja programu PowerPoint</vt:lpstr>
      <vt:lpstr>Prezentacja programu PowerPoint</vt:lpstr>
      <vt:lpstr>Sądy </vt:lpstr>
      <vt:lpstr>Procedura</vt:lpstr>
      <vt:lpstr>Prezentacja programu PowerPoint</vt:lpstr>
      <vt:lpstr>Procedura</vt:lpstr>
      <vt:lpstr>Prezentacja programu PowerPoint</vt:lpstr>
      <vt:lpstr>Prezentacja programu PowerPoint</vt:lpstr>
      <vt:lpstr>uchylenie</vt:lpstr>
      <vt:lpstr>Prezentacja programu PowerPoint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Przemek</dc:creator>
  <cp:lastModifiedBy>Leszek Ociepka</cp:lastModifiedBy>
  <cp:revision>350</cp:revision>
  <dcterms:created xsi:type="dcterms:W3CDTF">2017-03-26T21:06:36Z</dcterms:created>
  <dcterms:modified xsi:type="dcterms:W3CDTF">2020-04-07T19:45:50Z</dcterms:modified>
</cp:coreProperties>
</file>