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handoutMasterIdLst>
    <p:handoutMasterId r:id="rId66"/>
  </p:handoutMasterIdLst>
  <p:sldIdLst>
    <p:sldId id="264" r:id="rId2"/>
    <p:sldId id="297" r:id="rId3"/>
    <p:sldId id="298" r:id="rId4"/>
    <p:sldId id="300" r:id="rId5"/>
    <p:sldId id="299" r:id="rId6"/>
    <p:sldId id="301" r:id="rId7"/>
    <p:sldId id="302" r:id="rId8"/>
    <p:sldId id="303" r:id="rId9"/>
    <p:sldId id="304" r:id="rId10"/>
    <p:sldId id="305" r:id="rId11"/>
    <p:sldId id="306" r:id="rId12"/>
    <p:sldId id="307" r:id="rId13"/>
    <p:sldId id="308" r:id="rId14"/>
    <p:sldId id="309" r:id="rId15"/>
    <p:sldId id="310" r:id="rId16"/>
    <p:sldId id="311" r:id="rId17"/>
    <p:sldId id="312" r:id="rId18"/>
    <p:sldId id="313" r:id="rId19"/>
    <p:sldId id="314" r:id="rId20"/>
    <p:sldId id="315" r:id="rId21"/>
    <p:sldId id="316" r:id="rId22"/>
    <p:sldId id="317" r:id="rId23"/>
    <p:sldId id="318" r:id="rId24"/>
    <p:sldId id="319" r:id="rId25"/>
    <p:sldId id="320" r:id="rId26"/>
    <p:sldId id="321" r:id="rId27"/>
    <p:sldId id="322" r:id="rId28"/>
    <p:sldId id="323" r:id="rId29"/>
    <p:sldId id="324" r:id="rId30"/>
    <p:sldId id="325" r:id="rId31"/>
    <p:sldId id="326" r:id="rId32"/>
    <p:sldId id="327" r:id="rId33"/>
    <p:sldId id="328" r:id="rId34"/>
    <p:sldId id="329" r:id="rId35"/>
    <p:sldId id="330" r:id="rId36"/>
    <p:sldId id="331" r:id="rId37"/>
    <p:sldId id="332" r:id="rId38"/>
    <p:sldId id="333" r:id="rId39"/>
    <p:sldId id="334" r:id="rId40"/>
    <p:sldId id="335" r:id="rId41"/>
    <p:sldId id="336" r:id="rId42"/>
    <p:sldId id="337" r:id="rId43"/>
    <p:sldId id="338" r:id="rId44"/>
    <p:sldId id="339" r:id="rId45"/>
    <p:sldId id="340" r:id="rId46"/>
    <p:sldId id="341" r:id="rId47"/>
    <p:sldId id="342" r:id="rId48"/>
    <p:sldId id="343" r:id="rId49"/>
    <p:sldId id="344" r:id="rId50"/>
    <p:sldId id="345" r:id="rId51"/>
    <p:sldId id="346" r:id="rId52"/>
    <p:sldId id="347" r:id="rId53"/>
    <p:sldId id="348" r:id="rId54"/>
    <p:sldId id="349" r:id="rId55"/>
    <p:sldId id="350" r:id="rId56"/>
    <p:sldId id="351" r:id="rId57"/>
    <p:sldId id="352" r:id="rId58"/>
    <p:sldId id="353" r:id="rId59"/>
    <p:sldId id="354" r:id="rId60"/>
    <p:sldId id="355" r:id="rId61"/>
    <p:sldId id="356" r:id="rId62"/>
    <p:sldId id="357" r:id="rId63"/>
    <p:sldId id="358" r:id="rId64"/>
  </p:sldIdLst>
  <p:sldSz cx="9144000" cy="6858000" type="screen4x3"/>
  <p:notesSz cx="6888163" cy="100187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5"/>
  </p:normalViewPr>
  <p:slideViewPr>
    <p:cSldViewPr>
      <p:cViewPr>
        <p:scale>
          <a:sx n="77" d="100"/>
          <a:sy n="77" d="100"/>
        </p:scale>
        <p:origin x="2640" y="8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notesMaster" Target="notesMasters/notesMaster1.xml"/><Relationship Id="rId66" Type="http://schemas.openxmlformats.org/officeDocument/2006/relationships/handoutMaster" Target="handoutMasters/handoutMaster1.xml"/><Relationship Id="rId67" Type="http://schemas.openxmlformats.org/officeDocument/2006/relationships/presProps" Target="presProps.xml"/><Relationship Id="rId68" Type="http://schemas.openxmlformats.org/officeDocument/2006/relationships/viewProps" Target="viewProps.xml"/><Relationship Id="rId69" Type="http://schemas.openxmlformats.org/officeDocument/2006/relationships/theme" Target="theme/theme1.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charts/_rels/chart1.xml.rels><?xml version="1.0" encoding="UTF-8" standalone="yes"?>
<Relationships xmlns="http://schemas.openxmlformats.org/package/2006/relationships"><Relationship Id="rId1" Type="http://schemas.openxmlformats.org/officeDocument/2006/relationships/package" Target="../embeddings/Arkusz_programu_Microsoft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c:v>
                </c:pt>
                <c:pt idx="2">
                  <c:v>1.8</c:v>
                </c:pt>
                <c:pt idx="3">
                  <c:v>2.8</c:v>
                </c:pt>
              </c:numCache>
            </c:numRef>
          </c:val>
          <c:extLst xmlns:c16r2="http://schemas.microsoft.com/office/drawing/2015/06/char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2.0</c:v>
                </c:pt>
                <c:pt idx="1">
                  <c:v>2.0</c:v>
                </c:pt>
                <c:pt idx="2">
                  <c:v>3.0</c:v>
                </c:pt>
                <c:pt idx="3">
                  <c:v>5.0</c:v>
                </c:pt>
              </c:numCache>
            </c:numRef>
          </c:val>
          <c:extLst xmlns:c16r2="http://schemas.microsoft.com/office/drawing/2015/06/char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751528832"/>
        <c:axId val="-1779218976"/>
      </c:barChart>
      <c:catAx>
        <c:axId val="-1751528832"/>
        <c:scaling>
          <c:orientation val="minMax"/>
        </c:scaling>
        <c:delete val="0"/>
        <c:axPos val="b"/>
        <c:numFmt formatCode="General" sourceLinked="0"/>
        <c:majorTickMark val="out"/>
        <c:minorTickMark val="none"/>
        <c:tickLblPos val="nextTo"/>
        <c:crossAx val="-1779218976"/>
        <c:crosses val="autoZero"/>
        <c:auto val="1"/>
        <c:lblAlgn val="ctr"/>
        <c:lblOffset val="100"/>
        <c:noMultiLvlLbl val="0"/>
      </c:catAx>
      <c:valAx>
        <c:axId val="-1779218976"/>
        <c:scaling>
          <c:orientation val="minMax"/>
        </c:scaling>
        <c:delete val="0"/>
        <c:axPos val="l"/>
        <c:majorGridlines/>
        <c:numFmt formatCode="0%" sourceLinked="1"/>
        <c:majorTickMark val="out"/>
        <c:minorTickMark val="none"/>
        <c:tickLblPos val="nextTo"/>
        <c:crossAx val="-1751528832"/>
        <c:crosses val="autoZero"/>
        <c:crossBetween val="between"/>
      </c:valAx>
    </c:plotArea>
    <c:legend>
      <c:legendPos val="r"/>
      <c:layout/>
      <c:overlay val="0"/>
    </c:legend>
    <c:plotVisOnly val="1"/>
    <c:dispBlanksAs val="gap"/>
    <c:showDLblsOverMax val="0"/>
  </c:chart>
  <c:txPr>
    <a:bodyPr/>
    <a:lstStyle/>
    <a:p>
      <a:pPr>
        <a:defRPr sz="1800"/>
      </a:pPr>
      <a:endParaRPr lang="pl-PL"/>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09FA1798-D8FB-43A6-A02E-53324B7D27B1}" type="datetimeFigureOut">
              <a:rPr lang="pl-PL" smtClean="0"/>
              <a:pPr/>
              <a:t>07.04.2020</a:t>
            </a:fld>
            <a:endParaRPr lang="pl-PL"/>
          </a:p>
        </p:txBody>
      </p:sp>
      <p:sp>
        <p:nvSpPr>
          <p:cNvPr id="4" name="Symbol zastępczy stopki 3"/>
          <p:cNvSpPr>
            <a:spLocks noGrp="1"/>
          </p:cNvSpPr>
          <p:nvPr>
            <p:ph type="ftr" sz="quarter" idx="2"/>
          </p:nvPr>
        </p:nvSpPr>
        <p:spPr>
          <a:xfrm>
            <a:off x="0" y="9515475"/>
            <a:ext cx="2984500" cy="501650"/>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902075" y="9515475"/>
            <a:ext cx="2984500" cy="501650"/>
          </a:xfrm>
          <a:prstGeom prst="rect">
            <a:avLst/>
          </a:prstGeom>
        </p:spPr>
        <p:txBody>
          <a:bodyPr vert="horz" lIns="91440" tIns="45720" rIns="91440" bIns="45720" rtlCol="0" anchor="b"/>
          <a:lstStyle>
            <a:lvl1pPr algn="r">
              <a:defRPr sz="1200"/>
            </a:lvl1pPr>
          </a:lstStyle>
          <a:p>
            <a:fld id="{1349A68A-B67A-423D-8CA7-531A039FB4F8}" type="slidenum">
              <a:rPr lang="pl-PL" smtClean="0"/>
              <a:pPr/>
              <a:t>‹nr›</a:t>
            </a:fld>
            <a:endParaRPr lang="pl-P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10463983-6088-4EF6-9841-A7B843A692E1}" type="datetimeFigureOut">
              <a:rPr lang="pl-PL" smtClean="0"/>
              <a:pPr/>
              <a:t>07.04.2020</a:t>
            </a:fld>
            <a:endParaRPr lang="pl-PL"/>
          </a:p>
        </p:txBody>
      </p:sp>
      <p:sp>
        <p:nvSpPr>
          <p:cNvPr id="4" name="Symbol zastępczy obrazu slajdu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8975" y="4759325"/>
            <a:ext cx="5510213" cy="45085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515475"/>
            <a:ext cx="2984500" cy="50165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902075" y="9515475"/>
            <a:ext cx="2984500" cy="501650"/>
          </a:xfrm>
          <a:prstGeom prst="rect">
            <a:avLst/>
          </a:prstGeom>
        </p:spPr>
        <p:txBody>
          <a:bodyPr vert="horz" lIns="91440" tIns="45720" rIns="91440" bIns="45720" rtlCol="0" anchor="b"/>
          <a:lstStyle>
            <a:lvl1pPr algn="r">
              <a:defRPr sz="1200"/>
            </a:lvl1pPr>
          </a:lstStyle>
          <a:p>
            <a:fld id="{6AF9ED01-9283-4244-9E59-ADF80E071F0E}" type="slidenum">
              <a:rPr lang="pl-PL" smtClean="0"/>
              <a:pPr/>
              <a:t>‹nr›</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85455EE9-467B-4D90-934A-9A21F8DF8DBA}" type="datetime1">
              <a:rPr lang="pl-PL" smtClean="0"/>
              <a:pPr/>
              <a:t>07.04.2020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A517840-D984-44DD-B183-568ACE837520}" type="slidenum">
              <a:rPr lang="pl-PL" smtClean="0"/>
              <a:pPr/>
              <a:t>‹nr›</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95D540E7-320A-4460-A746-2E91A0EBC86E}" type="datetime1">
              <a:rPr lang="pl-PL" smtClean="0"/>
              <a:pPr/>
              <a:t>07.04.2020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A517840-D984-44DD-B183-568ACE837520}" type="slidenum">
              <a:rPr lang="pl-PL" smtClean="0"/>
              <a:pPr/>
              <a:t>‹nr›</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9443AED6-FA43-4DC8-A1B7-791D65F3745E}" type="datetime1">
              <a:rPr lang="pl-PL" smtClean="0"/>
              <a:pPr/>
              <a:t>07.04.2020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A517840-D984-44DD-B183-568ACE837520}" type="slidenum">
              <a:rPr lang="pl-PL" smtClean="0"/>
              <a:pPr/>
              <a:t>‹nr›</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D96B4CA-20E7-408F-BE31-B9EA3544442A}" type="datetime1">
              <a:rPr lang="pl-PL" smtClean="0"/>
              <a:pPr/>
              <a:t>07.04.2020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A517840-D984-44DD-B183-568ACE837520}" type="slidenum">
              <a:rPr lang="pl-PL" smtClean="0"/>
              <a:pPr/>
              <a:t>‹nr›</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3E01E509-C2B6-479F-94D8-7A4F9E920456}" type="datetime1">
              <a:rPr lang="pl-PL" smtClean="0"/>
              <a:pPr/>
              <a:t>07.04.2020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A517840-D984-44DD-B183-568ACE837520}" type="slidenum">
              <a:rPr lang="pl-PL" smtClean="0"/>
              <a:pPr/>
              <a:t>‹nr›</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C5C51D71-3F75-483F-9C7C-7C627BC08182}" type="datetime1">
              <a:rPr lang="pl-PL" smtClean="0"/>
              <a:pPr/>
              <a:t>07.04.2020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A517840-D984-44DD-B183-568ACE837520}" type="slidenum">
              <a:rPr lang="pl-PL" smtClean="0"/>
              <a:pPr/>
              <a:t>‹nr›</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7A999741-C2AF-497D-9B70-F5FDF2F30C30}" type="datetime1">
              <a:rPr lang="pl-PL" smtClean="0"/>
              <a:pPr/>
              <a:t>07.04.2020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A517840-D984-44DD-B183-568ACE837520}" type="slidenum">
              <a:rPr lang="pl-PL" smtClean="0"/>
              <a:pPr/>
              <a:t>‹nr›</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D822EFCE-408D-4754-9A4F-5AE2D855CCF1}" type="datetime1">
              <a:rPr lang="pl-PL" smtClean="0"/>
              <a:pPr/>
              <a:t>07.04.2020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A517840-D984-44DD-B183-568ACE837520}" type="slidenum">
              <a:rPr lang="pl-PL" smtClean="0"/>
              <a:pPr/>
              <a:t>‹nr›</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468D7986-A8BA-485A-BE8C-BC157A6D86DB}" type="datetime1">
              <a:rPr lang="pl-PL" smtClean="0"/>
              <a:pPr/>
              <a:t>07.04.2020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‹nr›</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9ED0EF48-F2F2-44FD-BABB-EC690AEF72CB}" type="datetime1">
              <a:rPr lang="pl-PL" smtClean="0"/>
              <a:pPr/>
              <a:t>07.04.2020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A517840-D984-44DD-B183-568ACE837520}" type="slidenum">
              <a:rPr lang="pl-PL" smtClean="0"/>
              <a:pPr/>
              <a:t>‹nr›</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DD8AFF46-EAE7-4303-A888-40270C25DFA7}" type="datetime1">
              <a:rPr lang="pl-PL" smtClean="0"/>
              <a:pPr/>
              <a:t>07.04.2020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A517840-D984-44DD-B183-568ACE837520}" type="slidenum">
              <a:rPr lang="pl-PL" smtClean="0"/>
              <a:pPr/>
              <a:t>‹nr›</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E22236-E10D-47E3-A821-0E84970BCD7F}" type="datetime1">
              <a:rPr lang="pl-PL" smtClean="0"/>
              <a:pPr/>
              <a:t>07.04.2020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517840-D984-44DD-B183-568ACE837520}" type="slidenum">
              <a:rPr lang="pl-PL" smtClean="0"/>
              <a:pPr/>
              <a:t>‹nr›</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ext uri="{D42A27DB-BD31-4B8C-83A1-F6EECF244321}">
                <p14:modId xmlns:p14="http://schemas.microsoft.com/office/powerpoint/2010/main" val="127113934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571604" y="3071810"/>
            <a:ext cx="7056438" cy="523220"/>
          </a:xfrm>
          <a:prstGeom prst="rect">
            <a:avLst/>
          </a:prstGeom>
          <a:noFill/>
          <a:ln w="9525">
            <a:noFill/>
            <a:miter lim="800000"/>
            <a:headEnd/>
            <a:tailEnd/>
          </a:ln>
        </p:spPr>
        <p:txBody>
          <a:bodyPr>
            <a:spAutoFit/>
          </a:bodyPr>
          <a:lstStyle/>
          <a:p>
            <a:pPr algn="ctr"/>
            <a:r>
              <a:rPr lang="pl-PL" sz="2800" b="1" dirty="0" smtClean="0"/>
              <a:t>„Postępowanie nieprocesowe”</a:t>
            </a:r>
            <a:endParaRPr lang="pl-PL" sz="2800" dirty="0"/>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475655" y="1844824"/>
            <a:ext cx="7273057" cy="523220"/>
          </a:xfrm>
          <a:prstGeom prst="rect">
            <a:avLst/>
          </a:prstGeom>
          <a:noFill/>
        </p:spPr>
        <p:txBody>
          <a:bodyPr wrap="square" rtlCol="0">
            <a:spAutoFit/>
          </a:bodyPr>
          <a:lstStyle/>
          <a:p>
            <a:pPr marL="88900" algn="ctr"/>
            <a:r>
              <a:rPr lang="pl-PL" sz="2800" b="1" dirty="0"/>
              <a:t>POSTĘPOWANIE CYWILNE</a:t>
            </a:r>
          </a:p>
        </p:txBody>
      </p:sp>
      <p:sp>
        <p:nvSpPr>
          <p:cNvPr id="11" name="Symbol zastępczy numeru slajdu 10"/>
          <p:cNvSpPr>
            <a:spLocks noGrp="1"/>
          </p:cNvSpPr>
          <p:nvPr>
            <p:ph type="sldNum" sz="quarter" idx="12"/>
          </p:nvPr>
        </p:nvSpPr>
        <p:spPr/>
        <p:txBody>
          <a:bodyPr/>
          <a:lstStyle/>
          <a:p>
            <a:fld id="{0A517840-D984-44DD-B183-568ACE837520}" type="slidenum">
              <a:rPr lang="pl-PL" smtClean="0"/>
              <a:pPr/>
              <a:t>1</a:t>
            </a:fld>
            <a:endParaRPr lang="pl-PL"/>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96908"/>
          </a:xfrm>
        </p:spPr>
        <p:txBody>
          <a:bodyPr>
            <a:normAutofit fontScale="90000"/>
          </a:bodyPr>
          <a:lstStyle/>
          <a:p>
            <a:r>
              <a:rPr lang="pl-PL" sz="3200" b="1" dirty="0" smtClean="0"/>
              <a:t>Środki zaskarżenia w postępowaniu nieprocesowym</a:t>
            </a:r>
            <a:endParaRPr lang="pl-PL" sz="3200" b="1" dirty="0"/>
          </a:p>
        </p:txBody>
      </p:sp>
      <p:sp>
        <p:nvSpPr>
          <p:cNvPr id="3" name="Symbol zastępczy zawartości 2"/>
          <p:cNvSpPr>
            <a:spLocks noGrp="1"/>
          </p:cNvSpPr>
          <p:nvPr>
            <p:ph idx="1"/>
          </p:nvPr>
        </p:nvSpPr>
        <p:spPr/>
        <p:txBody>
          <a:bodyPr/>
          <a:lstStyle/>
          <a:p>
            <a:pPr algn="just">
              <a:buNone/>
            </a:pPr>
            <a:endParaRPr lang="pl-PL" b="1" dirty="0" smtClean="0"/>
          </a:p>
          <a:p>
            <a:pPr algn="just">
              <a:buNone/>
            </a:pPr>
            <a:r>
              <a:rPr lang="pl-PL" b="1" dirty="0" smtClean="0"/>
              <a:t>Art. 518.  </a:t>
            </a:r>
            <a:r>
              <a:rPr lang="pl-PL" dirty="0" smtClean="0"/>
              <a:t>Od postanowień sądu pierwszej instancji orzekających co do istoty sprawy przysługuje apelacja. Na inne postanowienia sądu pierwszej instancji, w wypadkach wskazanych w ustawie, przysługuje zażalenie. </a:t>
            </a:r>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10</a:t>
            </a:fld>
            <a:endParaRPr lang="pl-PL"/>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868346"/>
          </a:xfrm>
        </p:spPr>
        <p:txBody>
          <a:bodyPr>
            <a:normAutofit fontScale="90000"/>
          </a:bodyPr>
          <a:lstStyle/>
          <a:p>
            <a:r>
              <a:rPr lang="pl-PL" sz="3200" b="1" dirty="0" smtClean="0"/>
              <a:t>Uznanie za zmarłego, stwierdzenie zgonu – właściwość sądu</a:t>
            </a:r>
            <a:endParaRPr lang="pl-PL" sz="3200" b="1" dirty="0"/>
          </a:p>
        </p:txBody>
      </p:sp>
      <p:sp>
        <p:nvSpPr>
          <p:cNvPr id="3" name="Symbol zastępczy zawartości 2"/>
          <p:cNvSpPr>
            <a:spLocks noGrp="1"/>
          </p:cNvSpPr>
          <p:nvPr>
            <p:ph idx="1"/>
          </p:nvPr>
        </p:nvSpPr>
        <p:spPr>
          <a:xfrm>
            <a:off x="457200" y="1285860"/>
            <a:ext cx="8229600" cy="5286412"/>
          </a:xfrm>
        </p:spPr>
        <p:txBody>
          <a:bodyPr>
            <a:normAutofit fontScale="85000" lnSpcReduction="20000"/>
          </a:bodyPr>
          <a:lstStyle/>
          <a:p>
            <a:pPr algn="just">
              <a:buNone/>
            </a:pPr>
            <a:r>
              <a:rPr lang="pl-PL" b="1" dirty="0" smtClean="0"/>
              <a:t>Art. 526 </a:t>
            </a:r>
            <a:r>
              <a:rPr lang="pl-PL" dirty="0" smtClean="0"/>
              <a:t>§ 1. W sprawach o uznanie za zmarłego właściwy jest sąd ostatniego miejsca zamieszkania zaginionego, a w braku tej podstawy - sąd wskazany w </a:t>
            </a:r>
            <a:r>
              <a:rPr lang="pl-PL" b="1" dirty="0" smtClean="0"/>
              <a:t>art. 508</a:t>
            </a:r>
            <a:r>
              <a:rPr lang="pl-PL" dirty="0" smtClean="0"/>
              <a:t> </a:t>
            </a:r>
            <a:r>
              <a:rPr lang="pl-PL" i="1" dirty="0" smtClean="0"/>
              <a:t>właściwość miejscowa sądu</a:t>
            </a:r>
            <a:r>
              <a:rPr lang="pl-PL" dirty="0" smtClean="0"/>
              <a:t>, § 1.</a:t>
            </a:r>
          </a:p>
          <a:p>
            <a:pPr algn="just">
              <a:buNone/>
            </a:pPr>
            <a:r>
              <a:rPr lang="pl-PL" dirty="0" smtClean="0"/>
              <a:t>§ 2. Jeżeli wskutek tego samego zdarzenia zaginęła większa liczba osób, Sąd Najwyższy na wniosek Ministra Sprawiedliwości może wyznaczyć jeden sąd jako wyłącznie właściwy do rozpoznania spraw będących w związku z tym zdarzeniem. Postanowienie Sądu Najwyższego podlega ogłoszeniu w Dzienniku Urzędowym Rzeczypospolitej Polskiej „Monitor Polski”.</a:t>
            </a:r>
          </a:p>
          <a:p>
            <a:pPr algn="just">
              <a:buNone/>
            </a:pPr>
            <a:endParaRPr lang="pl-PL" dirty="0" smtClean="0"/>
          </a:p>
          <a:p>
            <a:pPr algn="just">
              <a:buNone/>
            </a:pPr>
            <a:r>
              <a:rPr lang="pl-PL" dirty="0" smtClean="0"/>
              <a:t>Wniosek może być złożony do sadu przez każdego kto jest tym zainteresowany. </a:t>
            </a:r>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11</a:t>
            </a:fld>
            <a:endParaRPr lang="pl-PL"/>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25470"/>
          </a:xfrm>
        </p:spPr>
        <p:txBody>
          <a:bodyPr>
            <a:normAutofit/>
          </a:bodyPr>
          <a:lstStyle/>
          <a:p>
            <a:r>
              <a:rPr lang="pl-PL" sz="3200" b="1" dirty="0" smtClean="0"/>
              <a:t>Termin na złożenie wniosku</a:t>
            </a:r>
            <a:endParaRPr lang="pl-PL" sz="3200" b="1" dirty="0"/>
          </a:p>
        </p:txBody>
      </p:sp>
      <p:sp>
        <p:nvSpPr>
          <p:cNvPr id="3" name="Symbol zastępczy zawartości 2"/>
          <p:cNvSpPr>
            <a:spLocks noGrp="1"/>
          </p:cNvSpPr>
          <p:nvPr>
            <p:ph idx="1"/>
          </p:nvPr>
        </p:nvSpPr>
        <p:spPr>
          <a:xfrm>
            <a:off x="285720" y="1214422"/>
            <a:ext cx="8501122" cy="4686320"/>
          </a:xfrm>
        </p:spPr>
        <p:txBody>
          <a:bodyPr>
            <a:normAutofit/>
          </a:bodyPr>
          <a:lstStyle/>
          <a:p>
            <a:pPr algn="just">
              <a:buNone/>
            </a:pPr>
            <a:r>
              <a:rPr lang="pl-PL" dirty="0" smtClean="0"/>
              <a:t>Wniosek o uznanie za zmarłego można zgłosić nie wcześniej niż na rok przed końcem terminu, po upływie którego zaginiony może być uznany za zmarłego. Gdy jednak uznanie za zmarłego może nastąpić po upływie roku lub krótszego niż rok terminu od zdarzenia, które uzasadnia prawdopodobieństwo śmierci zaginionego, wniosek o uznanie za zmarłego zgłosić można dopiero po upływie tego terminu. </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12</a:t>
            </a:fld>
            <a:endParaRPr lang="pl-PL"/>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25470"/>
          </a:xfrm>
        </p:spPr>
        <p:txBody>
          <a:bodyPr>
            <a:normAutofit fontScale="90000"/>
          </a:bodyPr>
          <a:lstStyle/>
          <a:p>
            <a:r>
              <a:rPr lang="pl-PL" sz="3200" b="1" dirty="0" smtClean="0"/>
              <a:t>Treść oraz zamieszczenie ogłoszenia o wszczęciu postępowania</a:t>
            </a:r>
            <a:endParaRPr lang="pl-PL" sz="3200" b="1" dirty="0"/>
          </a:p>
        </p:txBody>
      </p:sp>
      <p:sp>
        <p:nvSpPr>
          <p:cNvPr id="3" name="Symbol zastępczy zawartości 2"/>
          <p:cNvSpPr>
            <a:spLocks noGrp="1"/>
          </p:cNvSpPr>
          <p:nvPr>
            <p:ph idx="1"/>
          </p:nvPr>
        </p:nvSpPr>
        <p:spPr>
          <a:xfrm>
            <a:off x="457200" y="1214422"/>
            <a:ext cx="8229600" cy="5214974"/>
          </a:xfrm>
        </p:spPr>
        <p:txBody>
          <a:bodyPr>
            <a:normAutofit fontScale="62500" lnSpcReduction="20000"/>
          </a:bodyPr>
          <a:lstStyle/>
          <a:p>
            <a:pPr algn="just">
              <a:buNone/>
            </a:pPr>
            <a:r>
              <a:rPr lang="pl-PL" dirty="0" smtClean="0"/>
              <a:t>Jeżeli według treści wniosku istnieją przesłanki do uznania zaginionego za zmarłego, sąd zarządzi ogłoszenie o wszczęciu postępowania.</a:t>
            </a:r>
          </a:p>
          <a:p>
            <a:pPr algn="just">
              <a:buNone/>
            </a:pPr>
            <a:r>
              <a:rPr lang="pl-PL" dirty="0" smtClean="0"/>
              <a:t>§Ogłoszenie postępowania powinno zawierać:</a:t>
            </a:r>
          </a:p>
          <a:p>
            <a:pPr marL="514350" indent="-514350" algn="just">
              <a:buAutoNum type="arabicParenR"/>
            </a:pPr>
            <a:r>
              <a:rPr lang="pl-PL" dirty="0" smtClean="0"/>
              <a:t>imię i nazwisko oraz adres wnioskodawcy;</a:t>
            </a:r>
          </a:p>
          <a:p>
            <a:pPr marL="514350" indent="-514350" algn="just">
              <a:buAutoNum type="arabicParenR"/>
            </a:pPr>
            <a:r>
              <a:rPr lang="pl-PL" dirty="0" smtClean="0"/>
              <a:t>dane dotyczące osoby zaginionego oraz istotne okoliczności znane z akt</a:t>
            </a:r>
          </a:p>
          <a:p>
            <a:pPr marL="514350" indent="-514350" algn="just">
              <a:buNone/>
            </a:pPr>
            <a:r>
              <a:rPr lang="pl-PL" dirty="0" smtClean="0"/>
              <a:t>sprawy, które mogą przyczynić się do wykrycia zaginionego;</a:t>
            </a:r>
          </a:p>
          <a:p>
            <a:pPr marL="514350" indent="-514350" algn="just">
              <a:buNone/>
            </a:pPr>
            <a:r>
              <a:rPr lang="pl-PL" dirty="0" smtClean="0"/>
              <a:t>3) wezwanie skierowane do zaginionego, aby w oznaczonym terminie, nie krótszym niż trzy, a nie dłuższym niż sześć miesięcy, zgłosił się, gdyż w przeciwnym razie może być uznany za zmarłego;</a:t>
            </a:r>
          </a:p>
          <a:p>
            <a:pPr marL="514350" indent="-514350" algn="just">
              <a:buNone/>
            </a:pPr>
            <a:r>
              <a:rPr lang="pl-PL" dirty="0" smtClean="0"/>
              <a:t>4) wezwanie skierowane do wszystkich osób, które mogą udzielić wiadomości o zaginionym, aby w powyższym terminie przekazały je sądowi. </a:t>
            </a:r>
          </a:p>
          <a:p>
            <a:pPr algn="just">
              <a:buNone/>
            </a:pPr>
            <a:r>
              <a:rPr lang="pl-PL" b="1" dirty="0" smtClean="0"/>
              <a:t>Art. 531.</a:t>
            </a:r>
          </a:p>
          <a:p>
            <a:pPr algn="just">
              <a:buNone/>
            </a:pPr>
            <a:r>
              <a:rPr lang="pl-PL" dirty="0" smtClean="0"/>
              <a:t>Ogłoszenie o wszczęciu postępowania umieszcza się w prasie o zasięgu ogólnopolskim i podaje publicznie do wiadomości w miejscu ostatniego zamieszkania zaginionego w sposób na tym obszarze przyjęty. Sąd może zarządzić zamieszczenie ogłoszenia w innych jeszcze pismach oraz podać je do publicznej wiadomości również w inny sposób, jaki uzna za odpowiedni. </a:t>
            </a:r>
          </a:p>
          <a:p>
            <a:pPr algn="just"/>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13</a:t>
            </a:fld>
            <a:endParaRPr lang="pl-PL"/>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25470"/>
          </a:xfrm>
        </p:spPr>
        <p:txBody>
          <a:bodyPr>
            <a:normAutofit/>
          </a:bodyPr>
          <a:lstStyle/>
          <a:p>
            <a:r>
              <a:rPr lang="pl-PL" sz="3600" b="1" dirty="0" smtClean="0"/>
              <a:t>Terminy</a:t>
            </a:r>
            <a:endParaRPr lang="pl-PL" sz="3600" b="1" dirty="0"/>
          </a:p>
        </p:txBody>
      </p:sp>
      <p:sp>
        <p:nvSpPr>
          <p:cNvPr id="3" name="Symbol zastępczy zawartości 2"/>
          <p:cNvSpPr>
            <a:spLocks noGrp="1"/>
          </p:cNvSpPr>
          <p:nvPr>
            <p:ph idx="1"/>
          </p:nvPr>
        </p:nvSpPr>
        <p:spPr>
          <a:xfrm>
            <a:off x="457200" y="1285860"/>
            <a:ext cx="8229600" cy="4840303"/>
          </a:xfrm>
        </p:spPr>
        <p:txBody>
          <a:bodyPr>
            <a:normAutofit/>
          </a:bodyPr>
          <a:lstStyle/>
          <a:p>
            <a:pPr algn="just">
              <a:buNone/>
            </a:pPr>
            <a:r>
              <a:rPr lang="pl-PL" b="1" dirty="0" smtClean="0"/>
              <a:t>Art. 532. P</a:t>
            </a:r>
            <a:r>
              <a:rPr lang="pl-PL" dirty="0" smtClean="0"/>
              <a:t>ostępowanie może toczyć się przed upływem terminu podanego w ogłoszeniu, nie może jednak być zakończone wcześniej niż po upływie:</a:t>
            </a:r>
          </a:p>
          <a:p>
            <a:pPr marL="514350" indent="-514350" algn="just">
              <a:buAutoNum type="arabicParenR"/>
            </a:pPr>
            <a:r>
              <a:rPr lang="pl-PL" dirty="0" smtClean="0"/>
              <a:t>terminów przewidzianych w kodeksie cywilnym;</a:t>
            </a:r>
          </a:p>
          <a:p>
            <a:pPr marL="514350" indent="-514350" algn="just">
              <a:buAutoNum type="arabicParenR"/>
            </a:pPr>
            <a:r>
              <a:rPr lang="pl-PL" dirty="0" smtClean="0"/>
              <a:t>trzech miesięcy od ukazania się ogłoszenia;</a:t>
            </a:r>
          </a:p>
          <a:p>
            <a:pPr marL="514350" indent="-514350" algn="just">
              <a:buAutoNum type="arabicParenR"/>
            </a:pPr>
            <a:r>
              <a:rPr lang="pl-PL" dirty="0" smtClean="0"/>
              <a:t>miesiąca od końca terminu wyznaczonego w ogłoszeniu. </a:t>
            </a:r>
          </a:p>
          <a:p>
            <a:pPr algn="just"/>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14</a:t>
            </a:fld>
            <a:endParaRPr lang="pl-PL"/>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96908"/>
          </a:xfrm>
        </p:spPr>
        <p:txBody>
          <a:bodyPr>
            <a:normAutofit/>
          </a:bodyPr>
          <a:lstStyle/>
          <a:p>
            <a:r>
              <a:rPr lang="pl-PL" sz="3200" b="1" dirty="0" smtClean="0"/>
              <a:t>Zmiana trybu</a:t>
            </a:r>
            <a:endParaRPr lang="pl-PL" sz="3200" b="1" dirty="0"/>
          </a:p>
        </p:txBody>
      </p:sp>
      <p:sp>
        <p:nvSpPr>
          <p:cNvPr id="3" name="Symbol zastępczy zawartości 2"/>
          <p:cNvSpPr>
            <a:spLocks noGrp="1"/>
          </p:cNvSpPr>
          <p:nvPr>
            <p:ph idx="1"/>
          </p:nvPr>
        </p:nvSpPr>
        <p:spPr/>
        <p:txBody>
          <a:bodyPr/>
          <a:lstStyle/>
          <a:p>
            <a:pPr>
              <a:buNone/>
            </a:pPr>
            <a:r>
              <a:rPr lang="pl-PL" b="1" dirty="0" smtClean="0"/>
              <a:t>Art. 534.</a:t>
            </a:r>
          </a:p>
          <a:p>
            <a:pPr algn="just">
              <a:buNone/>
            </a:pPr>
            <a:r>
              <a:rPr lang="pl-PL" dirty="0" smtClean="0"/>
              <a:t>Jeżeli w toku postępowania o uznanie za zmarłego okaże się, że śmierć zaginionego jest niewątpliwa, sąd przeprowadzi dalsze postępowanie z urzędu według przepisów oddziału następnego </a:t>
            </a:r>
            <a:r>
              <a:rPr lang="pl-PL" i="1" dirty="0" smtClean="0"/>
              <a:t>(stwierdzenie zgonu).</a:t>
            </a:r>
          </a:p>
          <a:p>
            <a:pPr algn="just"/>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15</a:t>
            </a:fld>
            <a:endParaRPr lang="pl-PL"/>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25470"/>
          </a:xfrm>
        </p:spPr>
        <p:txBody>
          <a:bodyPr>
            <a:normAutofit fontScale="90000"/>
          </a:bodyPr>
          <a:lstStyle/>
          <a:p>
            <a:r>
              <a:rPr lang="pl-PL" sz="3200" b="1" dirty="0" smtClean="0"/>
              <a:t/>
            </a:r>
            <a:br>
              <a:rPr lang="pl-PL" sz="3200" b="1" dirty="0" smtClean="0"/>
            </a:br>
            <a:r>
              <a:rPr lang="pl-PL" sz="3200" b="1" dirty="0" smtClean="0"/>
              <a:t>Postępowanie o stwierdzenie zgonu.</a:t>
            </a:r>
            <a:br>
              <a:rPr lang="pl-PL" sz="3200" b="1" dirty="0" smtClean="0"/>
            </a:br>
            <a:r>
              <a:rPr lang="pl-PL" sz="3200" b="1" dirty="0" smtClean="0"/>
              <a:t>Treść ogłoszenia.</a:t>
            </a:r>
            <a:br>
              <a:rPr lang="pl-PL" sz="3200" b="1" dirty="0" smtClean="0"/>
            </a:br>
            <a:endParaRPr lang="pl-PL" sz="3200" b="1" dirty="0"/>
          </a:p>
        </p:txBody>
      </p:sp>
      <p:sp>
        <p:nvSpPr>
          <p:cNvPr id="3" name="Symbol zastępczy zawartości 2"/>
          <p:cNvSpPr>
            <a:spLocks noGrp="1"/>
          </p:cNvSpPr>
          <p:nvPr>
            <p:ph idx="1"/>
          </p:nvPr>
        </p:nvSpPr>
        <p:spPr>
          <a:xfrm>
            <a:off x="457200" y="1285860"/>
            <a:ext cx="8229600" cy="5214974"/>
          </a:xfrm>
        </p:spPr>
        <p:txBody>
          <a:bodyPr>
            <a:normAutofit fontScale="85000" lnSpcReduction="20000"/>
          </a:bodyPr>
          <a:lstStyle/>
          <a:p>
            <a:pPr algn="just"/>
            <a:r>
              <a:rPr lang="pl-PL" b="1" dirty="0" smtClean="0"/>
              <a:t>Art. 537 </a:t>
            </a:r>
            <a:r>
              <a:rPr lang="pl-PL" dirty="0" smtClean="0"/>
              <a:t>§ 1. Zarządzenie ogłoszenia o wszczęciu postępowania nie jest obowiązkowe.</a:t>
            </a:r>
          </a:p>
          <a:p>
            <a:pPr algn="just">
              <a:buNone/>
            </a:pPr>
            <a:r>
              <a:rPr lang="pl-PL" dirty="0" smtClean="0"/>
              <a:t>§ 2. Sąd może jednak, jeżeli uzna to za celowe, zarządzić dokonanie ogłoszenia w określony przez siebie sposób. Do ogłoszenia stosuje się wówczas odpowiednio przepis </a:t>
            </a:r>
            <a:r>
              <a:rPr lang="pl-PL" b="1" dirty="0" smtClean="0"/>
              <a:t>art. 530</a:t>
            </a:r>
            <a:r>
              <a:rPr lang="pl-PL" dirty="0" smtClean="0"/>
              <a:t> </a:t>
            </a:r>
            <a:r>
              <a:rPr lang="pl-PL" i="1" dirty="0" smtClean="0"/>
              <a:t>treść ogłoszenia o wszczęciu postępowania</a:t>
            </a:r>
            <a:r>
              <a:rPr lang="pl-PL" dirty="0" smtClean="0"/>
              <a:t>, § 2; termin wyznaczony w ogłoszeniu nie może być krótszy niż miesiąc ani dłuższy niż trzy miesiące.</a:t>
            </a:r>
          </a:p>
          <a:p>
            <a:pPr algn="just">
              <a:buNone/>
            </a:pPr>
            <a:r>
              <a:rPr lang="pl-PL" dirty="0" smtClean="0"/>
              <a:t>§ 3. W wypadku przewidzianym w paragrafie poprzedzającym postępowanie nie może być zakończone wcześniej niż po upływie miesiąca od ukazania się ogłoszenia i dwóch tygodni od końca terminu wyznaczonego w ogłoszeniu.</a:t>
            </a:r>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16</a:t>
            </a:fld>
            <a:endParaRPr lang="pl-PL"/>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25470"/>
          </a:xfrm>
        </p:spPr>
        <p:txBody>
          <a:bodyPr>
            <a:normAutofit/>
          </a:bodyPr>
          <a:lstStyle/>
          <a:p>
            <a:r>
              <a:rPr lang="pl-PL" sz="3600" b="1" dirty="0" smtClean="0"/>
              <a:t>Treść postanowienia</a:t>
            </a:r>
            <a:endParaRPr lang="pl-PL" sz="3600" b="1" dirty="0"/>
          </a:p>
        </p:txBody>
      </p:sp>
      <p:sp>
        <p:nvSpPr>
          <p:cNvPr id="3" name="Symbol zastępczy zawartości 2"/>
          <p:cNvSpPr>
            <a:spLocks noGrp="1"/>
          </p:cNvSpPr>
          <p:nvPr>
            <p:ph idx="1"/>
          </p:nvPr>
        </p:nvSpPr>
        <p:spPr/>
        <p:txBody>
          <a:bodyPr>
            <a:normAutofit/>
          </a:bodyPr>
          <a:lstStyle/>
          <a:p>
            <a:pPr algn="just">
              <a:buNone/>
            </a:pPr>
            <a:r>
              <a:rPr lang="pl-PL" b="1" dirty="0" smtClean="0"/>
              <a:t>Art. 538</a:t>
            </a:r>
          </a:p>
          <a:p>
            <a:pPr algn="just">
              <a:buNone/>
            </a:pPr>
            <a:r>
              <a:rPr lang="pl-PL" dirty="0" smtClean="0"/>
              <a:t>W postanowieniu stwierdzającym zgon należy chwilę śmierci ściśle oznaczyć, stosownie do wyników postępowania. Jeżeli dokładne ustalenie chwili śmierci nie jest możliwe, przyjmuje się chwilę najbardziej prawdopodobną. </a:t>
            </a:r>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17</a:t>
            </a:fld>
            <a:endParaRPr lang="pl-PL"/>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96908"/>
          </a:xfrm>
        </p:spPr>
        <p:txBody>
          <a:bodyPr>
            <a:normAutofit fontScale="90000"/>
          </a:bodyPr>
          <a:lstStyle/>
          <a:p>
            <a:r>
              <a:rPr lang="pl-PL" sz="3200" b="1" dirty="0" smtClean="0"/>
              <a:t/>
            </a:r>
            <a:br>
              <a:rPr lang="pl-PL" sz="3200" b="1" dirty="0" smtClean="0"/>
            </a:br>
            <a:r>
              <a:rPr lang="pl-PL" sz="3200" b="1" dirty="0" smtClean="0"/>
              <a:t>Uchylenie postanowień orzekających uznanie za zmarłego lub stwierdzenie zgonu.</a:t>
            </a:r>
            <a:br>
              <a:rPr lang="pl-PL" sz="3200" b="1" dirty="0" smtClean="0"/>
            </a:br>
            <a:endParaRPr lang="pl-PL" sz="3200" b="1" dirty="0"/>
          </a:p>
        </p:txBody>
      </p:sp>
      <p:sp>
        <p:nvSpPr>
          <p:cNvPr id="3" name="Symbol zastępczy zawartości 2"/>
          <p:cNvSpPr>
            <a:spLocks noGrp="1"/>
          </p:cNvSpPr>
          <p:nvPr>
            <p:ph idx="1"/>
          </p:nvPr>
        </p:nvSpPr>
        <p:spPr>
          <a:xfrm>
            <a:off x="457200" y="1285860"/>
            <a:ext cx="8229600" cy="4840303"/>
          </a:xfrm>
        </p:spPr>
        <p:txBody>
          <a:bodyPr>
            <a:normAutofit fontScale="70000" lnSpcReduction="20000"/>
          </a:bodyPr>
          <a:lstStyle/>
          <a:p>
            <a:pPr algn="just">
              <a:buNone/>
            </a:pPr>
            <a:r>
              <a:rPr lang="pl-PL" b="1" dirty="0" smtClean="0"/>
              <a:t>Art. 539. Wyłączność.</a:t>
            </a:r>
          </a:p>
          <a:p>
            <a:pPr algn="just">
              <a:buNone/>
            </a:pPr>
            <a:r>
              <a:rPr lang="pl-PL" dirty="0" smtClean="0"/>
              <a:t>Dowód, że osoba uznana za zmarłą albo której zgon został stwierdzony pozostaje przy życiu lub że śmierć jej nastąpiła w innej chwili niż chwila oznaczona w orzeczeniu, może być przeprowadzony tylko w postępowaniu unormowanym w niniejszym oddziale. </a:t>
            </a:r>
          </a:p>
          <a:p>
            <a:pPr algn="just">
              <a:buNone/>
            </a:pPr>
            <a:r>
              <a:rPr lang="pl-PL" b="1" dirty="0" smtClean="0"/>
              <a:t>Art. 540. Właściwość sądu.</a:t>
            </a:r>
          </a:p>
          <a:p>
            <a:pPr algn="just">
              <a:buNone/>
            </a:pPr>
            <a:r>
              <a:rPr lang="pl-PL" dirty="0" smtClean="0"/>
              <a:t>Właściwy jest sąd, który w pierwszej instancji orzekł uznanie za zmarłego lub stwierdzenie zgonu.</a:t>
            </a:r>
          </a:p>
          <a:p>
            <a:pPr algn="just">
              <a:buNone/>
            </a:pPr>
            <a:r>
              <a:rPr lang="pl-PL" b="1" dirty="0" smtClean="0"/>
              <a:t>Art. 541. Legitymacja czynna.</a:t>
            </a:r>
          </a:p>
          <a:p>
            <a:pPr algn="just">
              <a:buNone/>
            </a:pPr>
            <a:r>
              <a:rPr lang="pl-PL" dirty="0" smtClean="0"/>
              <a:t>§ 1. Wniosek o uchylenie postanowienia orzekającego uznanie za zmarłego albo stwierdzającego zgon może zgłosić każdy zainteresowany. Sąd może także uchylić je z urzędu.</a:t>
            </a:r>
          </a:p>
          <a:p>
            <a:pPr algn="just">
              <a:buNone/>
            </a:pPr>
            <a:r>
              <a:rPr lang="pl-PL" dirty="0" smtClean="0"/>
              <a:t>§ 2. Sąd wzywa do udziału w sprawie uczestników postępowania, w którym zapadło postanowienie o uznaniu za zmarłego lub o stwierdzeniu zgonu. </a:t>
            </a:r>
          </a:p>
          <a:p>
            <a:pPr algn="just">
              <a:buNone/>
            </a:pPr>
            <a:endParaRPr lang="pl-PL" dirty="0" smtClean="0"/>
          </a:p>
          <a:p>
            <a:pPr algn="just"/>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18</a:t>
            </a:fld>
            <a:endParaRPr lang="pl-PL"/>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54032"/>
          </a:xfrm>
        </p:spPr>
        <p:txBody>
          <a:bodyPr>
            <a:normAutofit/>
          </a:bodyPr>
          <a:lstStyle/>
          <a:p>
            <a:r>
              <a:rPr lang="pl-PL" sz="3200" b="1" dirty="0" smtClean="0"/>
              <a:t>Uchylenie postanowienia</a:t>
            </a:r>
            <a:endParaRPr lang="pl-PL" sz="3200" b="1" dirty="0"/>
          </a:p>
        </p:txBody>
      </p:sp>
      <p:sp>
        <p:nvSpPr>
          <p:cNvPr id="3" name="Symbol zastępczy zawartości 2"/>
          <p:cNvSpPr>
            <a:spLocks noGrp="1"/>
          </p:cNvSpPr>
          <p:nvPr>
            <p:ph idx="1"/>
          </p:nvPr>
        </p:nvSpPr>
        <p:spPr/>
        <p:txBody>
          <a:bodyPr>
            <a:normAutofit/>
          </a:bodyPr>
          <a:lstStyle/>
          <a:p>
            <a:pPr algn="just">
              <a:buNone/>
            </a:pPr>
            <a:r>
              <a:rPr lang="pl-PL" sz="2800" b="1" dirty="0" smtClean="0"/>
              <a:t>Art. 542.</a:t>
            </a:r>
          </a:p>
          <a:p>
            <a:pPr algn="just">
              <a:buNone/>
            </a:pPr>
            <a:r>
              <a:rPr lang="pl-PL" sz="2800" dirty="0" smtClean="0"/>
              <a:t>W razie przeprowadzenia dowodu, że osoba uznana za zmarłą albo której zgon został stwierdzony pozostaje przy życiu, sąd postanowienie uchyli. W wypadku udowodnienia innej chwili śmierci niż oznaczona w postanowieniu o uznaniu za zmarłego, sąd uchyla postanowienie o uznaniu za zmarłego tylko wówczas, gdy równocześnie stwierdza zgon.</a:t>
            </a:r>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19</a:t>
            </a:fld>
            <a:endParaRPr lang="pl-P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82594"/>
          </a:xfrm>
        </p:spPr>
        <p:txBody>
          <a:bodyPr>
            <a:normAutofit/>
          </a:bodyPr>
          <a:lstStyle/>
          <a:p>
            <a:r>
              <a:rPr lang="pl-PL" sz="3200" b="1" dirty="0" smtClean="0"/>
              <a:t>Postępowanie nieprocesowe.</a:t>
            </a:r>
            <a:endParaRPr lang="pl-PL" sz="3200" b="1" dirty="0"/>
          </a:p>
        </p:txBody>
      </p:sp>
      <p:sp>
        <p:nvSpPr>
          <p:cNvPr id="3" name="Symbol zastępczy zawartości 2"/>
          <p:cNvSpPr>
            <a:spLocks noGrp="1"/>
          </p:cNvSpPr>
          <p:nvPr>
            <p:ph idx="1"/>
          </p:nvPr>
        </p:nvSpPr>
        <p:spPr>
          <a:xfrm>
            <a:off x="285720" y="1214422"/>
            <a:ext cx="8501122" cy="4929222"/>
          </a:xfrm>
        </p:spPr>
        <p:txBody>
          <a:bodyPr>
            <a:normAutofit fontScale="85000" lnSpcReduction="20000"/>
          </a:bodyPr>
          <a:lstStyle/>
          <a:p>
            <a:pPr algn="just">
              <a:buNone/>
            </a:pPr>
            <a:r>
              <a:rPr lang="pl-PL" dirty="0" smtClean="0"/>
              <a:t>Postępowanie nieprocesowe jest obok procesu, zasadniczym trybem postępowania cywilnego. Postępowanie nieprocesowe realizuje funkcję postępowania cywilnego, którą jest urzeczywistnienie norm prawnych indywidualno-konkretnych w zakresie prawa cywilnego, rodzinnego i opiekuńczego, oraz funkcję polegającą na wydawaniu zarządzeń, zwolnień i zezwoleń, które mają znaczenie prawne.</a:t>
            </a:r>
          </a:p>
          <a:p>
            <a:pPr algn="just">
              <a:buNone/>
            </a:pPr>
            <a:r>
              <a:rPr lang="pl-PL" dirty="0" smtClean="0"/>
              <a:t>W postępowaniu nieprocesowym nie istnieją przeciwne strony procesowe, a jedynie uczestnicy postępowania, których liczba zależy jedynie od liczby osób zainteresowanych wynikiem tego postępowania, nie jest z góry określona. Zainteresowanym jest każdy, czyich praw dotyczy wynik postępowania. </a:t>
            </a:r>
          </a:p>
          <a:p>
            <a:pPr algn="just">
              <a:buNone/>
            </a:pPr>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2</a:t>
            </a:fld>
            <a:endParaRPr lang="pl-PL"/>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96908"/>
          </a:xfrm>
        </p:spPr>
        <p:txBody>
          <a:bodyPr>
            <a:normAutofit/>
          </a:bodyPr>
          <a:lstStyle/>
          <a:p>
            <a:r>
              <a:rPr lang="pl-PL" sz="3200" b="1" dirty="0" smtClean="0"/>
              <a:t>Stwierdzenie zasiedzenia</a:t>
            </a:r>
            <a:endParaRPr lang="pl-PL" sz="3200" b="1" dirty="0"/>
          </a:p>
        </p:txBody>
      </p:sp>
      <p:sp>
        <p:nvSpPr>
          <p:cNvPr id="3" name="Symbol zastępczy zawartości 2"/>
          <p:cNvSpPr>
            <a:spLocks noGrp="1"/>
          </p:cNvSpPr>
          <p:nvPr>
            <p:ph idx="1"/>
          </p:nvPr>
        </p:nvSpPr>
        <p:spPr/>
        <p:txBody>
          <a:bodyPr>
            <a:normAutofit fontScale="85000" lnSpcReduction="10000"/>
          </a:bodyPr>
          <a:lstStyle/>
          <a:p>
            <a:pPr algn="just">
              <a:buNone/>
            </a:pPr>
            <a:r>
              <a:rPr lang="pl-PL" b="1" dirty="0" smtClean="0"/>
              <a:t>Art. 609. § 1.</a:t>
            </a:r>
            <a:r>
              <a:rPr lang="pl-PL" dirty="0" smtClean="0"/>
              <a:t> Do zgłoszenia wniosku o stwierdzenie zasiedzenia własności uprawniony jest każdy zainteresowany. </a:t>
            </a:r>
          </a:p>
          <a:p>
            <a:pPr algn="just">
              <a:buNone/>
            </a:pPr>
            <a:r>
              <a:rPr lang="pl-PL" b="1" dirty="0" smtClean="0"/>
              <a:t>§ 2.</a:t>
            </a:r>
            <a:r>
              <a:rPr lang="pl-PL" dirty="0" smtClean="0"/>
              <a:t> Jeżeli wnioskodawca nie wskazuje innych zainteresowanych, orzeczenie może zapaść dopiero po wezwaniu innych zainteresowanych przez ogłoszenie. Sąd może zarządzić ogłoszenie również w innych wypadkach, jeżeli uzna to za wskazane. </a:t>
            </a:r>
          </a:p>
          <a:p>
            <a:pPr algn="just">
              <a:buNone/>
            </a:pPr>
            <a:r>
              <a:rPr lang="pl-PL" b="1" dirty="0" smtClean="0"/>
              <a:t>§ 3.</a:t>
            </a:r>
            <a:r>
              <a:rPr lang="pl-PL" dirty="0" smtClean="0"/>
              <a:t> Ogłoszenie powinno zawierać dokładne określenie rzeczy, imię i nazwisko posiadacza rzeczy, a jeżeli chodzi o rzeczy ruchome - również jego miejsce zamieszkania. </a:t>
            </a:r>
          </a:p>
          <a:p>
            <a:pPr algn="just"/>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20</a:t>
            </a:fld>
            <a:endParaRPr lang="pl-PL"/>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928670"/>
            <a:ext cx="8229600" cy="5197493"/>
          </a:xfrm>
        </p:spPr>
        <p:txBody>
          <a:bodyPr>
            <a:normAutofit fontScale="92500" lnSpcReduction="20000"/>
          </a:bodyPr>
          <a:lstStyle/>
          <a:p>
            <a:pPr algn="just">
              <a:buNone/>
            </a:pPr>
            <a:r>
              <a:rPr lang="pl-PL" b="1" dirty="0" smtClean="0"/>
              <a:t>Jeżeli minęły już terminy posiadania przewidziane prawem</a:t>
            </a:r>
            <a:r>
              <a:rPr lang="pl-PL" dirty="0" smtClean="0"/>
              <a:t> (dla nieruchomości - 20 lub 30 lat nieprzerwanego posiadania, dla ruchomości - 3 lata posiadania w dobrej wierze), </a:t>
            </a:r>
            <a:r>
              <a:rPr lang="pl-PL" b="1" dirty="0" smtClean="0"/>
              <a:t>to można wystąpić z wnioskiem do sądu o stwierdzenie zasiedzenia.</a:t>
            </a:r>
          </a:p>
          <a:p>
            <a:pPr algn="just">
              <a:buNone/>
            </a:pPr>
            <a:r>
              <a:rPr lang="pl-PL" dirty="0" smtClean="0"/>
              <a:t>Tryb nieprocesowy przewidziany w art. 609–610 K.p.c. nie jest właściwy wówczas, gdy stwierdzenie (ustalenie) nabycia prawa przez zasiedzenie nie jest przedmiotem sprawy, lecz tylko przesłanką orzeczenia.</a:t>
            </a:r>
          </a:p>
          <a:p>
            <a:pPr algn="just">
              <a:buNone/>
            </a:pPr>
            <a:r>
              <a:rPr lang="pl-PL" dirty="0" smtClean="0"/>
              <a:t>Wniosek należy złożyć w sądzie rejonowym właściwym dla miejsca położenia rzeczy.</a:t>
            </a:r>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21</a:t>
            </a:fld>
            <a:endParaRPr lang="pl-PL"/>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lnSpcReduction="10000"/>
          </a:bodyPr>
          <a:lstStyle/>
          <a:p>
            <a:pPr algn="just">
              <a:buNone/>
            </a:pPr>
            <a:r>
              <a:rPr lang="pl-PL" b="1" dirty="0" smtClean="0"/>
              <a:t>Art. 610. § 1.</a:t>
            </a:r>
            <a:r>
              <a:rPr lang="pl-PL" dirty="0" smtClean="0"/>
              <a:t> Poza tym do ogłoszenia i orzeczenia stosuje się odpowiednio przepisy o stwierdzeniu nabycia spadku. Termin wskazany w ogłoszeniu wynosi jednak trzy miesiące. </a:t>
            </a:r>
          </a:p>
          <a:p>
            <a:pPr algn="just">
              <a:buNone/>
            </a:pPr>
            <a:r>
              <a:rPr lang="pl-PL" b="1" dirty="0" smtClean="0"/>
              <a:t>§ 2.</a:t>
            </a:r>
            <a:r>
              <a:rPr lang="pl-PL" dirty="0" smtClean="0"/>
              <a:t> Jeżeli w terminie tym nikt się nie zgłosi albo zgłosiwszy się własności nie wykaże, sąd stwierdzi zasiedzenie, jeżeli zostało ono udowodnione. </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22</a:t>
            </a:fld>
            <a:endParaRPr lang="pl-PL"/>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42918"/>
            <a:ext cx="8229600" cy="5483245"/>
          </a:xfrm>
        </p:spPr>
        <p:txBody>
          <a:bodyPr>
            <a:normAutofit fontScale="77500" lnSpcReduction="20000"/>
          </a:bodyPr>
          <a:lstStyle/>
          <a:p>
            <a:pPr algn="just"/>
            <a:r>
              <a:rPr lang="pl-PL" dirty="0" smtClean="0"/>
              <a:t>Do zgłoszenia wniosku o stwierdzenie zasiedzenia własności uprawniony jest każdy zainteresowany. Wniosek może więc złożyć każdy, kto ma w tym interes </a:t>
            </a:r>
            <a:r>
              <a:rPr lang="pl-PL" b="1" u="sng" dirty="0" smtClean="0"/>
              <a:t>prawny</a:t>
            </a:r>
            <a:r>
              <a:rPr lang="pl-PL" dirty="0" smtClean="0"/>
              <a:t> (tj. sam posiadacz samoistny lub jego następca prawny, np. spadkobierca). Nie jest przeszkodą do złożenia wniosku o stwierdzenie zasiedzenia fakt, że posiadanie zasiedzianej rzeczy - albo nawet jej własność - przeszło już na inną osobę. W takiej sytuacji - w postanowieniu stwierdzającym nabycie własności nieruchomości przez zasiedzenie - sąd orzeknie, kto w określonej chwili nabył jej własność.</a:t>
            </a:r>
          </a:p>
          <a:p>
            <a:pPr algn="just">
              <a:buNone/>
            </a:pPr>
            <a:endParaRPr lang="pl-PL" dirty="0" smtClean="0"/>
          </a:p>
          <a:p>
            <a:pPr algn="just">
              <a:buNone/>
            </a:pPr>
            <a:r>
              <a:rPr lang="pl-PL" dirty="0" smtClean="0"/>
              <a:t>Zgodnie z art. 607 K.p.c., wnioskodawca powinien dołączyć do wniosku odpis z księgi wieczystej albo zaświadczenie o stanie prawnym wynikającym ze zbioru dokumentów. Obowiązkiem wnioskodawcy w sprawie o zasiedzenie własności nieruchomości jest również dołączenie: </a:t>
            </a:r>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23</a:t>
            </a:fld>
            <a:endParaRPr lang="pl-PL"/>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857232"/>
            <a:ext cx="8229600" cy="5268931"/>
          </a:xfrm>
        </p:spPr>
        <p:txBody>
          <a:bodyPr>
            <a:normAutofit fontScale="92500" lnSpcReduction="10000"/>
          </a:bodyPr>
          <a:lstStyle/>
          <a:p>
            <a:pPr algn="just">
              <a:buNone/>
            </a:pPr>
            <a:r>
              <a:rPr lang="pl-PL" dirty="0" smtClean="0"/>
              <a:t>Przedmiot zasiedzenia powinien być we wniosku dokładnie opisany i oznaczony. W wypadku nieruchomości należy wskazać miejsce jej położenia (adres), powierzchnię, oznaczenie geodezyjne oraz numer księgi wieczystej (zbioru dokumentów). Z kolei rzecz ruchoma powinna być opisana przez podanie jej nazwy zbiorowej (generalnej) i jednostkowej (własnej), opis fizyczny z uwzględnieniem cech identyfikacyjnych (znaków szczególnych, numerów seryjnych, daty wytworzenia itp.), a także przez wskazanie miejsca, w którym się znajduje.</a:t>
            </a:r>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24</a:t>
            </a:fld>
            <a:endParaRPr lang="pl-PL"/>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857232"/>
            <a:ext cx="8229600" cy="5572164"/>
          </a:xfrm>
        </p:spPr>
        <p:txBody>
          <a:bodyPr>
            <a:normAutofit fontScale="77500" lnSpcReduction="20000"/>
          </a:bodyPr>
          <a:lstStyle/>
          <a:p>
            <a:pPr algn="just">
              <a:buNone/>
            </a:pPr>
            <a:r>
              <a:rPr lang="pl-PL" dirty="0" smtClean="0"/>
              <a:t>We wniosku o stwierdzenie zasiedzenia wnioskodawca powinien wskazać wszystkich zainteresowanych. Jeżeli wnioskodawca nie wskazuje innych zainteresowanych, orzeczenie może zapaść dopiero po wezwaniu innych zainteresowanych przez ogłoszenie.</a:t>
            </a:r>
          </a:p>
          <a:p>
            <a:pPr algn="just">
              <a:buNone/>
            </a:pPr>
            <a:r>
              <a:rPr lang="pl-PL" dirty="0" smtClean="0"/>
              <a:t>Do kręgu osób zainteresowanych, należy (zgodnie z artykułem 510 K.p.c.) przede wszystkim zaliczyć: </a:t>
            </a:r>
          </a:p>
          <a:p>
            <a:pPr algn="just">
              <a:buNone/>
            </a:pPr>
            <a:r>
              <a:rPr lang="pl-PL" dirty="0" smtClean="0"/>
              <a:t>- dotychczasowego właściciela (lub jego spadkobierców), bez względu na to, czy jego prawo zostało stwierdzone i czy wynika z dołączonego odpisu z księgi wieczystej, </a:t>
            </a:r>
          </a:p>
          <a:p>
            <a:pPr algn="just">
              <a:buNone/>
            </a:pPr>
            <a:r>
              <a:rPr lang="pl-PL" dirty="0" smtClean="0"/>
              <a:t>- pozostałych - innych niż wnioskodawca - posiadaczy samoistnych rzeczy, </a:t>
            </a:r>
          </a:p>
          <a:p>
            <a:pPr algn="just">
              <a:buNone/>
            </a:pPr>
            <a:r>
              <a:rPr lang="pl-PL" dirty="0" smtClean="0"/>
              <a:t>- posiadaczy zależnych, </a:t>
            </a:r>
          </a:p>
          <a:p>
            <a:pPr algn="just">
              <a:buNone/>
            </a:pPr>
            <a:r>
              <a:rPr lang="pl-PL" dirty="0" smtClean="0"/>
              <a:t>- osoby, którym przysługują ograniczone prawa rzeczowe na nieruchomości, jeśli zasiedzenie może wpłynąć na ich uprawnienia, </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25</a:t>
            </a:fld>
            <a:endParaRPr lang="pl-PL"/>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96908"/>
          </a:xfrm>
        </p:spPr>
        <p:txBody>
          <a:bodyPr>
            <a:normAutofit/>
          </a:bodyPr>
          <a:lstStyle/>
          <a:p>
            <a:r>
              <a:rPr lang="pl-PL" sz="3200" b="1" dirty="0" smtClean="0"/>
              <a:t>Zniesienie współwłasności</a:t>
            </a:r>
            <a:endParaRPr lang="pl-PL" sz="3200" b="1" dirty="0"/>
          </a:p>
        </p:txBody>
      </p:sp>
      <p:sp>
        <p:nvSpPr>
          <p:cNvPr id="3" name="Symbol zastępczy zawartości 2"/>
          <p:cNvSpPr>
            <a:spLocks noGrp="1"/>
          </p:cNvSpPr>
          <p:nvPr>
            <p:ph idx="1"/>
          </p:nvPr>
        </p:nvSpPr>
        <p:spPr>
          <a:xfrm>
            <a:off x="457200" y="1285860"/>
            <a:ext cx="8229600" cy="5143536"/>
          </a:xfrm>
        </p:spPr>
        <p:txBody>
          <a:bodyPr>
            <a:normAutofit fontScale="62500" lnSpcReduction="20000"/>
          </a:bodyPr>
          <a:lstStyle/>
          <a:p>
            <a:pPr algn="just">
              <a:buNone/>
            </a:pPr>
            <a:r>
              <a:rPr lang="pl-PL" b="1" dirty="0" smtClean="0"/>
              <a:t>Art. 618. § 1.</a:t>
            </a:r>
            <a:r>
              <a:rPr lang="pl-PL" dirty="0" smtClean="0"/>
              <a:t> W postępowaniu o zniesienie współwłasności sąd rozstrzyga także spory o prawo żądania zniesienia współwłasności i o prawo własności, jak również wzajemne roszczenia współwłaścicieli z tytułu posiadania rzeczy. Rozstrzygając spór o prawo żądania zniesienia współwłasności lub o prawo własności, sąd może wydać w tym przedmiocie postanowienie wstępne. </a:t>
            </a:r>
          </a:p>
          <a:p>
            <a:pPr algn="just">
              <a:buNone/>
            </a:pPr>
            <a:r>
              <a:rPr lang="pl-PL" b="1" dirty="0" smtClean="0"/>
              <a:t>§ 2.</a:t>
            </a:r>
            <a:r>
              <a:rPr lang="pl-PL" dirty="0" smtClean="0"/>
              <a:t>  Z chwilą wszczęcia postępowania o zniesienie współwłasności odrębne postępowanie w sprawach wymienionych w paragrafie poprzedzającym jest niedopuszczalne. Sprawy będące w toku przekazuje się do dalszego rozpoznania sądowi prowadzącemu postępowanie o zniesienie współwłasności. Jeżeli jednak postępowanie o zniesienie współwłasności zostało wszczęte po wydaniu wyroku, przekazanie następuje tylko wówczas, gdy sąd drugiej instancji uchyli wyrok i sprawę przekaże do ponownego rozpoznania. Postępowanie w sprawach, które nie zostały przekazane, sąd umarza z chwilą zakończenia postępowania o zniesienie współwłasności. </a:t>
            </a:r>
          </a:p>
          <a:p>
            <a:pPr algn="just">
              <a:buNone/>
            </a:pPr>
            <a:r>
              <a:rPr lang="pl-PL" b="1" dirty="0" smtClean="0"/>
              <a:t>§ 3.</a:t>
            </a:r>
            <a:r>
              <a:rPr lang="pl-PL" dirty="0" smtClean="0"/>
              <a:t> Po zapadnięciu prawomocnego postanowienia o zniesieniu współwłasności uczestnik nie może dochodzić roszczeń przewidzianych w paragrafie pierwszym, chociażby nie były one zgłoszone w postępowaniu o zniesienie współwłasności. </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26</a:t>
            </a:fld>
            <a:endParaRPr lang="pl-PL"/>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96908"/>
          </a:xfrm>
        </p:spPr>
        <p:txBody>
          <a:bodyPr>
            <a:normAutofit/>
          </a:bodyPr>
          <a:lstStyle/>
          <a:p>
            <a:r>
              <a:rPr lang="pl-PL" sz="3200" b="1" dirty="0" smtClean="0"/>
              <a:t>Zniesienie współwłasności.</a:t>
            </a:r>
            <a:endParaRPr lang="pl-PL" sz="3200" b="1" dirty="0"/>
          </a:p>
        </p:txBody>
      </p:sp>
      <p:sp>
        <p:nvSpPr>
          <p:cNvPr id="3" name="Symbol zastępczy zawartości 2"/>
          <p:cNvSpPr>
            <a:spLocks noGrp="1"/>
          </p:cNvSpPr>
          <p:nvPr>
            <p:ph idx="1"/>
          </p:nvPr>
        </p:nvSpPr>
        <p:spPr>
          <a:xfrm>
            <a:off x="457200" y="1357298"/>
            <a:ext cx="8229600" cy="4768865"/>
          </a:xfrm>
        </p:spPr>
        <p:txBody>
          <a:bodyPr>
            <a:normAutofit fontScale="92500" lnSpcReduction="10000"/>
          </a:bodyPr>
          <a:lstStyle/>
          <a:p>
            <a:pPr algn="just">
              <a:buNone/>
            </a:pPr>
            <a:r>
              <a:rPr lang="pl-PL" b="1" dirty="0" smtClean="0"/>
              <a:t>Art. 619. § 1.</a:t>
            </a:r>
            <a:r>
              <a:rPr lang="pl-PL" dirty="0" smtClean="0"/>
              <a:t>  W postępowaniu o zniesienie współwłasności gospodarstwa rolnego sąd ustala jego skład i wartość, w szczególności obszar i rodzaj nieruchomości wchodzących w skład tego gospodarstwa oraz obszar i rodzaj nieruchomości stanowiących już własność współwłaścicieli i ich małżonków, a w miarę potrzeby także okoliczności przewidziane w art. 216 Kodeksu cywilnego. </a:t>
            </a:r>
          </a:p>
          <a:p>
            <a:pPr algn="just">
              <a:buNone/>
            </a:pPr>
            <a:r>
              <a:rPr lang="pl-PL" b="1" dirty="0" smtClean="0"/>
              <a:t>§ 2</a:t>
            </a:r>
            <a:r>
              <a:rPr lang="pl-PL" dirty="0" smtClean="0"/>
              <a:t>. Podział w naturze nastąpi po zasięgnięciu opinii biegłych co do sposobu podziału.</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27</a:t>
            </a:fld>
            <a:endParaRPr lang="pl-PL"/>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25470"/>
          </a:xfrm>
        </p:spPr>
        <p:txBody>
          <a:bodyPr>
            <a:normAutofit/>
          </a:bodyPr>
          <a:lstStyle/>
          <a:p>
            <a:r>
              <a:rPr lang="pl-PL" sz="3200" b="1" dirty="0" smtClean="0"/>
              <a:t>Zniesienie współwłasności</a:t>
            </a:r>
            <a:endParaRPr lang="pl-PL" sz="3200" b="1" dirty="0"/>
          </a:p>
        </p:txBody>
      </p:sp>
      <p:sp>
        <p:nvSpPr>
          <p:cNvPr id="3" name="Symbol zastępczy zawartości 2"/>
          <p:cNvSpPr>
            <a:spLocks noGrp="1"/>
          </p:cNvSpPr>
          <p:nvPr>
            <p:ph idx="1"/>
          </p:nvPr>
        </p:nvSpPr>
        <p:spPr>
          <a:xfrm>
            <a:off x="457200" y="1214422"/>
            <a:ext cx="8229600" cy="5214974"/>
          </a:xfrm>
        </p:spPr>
        <p:txBody>
          <a:bodyPr>
            <a:normAutofit fontScale="77500" lnSpcReduction="20000"/>
          </a:bodyPr>
          <a:lstStyle/>
          <a:p>
            <a:pPr algn="just">
              <a:buNone/>
            </a:pPr>
            <a:r>
              <a:rPr lang="pl-PL" b="1" dirty="0" smtClean="0"/>
              <a:t>Art. 621.</a:t>
            </a:r>
            <a:r>
              <a:rPr lang="pl-PL" dirty="0" smtClean="0"/>
              <a:t> Projektowany sposób podziału nieruchomości na części powinien być zaznaczony na planie sporządzonym według zasad obowiązujących przy oznaczaniu nieruchomości w księgach wieczystych. </a:t>
            </a:r>
          </a:p>
          <a:p>
            <a:pPr algn="just">
              <a:buNone/>
            </a:pPr>
            <a:r>
              <a:rPr lang="pl-PL" b="1" dirty="0" smtClean="0"/>
              <a:t>Art. 622. § 1.</a:t>
            </a:r>
            <a:r>
              <a:rPr lang="pl-PL" dirty="0" smtClean="0"/>
              <a:t> W toku postępowania o zniesienie współwłasności sąd powinien nakłaniać współwłaścicieli do zgodnego przeprowadzenia podziału, wskazując im sposoby mogące do tego doprowadzić. </a:t>
            </a:r>
          </a:p>
          <a:p>
            <a:pPr algn="just">
              <a:buNone/>
            </a:pPr>
            <a:r>
              <a:rPr lang="pl-PL" b="1" dirty="0" smtClean="0"/>
              <a:t>§ 2.</a:t>
            </a:r>
            <a:r>
              <a:rPr lang="pl-PL" dirty="0" smtClean="0"/>
              <a:t> Gdy wszyscy współwłaściciele złożą zgodny wniosek co do sposobu zniesienia współwłasności, sąd wyda postanowienie odpowiadające treści wniosku, jeżeli spełnione zostaną wymagania, o których mowa w dwóch artykułach poprzedzających, a </a:t>
            </a:r>
            <a:r>
              <a:rPr lang="pl-PL" b="1" u="sng" dirty="0" smtClean="0"/>
              <a:t>projekt</a:t>
            </a:r>
            <a:r>
              <a:rPr lang="pl-PL" dirty="0" smtClean="0"/>
              <a:t> podziału nie sprzeciwia się prawu ani zasadom współżycia społecznego, ani też nie narusza w sposób rażący interesu osób uprawnionych. </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28</a:t>
            </a:fld>
            <a:endParaRPr lang="pl-PL"/>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25470"/>
          </a:xfrm>
        </p:spPr>
        <p:txBody>
          <a:bodyPr>
            <a:normAutofit/>
          </a:bodyPr>
          <a:lstStyle/>
          <a:p>
            <a:r>
              <a:rPr lang="pl-PL" sz="3200" b="1" dirty="0" smtClean="0"/>
              <a:t>Zniesienie współwłasności</a:t>
            </a:r>
            <a:endParaRPr lang="pl-PL" sz="3200" b="1" dirty="0"/>
          </a:p>
        </p:txBody>
      </p:sp>
      <p:sp>
        <p:nvSpPr>
          <p:cNvPr id="3" name="Symbol zastępczy zawartości 2"/>
          <p:cNvSpPr>
            <a:spLocks noGrp="1"/>
          </p:cNvSpPr>
          <p:nvPr>
            <p:ph idx="1"/>
          </p:nvPr>
        </p:nvSpPr>
        <p:spPr>
          <a:xfrm>
            <a:off x="457200" y="1285860"/>
            <a:ext cx="8229600" cy="4840303"/>
          </a:xfrm>
        </p:spPr>
        <p:txBody>
          <a:bodyPr>
            <a:normAutofit/>
          </a:bodyPr>
          <a:lstStyle/>
          <a:p>
            <a:pPr algn="just"/>
            <a:r>
              <a:rPr lang="pl-PL" sz="3000" b="1" dirty="0" smtClean="0"/>
              <a:t>Art. 623.</a:t>
            </a:r>
            <a:r>
              <a:rPr lang="pl-PL" sz="3000" dirty="0" smtClean="0"/>
              <a:t> Jeżeli brak podstaw do wydania postanowienia w myśl artykułu poprzedzającego, a zachodzą warunki do dokonania podziału w naturze, sąd dokonuje tego podziału na części odpowiadające wartością udziałom współwłaścicieli z uwzględnieniem wszelkich okoliczności zgodnie z interesem społeczno-gospodarczym. Różnice wartości wyrównuje się przez dopłaty pieniężne. </a:t>
            </a:r>
            <a:endParaRPr lang="pl-PL" sz="3000"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29</a:t>
            </a:fld>
            <a:endParaRPr lang="pl-PL"/>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25470"/>
          </a:xfrm>
        </p:spPr>
        <p:txBody>
          <a:bodyPr>
            <a:normAutofit fontScale="90000"/>
          </a:bodyPr>
          <a:lstStyle/>
          <a:p>
            <a:r>
              <a:rPr lang="pl-PL" sz="3200" b="1" dirty="0" smtClean="0"/>
              <a:t>Postępowanie nieprocesowe, postępowanie zwykłe – różnice.</a:t>
            </a:r>
            <a:endParaRPr lang="pl-PL" sz="3200" dirty="0"/>
          </a:p>
        </p:txBody>
      </p:sp>
      <p:sp>
        <p:nvSpPr>
          <p:cNvPr id="3" name="Symbol zastępczy zawartości 2"/>
          <p:cNvSpPr>
            <a:spLocks noGrp="1"/>
          </p:cNvSpPr>
          <p:nvPr>
            <p:ph idx="1"/>
          </p:nvPr>
        </p:nvSpPr>
        <p:spPr>
          <a:xfrm>
            <a:off x="457200" y="1142984"/>
            <a:ext cx="8229600" cy="4983179"/>
          </a:xfrm>
        </p:spPr>
        <p:txBody>
          <a:bodyPr>
            <a:normAutofit fontScale="92500" lnSpcReduction="20000"/>
          </a:bodyPr>
          <a:lstStyle/>
          <a:p>
            <a:pPr algn="just">
              <a:buNone/>
            </a:pPr>
            <a:r>
              <a:rPr lang="pl-PL" dirty="0" smtClean="0"/>
              <a:t>Postępowanie nieprocesowe różni się od procesu przede wszystkim:</a:t>
            </a:r>
          </a:p>
          <a:p>
            <a:pPr algn="just">
              <a:buNone/>
            </a:pPr>
            <a:r>
              <a:rPr lang="pl-PL" dirty="0" smtClean="0"/>
              <a:t>- podmiotami postępowania (strony w procesowym, uczestnicy w nieprocesowym);</a:t>
            </a:r>
          </a:p>
          <a:p>
            <a:pPr algn="just">
              <a:buNone/>
            </a:pPr>
            <a:r>
              <a:rPr lang="pl-PL" dirty="0" smtClean="0"/>
              <a:t>- sposobem wszczęcia postępowania (proces tylko na wniosek, </a:t>
            </a:r>
            <a:r>
              <a:rPr lang="pl-PL" dirty="0" err="1" smtClean="0"/>
              <a:t>nieproces</a:t>
            </a:r>
            <a:r>
              <a:rPr lang="pl-PL" dirty="0" smtClean="0"/>
              <a:t> - czasem z urzędu);</a:t>
            </a:r>
          </a:p>
          <a:p>
            <a:pPr algn="just">
              <a:buNone/>
            </a:pPr>
            <a:r>
              <a:rPr lang="pl-PL" dirty="0" smtClean="0"/>
              <a:t>- orzeczeniami sądu (w procesie merytoryczne to wyroki i nakazy, </a:t>
            </a:r>
            <a:r>
              <a:rPr lang="pl-PL" dirty="0" err="1" smtClean="0"/>
              <a:t>niemerytoryczne</a:t>
            </a:r>
            <a:r>
              <a:rPr lang="pl-PL" dirty="0" smtClean="0"/>
              <a:t> to postanowienia, w postępowaniu nieprocesowym tylko postanowienia);</a:t>
            </a:r>
          </a:p>
          <a:p>
            <a:pPr algn="just">
              <a:buNone/>
            </a:pPr>
            <a:r>
              <a:rPr lang="pl-PL" dirty="0" smtClean="0"/>
              <a:t>- rozprawą (w procesie zasada, w postępowaniu nieprocesowym tylko, gdy ustawa tak stanowi)</a:t>
            </a:r>
          </a:p>
          <a:p>
            <a:pPr algn="just"/>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3</a:t>
            </a:fld>
            <a:endParaRPr lang="pl-PL"/>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54032"/>
          </a:xfrm>
        </p:spPr>
        <p:txBody>
          <a:bodyPr>
            <a:normAutofit/>
          </a:bodyPr>
          <a:lstStyle/>
          <a:p>
            <a:r>
              <a:rPr lang="pl-PL" sz="3200" b="1" dirty="0" smtClean="0"/>
              <a:t>Zniesienie współwłasności</a:t>
            </a:r>
            <a:endParaRPr lang="pl-PL" sz="3200" b="1" dirty="0"/>
          </a:p>
        </p:txBody>
      </p:sp>
      <p:sp>
        <p:nvSpPr>
          <p:cNvPr id="3" name="Symbol zastępczy zawartości 2"/>
          <p:cNvSpPr>
            <a:spLocks noGrp="1"/>
          </p:cNvSpPr>
          <p:nvPr>
            <p:ph idx="1"/>
          </p:nvPr>
        </p:nvSpPr>
        <p:spPr>
          <a:xfrm>
            <a:off x="457200" y="1000108"/>
            <a:ext cx="8229600" cy="5072098"/>
          </a:xfrm>
        </p:spPr>
        <p:txBody>
          <a:bodyPr>
            <a:normAutofit fontScale="70000" lnSpcReduction="20000"/>
          </a:bodyPr>
          <a:lstStyle/>
          <a:p>
            <a:pPr algn="just"/>
            <a:r>
              <a:rPr lang="pl-PL" b="1" dirty="0" smtClean="0"/>
              <a:t>Art. 624.</a:t>
            </a:r>
            <a:r>
              <a:rPr lang="pl-PL" dirty="0" smtClean="0"/>
              <a:t>  Z chwilą uprawomocnienia się postanowienia przyznającego dotychczasowym współwłaścicielom części lub jednemu z nich całość rzeczy, własność przechodzi na uczestników wskazanych w postanowieniu. Jeżeli w wyniku podziału całość rzeczy albo jej część przypadnie współwłaścicielowi, który nie włada tą rzeczą lub jej częścią, sąd w postanowieniu o zniesieniu współwłasności orzeknie również co do wydania jej przez pozostałych współwłaścicieli, określając stosownie do okoliczności termin wydania. Określenie terminu wydania nieruchomości wchodzącej w skład gospodarstwa rolnego lub jej części powinno nastąpić z uwzględnieniem interesu społeczno-gospodarczego. </a:t>
            </a:r>
          </a:p>
          <a:p>
            <a:pPr algn="just"/>
            <a:r>
              <a:rPr lang="pl-PL" b="1" dirty="0" smtClean="0"/>
              <a:t>Art. 625.</a:t>
            </a:r>
            <a:r>
              <a:rPr lang="pl-PL" dirty="0" smtClean="0"/>
              <a:t> W postanowieniu zarządzającym sprzedaż rzeczy należących do współwłaścicieli sąd bądź rozstrzygnie o wzajemnych roszczeniach współwłaścicieli, bądź też tylko zarządzi sprzedaż, odkładając rozstrzygnięcie o wzajemnych roszczeniach współwłaścicieli oraz o podziale sumy uzyskanej ze sprzedaży do czasu jej przeprowadzenia. </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30</a:t>
            </a:fld>
            <a:endParaRPr lang="pl-PL"/>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25470"/>
          </a:xfrm>
        </p:spPr>
        <p:txBody>
          <a:bodyPr>
            <a:normAutofit/>
          </a:bodyPr>
          <a:lstStyle/>
          <a:p>
            <a:r>
              <a:rPr lang="pl-PL" sz="3200" b="1" dirty="0" smtClean="0"/>
              <a:t>Postępowanie </a:t>
            </a:r>
            <a:r>
              <a:rPr lang="pl-PL" sz="3200" b="1" dirty="0" err="1" smtClean="0"/>
              <a:t>wieczystoksięgowe</a:t>
            </a:r>
            <a:endParaRPr lang="pl-PL" sz="3200" b="1" dirty="0"/>
          </a:p>
        </p:txBody>
      </p:sp>
      <p:sp>
        <p:nvSpPr>
          <p:cNvPr id="3" name="Symbol zastępczy zawartości 2"/>
          <p:cNvSpPr>
            <a:spLocks noGrp="1"/>
          </p:cNvSpPr>
          <p:nvPr>
            <p:ph idx="1"/>
          </p:nvPr>
        </p:nvSpPr>
        <p:spPr>
          <a:xfrm>
            <a:off x="457200" y="1285860"/>
            <a:ext cx="8229600" cy="4840303"/>
          </a:xfrm>
        </p:spPr>
        <p:txBody>
          <a:bodyPr>
            <a:normAutofit fontScale="85000" lnSpcReduction="20000"/>
          </a:bodyPr>
          <a:lstStyle/>
          <a:p>
            <a:pPr>
              <a:buNone/>
            </a:pPr>
            <a:r>
              <a:rPr lang="pl-PL" b="1" dirty="0" smtClean="0"/>
              <a:t>Art. 626</a:t>
            </a:r>
            <a:r>
              <a:rPr lang="pl-PL" b="1" baseline="30000" dirty="0" smtClean="0"/>
              <a:t>1</a:t>
            </a:r>
            <a:r>
              <a:rPr lang="pl-PL" b="1" dirty="0" smtClean="0"/>
              <a:t>.</a:t>
            </a:r>
          </a:p>
          <a:p>
            <a:pPr algn="just">
              <a:buNone/>
            </a:pPr>
            <a:r>
              <a:rPr lang="pl-PL" dirty="0" smtClean="0"/>
              <a:t>Sprawy w postępowaniu </a:t>
            </a:r>
            <a:r>
              <a:rPr lang="pl-PL" dirty="0" err="1" smtClean="0"/>
              <a:t>wieczystoksięgowym</a:t>
            </a:r>
            <a:r>
              <a:rPr lang="pl-PL" dirty="0" smtClean="0"/>
              <a:t> rozpoznawane są na posiedzeniu niejawnym.</a:t>
            </a:r>
          </a:p>
          <a:p>
            <a:pPr algn="just">
              <a:buNone/>
            </a:pPr>
            <a:r>
              <a:rPr lang="pl-PL" dirty="0" smtClean="0"/>
              <a:t>Uczestnikami postępowania oprócz wnioskodawcy są tylko te osoby, których prawa zostały wykreślone lub obciążone bądź na rzecz których wpis ma nastąpić.</a:t>
            </a:r>
          </a:p>
          <a:p>
            <a:pPr algn="just">
              <a:buNone/>
            </a:pPr>
            <a:endParaRPr lang="pl-PL" dirty="0" smtClean="0"/>
          </a:p>
          <a:p>
            <a:pPr algn="just">
              <a:buNone/>
            </a:pPr>
            <a:r>
              <a:rPr lang="pl-PL" dirty="0" smtClean="0"/>
              <a:t>Nie stanowi przeszkody do wpisu okoliczność, że po złożeniu wniosku wnioskodawca bądź inny uczestnik postępowania zmarł lub został pozbawiony albo ograniczony w możliwości rozporządzania prawem albo w zdolności do czynności prawnych.</a:t>
            </a:r>
          </a:p>
          <a:p>
            <a:pPr algn="just">
              <a:buNone/>
            </a:pPr>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31</a:t>
            </a:fld>
            <a:endParaRPr lang="pl-PL"/>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28596" y="1285860"/>
            <a:ext cx="8229600" cy="4525963"/>
          </a:xfrm>
        </p:spPr>
        <p:txBody>
          <a:bodyPr>
            <a:normAutofit fontScale="92500"/>
          </a:bodyPr>
          <a:lstStyle/>
          <a:p>
            <a:pPr algn="just">
              <a:buNone/>
            </a:pPr>
            <a:r>
              <a:rPr lang="pl-PL" dirty="0" smtClean="0"/>
              <a:t>Sąd Najwyższy w postanowieniu z dnia 11 stycznia 2001 r., V CKN 1841/00, OSNC 2001, nr 7-8, poz. 113, stwierdził, że w postępowaniu </a:t>
            </a:r>
            <a:r>
              <a:rPr lang="pl-PL" dirty="0" err="1" smtClean="0"/>
              <a:t>wieczystoksięgowym</a:t>
            </a:r>
            <a:r>
              <a:rPr lang="pl-PL" dirty="0" smtClean="0"/>
              <a:t> osoba, której prawa zostały wpisem dotknięte, może zgłosić swój udział w sprawie także przez wniesienie apelacji od wpisu. </a:t>
            </a:r>
          </a:p>
          <a:p>
            <a:pPr algn="just">
              <a:buNone/>
            </a:pPr>
            <a:endParaRPr lang="pl-PL" dirty="0" smtClean="0"/>
          </a:p>
          <a:p>
            <a:pPr algn="just">
              <a:buNone/>
            </a:pPr>
            <a:r>
              <a:rPr lang="pl-PL" dirty="0" smtClean="0"/>
              <a:t>Apelacja w </a:t>
            </a:r>
            <a:r>
              <a:rPr lang="pl-PL" dirty="0" err="1" smtClean="0"/>
              <a:t>postepowaniu</a:t>
            </a:r>
            <a:r>
              <a:rPr lang="pl-PL" dirty="0" smtClean="0"/>
              <a:t> </a:t>
            </a:r>
            <a:r>
              <a:rPr lang="pl-PL" dirty="0" err="1" smtClean="0"/>
              <a:t>wieczystoksięgowym</a:t>
            </a:r>
            <a:r>
              <a:rPr lang="pl-PL" dirty="0" smtClean="0"/>
              <a:t> również co do zasady na posiedzeniu niejawnym.</a:t>
            </a:r>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32</a:t>
            </a:fld>
            <a:endParaRPr lang="pl-PL"/>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96908"/>
          </a:xfrm>
        </p:spPr>
        <p:txBody>
          <a:bodyPr>
            <a:normAutofit/>
          </a:bodyPr>
          <a:lstStyle/>
          <a:p>
            <a:r>
              <a:rPr lang="pl-PL" sz="3200" b="1" dirty="0" smtClean="0"/>
              <a:t>Wniosek 626/4</a:t>
            </a:r>
            <a:endParaRPr lang="pl-PL" sz="3200" b="1" dirty="0"/>
          </a:p>
        </p:txBody>
      </p:sp>
      <p:sp>
        <p:nvSpPr>
          <p:cNvPr id="3" name="Symbol zastępczy zawartości 2"/>
          <p:cNvSpPr>
            <a:spLocks noGrp="1"/>
          </p:cNvSpPr>
          <p:nvPr>
            <p:ph idx="1"/>
          </p:nvPr>
        </p:nvSpPr>
        <p:spPr>
          <a:xfrm>
            <a:off x="500034" y="1071546"/>
            <a:ext cx="8229600" cy="5572164"/>
          </a:xfrm>
        </p:spPr>
        <p:txBody>
          <a:bodyPr>
            <a:normAutofit fontScale="70000" lnSpcReduction="20000"/>
          </a:bodyPr>
          <a:lstStyle/>
          <a:p>
            <a:pPr algn="just">
              <a:buNone/>
            </a:pPr>
            <a:r>
              <a:rPr lang="pl-PL" dirty="0" smtClean="0"/>
              <a:t>Wniosek o dokonanie wpisu składa się na urzędowym formularzu. Wzory formularzy wniosków określa rozporządzenie Ministra Sprawiedliwości z dnia 14 sierpnia 2003 r. w sprawie określenia wzorów i sposobu udostępniania urzędowych formularzy wniosków stosowanych w sądach rejonowych prowadzących księgi wieczyste w systemie informatycznym. Wzory te można pobrać ze strony internetowej Ministerstwa Sprawiedliwości.</a:t>
            </a:r>
          </a:p>
          <a:p>
            <a:pPr algn="just">
              <a:buNone/>
            </a:pPr>
            <a:endParaRPr lang="pl-PL" dirty="0" smtClean="0"/>
          </a:p>
          <a:p>
            <a:pPr algn="just">
              <a:buNone/>
            </a:pPr>
            <a:r>
              <a:rPr lang="pl-PL" dirty="0" smtClean="0"/>
              <a:t>Wniosek o wpis, zarówno w księdze papierowej, jak i elektronicznej, musi spełniać wszelkie wymagania przewidziane dla pisma procesowego, czyli  wymieniać uczestników postępowania określonych w art. 626</a:t>
            </a:r>
            <a:r>
              <a:rPr lang="pl-PL" baseline="30000" dirty="0" smtClean="0"/>
              <a:t>1</a:t>
            </a:r>
            <a:r>
              <a:rPr lang="pl-PL" dirty="0" smtClean="0"/>
              <a:t> § 2 i być należycie opłacony. Jeżeli wniosek zawiera braki, formalne lub też nie jest złożony na urzędowym formularzu albo gdy formularz jest nieprawidłowo wypełniony, przewodniczący wzywa wnioskodawcę do usunięcia braków w terminie tygodniowym pod rygorem zwrotu wniosku, a po bezskutecznym upływie tego terminu zarządza zwrot.</a:t>
            </a:r>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33</a:t>
            </a:fld>
            <a:endParaRPr lang="pl-PL"/>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96908"/>
          </a:xfrm>
        </p:spPr>
        <p:txBody>
          <a:bodyPr>
            <a:normAutofit/>
          </a:bodyPr>
          <a:lstStyle/>
          <a:p>
            <a:r>
              <a:rPr lang="pl-PL" sz="3200" b="1" dirty="0" smtClean="0"/>
              <a:t>Osoby uprawnione</a:t>
            </a:r>
            <a:endParaRPr lang="pl-PL" sz="3200" b="1" dirty="0"/>
          </a:p>
        </p:txBody>
      </p:sp>
      <p:sp>
        <p:nvSpPr>
          <p:cNvPr id="3" name="Symbol zastępczy zawartości 2"/>
          <p:cNvSpPr>
            <a:spLocks noGrp="1"/>
          </p:cNvSpPr>
          <p:nvPr>
            <p:ph idx="1"/>
          </p:nvPr>
        </p:nvSpPr>
        <p:spPr>
          <a:xfrm>
            <a:off x="457200" y="1357298"/>
            <a:ext cx="8229600" cy="4768865"/>
          </a:xfrm>
        </p:spPr>
        <p:txBody>
          <a:bodyPr>
            <a:normAutofit fontScale="85000" lnSpcReduction="10000"/>
          </a:bodyPr>
          <a:lstStyle/>
          <a:p>
            <a:pPr algn="just">
              <a:buNone/>
            </a:pPr>
            <a:r>
              <a:rPr lang="pl-PL" dirty="0" smtClean="0"/>
              <a:t>Art. 626</a:t>
            </a:r>
            <a:r>
              <a:rPr lang="pl-PL" baseline="30000" dirty="0" smtClean="0"/>
              <a:t>2</a:t>
            </a:r>
            <a:r>
              <a:rPr lang="pl-PL" dirty="0" smtClean="0"/>
              <a:t> § 5 określa wyczerpująco osoby legitymowane do złożenia wniosku o dokonanie wpisu i wymienia: właściciela nieruchomości, użytkownika wieczystego, osobę, na rzecz której wpis ma nastąpić, wierzyciela, jeżeli przysługuje mu prawo, które może być wpisane w księdze wieczystej, a w sprawach dotyczących obciążeń powstałych z mocy ustawy - także uprawniony organ.</a:t>
            </a:r>
          </a:p>
          <a:p>
            <a:pPr algn="just">
              <a:buNone/>
            </a:pPr>
            <a:endParaRPr lang="pl-PL" dirty="0" smtClean="0"/>
          </a:p>
          <a:p>
            <a:pPr algn="just">
              <a:buNone/>
            </a:pPr>
            <a:r>
              <a:rPr lang="pl-PL" dirty="0" smtClean="0"/>
              <a:t>Przesłanie przez notariusza do sądu </a:t>
            </a:r>
            <a:r>
              <a:rPr lang="pl-PL" dirty="0" err="1" smtClean="0"/>
              <a:t>wieczystoksięgowego</a:t>
            </a:r>
            <a:r>
              <a:rPr lang="pl-PL" dirty="0" smtClean="0"/>
              <a:t> wypisu aktu notarialnego zawierającego wniosek o wpis do księgi wieczystej ma taki skutek jak złożenie wniosku przez uprawnionego.</a:t>
            </a:r>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34</a:t>
            </a:fld>
            <a:endParaRPr lang="pl-PL"/>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96908"/>
          </a:xfrm>
        </p:spPr>
        <p:txBody>
          <a:bodyPr>
            <a:normAutofit fontScale="90000"/>
          </a:bodyPr>
          <a:lstStyle/>
          <a:p>
            <a:r>
              <a:rPr lang="pl-PL" sz="3200" b="1" dirty="0" smtClean="0"/>
              <a:t/>
            </a:r>
            <a:br>
              <a:rPr lang="pl-PL" sz="3200" b="1" dirty="0" smtClean="0"/>
            </a:br>
            <a:r>
              <a:rPr lang="pl-PL" sz="3200" b="1" dirty="0" smtClean="0"/>
              <a:t>Wnioski o wpis</a:t>
            </a:r>
            <a:r>
              <a:rPr lang="pl-PL" sz="3200" dirty="0" smtClean="0"/>
              <a:t/>
            </a:r>
            <a:br>
              <a:rPr lang="pl-PL" sz="3200" dirty="0" smtClean="0"/>
            </a:br>
            <a:endParaRPr lang="pl-PL" sz="3200" b="1" dirty="0"/>
          </a:p>
        </p:txBody>
      </p:sp>
      <p:sp>
        <p:nvSpPr>
          <p:cNvPr id="3" name="Symbol zastępczy zawartości 2"/>
          <p:cNvSpPr>
            <a:spLocks noGrp="1"/>
          </p:cNvSpPr>
          <p:nvPr>
            <p:ph idx="1"/>
          </p:nvPr>
        </p:nvSpPr>
        <p:spPr>
          <a:xfrm>
            <a:off x="457200" y="1285860"/>
            <a:ext cx="8229600" cy="4840303"/>
          </a:xfrm>
        </p:spPr>
        <p:txBody>
          <a:bodyPr>
            <a:normAutofit fontScale="77500" lnSpcReduction="20000"/>
          </a:bodyPr>
          <a:lstStyle/>
          <a:p>
            <a:pPr algn="just">
              <a:buNone/>
            </a:pPr>
            <a:r>
              <a:rPr lang="pl-PL" dirty="0" smtClean="0"/>
              <a:t>Wnioski o wpis, wnioski o założenie księgi wieczystej, skargę na wpis dokonany przez referendarza, apelację i skargę kasacyjną wpisuje się do dziennika ksiąg wieczystych niezwłocznie, w dniu wpływu, pod numerami bieżącymi w kolejności wpływu, z podaniem godziny i minuty. Niezwłocznie po zarejestrowaniu wniosku w dzienniku ksiąg wieczystych zaznacza się w odpowiednim dziale (działach) księgi wieczystej numer wniosku (wzmianka o wniosku). Wzmiankę o wniosku wykreśla się z urzędu przez podkreślenie jej czerwoną linią, niezwłocznie po dokonaniu wpisu, po uprawomocnieniu się postanowienia o oddaleniu wniosku o dokonanie wpisu lub o odrzuceniu wniosku albo o umorzeniu postępowania albo po uprawomocnieniu się zarządzenia o zwrocie wniosku.</a:t>
            </a:r>
          </a:p>
          <a:p>
            <a:pPr algn="just"/>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35</a:t>
            </a:fld>
            <a:endParaRPr lang="pl-PL"/>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96908"/>
          </a:xfrm>
        </p:spPr>
        <p:txBody>
          <a:bodyPr>
            <a:normAutofit fontScale="90000"/>
          </a:bodyPr>
          <a:lstStyle/>
          <a:p>
            <a:r>
              <a:rPr lang="pl-PL" b="1" dirty="0" smtClean="0"/>
              <a:t/>
            </a:r>
            <a:br>
              <a:rPr lang="pl-PL" b="1" dirty="0" smtClean="0"/>
            </a:br>
            <a:r>
              <a:rPr lang="pl-PL" sz="3600" b="1" dirty="0" smtClean="0"/>
              <a:t>Wpis w księdze wieczystej</a:t>
            </a:r>
            <a:r>
              <a:rPr lang="pl-PL" dirty="0" smtClean="0"/>
              <a:t/>
            </a:r>
            <a:br>
              <a:rPr lang="pl-PL" dirty="0" smtClean="0"/>
            </a:br>
            <a:endParaRPr lang="pl-PL" dirty="0"/>
          </a:p>
        </p:txBody>
      </p:sp>
      <p:sp>
        <p:nvSpPr>
          <p:cNvPr id="3" name="Symbol zastępczy zawartości 2"/>
          <p:cNvSpPr>
            <a:spLocks noGrp="1"/>
          </p:cNvSpPr>
          <p:nvPr>
            <p:ph idx="1"/>
          </p:nvPr>
        </p:nvSpPr>
        <p:spPr>
          <a:xfrm>
            <a:off x="428596" y="1285860"/>
            <a:ext cx="8229600" cy="4525963"/>
          </a:xfrm>
        </p:spPr>
        <p:txBody>
          <a:bodyPr>
            <a:normAutofit fontScale="92500" lnSpcReduction="10000"/>
          </a:bodyPr>
          <a:lstStyle/>
          <a:p>
            <a:pPr algn="just">
              <a:buNone/>
            </a:pPr>
            <a:r>
              <a:rPr lang="pl-PL" dirty="0" smtClean="0"/>
              <a:t>Wpisów dokonuje się w księdze wieczystej tylko na wniosek i w jego granicach. Sąd bada jedynie treść i formę wniosku, dołączonych do wniosku dokumentów oraz treść księgi wieczystej. W postępowaniu </a:t>
            </a:r>
            <a:r>
              <a:rPr lang="pl-PL" dirty="0" err="1" smtClean="0"/>
              <a:t>wieczystoksięgowym</a:t>
            </a:r>
            <a:r>
              <a:rPr lang="pl-PL" dirty="0" smtClean="0"/>
              <a:t> wpis w księdze wieczystej jest orzeczeniem, nie sporządza się jednak jego uzasadnienia. Wpisem jest także wykreślenie. Sąd oddala wniosek, jeśli brak jest podstaw albo istnieją przeszkody do jego dokonania.</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36</a:t>
            </a:fld>
            <a:endParaRPr lang="pl-PL"/>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42918"/>
            <a:ext cx="8229600" cy="5786478"/>
          </a:xfrm>
        </p:spPr>
        <p:txBody>
          <a:bodyPr>
            <a:normAutofit fontScale="77500" lnSpcReduction="20000"/>
          </a:bodyPr>
          <a:lstStyle/>
          <a:p>
            <a:pPr>
              <a:buNone/>
            </a:pPr>
            <a:r>
              <a:rPr lang="pl-PL" b="1" dirty="0" smtClean="0"/>
              <a:t>Zawiadomienie o wpisie</a:t>
            </a:r>
            <a:r>
              <a:rPr lang="pl-PL" dirty="0" smtClean="0"/>
              <a:t> </a:t>
            </a:r>
          </a:p>
          <a:p>
            <a:pPr algn="just">
              <a:buNone/>
            </a:pPr>
            <a:r>
              <a:rPr lang="pl-PL" dirty="0" smtClean="0"/>
              <a:t>O dokonanym wpisie sąd zawiadamia uczestników postępowania, doręczając im zawiadomienie zawierające istotną treść wpisu. Nie zawiadamia się uczestnika, który na piśmie zrzekł się zawiadomienia. Zrzeczenie to, jest oświadczeniem jednostronnym, skierowanym do sądu prowadzącego księgę wieczystą.</a:t>
            </a:r>
          </a:p>
          <a:p>
            <a:pPr algn="just"/>
            <a:endParaRPr lang="pl-PL" dirty="0" smtClean="0"/>
          </a:p>
          <a:p>
            <a:pPr algn="just">
              <a:buNone/>
            </a:pPr>
            <a:r>
              <a:rPr lang="pl-PL" b="1" dirty="0" smtClean="0"/>
              <a:t>Wzmianka o wniesieniu apelacji</a:t>
            </a:r>
            <a:endParaRPr lang="pl-PL" dirty="0" smtClean="0"/>
          </a:p>
          <a:p>
            <a:pPr algn="just">
              <a:buNone/>
            </a:pPr>
            <a:r>
              <a:rPr lang="pl-PL" dirty="0" smtClean="0"/>
              <a:t>Wzmiankę o wniesieniu apelacji, sąd </a:t>
            </a:r>
            <a:r>
              <a:rPr lang="pl-PL" dirty="0" err="1" smtClean="0"/>
              <a:t>wieczystoksięgowy</a:t>
            </a:r>
            <a:r>
              <a:rPr lang="pl-PL" dirty="0" smtClean="0"/>
              <a:t> wpisuje niezwłocznie po jej wniesieniu, bowiem apelację wnosi się do tego sądu, który wydał zaskarżony wpis lub orzeczenie oddalające wniosek. Natomiast skargę kasacyjną wnosi się do sądu okręgowego, stąd uczynienie wzmianki może nastąpić dopiero po zawiadomieniu o tym sądu </a:t>
            </a:r>
            <a:r>
              <a:rPr lang="pl-PL" dirty="0" err="1" smtClean="0"/>
              <a:t>wieczystoksięgowego</a:t>
            </a:r>
            <a:r>
              <a:rPr lang="pl-PL" dirty="0" smtClean="0"/>
              <a:t>.</a:t>
            </a:r>
          </a:p>
          <a:p>
            <a:pPr algn="just"/>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37</a:t>
            </a:fld>
            <a:endParaRPr lang="pl-PL"/>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42918"/>
            <a:ext cx="8229600" cy="5786478"/>
          </a:xfrm>
        </p:spPr>
        <p:txBody>
          <a:bodyPr>
            <a:normAutofit fontScale="85000" lnSpcReduction="20000"/>
          </a:bodyPr>
          <a:lstStyle/>
          <a:p>
            <a:pPr algn="just">
              <a:buNone/>
            </a:pPr>
            <a:r>
              <a:rPr lang="pl-PL" b="1" dirty="0" smtClean="0"/>
              <a:t>Obowiązek zawiadamiania</a:t>
            </a:r>
            <a:endParaRPr lang="pl-PL" dirty="0" smtClean="0"/>
          </a:p>
          <a:p>
            <a:pPr algn="just">
              <a:buNone/>
            </a:pPr>
            <a:r>
              <a:rPr lang="pl-PL" dirty="0" smtClean="0"/>
              <a:t>Osoba, na rzecz której wpisane jest prawo lub roszczenie w księdze wieczystej, jej przedstawiciel albo pełnomocnik do doręczeń mają obowiązek niezwłocznego zawiadomienia sądu prowadzącego księgę wieczystą o każdej zmianie adresu lub też wskazania adresu do doręczeń.</a:t>
            </a:r>
          </a:p>
          <a:p>
            <a:pPr algn="just">
              <a:buNone/>
            </a:pPr>
            <a:r>
              <a:rPr lang="pl-PL" dirty="0" smtClean="0"/>
              <a:t> </a:t>
            </a:r>
          </a:p>
          <a:p>
            <a:pPr algn="just">
              <a:buNone/>
            </a:pPr>
            <a:r>
              <a:rPr lang="pl-PL" b="1" dirty="0" smtClean="0"/>
              <a:t>Wpis ostrzeżenia</a:t>
            </a:r>
            <a:endParaRPr lang="pl-PL" dirty="0" smtClean="0"/>
          </a:p>
          <a:p>
            <a:pPr algn="just">
              <a:buNone/>
            </a:pPr>
            <a:r>
              <a:rPr lang="pl-PL" dirty="0" smtClean="0"/>
              <a:t>Wpisu ostrzeżenia o niezgodności stanu prawnego ujawnionego w księdze wieczystej z rzeczywistym stanem prawnym sąd dokonuje niezwłocznie po stwierdzeniu tej niezgodności. Przy wpisie takiego ostrzeżenia, wymienia się prawo, przeciwko któremu jest ono skierowane, oraz osobę, której roszczenie zostało przez wpis ostrzeżenia zabezpieczone.</a:t>
            </a:r>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38</a:t>
            </a:fld>
            <a:endParaRPr lang="pl-PL"/>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00034" y="928671"/>
            <a:ext cx="8229600" cy="4429156"/>
          </a:xfrm>
        </p:spPr>
        <p:txBody>
          <a:bodyPr/>
          <a:lstStyle/>
          <a:p>
            <a:pPr algn="just">
              <a:buNone/>
            </a:pPr>
            <a:endParaRPr lang="pl-PL" smtClean="0"/>
          </a:p>
          <a:p>
            <a:pPr algn="just">
              <a:buNone/>
            </a:pPr>
            <a:r>
              <a:rPr lang="pl-PL" smtClean="0"/>
              <a:t>W </a:t>
            </a:r>
            <a:r>
              <a:rPr lang="pl-PL" dirty="0" smtClean="0"/>
              <a:t>uchwale z dnia 16 grudnia 2009 r., sygn. akt III CZP 80/09 Sąd Najwyższy orzekł, że sąd rozpoznając wniosek o wpis w księdze wieczystej związany jest stanem rzeczy istniejącym w chwili złożenia wniosku i kolejnością jego wpływu. Orzeczeniu temu nadano moc zasady prawnej. </a:t>
            </a:r>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39</a:t>
            </a:fld>
            <a:endParaRPr lang="pl-PL"/>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868346"/>
          </a:xfrm>
        </p:spPr>
        <p:txBody>
          <a:bodyPr>
            <a:normAutofit fontScale="90000"/>
          </a:bodyPr>
          <a:lstStyle/>
          <a:p>
            <a:r>
              <a:rPr lang="pl-PL" sz="3200" b="1" dirty="0" smtClean="0"/>
              <a:t>Postępowanie nieprocesowe, postępowanie zwykłe – różnice.</a:t>
            </a:r>
            <a:endParaRPr lang="pl-PL" sz="3200" dirty="0"/>
          </a:p>
        </p:txBody>
      </p:sp>
      <p:sp>
        <p:nvSpPr>
          <p:cNvPr id="3" name="Symbol zastępczy zawartości 2"/>
          <p:cNvSpPr>
            <a:spLocks noGrp="1"/>
          </p:cNvSpPr>
          <p:nvPr>
            <p:ph idx="1"/>
          </p:nvPr>
        </p:nvSpPr>
        <p:spPr>
          <a:xfrm>
            <a:off x="428596" y="1142984"/>
            <a:ext cx="8229600" cy="5429288"/>
          </a:xfrm>
        </p:spPr>
        <p:txBody>
          <a:bodyPr>
            <a:normAutofit fontScale="77500" lnSpcReduction="20000"/>
          </a:bodyPr>
          <a:lstStyle/>
          <a:p>
            <a:pPr algn="just">
              <a:buNone/>
            </a:pPr>
            <a:r>
              <a:rPr lang="pl-PL" dirty="0" smtClean="0"/>
              <a:t>Rozgraniczenie postępowania procesowego i postępowania nieprocesowego przede wszystkim oparte jest na kryterium występowania sporu o prawo w procesie i jego braku w sprawach, dla których właściwy jest tryb postępowania nieprocesowego. Kryterium nie jest jednak w prawie polskim przestrzegane ściśle i konsekwentnie. W postępowaniu nieprocesowym rozpoznawane są np. pewne sprawy, które ze swej istoty mają charakter sporny (np. o roszczenia między współwłaścicielami co do działu spadku, o wysokość udziału małżonków we wspólnocie ustawowej, pomiędzy radą pracowniczą przedsiębiorstwa państwowego a jego dyrektorem).</a:t>
            </a:r>
          </a:p>
          <a:p>
            <a:pPr algn="just">
              <a:buNone/>
            </a:pPr>
            <a:r>
              <a:rPr lang="pl-PL" dirty="0" smtClean="0"/>
              <a:t>W jakim trybie sprawa powinna być rozpoznana, bada przewodniczący wydziału po wniesieniu pisma wszczynającego postępowanie, tj. pozwu lub wniosku. Zachowanie właściwego trybu sąd jest zobowiązany brać z urzędu pod uwagę w każdym stadium postępowania.</a:t>
            </a:r>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4</a:t>
            </a:fld>
            <a:endParaRPr lang="pl-PL"/>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28596" y="571480"/>
            <a:ext cx="8229600" cy="5214974"/>
          </a:xfrm>
        </p:spPr>
        <p:txBody>
          <a:bodyPr>
            <a:normAutofit fontScale="70000" lnSpcReduction="20000"/>
          </a:bodyPr>
          <a:lstStyle/>
          <a:p>
            <a:pPr algn="ctr">
              <a:buNone/>
            </a:pPr>
            <a:r>
              <a:rPr lang="pl-PL" sz="4000" b="1" dirty="0" smtClean="0"/>
              <a:t>Sprawy małżeńskie </a:t>
            </a:r>
          </a:p>
          <a:p>
            <a:pPr>
              <a:buNone/>
            </a:pPr>
            <a:endParaRPr lang="pl-PL" b="1" dirty="0" smtClean="0"/>
          </a:p>
          <a:p>
            <a:pPr algn="just">
              <a:buNone/>
            </a:pPr>
            <a:r>
              <a:rPr lang="pl-PL" dirty="0" smtClean="0"/>
              <a:t>Art. 561. § 1. Zezwolenia na zawarcie małżeństwa kobiecie niemającej ukończonych lat osiemnastu udziela sąd opiekuńczy na jej wniosek. Postanowienie o udzieleniu zezwolenia staje się skuteczne z chwilą uprawomocnienia się i nie może być zmienione ani uchylone. § 2. Zezwolenia na zawarcie małżeństwa osobie dotkniętej chorobą psychiczną albo niedorozwojem umysłowym oraz osobom powinowatym w linii prostej udziela sąd na wniosek tych osób. § 3. W postanowieniu o udzieleniu zezwolenia wymienia się osobę, z którą małżeństwo ma być zawarte. Przed wydaniem postanowienia rozstrzygającego taki wniosek sąd wysłucha wnioskodawcę, osobę, z którą małżeństwo ma być zawarte, oraz w razie potrzeby osoby bliskie przyszłych małżonków. Gdy chodzi o udzielenie zezwolenia osobie dotkniętej chorobą psychiczną lub niedorozwojem umysłowym, sąd zasięgnie opinii biegłego lekarza, w miarę możności psychiatry. </a:t>
            </a:r>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40</a:t>
            </a:fld>
            <a:endParaRPr lang="pl-PL"/>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785794"/>
            <a:ext cx="8229600" cy="5715040"/>
          </a:xfrm>
        </p:spPr>
        <p:txBody>
          <a:bodyPr>
            <a:normAutofit fontScale="55000" lnSpcReduction="20000"/>
          </a:bodyPr>
          <a:lstStyle/>
          <a:p>
            <a:pPr algn="just">
              <a:buNone/>
            </a:pPr>
            <a:r>
              <a:rPr lang="pl-PL" dirty="0" smtClean="0"/>
              <a:t>W sprawach, o których mowa </a:t>
            </a:r>
            <a:r>
              <a:rPr lang="pl-PL" dirty="0" err="1" smtClean="0"/>
              <a:t>powuyżej</a:t>
            </a:r>
            <a:r>
              <a:rPr lang="pl-PL" dirty="0" smtClean="0"/>
              <a:t>, sąd może zarządzić przeprowadzenie przez kuratora sądowego wywiadu środowiskowego w celu ustalenia warunków, w jakich żyją osoby ubiegające się o udzielenie zezwolenia. </a:t>
            </a:r>
          </a:p>
          <a:p>
            <a:pPr algn="just">
              <a:buNone/>
            </a:pPr>
            <a:endParaRPr lang="pl-PL" dirty="0" smtClean="0"/>
          </a:p>
          <a:p>
            <a:pPr algn="just">
              <a:buNone/>
            </a:pPr>
            <a:r>
              <a:rPr lang="pl-PL" dirty="0" smtClean="0"/>
              <a:t>Zwolnienia od obowiązku złożenia urzędowi stanu cywilnego dokumentu potrzebnego do zawarcia małżeństwa udziela sąd na wniosek osoby obowiązanej do złożenia dokumentu. </a:t>
            </a:r>
          </a:p>
          <a:p>
            <a:pPr algn="just">
              <a:buNone/>
            </a:pPr>
            <a:endParaRPr lang="pl-PL" dirty="0" smtClean="0"/>
          </a:p>
          <a:p>
            <a:pPr algn="just">
              <a:buNone/>
            </a:pPr>
            <a:r>
              <a:rPr lang="pl-PL" dirty="0" smtClean="0"/>
              <a:t>Do zgłoszenia wniosku o zezwolenie na złożenie przez pełnomocnika oświadczenia o wstąpieniu w związek małżeński uprawniona jest osoba, która zamierza udzielić pełnomocnictwa. </a:t>
            </a:r>
          </a:p>
          <a:p>
            <a:pPr algn="just">
              <a:buNone/>
            </a:pPr>
            <a:endParaRPr lang="pl-PL" dirty="0" smtClean="0"/>
          </a:p>
          <a:p>
            <a:pPr algn="just">
              <a:buNone/>
            </a:pPr>
            <a:r>
              <a:rPr lang="pl-PL" dirty="0" smtClean="0"/>
              <a:t>Postanowienie rozstrzygające o tym, czy okoliczność przedstawiona przez kierownika urzędu stanu cywilnego wyłącza zawarcie małżeństwa, a także o tym, czy okoliczności przedstawione przez kierownika urzędu stanu cywilnego uzasadniają odmowę: 1) przyjęcia oświadczeń o wstąpieniu w związek małżeński, 2) wydania zaświadczenia o braku okoliczności wyłączających zawarcie małżeństwa, o których mowa w art. 41 Kodeksu rodzinnego i opiekuńczego, 3) wydania zezwolenia na zawarcie małżeństwa przed upływem terminu, o  którym mowa w art. 4 Kodeksu rodzinnego i opiekuńczego, 4) sporządzenia aktu małżeństwa zawartego zgodnie z art. 1 § 2 Kodeksu rodzinnego i opiekuńczego, 5) wydania zaświadczenia stwierdzającego, że zgodnie z prawem polskim można zawrzeć małżeństwo, sąd wydaje po przeprowadzeniu rozprawy. </a:t>
            </a:r>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41</a:t>
            </a:fld>
            <a:endParaRPr lang="pl-PL"/>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28596" y="714356"/>
            <a:ext cx="8229600" cy="5572164"/>
          </a:xfrm>
        </p:spPr>
        <p:txBody>
          <a:bodyPr>
            <a:normAutofit fontScale="70000" lnSpcReduction="20000"/>
          </a:bodyPr>
          <a:lstStyle/>
          <a:p>
            <a:pPr algn="just">
              <a:buNone/>
            </a:pPr>
            <a:r>
              <a:rPr lang="pl-PL" dirty="0" smtClean="0"/>
              <a:t>Rozstrzygnięcie o </a:t>
            </a:r>
            <a:r>
              <a:rPr lang="pl-PL" b="1" dirty="0" smtClean="0"/>
              <a:t>istotnych sprawach rodziny w braku porozumienia małżonków, jak również udzielenie zezwolenia na dokonanie czynności, do której jest potrzebna zgoda drugiego małżonka lub której drugi małżonek sprzeciwił się, może nastąpić dopiero po umożliwieniu złożenia wyjaśnień małżonkowi wnioskodawcy, chyba że jego wysłuchanie nie jest możliwe lub celowe. § 2. To samo dotyczy nakazu sądu, aby wynagrodzenie za pracę albo inne należności przypadające jednemu małżonkowi były w całości lub w części wypłacane do rąk drugiego małżonka. § 3. Przepis § 1 stosuje się także do rozstrzygnięcia o wyłączeniu odpowiedzialności małżonka za zobowiązania zaciągnięte przez drugiego z małżonków w sprawach wynikających z zaspokajania zwykłych potrzeb rodziny, jak również do uchylenia postanowienia w tym przedmiocie. </a:t>
            </a:r>
          </a:p>
          <a:p>
            <a:pPr algn="just">
              <a:buNone/>
            </a:pPr>
            <a:endParaRPr lang="pl-PL" b="1" dirty="0" smtClean="0"/>
          </a:p>
          <a:p>
            <a:pPr algn="just">
              <a:buNone/>
            </a:pPr>
            <a:r>
              <a:rPr lang="pl-PL" b="1" dirty="0" smtClean="0"/>
              <a:t>Art. 5651/. W sprawach, o których mowa w art. 565, sąd może zarządzić przeprowadzenie przez kuratora sądowego wywiadu środowiskowego w celu ustalenia warunków, w jakich żyją małżonkowie.  </a:t>
            </a:r>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42</a:t>
            </a:fld>
            <a:endParaRPr lang="pl-PL"/>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785794"/>
            <a:ext cx="8229600" cy="5572164"/>
          </a:xfrm>
        </p:spPr>
        <p:txBody>
          <a:bodyPr>
            <a:normAutofit fontScale="70000" lnSpcReduction="20000"/>
          </a:bodyPr>
          <a:lstStyle/>
          <a:p>
            <a:pPr>
              <a:buNone/>
            </a:pPr>
            <a:r>
              <a:rPr lang="pl-PL" dirty="0" smtClean="0"/>
              <a:t>W sprawie o podział majątku wspólnego po ustaniu wspólności majątkowej między małżonkami właściwy jest sąd miejsca położenia majątku, a jeżeli wspólność ustała przez śmierć jednego z małżonków – sąd spadku. </a:t>
            </a:r>
          </a:p>
          <a:p>
            <a:pPr>
              <a:buNone/>
            </a:pPr>
            <a:r>
              <a:rPr lang="pl-PL" dirty="0" smtClean="0"/>
              <a:t> </a:t>
            </a:r>
          </a:p>
          <a:p>
            <a:pPr>
              <a:buNone/>
            </a:pPr>
            <a:r>
              <a:rPr lang="pl-PL" dirty="0" smtClean="0"/>
              <a:t>W postępowaniu o podział majątku wspólnego po ustaniu wspólności majątkowej między małżonkami sąd rozstrzyga także o żądaniu ustalenia nierównych udziałów małżonków w majątku wspólnym oraz o tym, jakie wydatki, nakłady i inne świadczenia z majątku wspólnego na rzecz majątku osobistego lub odwrotnie podlegają zwrotowi. § 2. W razie sporu co do ustalenia nierównych udziałów w majątku wspólnym sąd może w tym przedmiocie orzec postanowieniem wstępnym. § 3. Do postępowania o podział majątku wspólnego po ustaniu wspólności majątkowej między małżonkami, a zwłaszcza do odrębnego postępowania w sprawach wymienionych w paragrafie pierwszym stosuje się odpowiednio przepisy o dziale spadku. </a:t>
            </a:r>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43</a:t>
            </a:fld>
            <a:endParaRPr lang="pl-PL"/>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928670"/>
            <a:ext cx="8229600" cy="5197493"/>
          </a:xfrm>
        </p:spPr>
        <p:txBody>
          <a:bodyPr>
            <a:normAutofit fontScale="77500" lnSpcReduction="20000"/>
          </a:bodyPr>
          <a:lstStyle/>
          <a:p>
            <a:pPr>
              <a:buNone/>
            </a:pPr>
            <a:r>
              <a:rPr lang="pl-PL" dirty="0" smtClean="0"/>
              <a:t>W sprawach o </a:t>
            </a:r>
            <a:r>
              <a:rPr lang="pl-PL" b="1" dirty="0" smtClean="0"/>
              <a:t>separację na zgodny wniosek małżonków, a także w sprawach o zniesienie separacji właściwe rzeczowo są sądy okręgowe. W sprawach tych miejscowo właściwym jest sąd, w którego okręgu małżonkowie mają wspólne zamieszkanie, a w braku takiej podstawy – sąd miejsca ich wspólnego pobytu. Jeżeli małżonkowie nie mają wspólnego miejsca zamieszkania ani pobytu, wniosek należy zgłosić w sądzie właściwym dla jednego z małżonków</a:t>
            </a:r>
            <a:r>
              <a:rPr lang="pl-PL" b="1" smtClean="0"/>
              <a:t>, </a:t>
            </a:r>
            <a:endParaRPr lang="pl-PL" b="1" dirty="0" smtClean="0"/>
          </a:p>
          <a:p>
            <a:pPr>
              <a:buNone/>
            </a:pPr>
            <a:r>
              <a:rPr lang="pl-PL" b="1" dirty="0" smtClean="0"/>
              <a:t>W sprawie o separację na zgodny wniosek małżonków oraz w sprawie o zniesienie separacji w razie cofnięcia wniosku albo wyrażenia w inny sposób braku zgody na orzeczenie separacji lub na zniesienie separacji przez któregokolwiek z małżonków postępowanie umarza się. Przepisu art. 512 § 1 nie stosuje się. § 2. W razie śmierci jednego z małżonków postępowanie umarza się. </a:t>
            </a:r>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44</a:t>
            </a:fld>
            <a:endParaRPr lang="pl-PL"/>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42918"/>
            <a:ext cx="8229600" cy="5857916"/>
          </a:xfrm>
        </p:spPr>
        <p:txBody>
          <a:bodyPr>
            <a:normAutofit fontScale="55000" lnSpcReduction="20000"/>
          </a:bodyPr>
          <a:lstStyle/>
          <a:p>
            <a:pPr algn="ctr">
              <a:buNone/>
            </a:pPr>
            <a:r>
              <a:rPr lang="pl-PL" sz="3600" b="1" dirty="0" smtClean="0"/>
              <a:t>Sprawy z zakresu stosunków między rodzicami a dziećmi</a:t>
            </a:r>
            <a:endParaRPr lang="pl-PL" sz="3600" dirty="0" smtClean="0"/>
          </a:p>
          <a:p>
            <a:pPr>
              <a:buNone/>
            </a:pPr>
            <a:endParaRPr lang="pl-PL" b="1" dirty="0" smtClean="0"/>
          </a:p>
          <a:p>
            <a:pPr>
              <a:buNone/>
            </a:pPr>
            <a:r>
              <a:rPr lang="pl-PL" dirty="0" smtClean="0"/>
              <a:t>Postanowienia w sprawach o powierzenie wykonywania, ograniczenie, zawieszenie, pozbawienie i przywrócenie władzy rodzicielskiej, ustalenie, ograniczenie albo zakazanie kontaktów z dzieckiem mogą być wydane tylko po przeprowadzeniu rozprawy. Dotyczy to także zmiany rozstrzygnięć w tym przedmiocie, zawartych w wyroku orzekającym rozwód, separację, unieważnienie małżeństwa albo ustalającym pochodzenie dziecka. Postanowienia takie stają się skuteczne i wykonalne po uprawomocnieniu się. </a:t>
            </a:r>
          </a:p>
          <a:p>
            <a:pPr>
              <a:buNone/>
            </a:pPr>
            <a:r>
              <a:rPr lang="pl-PL" dirty="0" smtClean="0"/>
              <a:t>Po powzięciu wiadomości o umieszczeniu dziecka w pieczy zastępczej bez orzeczenia sądu opiekuńczego, sąd ten niezwłocznie wszczyna postępowanie opiekuńcze. § 2. Jeżeli umieszczenie dziecka w pieczy zastępczej nastąpiło w trybie art. 12a ustawy z dnia 29 lipca 2005 r. o przeciwdziałaniu przemocy w rodzinie sąd niezwłocznie, po wysłuchaniu pracownika socjalnego, który odebrał dziecko z rodziny, nie później jednak niż w ciągu 24 godzin, wydaje orzeczenie o umieszczeniu dziecka w pieczy zastępczej, albo orzeczenie o powrocie dziecka do rodziny. § 3. Sąd opiekuńczy okresowo, nie rzadziej niż raz na sześć miesięcy, dokonuje oceny sytuacji dziecka umieszczonego w pieczy zastępczej w celu ustalenia możliwości powrotu dziecka do rodziny. Jeżeli wymaga tego dobro dziecka, sąd wszczyna postępowanie o pozbawienie władzy rodzicielskiej jego rodziców.</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45</a:t>
            </a:fld>
            <a:endParaRPr lang="pl-PL"/>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857232"/>
            <a:ext cx="8229600" cy="5715040"/>
          </a:xfrm>
        </p:spPr>
        <p:txBody>
          <a:bodyPr>
            <a:normAutofit fontScale="55000" lnSpcReduction="20000"/>
          </a:bodyPr>
          <a:lstStyle/>
          <a:p>
            <a:pPr>
              <a:buNone/>
            </a:pPr>
            <a:r>
              <a:rPr lang="pl-PL" b="1" dirty="0" smtClean="0"/>
              <a:t>Przed</a:t>
            </a:r>
            <a:r>
              <a:rPr lang="pl-PL" dirty="0" smtClean="0"/>
              <a:t> </a:t>
            </a:r>
            <a:r>
              <a:rPr lang="pl-PL" b="1" dirty="0" smtClean="0"/>
              <a:t>umieszczeniem</a:t>
            </a:r>
            <a:r>
              <a:rPr lang="pl-PL" dirty="0" smtClean="0"/>
              <a:t> dziecka w rodzinie zastępczej lub rodzinnym domu dziecka, sąd zasięga: 1) opinii właściwego ośrodka </a:t>
            </a:r>
            <a:r>
              <a:rPr lang="pl-PL" b="1" dirty="0" smtClean="0"/>
              <a:t>pomocy</a:t>
            </a:r>
            <a:r>
              <a:rPr lang="pl-PL" dirty="0" smtClean="0"/>
              <a:t> społecznej, opinii właściwego </a:t>
            </a:r>
            <a:r>
              <a:rPr lang="pl-PL" b="1" dirty="0" smtClean="0"/>
              <a:t>organizatora</a:t>
            </a:r>
            <a:r>
              <a:rPr lang="pl-PL" dirty="0" smtClean="0"/>
              <a:t> rodzinnej </a:t>
            </a:r>
            <a:r>
              <a:rPr lang="pl-PL" b="1" dirty="0" smtClean="0"/>
              <a:t>pieczy</a:t>
            </a:r>
            <a:r>
              <a:rPr lang="pl-PL" dirty="0" smtClean="0"/>
              <a:t> zastępczej, informacji o dotychczasowym sprawowaniu funkcji przez rodzinę zastępczą lub prowadzącego rodzinny dom dziecka oraz informacji z </a:t>
            </a:r>
            <a:r>
              <a:rPr lang="pl-PL" b="1" dirty="0" smtClean="0"/>
              <a:t>rejestru</a:t>
            </a:r>
            <a:r>
              <a:rPr lang="pl-PL" dirty="0" smtClean="0"/>
              <a:t> </a:t>
            </a:r>
            <a:r>
              <a:rPr lang="pl-PL" b="1" dirty="0" smtClean="0"/>
              <a:t>danych</a:t>
            </a:r>
            <a:r>
              <a:rPr lang="pl-PL" dirty="0" smtClean="0"/>
              <a:t> prowadzonego przez </a:t>
            </a:r>
            <a:r>
              <a:rPr lang="pl-PL" b="1" dirty="0" smtClean="0"/>
              <a:t>starostę</a:t>
            </a:r>
            <a:r>
              <a:rPr lang="pl-PL" dirty="0" smtClean="0"/>
              <a:t> na podstawie przepisów o wspieraniu rodziny i systemie pieczy zastępczej; 2) </a:t>
            </a:r>
            <a:r>
              <a:rPr lang="pl-PL" b="1" dirty="0" smtClean="0"/>
              <a:t>opinii</a:t>
            </a:r>
            <a:r>
              <a:rPr lang="pl-PL" dirty="0" smtClean="0"/>
              <a:t> </a:t>
            </a:r>
            <a:r>
              <a:rPr lang="pl-PL" b="1" dirty="0" smtClean="0"/>
              <a:t>starosty</a:t>
            </a:r>
            <a:r>
              <a:rPr lang="pl-PL" dirty="0" smtClean="0"/>
              <a:t> właściwego ze względu na miejsce sprawowania rodzinnej pieczy zastępczej – w przypadku umieszczenia dziecka w rodzinnej pieczy zastępczej na terenie innego powiatu niż powiat miejsca zamieszkania dziecka. § 2. W opinii, o której mowa w § 1 </a:t>
            </a:r>
            <a:r>
              <a:rPr lang="pl-PL" dirty="0" err="1" smtClean="0"/>
              <a:t>pkt</a:t>
            </a:r>
            <a:r>
              <a:rPr lang="pl-PL" dirty="0" smtClean="0"/>
              <a:t> 2, zamieszcza się w szczególności informacje o spełnianiu przez </a:t>
            </a:r>
            <a:r>
              <a:rPr lang="pl-PL" b="1" dirty="0" smtClean="0"/>
              <a:t>kandydata</a:t>
            </a:r>
            <a:r>
              <a:rPr lang="pl-PL" dirty="0" smtClean="0"/>
              <a:t> warunków do pełnienia funkcji rodziny zastępczej lub prowadzenia rodzinnego domu dziecka, określonych w przepisach o wspieraniu rodziny i systemie pieczy zastępczej.</a:t>
            </a:r>
          </a:p>
          <a:p>
            <a:pPr>
              <a:buNone/>
            </a:pPr>
            <a:r>
              <a:rPr lang="pl-PL" dirty="0" smtClean="0"/>
              <a:t> </a:t>
            </a:r>
          </a:p>
          <a:p>
            <a:pPr>
              <a:buNone/>
            </a:pPr>
            <a:r>
              <a:rPr lang="pl-PL" b="1" dirty="0" smtClean="0"/>
              <a:t>Uznanie</a:t>
            </a:r>
            <a:r>
              <a:rPr lang="pl-PL" dirty="0" smtClean="0"/>
              <a:t> </a:t>
            </a:r>
            <a:r>
              <a:rPr lang="pl-PL" b="1" dirty="0" smtClean="0"/>
              <a:t>ojcostwa</a:t>
            </a:r>
            <a:r>
              <a:rPr lang="pl-PL" dirty="0" smtClean="0"/>
              <a:t> może nastąpić także </a:t>
            </a:r>
            <a:r>
              <a:rPr lang="pl-PL" b="1" dirty="0" smtClean="0"/>
              <a:t>przed</a:t>
            </a:r>
            <a:r>
              <a:rPr lang="pl-PL" dirty="0" smtClean="0"/>
              <a:t> sądem opiekuńczym </a:t>
            </a:r>
            <a:r>
              <a:rPr lang="pl-PL" b="1" dirty="0" smtClean="0"/>
              <a:t>niewłaściwym</a:t>
            </a:r>
            <a:r>
              <a:rPr lang="pl-PL" dirty="0" smtClean="0"/>
              <a:t> według przepisów ogólnych. W takim wypadku o uznaniu </a:t>
            </a:r>
            <a:r>
              <a:rPr lang="pl-PL" b="1" dirty="0" smtClean="0"/>
              <a:t>zawiadamia</a:t>
            </a:r>
            <a:r>
              <a:rPr lang="pl-PL" dirty="0" smtClean="0"/>
              <a:t> się właściwy sąd opiekuńczy. Jeżeli </a:t>
            </a:r>
            <a:r>
              <a:rPr lang="pl-PL" b="1" dirty="0" smtClean="0"/>
              <a:t>kierownik</a:t>
            </a:r>
            <a:r>
              <a:rPr lang="pl-PL" dirty="0" smtClean="0"/>
              <a:t> urzędu stanu cywilnego </a:t>
            </a:r>
            <a:r>
              <a:rPr lang="pl-PL" b="1" dirty="0" smtClean="0"/>
              <a:t>odmówił</a:t>
            </a:r>
            <a:r>
              <a:rPr lang="pl-PL" dirty="0" smtClean="0"/>
              <a:t> przyjęcia oświadczeń koniecznych do uznania ojcostwa, uznanie ojcostwa może nastąpić </a:t>
            </a:r>
            <a:r>
              <a:rPr lang="pl-PL" b="1" dirty="0" smtClean="0"/>
              <a:t>wyłącznie</a:t>
            </a:r>
            <a:r>
              <a:rPr lang="pl-PL" dirty="0" smtClean="0"/>
              <a:t> przed sądem </a:t>
            </a:r>
            <a:r>
              <a:rPr lang="pl-PL" b="1" dirty="0" smtClean="0"/>
              <a:t>opiekuńczym</a:t>
            </a:r>
            <a:r>
              <a:rPr lang="pl-PL" dirty="0" smtClean="0"/>
              <a:t>, właściwym ze względu na </a:t>
            </a:r>
            <a:r>
              <a:rPr lang="pl-PL" b="1" dirty="0" smtClean="0"/>
              <a:t>siedzibę</a:t>
            </a:r>
            <a:r>
              <a:rPr lang="pl-PL" dirty="0" smtClean="0"/>
              <a:t> </a:t>
            </a:r>
            <a:r>
              <a:rPr lang="pl-PL" b="1" dirty="0" smtClean="0"/>
              <a:t>urzędu</a:t>
            </a:r>
            <a:r>
              <a:rPr lang="pl-PL" dirty="0" smtClean="0"/>
              <a:t> stanu cywilnego, którego kierownik odmówił przyjęcia tych oświadczeń. Jeżeli </a:t>
            </a:r>
            <a:r>
              <a:rPr lang="pl-PL" b="1" dirty="0" smtClean="0"/>
              <a:t>konsul</a:t>
            </a:r>
            <a:r>
              <a:rPr lang="pl-PL" dirty="0" smtClean="0"/>
              <a:t> odmówił przyjęcia oświadczeń koniecznych do uznania ojcostwa, uznanie ojcostwa może nastąpić wyłącznie przed sądem </a:t>
            </a:r>
            <a:r>
              <a:rPr lang="pl-PL" b="1" dirty="0" smtClean="0"/>
              <a:t>rejonowym</a:t>
            </a:r>
            <a:r>
              <a:rPr lang="pl-PL" dirty="0" smtClean="0"/>
              <a:t> dla m.st. </a:t>
            </a:r>
            <a:r>
              <a:rPr lang="pl-PL" b="1" dirty="0" smtClean="0"/>
              <a:t>Warszawy</a:t>
            </a:r>
            <a:r>
              <a:rPr lang="pl-PL" dirty="0" smtClean="0"/>
              <a:t>. Sąd opiekuńczy odmawia przyjęcia oświadczeń koniecznych do uznania ojcostwa, jeżeli uznanie jest niedopuszczalne albo poweźmie wątpliwość co do pochodzenia dziecka.</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46</a:t>
            </a:fld>
            <a:endParaRPr lang="pl-PL"/>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28596" y="1000108"/>
            <a:ext cx="8229600" cy="4525963"/>
          </a:xfrm>
        </p:spPr>
        <p:txBody>
          <a:bodyPr>
            <a:normAutofit fontScale="77500" lnSpcReduction="20000"/>
          </a:bodyPr>
          <a:lstStyle/>
          <a:p>
            <a:pPr>
              <a:buNone/>
            </a:pPr>
            <a:r>
              <a:rPr lang="pl-PL" b="1" dirty="0" smtClean="0"/>
              <a:t>Zezwolenia</a:t>
            </a:r>
            <a:r>
              <a:rPr lang="pl-PL" dirty="0" smtClean="0"/>
              <a:t> na dokonanie przez rodziców czynności </a:t>
            </a:r>
            <a:r>
              <a:rPr lang="pl-PL" b="1" dirty="0" smtClean="0"/>
              <a:t>przekraczającej</a:t>
            </a:r>
            <a:r>
              <a:rPr lang="pl-PL" dirty="0" smtClean="0"/>
              <a:t> </a:t>
            </a:r>
            <a:r>
              <a:rPr lang="pl-PL" b="1" dirty="0" smtClean="0"/>
              <a:t>zakres</a:t>
            </a:r>
            <a:r>
              <a:rPr lang="pl-PL" dirty="0" smtClean="0"/>
              <a:t> zwykłego zarządu majątkiem dziecka lub na </a:t>
            </a:r>
            <a:r>
              <a:rPr lang="pl-PL" b="1" dirty="0" smtClean="0"/>
              <a:t>wyrażenie</a:t>
            </a:r>
            <a:r>
              <a:rPr lang="pl-PL" dirty="0" smtClean="0"/>
              <a:t> przez rodziców </a:t>
            </a:r>
            <a:r>
              <a:rPr lang="pl-PL" b="1" dirty="0" smtClean="0"/>
              <a:t>zgody</a:t>
            </a:r>
            <a:r>
              <a:rPr lang="pl-PL" dirty="0" smtClean="0"/>
              <a:t> na dokonanie takiej czynności przez dziecko </a:t>
            </a:r>
            <a:r>
              <a:rPr lang="pl-PL" b="1" dirty="0" smtClean="0"/>
              <a:t>sąd</a:t>
            </a:r>
            <a:r>
              <a:rPr lang="pl-PL" dirty="0" smtClean="0"/>
              <a:t> </a:t>
            </a:r>
            <a:r>
              <a:rPr lang="pl-PL" b="1" dirty="0" smtClean="0"/>
              <a:t>opiekuńczy</a:t>
            </a:r>
            <a:r>
              <a:rPr lang="pl-PL" dirty="0" smtClean="0"/>
              <a:t> udziela na </a:t>
            </a:r>
            <a:r>
              <a:rPr lang="pl-PL" b="1" dirty="0" smtClean="0"/>
              <a:t>wniosek</a:t>
            </a:r>
            <a:r>
              <a:rPr lang="pl-PL" dirty="0" smtClean="0"/>
              <a:t> </a:t>
            </a:r>
            <a:r>
              <a:rPr lang="pl-PL" b="1" dirty="0" smtClean="0"/>
              <a:t>jednego</a:t>
            </a:r>
            <a:r>
              <a:rPr lang="pl-PL" dirty="0" smtClean="0"/>
              <a:t> z </a:t>
            </a:r>
            <a:r>
              <a:rPr lang="pl-PL" b="1" dirty="0" smtClean="0"/>
              <a:t>rodziców</a:t>
            </a:r>
            <a:r>
              <a:rPr lang="pl-PL" dirty="0" smtClean="0"/>
              <a:t> po </a:t>
            </a:r>
            <a:r>
              <a:rPr lang="pl-PL" b="1" dirty="0" smtClean="0"/>
              <a:t>wysłuchaniu</a:t>
            </a:r>
            <a:r>
              <a:rPr lang="pl-PL" dirty="0" smtClean="0"/>
              <a:t> </a:t>
            </a:r>
            <a:r>
              <a:rPr lang="pl-PL" b="1" dirty="0" smtClean="0"/>
              <a:t>drugiego</a:t>
            </a:r>
            <a:r>
              <a:rPr lang="pl-PL" dirty="0" smtClean="0"/>
              <a:t>. Postanowienie sądu opiekuńczego w tym przedmiocie staje się skuteczne dopiero z chwilą </a:t>
            </a:r>
            <a:r>
              <a:rPr lang="pl-PL" b="1" dirty="0" smtClean="0"/>
              <a:t>uprawomocnienia</a:t>
            </a:r>
            <a:r>
              <a:rPr lang="pl-PL" dirty="0" smtClean="0"/>
              <a:t> się i </a:t>
            </a:r>
            <a:r>
              <a:rPr lang="pl-PL" b="1" dirty="0" smtClean="0"/>
              <a:t>nie</a:t>
            </a:r>
            <a:r>
              <a:rPr lang="pl-PL" dirty="0" smtClean="0"/>
              <a:t> </a:t>
            </a:r>
            <a:r>
              <a:rPr lang="pl-PL" b="1" dirty="0" smtClean="0"/>
              <a:t>może</a:t>
            </a:r>
            <a:r>
              <a:rPr lang="pl-PL" dirty="0" smtClean="0"/>
              <a:t> być </a:t>
            </a:r>
            <a:r>
              <a:rPr lang="pl-PL" b="1" dirty="0" smtClean="0"/>
              <a:t>zmienione</a:t>
            </a:r>
            <a:r>
              <a:rPr lang="pl-PL" dirty="0" smtClean="0"/>
              <a:t> ani </a:t>
            </a:r>
            <a:r>
              <a:rPr lang="pl-PL" b="1" dirty="0" smtClean="0"/>
              <a:t>uchylone</a:t>
            </a:r>
            <a:r>
              <a:rPr lang="pl-PL" dirty="0" smtClean="0"/>
              <a:t>, jeżeli na podstawie zezwolenia </a:t>
            </a:r>
            <a:r>
              <a:rPr lang="pl-PL" b="1" dirty="0" smtClean="0"/>
              <a:t>powstały</a:t>
            </a:r>
            <a:r>
              <a:rPr lang="pl-PL" dirty="0" smtClean="0"/>
              <a:t> </a:t>
            </a:r>
            <a:r>
              <a:rPr lang="pl-PL" b="1" dirty="0" smtClean="0"/>
              <a:t>skutki</a:t>
            </a:r>
            <a:r>
              <a:rPr lang="pl-PL" dirty="0" smtClean="0"/>
              <a:t> prawne względem osób </a:t>
            </a:r>
            <a:r>
              <a:rPr lang="pl-PL" b="1" dirty="0" smtClean="0"/>
              <a:t>trzecich</a:t>
            </a:r>
            <a:r>
              <a:rPr lang="pl-PL" dirty="0" smtClean="0"/>
              <a:t>. </a:t>
            </a:r>
          </a:p>
          <a:p>
            <a:pPr>
              <a:buNone/>
            </a:pPr>
            <a:endParaRPr lang="pl-PL" dirty="0" smtClean="0"/>
          </a:p>
          <a:p>
            <a:pPr>
              <a:buNone/>
            </a:pPr>
            <a:r>
              <a:rPr lang="pl-PL" dirty="0" smtClean="0"/>
              <a:t>Postanowienie o nadaniu dziecku </a:t>
            </a:r>
            <a:r>
              <a:rPr lang="pl-PL" b="1" dirty="0" smtClean="0"/>
              <a:t>nazwiska</a:t>
            </a:r>
            <a:r>
              <a:rPr lang="pl-PL" dirty="0" smtClean="0"/>
              <a:t> staje się skuteczne dopiero po </a:t>
            </a:r>
            <a:r>
              <a:rPr lang="pl-PL" b="1" dirty="0" smtClean="0"/>
              <a:t>uprawomocnieniu</a:t>
            </a:r>
            <a:r>
              <a:rPr lang="pl-PL" dirty="0" smtClean="0"/>
              <a:t> się. Postanowienia takiego sąd opiekuńczy </a:t>
            </a:r>
            <a:r>
              <a:rPr lang="pl-PL" b="1" dirty="0" smtClean="0"/>
              <a:t>nie</a:t>
            </a:r>
            <a:r>
              <a:rPr lang="pl-PL" dirty="0" smtClean="0"/>
              <a:t> </a:t>
            </a:r>
            <a:r>
              <a:rPr lang="pl-PL" b="1" dirty="0" smtClean="0"/>
              <a:t>może</a:t>
            </a:r>
            <a:r>
              <a:rPr lang="pl-PL" dirty="0" smtClean="0"/>
              <a:t> zmienić ani uchylić.</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47</a:t>
            </a:fld>
            <a:endParaRPr lang="pl-PL"/>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857232"/>
            <a:ext cx="8229600" cy="5268931"/>
          </a:xfrm>
        </p:spPr>
        <p:txBody>
          <a:bodyPr>
            <a:normAutofit fontScale="55000" lnSpcReduction="20000"/>
          </a:bodyPr>
          <a:lstStyle/>
          <a:p>
            <a:pPr algn="ctr">
              <a:buNone/>
            </a:pPr>
            <a:r>
              <a:rPr lang="pl-PL" sz="5100" b="1" dirty="0" smtClean="0"/>
              <a:t>Sprawy o przysposobienie</a:t>
            </a:r>
            <a:endParaRPr lang="pl-PL" sz="5100" dirty="0" smtClean="0"/>
          </a:p>
          <a:p>
            <a:pPr>
              <a:buNone/>
            </a:pPr>
            <a:r>
              <a:rPr lang="pl-PL" b="1" dirty="0" smtClean="0"/>
              <a:t> </a:t>
            </a:r>
            <a:endParaRPr lang="pl-PL" dirty="0" smtClean="0"/>
          </a:p>
          <a:p>
            <a:pPr>
              <a:buNone/>
            </a:pPr>
            <a:r>
              <a:rPr lang="pl-PL" dirty="0" smtClean="0"/>
              <a:t>Sąd opiekuńczy wszczyna postępowanie na </a:t>
            </a:r>
            <a:r>
              <a:rPr lang="pl-PL" b="1" dirty="0" smtClean="0"/>
              <a:t>wniosek</a:t>
            </a:r>
            <a:r>
              <a:rPr lang="pl-PL" dirty="0" smtClean="0"/>
              <a:t> </a:t>
            </a:r>
            <a:r>
              <a:rPr lang="pl-PL" b="1" dirty="0" smtClean="0"/>
              <a:t>przysposabiającego</a:t>
            </a:r>
            <a:r>
              <a:rPr lang="pl-PL" dirty="0" smtClean="0"/>
              <a:t>. § 2. Wniosek ten należy zgłosić w sądzie opiekuńczym właściwym dla </a:t>
            </a:r>
            <a:r>
              <a:rPr lang="pl-PL" b="1" dirty="0" smtClean="0"/>
              <a:t>osoby</a:t>
            </a:r>
            <a:r>
              <a:rPr lang="pl-PL" dirty="0" smtClean="0"/>
              <a:t> </a:t>
            </a:r>
            <a:r>
              <a:rPr lang="pl-PL" b="1" dirty="0" smtClean="0"/>
              <a:t>przysposabiającego</a:t>
            </a:r>
            <a:r>
              <a:rPr lang="pl-PL" dirty="0" smtClean="0"/>
              <a:t> lub osoby mającej być </a:t>
            </a:r>
            <a:r>
              <a:rPr lang="pl-PL" b="1" dirty="0" smtClean="0"/>
              <a:t>przysposobioną</a:t>
            </a:r>
            <a:r>
              <a:rPr lang="pl-PL" dirty="0" smtClean="0"/>
              <a:t>. § 2</a:t>
            </a:r>
            <a:r>
              <a:rPr lang="pl-PL" baseline="30000" dirty="0" smtClean="0"/>
              <a:t>1</a:t>
            </a:r>
            <a:r>
              <a:rPr lang="pl-PL" dirty="0" smtClean="0"/>
              <a:t>. We wniosku, o którym mowa w § 1, przysposabiający wskazuje również </a:t>
            </a:r>
            <a:r>
              <a:rPr lang="pl-PL" b="1" dirty="0" smtClean="0"/>
              <a:t>ośrodek</a:t>
            </a:r>
            <a:r>
              <a:rPr lang="pl-PL" dirty="0" smtClean="0"/>
              <a:t> </a:t>
            </a:r>
            <a:r>
              <a:rPr lang="pl-PL" b="1" dirty="0" smtClean="0"/>
              <a:t>adopcyjny</a:t>
            </a:r>
            <a:r>
              <a:rPr lang="pl-PL" dirty="0" smtClean="0"/>
              <a:t>, w którym objęty był postępowaniem adopcyjnym, § 2</a:t>
            </a:r>
            <a:r>
              <a:rPr lang="pl-PL" baseline="30000" dirty="0" smtClean="0"/>
              <a:t>2</a:t>
            </a:r>
            <a:r>
              <a:rPr lang="pl-PL" dirty="0" smtClean="0"/>
              <a:t>. Sąd zwraca się do ośrodka adopcyjnego wskazanego we wniosku, o którym mowa w § 1, o: 1) </a:t>
            </a:r>
            <a:r>
              <a:rPr lang="pl-PL" b="1" dirty="0" smtClean="0"/>
              <a:t>świadectwo</a:t>
            </a:r>
            <a:r>
              <a:rPr lang="pl-PL" dirty="0" smtClean="0"/>
              <a:t> </a:t>
            </a:r>
            <a:r>
              <a:rPr lang="pl-PL" b="1" dirty="0" smtClean="0"/>
              <a:t>ukończenia</a:t>
            </a:r>
            <a:r>
              <a:rPr lang="pl-PL" dirty="0" smtClean="0"/>
              <a:t> przez przysposabiającego </a:t>
            </a:r>
            <a:r>
              <a:rPr lang="pl-PL" b="1" dirty="0" smtClean="0"/>
              <a:t>szkolenia</a:t>
            </a:r>
            <a:r>
              <a:rPr lang="pl-PL" dirty="0" smtClean="0"/>
              <a:t> dla kandydatów do przysposobienia dziecka; 2) </a:t>
            </a:r>
            <a:r>
              <a:rPr lang="pl-PL" b="1" dirty="0" smtClean="0"/>
              <a:t>opinię</a:t>
            </a:r>
            <a:r>
              <a:rPr lang="pl-PL" dirty="0" smtClean="0"/>
              <a:t> kwalifikacyjną o kandydatach do przysposobienia dziecka. § 3. Art. 87 § 3 stosuje się odpowiednio.</a:t>
            </a:r>
          </a:p>
          <a:p>
            <a:pPr>
              <a:buNone/>
            </a:pPr>
            <a:r>
              <a:rPr lang="pl-PL" dirty="0" smtClean="0"/>
              <a:t>Wskazanie osoby przysposabiającego przez rodziców, o którym mowa w art. 119</a:t>
            </a:r>
            <a:r>
              <a:rPr lang="pl-PL" baseline="30000" dirty="0" smtClean="0"/>
              <a:t>1a </a:t>
            </a:r>
            <a:r>
              <a:rPr lang="pl-PL" dirty="0" smtClean="0"/>
              <a:t>ustawy z dnia 25 lutego 1964 r. – Kodeks rodzinny i opiekuńczy następuje przed sądem opiekuńczym właściwym dla osoby przysposabiającego lub osoby mającej być przysposobioną. § 2. W przypadku wskazania, o którym mowa w § 1, przed wszczęciem postępowania w sprawie o przysposobienie, sąd opiekuńczy wyznacza termin, w którym wskazany przez rodziców przysposabiający </a:t>
            </a:r>
            <a:r>
              <a:rPr lang="pl-PL" b="1" dirty="0" smtClean="0"/>
              <a:t>powinien zgłosić do sądu opiekuńczego</a:t>
            </a:r>
            <a:r>
              <a:rPr lang="pl-PL" dirty="0" smtClean="0"/>
              <a:t> wniosek o przysposobienie pod rygorem nieuwzględnienia wskazania. Termin ten nie może przekraczać dwóch tygodni.</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48</a:t>
            </a:fld>
            <a:endParaRPr lang="pl-PL"/>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928670"/>
            <a:ext cx="8229600" cy="5197493"/>
          </a:xfrm>
        </p:spPr>
        <p:txBody>
          <a:bodyPr>
            <a:normAutofit fontScale="55000" lnSpcReduction="20000"/>
          </a:bodyPr>
          <a:lstStyle/>
          <a:p>
            <a:pPr>
              <a:buNone/>
            </a:pPr>
            <a:r>
              <a:rPr lang="pl-PL" dirty="0" smtClean="0"/>
              <a:t>O </a:t>
            </a:r>
            <a:r>
              <a:rPr lang="pl-PL" b="1" dirty="0" smtClean="0"/>
              <a:t>toczącym</a:t>
            </a:r>
            <a:r>
              <a:rPr lang="pl-PL" dirty="0" smtClean="0"/>
              <a:t> się </a:t>
            </a:r>
            <a:r>
              <a:rPr lang="pl-PL" b="1" dirty="0" smtClean="0"/>
              <a:t>postępowaniu</a:t>
            </a:r>
            <a:r>
              <a:rPr lang="pl-PL" dirty="0" smtClean="0"/>
              <a:t> w sprawach, w których wniosek o </a:t>
            </a:r>
            <a:r>
              <a:rPr lang="pl-PL" b="1" dirty="0" smtClean="0"/>
              <a:t>przysposobienie</a:t>
            </a:r>
            <a:r>
              <a:rPr lang="pl-PL" dirty="0" smtClean="0"/>
              <a:t> dotyczy </a:t>
            </a:r>
            <a:r>
              <a:rPr lang="pl-PL" b="1" dirty="0" smtClean="0"/>
              <a:t>dziecka</a:t>
            </a:r>
            <a:r>
              <a:rPr lang="pl-PL" dirty="0" smtClean="0"/>
              <a:t> </a:t>
            </a:r>
            <a:r>
              <a:rPr lang="pl-PL" b="1" dirty="0" smtClean="0"/>
              <a:t>niezgłoszonego</a:t>
            </a:r>
            <a:r>
              <a:rPr lang="pl-PL" dirty="0" smtClean="0"/>
              <a:t> do </a:t>
            </a:r>
            <a:r>
              <a:rPr lang="pl-PL" b="1" dirty="0" smtClean="0"/>
              <a:t>ośrodka</a:t>
            </a:r>
            <a:r>
              <a:rPr lang="pl-PL" dirty="0" smtClean="0"/>
              <a:t> </a:t>
            </a:r>
            <a:r>
              <a:rPr lang="pl-PL" b="1" dirty="0" smtClean="0"/>
              <a:t>adopcyjnego</a:t>
            </a:r>
            <a:r>
              <a:rPr lang="pl-PL" dirty="0" smtClean="0"/>
              <a:t>, sąd opiekuńczy zawiadamia </a:t>
            </a:r>
            <a:r>
              <a:rPr lang="pl-PL" b="1" dirty="0" smtClean="0"/>
              <a:t>prokuratora</a:t>
            </a:r>
            <a:r>
              <a:rPr lang="pl-PL" dirty="0" smtClean="0"/>
              <a:t>. </a:t>
            </a:r>
          </a:p>
          <a:p>
            <a:pPr>
              <a:buNone/>
            </a:pPr>
            <a:r>
              <a:rPr lang="pl-PL" dirty="0" smtClean="0"/>
              <a:t> </a:t>
            </a:r>
          </a:p>
          <a:p>
            <a:pPr>
              <a:buNone/>
            </a:pPr>
            <a:r>
              <a:rPr lang="pl-PL" dirty="0" smtClean="0"/>
              <a:t>Sąd opiekuńczy </a:t>
            </a:r>
            <a:r>
              <a:rPr lang="pl-PL" b="1" dirty="0" smtClean="0"/>
              <a:t>orzeka</a:t>
            </a:r>
            <a:r>
              <a:rPr lang="pl-PL" dirty="0" smtClean="0"/>
              <a:t> o </a:t>
            </a:r>
            <a:r>
              <a:rPr lang="pl-PL" b="1" dirty="0" smtClean="0"/>
              <a:t>przysposobieniu</a:t>
            </a:r>
            <a:r>
              <a:rPr lang="pl-PL" dirty="0" smtClean="0"/>
              <a:t> po przeprowadzeniu </a:t>
            </a:r>
            <a:r>
              <a:rPr lang="pl-PL" b="1" dirty="0" smtClean="0"/>
              <a:t>rozprawy</a:t>
            </a:r>
            <a:r>
              <a:rPr lang="pl-PL" dirty="0" smtClean="0"/>
              <a:t>. </a:t>
            </a:r>
          </a:p>
          <a:p>
            <a:pPr>
              <a:buNone/>
            </a:pPr>
            <a:r>
              <a:rPr lang="pl-PL" dirty="0" smtClean="0"/>
              <a:t>Na rozprawę wzywa się </a:t>
            </a:r>
            <a:r>
              <a:rPr lang="pl-PL" b="1" dirty="0" smtClean="0"/>
              <a:t>przysposabiającego</a:t>
            </a:r>
            <a:r>
              <a:rPr lang="pl-PL" dirty="0" smtClean="0"/>
              <a:t> oraz osoby, których </a:t>
            </a:r>
            <a:r>
              <a:rPr lang="pl-PL" b="1" dirty="0" smtClean="0"/>
              <a:t>zgoda</a:t>
            </a:r>
            <a:r>
              <a:rPr lang="pl-PL" dirty="0" smtClean="0"/>
              <a:t> na przysposobienie jest potrzebna. § 3. Nie wzywa się na rozprawę </a:t>
            </a:r>
            <a:r>
              <a:rPr lang="pl-PL" b="1" dirty="0" smtClean="0"/>
              <a:t>rodziców</a:t>
            </a:r>
            <a:r>
              <a:rPr lang="pl-PL" dirty="0" smtClean="0"/>
              <a:t>, którzy </a:t>
            </a:r>
            <a:r>
              <a:rPr lang="pl-PL" b="1" dirty="0" smtClean="0"/>
              <a:t>wyrazili</a:t>
            </a:r>
            <a:r>
              <a:rPr lang="pl-PL" dirty="0" smtClean="0"/>
              <a:t> </a:t>
            </a:r>
            <a:r>
              <a:rPr lang="pl-PL" b="1" dirty="0" smtClean="0"/>
              <a:t>zgodę</a:t>
            </a:r>
            <a:r>
              <a:rPr lang="pl-PL" dirty="0" smtClean="0"/>
              <a:t> na przysposobienie ich dziecka w przyszłości </a:t>
            </a:r>
            <a:r>
              <a:rPr lang="pl-PL" b="1" dirty="0" smtClean="0"/>
              <a:t>bez</a:t>
            </a:r>
            <a:r>
              <a:rPr lang="pl-PL" dirty="0" smtClean="0"/>
              <a:t> </a:t>
            </a:r>
            <a:r>
              <a:rPr lang="pl-PL" b="1" dirty="0" smtClean="0"/>
              <a:t>wskazania</a:t>
            </a:r>
            <a:r>
              <a:rPr lang="pl-PL" dirty="0" smtClean="0"/>
              <a:t> osoby przysposabiającego. W wypadku takim rodzice </a:t>
            </a:r>
            <a:r>
              <a:rPr lang="pl-PL" b="1" dirty="0" smtClean="0"/>
              <a:t>nie</a:t>
            </a:r>
            <a:r>
              <a:rPr lang="pl-PL" dirty="0" smtClean="0"/>
              <a:t> </a:t>
            </a:r>
            <a:r>
              <a:rPr lang="pl-PL" b="1" dirty="0" smtClean="0"/>
              <a:t>mogą</a:t>
            </a:r>
            <a:r>
              <a:rPr lang="pl-PL" dirty="0" smtClean="0"/>
              <a:t> brać </a:t>
            </a:r>
            <a:r>
              <a:rPr lang="pl-PL" b="1" dirty="0" smtClean="0"/>
              <a:t>udziału</a:t>
            </a:r>
            <a:r>
              <a:rPr lang="pl-PL" dirty="0" smtClean="0"/>
              <a:t> w postępowaniu. § 4. Przed wydaniem orzeczenia sąd opiekuńczy występuje o </a:t>
            </a:r>
            <a:r>
              <a:rPr lang="pl-PL" b="1" dirty="0" smtClean="0"/>
              <a:t>opinię</a:t>
            </a:r>
            <a:r>
              <a:rPr lang="pl-PL" dirty="0" smtClean="0"/>
              <a:t> do </a:t>
            </a:r>
            <a:r>
              <a:rPr lang="pl-PL" b="1" dirty="0" smtClean="0"/>
              <a:t>ośrodka</a:t>
            </a:r>
            <a:r>
              <a:rPr lang="pl-PL" dirty="0" smtClean="0"/>
              <a:t> adopcyjnego, a w razie potrzeby uzasadnionej dobrem dziecka może także zasięgnąć opinii </a:t>
            </a:r>
            <a:r>
              <a:rPr lang="pl-PL" b="1" dirty="0" smtClean="0"/>
              <a:t>innej</a:t>
            </a:r>
            <a:r>
              <a:rPr lang="pl-PL" dirty="0" smtClean="0"/>
              <a:t> specjalistycznej placówki. </a:t>
            </a:r>
          </a:p>
          <a:p>
            <a:pPr>
              <a:buNone/>
            </a:pPr>
            <a:r>
              <a:rPr lang="pl-PL" dirty="0" smtClean="0"/>
              <a:t> </a:t>
            </a:r>
          </a:p>
          <a:p>
            <a:pPr>
              <a:buNone/>
            </a:pPr>
            <a:r>
              <a:rPr lang="pl-PL" dirty="0" smtClean="0"/>
              <a:t>Na </a:t>
            </a:r>
            <a:r>
              <a:rPr lang="pl-PL" b="1" dirty="0" smtClean="0"/>
              <a:t>postanowienie</a:t>
            </a:r>
            <a:r>
              <a:rPr lang="pl-PL" dirty="0" smtClean="0"/>
              <a:t> w przedmiocie </a:t>
            </a:r>
            <a:r>
              <a:rPr lang="pl-PL" b="1" dirty="0" smtClean="0"/>
              <a:t>określenia</a:t>
            </a:r>
            <a:r>
              <a:rPr lang="pl-PL" dirty="0" smtClean="0"/>
              <a:t> </a:t>
            </a:r>
            <a:r>
              <a:rPr lang="pl-PL" b="1" dirty="0" smtClean="0"/>
              <a:t>sposobu</a:t>
            </a:r>
            <a:r>
              <a:rPr lang="pl-PL" dirty="0" smtClean="0"/>
              <a:t> i okresu osobistej styczności przysposabiającego z przysposabianym przysługuje zażalenie. </a:t>
            </a:r>
          </a:p>
          <a:p>
            <a:pPr>
              <a:buNone/>
            </a:pPr>
            <a:r>
              <a:rPr lang="pl-PL" dirty="0" smtClean="0"/>
              <a:t> </a:t>
            </a:r>
          </a:p>
          <a:p>
            <a:pPr>
              <a:buNone/>
            </a:pPr>
            <a:r>
              <a:rPr lang="pl-PL" dirty="0" smtClean="0"/>
              <a:t>W razie </a:t>
            </a:r>
            <a:r>
              <a:rPr lang="pl-PL" b="1" dirty="0" smtClean="0"/>
              <a:t>śmierci</a:t>
            </a:r>
            <a:r>
              <a:rPr lang="pl-PL" dirty="0" smtClean="0"/>
              <a:t> </a:t>
            </a:r>
            <a:r>
              <a:rPr lang="pl-PL" b="1" dirty="0" smtClean="0"/>
              <a:t>przysposabiającego</a:t>
            </a:r>
            <a:r>
              <a:rPr lang="pl-PL" dirty="0" smtClean="0"/>
              <a:t> lub osoby mającej być </a:t>
            </a:r>
            <a:r>
              <a:rPr lang="pl-PL" b="1" dirty="0" smtClean="0"/>
              <a:t>przysposobioną</a:t>
            </a:r>
            <a:r>
              <a:rPr lang="pl-PL" dirty="0" smtClean="0"/>
              <a:t>, sąd opiekuńczy postępowanie </a:t>
            </a:r>
            <a:r>
              <a:rPr lang="pl-PL" b="1" dirty="0" smtClean="0"/>
              <a:t>umarza</a:t>
            </a:r>
            <a:r>
              <a:rPr lang="pl-PL" dirty="0" smtClean="0"/>
              <a:t>. § 2. Jednakże postępowanie </a:t>
            </a:r>
            <a:r>
              <a:rPr lang="pl-PL" b="1" dirty="0" smtClean="0"/>
              <a:t>zawiesza</a:t>
            </a:r>
            <a:r>
              <a:rPr lang="pl-PL" dirty="0" smtClean="0"/>
              <a:t> się w razie śmierci </a:t>
            </a:r>
            <a:r>
              <a:rPr lang="pl-PL" b="1" dirty="0" smtClean="0"/>
              <a:t>przysposabiającego</a:t>
            </a:r>
            <a:r>
              <a:rPr lang="pl-PL" dirty="0" smtClean="0"/>
              <a:t>, który </a:t>
            </a:r>
            <a:r>
              <a:rPr lang="pl-PL" b="1" dirty="0" smtClean="0"/>
              <a:t>złożył</a:t>
            </a:r>
            <a:r>
              <a:rPr lang="pl-PL" dirty="0" smtClean="0"/>
              <a:t> </a:t>
            </a:r>
            <a:r>
              <a:rPr lang="pl-PL" b="1" dirty="0" smtClean="0"/>
              <a:t>wniosek</a:t>
            </a:r>
            <a:r>
              <a:rPr lang="pl-PL" dirty="0" smtClean="0"/>
              <a:t> o przysposobienie </a:t>
            </a:r>
            <a:r>
              <a:rPr lang="pl-PL" b="1" dirty="0" smtClean="0"/>
              <a:t>wspólnie</a:t>
            </a:r>
            <a:r>
              <a:rPr lang="pl-PL" dirty="0" smtClean="0"/>
              <a:t> z </a:t>
            </a:r>
            <a:r>
              <a:rPr lang="pl-PL" b="1" dirty="0" smtClean="0"/>
              <a:t>małżonkiem</a:t>
            </a:r>
            <a:r>
              <a:rPr lang="pl-PL" dirty="0" smtClean="0"/>
              <a:t>, do czasu ustanowienia przez sąd opiekuńczy </a:t>
            </a:r>
            <a:r>
              <a:rPr lang="pl-PL" b="1" dirty="0" smtClean="0"/>
              <a:t>kuratora</a:t>
            </a:r>
            <a:endParaRPr lang="pl-PL" dirty="0" smtClean="0"/>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49</a:t>
            </a:fld>
            <a:endParaRPr lang="pl-PL"/>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868346"/>
          </a:xfrm>
        </p:spPr>
        <p:txBody>
          <a:bodyPr>
            <a:normAutofit fontScale="90000"/>
          </a:bodyPr>
          <a:lstStyle/>
          <a:p>
            <a:r>
              <a:rPr lang="pl-PL" sz="3200" b="1" dirty="0" smtClean="0"/>
              <a:t>Rodzaje spraw w postępowaniu nieprocesowym</a:t>
            </a:r>
            <a:endParaRPr lang="pl-PL" sz="3200" b="1" dirty="0"/>
          </a:p>
        </p:txBody>
      </p:sp>
      <p:sp>
        <p:nvSpPr>
          <p:cNvPr id="3" name="Symbol zastępczy zawartości 2"/>
          <p:cNvSpPr>
            <a:spLocks noGrp="1"/>
          </p:cNvSpPr>
          <p:nvPr>
            <p:ph idx="1"/>
          </p:nvPr>
        </p:nvSpPr>
        <p:spPr>
          <a:xfrm>
            <a:off x="285720" y="1285860"/>
            <a:ext cx="8401080" cy="5072098"/>
          </a:xfrm>
        </p:spPr>
        <p:txBody>
          <a:bodyPr>
            <a:normAutofit fontScale="62500" lnSpcReduction="20000"/>
          </a:bodyPr>
          <a:lstStyle/>
          <a:p>
            <a:pPr algn="just">
              <a:buNone/>
            </a:pPr>
            <a:r>
              <a:rPr lang="pl-PL" dirty="0" smtClean="0"/>
              <a:t>- sprawy z zakresu prawa osobowego: ubezwłasnowolnienie, uznanie za zmarłego i stwierdzenie zgonu;</a:t>
            </a:r>
          </a:p>
          <a:p>
            <a:pPr algn="just">
              <a:buNone/>
            </a:pPr>
            <a:r>
              <a:rPr lang="pl-PL" dirty="0" smtClean="0"/>
              <a:t>- sprawy z zakresu prawa rzeczowego: stwierdzenie zasiedzenia, przepadek rzeczy, zniesienie współwłasności, ustanowienie drogi koniecznej, postępowanie </a:t>
            </a:r>
            <a:r>
              <a:rPr lang="pl-PL" dirty="0" err="1" smtClean="0"/>
              <a:t>wieczystoksięgowe</a:t>
            </a:r>
            <a:r>
              <a:rPr lang="pl-PL" dirty="0" smtClean="0"/>
              <a:t>;</a:t>
            </a:r>
          </a:p>
          <a:p>
            <a:pPr algn="just">
              <a:buNone/>
            </a:pPr>
            <a:r>
              <a:rPr lang="pl-PL" dirty="0" smtClean="0"/>
              <a:t>- sprawy z zakresu prawa spadkowego: zabezpieczenie spadku, spis inwentarza, przyjmowanie świadczeń o przyjęciu i odrzuceniu spadku, ogłoszenie testamentu, stwierdzenie nabycia spadku, dział spadku oraz inne sprawy spadkowe;</a:t>
            </a:r>
          </a:p>
          <a:p>
            <a:pPr algn="just">
              <a:buNone/>
            </a:pPr>
            <a:r>
              <a:rPr lang="pl-PL" dirty="0" smtClean="0"/>
              <a:t>- sprawy z zakresu prawa rodzinnego i opiekuńczego: podział majątku wspólnego po ustaniu wspólności majątkowej między małżonkami, separacja na zgodny wniosek i zniesienie separacji, pozbawienie, ograniczenie i przywrócenie władzy rodzicielskiej;</a:t>
            </a:r>
          </a:p>
          <a:p>
            <a:pPr algn="just">
              <a:buNone/>
            </a:pPr>
            <a:r>
              <a:rPr lang="pl-PL" dirty="0" smtClean="0"/>
              <a:t>- sprawy depozytowe;</a:t>
            </a:r>
          </a:p>
          <a:p>
            <a:pPr algn="just">
              <a:buNone/>
            </a:pPr>
            <a:r>
              <a:rPr lang="pl-PL" dirty="0" smtClean="0"/>
              <a:t>- sprawy z zakresu przepisów o przedsiębiorstwach;</a:t>
            </a:r>
          </a:p>
          <a:p>
            <a:pPr algn="just">
              <a:buNone/>
            </a:pPr>
            <a:r>
              <a:rPr lang="pl-PL" dirty="0" smtClean="0"/>
              <a:t>- postępowanie rejestrowe;</a:t>
            </a:r>
          </a:p>
          <a:p>
            <a:pPr algn="just">
              <a:buNone/>
            </a:pPr>
            <a:r>
              <a:rPr lang="pl-PL" dirty="0" smtClean="0"/>
              <a:t>- sprawy przekazane do rozpoznania w trybie nieprocesowym na podstawie przepisów pozakodeksowych.</a:t>
            </a:r>
          </a:p>
          <a:p>
            <a:pPr algn="just"/>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5</a:t>
            </a:fld>
            <a:endParaRPr lang="pl-PL"/>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857232"/>
            <a:ext cx="8229600" cy="5268931"/>
          </a:xfrm>
        </p:spPr>
        <p:txBody>
          <a:bodyPr>
            <a:normAutofit fontScale="62500" lnSpcReduction="20000"/>
          </a:bodyPr>
          <a:lstStyle/>
          <a:p>
            <a:pPr algn="ctr">
              <a:buNone/>
            </a:pPr>
            <a:r>
              <a:rPr lang="pl-PL" sz="5100" b="1" dirty="0" smtClean="0"/>
              <a:t>Sprawy z zakresu opieki</a:t>
            </a:r>
            <a:endParaRPr lang="pl-PL" sz="5100" dirty="0" smtClean="0"/>
          </a:p>
          <a:p>
            <a:pPr>
              <a:buNone/>
            </a:pPr>
            <a:endParaRPr lang="pl-PL" dirty="0" smtClean="0"/>
          </a:p>
          <a:p>
            <a:pPr>
              <a:buNone/>
            </a:pPr>
            <a:r>
              <a:rPr lang="pl-PL" dirty="0" smtClean="0"/>
              <a:t>Obejmując </a:t>
            </a:r>
            <a:r>
              <a:rPr lang="pl-PL" b="1" dirty="0" smtClean="0"/>
              <a:t>opiekę</a:t>
            </a:r>
            <a:r>
              <a:rPr lang="pl-PL" dirty="0" smtClean="0"/>
              <a:t> opiekun składa następujące </a:t>
            </a:r>
            <a:r>
              <a:rPr lang="pl-PL" b="1" dirty="0" smtClean="0"/>
              <a:t>przyrzeczenie</a:t>
            </a:r>
            <a:r>
              <a:rPr lang="pl-PL" dirty="0" smtClean="0"/>
              <a:t>: „Przyrzekam, że powierzone mi obowiązki opiekuna wykonam z całą sumiennością i zgodnie z interesem społecznym, mając zawsze na względzie dobro osoby podlegającej mojej pieczy”. Po złożeniu przyrzeczenia przez opiekuna sąd opiekuńczy </a:t>
            </a:r>
            <a:r>
              <a:rPr lang="pl-PL" b="1" dirty="0" smtClean="0"/>
              <a:t>wydaje</a:t>
            </a:r>
            <a:r>
              <a:rPr lang="pl-PL" dirty="0" smtClean="0"/>
              <a:t> mu </a:t>
            </a:r>
            <a:r>
              <a:rPr lang="pl-PL" b="1" dirty="0" smtClean="0"/>
              <a:t>zaświadczenie</a:t>
            </a:r>
            <a:r>
              <a:rPr lang="pl-PL" dirty="0" smtClean="0"/>
              <a:t>. § 2. Po </a:t>
            </a:r>
            <a:r>
              <a:rPr lang="pl-PL" b="1" dirty="0" smtClean="0"/>
              <a:t>zwolnieniu</a:t>
            </a:r>
            <a:r>
              <a:rPr lang="pl-PL" dirty="0" smtClean="0"/>
              <a:t> opiekuna lub </a:t>
            </a:r>
            <a:r>
              <a:rPr lang="pl-PL" b="1" dirty="0" smtClean="0"/>
              <a:t>ustaniu</a:t>
            </a:r>
            <a:r>
              <a:rPr lang="pl-PL" dirty="0" smtClean="0"/>
              <a:t> opieki opiekun obowiązany jest </a:t>
            </a:r>
            <a:r>
              <a:rPr lang="pl-PL" b="1" dirty="0" smtClean="0"/>
              <a:t>zwrócić</a:t>
            </a:r>
            <a:r>
              <a:rPr lang="pl-PL" dirty="0" smtClean="0"/>
              <a:t> sądowi opiekuńczemu otrzymane zaświadczenie. </a:t>
            </a:r>
          </a:p>
          <a:p>
            <a:r>
              <a:rPr lang="pl-PL" dirty="0" smtClean="0"/>
              <a:t> O </a:t>
            </a:r>
            <a:r>
              <a:rPr lang="pl-PL" b="1" dirty="0" smtClean="0"/>
              <a:t>zwolnieniu</a:t>
            </a:r>
            <a:r>
              <a:rPr lang="pl-PL" dirty="0" smtClean="0"/>
              <a:t> od </a:t>
            </a:r>
            <a:r>
              <a:rPr lang="pl-PL" b="1" dirty="0" smtClean="0"/>
              <a:t>obowiązku</a:t>
            </a:r>
            <a:r>
              <a:rPr lang="pl-PL" dirty="0" smtClean="0"/>
              <a:t> objęcia opieki sąd opiekuńczy rozstrzyga na </a:t>
            </a:r>
            <a:r>
              <a:rPr lang="pl-PL" b="1" dirty="0" smtClean="0"/>
              <a:t>wniosek</a:t>
            </a:r>
            <a:r>
              <a:rPr lang="pl-PL" dirty="0" smtClean="0"/>
              <a:t> osoby </a:t>
            </a:r>
            <a:r>
              <a:rPr lang="pl-PL" b="1" dirty="0" smtClean="0"/>
              <a:t>ustanowionej</a:t>
            </a:r>
            <a:r>
              <a:rPr lang="pl-PL" dirty="0" smtClean="0"/>
              <a:t> opiekunem, zgłoszony w ciągu </a:t>
            </a:r>
            <a:r>
              <a:rPr lang="pl-PL" b="1" dirty="0" smtClean="0"/>
              <a:t>tygodnia</a:t>
            </a:r>
            <a:r>
              <a:rPr lang="pl-PL" dirty="0" smtClean="0"/>
              <a:t> od doręczenia jej postanowienia w tym przedmiocie. </a:t>
            </a:r>
          </a:p>
          <a:p>
            <a:pPr>
              <a:buNone/>
            </a:pPr>
            <a:r>
              <a:rPr lang="pl-PL" b="1" dirty="0" smtClean="0"/>
              <a:t>Zezwolenia</a:t>
            </a:r>
            <a:r>
              <a:rPr lang="pl-PL" dirty="0" smtClean="0"/>
              <a:t> we wszelkich </a:t>
            </a:r>
            <a:r>
              <a:rPr lang="pl-PL" b="1" dirty="0" smtClean="0"/>
              <a:t>ważniejszych</a:t>
            </a:r>
            <a:r>
              <a:rPr lang="pl-PL" dirty="0" smtClean="0"/>
              <a:t> sprawach, które dotyczą </a:t>
            </a:r>
            <a:r>
              <a:rPr lang="pl-PL" b="1" dirty="0" smtClean="0"/>
              <a:t>osoby</a:t>
            </a:r>
            <a:r>
              <a:rPr lang="pl-PL" dirty="0" smtClean="0"/>
              <a:t> lub </a:t>
            </a:r>
            <a:r>
              <a:rPr lang="pl-PL" b="1" dirty="0" smtClean="0"/>
              <a:t>majątku</a:t>
            </a:r>
            <a:r>
              <a:rPr lang="pl-PL" dirty="0" smtClean="0"/>
              <a:t> osoby pozostającej pod opieką, </a:t>
            </a:r>
            <a:r>
              <a:rPr lang="pl-PL" b="1" dirty="0" smtClean="0"/>
              <a:t>udziela</a:t>
            </a:r>
            <a:r>
              <a:rPr lang="pl-PL" dirty="0" smtClean="0"/>
              <a:t> sąd </a:t>
            </a:r>
            <a:r>
              <a:rPr lang="pl-PL" b="1" dirty="0" smtClean="0"/>
              <a:t>opiekuńczy</a:t>
            </a:r>
            <a:r>
              <a:rPr lang="pl-PL" dirty="0" smtClean="0"/>
              <a:t> na </a:t>
            </a:r>
            <a:r>
              <a:rPr lang="pl-PL" b="1" dirty="0" smtClean="0"/>
              <a:t>wniosek</a:t>
            </a:r>
            <a:r>
              <a:rPr lang="pl-PL" dirty="0" smtClean="0"/>
              <a:t> opiekuna. Postanowienie staje się skuteczne z chwilą uprawomocnienia się i nie może być zmienione ani uchylone, jeżeli na podstawie zezwolenia powstały </a:t>
            </a:r>
            <a:r>
              <a:rPr lang="pl-PL" b="1" dirty="0" smtClean="0"/>
              <a:t>skutki</a:t>
            </a:r>
            <a:r>
              <a:rPr lang="pl-PL" dirty="0" smtClean="0"/>
              <a:t> prawne względem osób </a:t>
            </a:r>
            <a:r>
              <a:rPr lang="pl-PL" b="1" dirty="0" smtClean="0"/>
              <a:t>trzecich</a:t>
            </a:r>
            <a:r>
              <a:rPr lang="pl-PL" dirty="0" smtClean="0"/>
              <a:t>. </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50</a:t>
            </a:fld>
            <a:endParaRPr lang="pl-PL"/>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857232"/>
            <a:ext cx="8229600" cy="5268931"/>
          </a:xfrm>
        </p:spPr>
        <p:txBody>
          <a:bodyPr>
            <a:normAutofit fontScale="70000" lnSpcReduction="20000"/>
          </a:bodyPr>
          <a:lstStyle/>
          <a:p>
            <a:pPr>
              <a:buNone/>
            </a:pPr>
            <a:r>
              <a:rPr lang="pl-PL" dirty="0" smtClean="0"/>
              <a:t>Opiekun składa sądowi opiekuńczemu </a:t>
            </a:r>
            <a:r>
              <a:rPr lang="pl-PL" b="1" dirty="0" smtClean="0"/>
              <a:t>ustnie</a:t>
            </a:r>
            <a:r>
              <a:rPr lang="pl-PL" dirty="0" smtClean="0"/>
              <a:t> lub na </a:t>
            </a:r>
            <a:r>
              <a:rPr lang="pl-PL" b="1" dirty="0" smtClean="0"/>
              <a:t>piśmie</a:t>
            </a:r>
            <a:r>
              <a:rPr lang="pl-PL" dirty="0" smtClean="0"/>
              <a:t> </a:t>
            </a:r>
            <a:r>
              <a:rPr lang="pl-PL" b="1" dirty="0" smtClean="0"/>
              <a:t>sprawozdanie</a:t>
            </a:r>
            <a:r>
              <a:rPr lang="pl-PL" dirty="0" smtClean="0"/>
              <a:t> dotyczące osoby pozostającej pod opieką. Sprawozdanie z </a:t>
            </a:r>
            <a:r>
              <a:rPr lang="pl-PL" b="1" dirty="0" smtClean="0"/>
              <a:t>zarządu</a:t>
            </a:r>
            <a:r>
              <a:rPr lang="pl-PL" dirty="0" smtClean="0"/>
              <a:t> majątkiem tej osoby składa na piśmie, chyba że sąd zezwoli mu na złożenie sprawozdania do protokołu. </a:t>
            </a:r>
          </a:p>
          <a:p>
            <a:pPr>
              <a:buNone/>
            </a:pPr>
            <a:r>
              <a:rPr lang="pl-PL" dirty="0" smtClean="0"/>
              <a:t> Do wzięcia udziału w </a:t>
            </a:r>
            <a:r>
              <a:rPr lang="pl-PL" b="1" dirty="0" smtClean="0"/>
              <a:t>badaniu</a:t>
            </a:r>
            <a:r>
              <a:rPr lang="pl-PL" dirty="0" smtClean="0"/>
              <a:t> </a:t>
            </a:r>
            <a:r>
              <a:rPr lang="pl-PL" b="1" dirty="0" smtClean="0"/>
              <a:t>rachunku</a:t>
            </a:r>
            <a:r>
              <a:rPr lang="pl-PL" dirty="0" smtClean="0"/>
              <a:t> końcowego z </a:t>
            </a:r>
            <a:r>
              <a:rPr lang="pl-PL" b="1" dirty="0" smtClean="0"/>
              <a:t>opieki</a:t>
            </a:r>
            <a:r>
              <a:rPr lang="pl-PL" dirty="0" smtClean="0"/>
              <a:t> sąd opiekuńczy wezwie osobę, która </a:t>
            </a:r>
            <a:r>
              <a:rPr lang="pl-PL" b="1" dirty="0" smtClean="0"/>
              <a:t>pozostawała</a:t>
            </a:r>
            <a:r>
              <a:rPr lang="pl-PL" dirty="0" smtClean="0"/>
              <a:t> pod opieką, jeżeli ma ona </a:t>
            </a:r>
            <a:r>
              <a:rPr lang="pl-PL" b="1" dirty="0" smtClean="0"/>
              <a:t>pełną</a:t>
            </a:r>
            <a:r>
              <a:rPr lang="pl-PL" dirty="0" smtClean="0"/>
              <a:t> zdolność do czynności prawnych, w innych zaś wypadkach – </a:t>
            </a:r>
            <a:r>
              <a:rPr lang="pl-PL" b="1" dirty="0" smtClean="0"/>
              <a:t>przedstawiciela</a:t>
            </a:r>
            <a:r>
              <a:rPr lang="pl-PL" dirty="0" smtClean="0"/>
              <a:t> ustawowego tej osoby lub jej </a:t>
            </a:r>
            <a:r>
              <a:rPr lang="pl-PL" b="1" dirty="0" smtClean="0"/>
              <a:t>spadkobierców</a:t>
            </a:r>
            <a:r>
              <a:rPr lang="pl-PL" dirty="0" smtClean="0"/>
              <a:t>, jeżeli są sądowi opiekuńczemu </a:t>
            </a:r>
            <a:r>
              <a:rPr lang="pl-PL" b="1" dirty="0" smtClean="0"/>
              <a:t>znani</a:t>
            </a:r>
            <a:r>
              <a:rPr lang="pl-PL" dirty="0" smtClean="0"/>
              <a:t>. W </a:t>
            </a:r>
            <a:r>
              <a:rPr lang="pl-PL" b="1" dirty="0" smtClean="0"/>
              <a:t>postanowieniu</a:t>
            </a:r>
            <a:r>
              <a:rPr lang="pl-PL" dirty="0" smtClean="0"/>
              <a:t> o </a:t>
            </a:r>
            <a:r>
              <a:rPr lang="pl-PL" b="1" dirty="0" smtClean="0"/>
              <a:t>przyznaniu</a:t>
            </a:r>
            <a:r>
              <a:rPr lang="pl-PL" dirty="0" smtClean="0"/>
              <a:t> </a:t>
            </a:r>
            <a:r>
              <a:rPr lang="pl-PL" b="1" dirty="0" smtClean="0"/>
              <a:t>opiekunowi</a:t>
            </a:r>
            <a:r>
              <a:rPr lang="pl-PL" dirty="0" smtClean="0"/>
              <a:t> </a:t>
            </a:r>
            <a:r>
              <a:rPr lang="pl-PL" b="1" dirty="0" smtClean="0"/>
              <a:t>wynagrodzenia</a:t>
            </a:r>
            <a:r>
              <a:rPr lang="pl-PL" dirty="0" smtClean="0"/>
              <a:t> sąd </a:t>
            </a:r>
            <a:r>
              <a:rPr lang="pl-PL" b="1" dirty="0" smtClean="0"/>
              <a:t>upoważnia</a:t>
            </a:r>
            <a:r>
              <a:rPr lang="pl-PL" dirty="0" smtClean="0"/>
              <a:t> opiekuna do </a:t>
            </a:r>
            <a:r>
              <a:rPr lang="pl-PL" b="1" dirty="0" smtClean="0"/>
              <a:t>pobrania</a:t>
            </a:r>
            <a:r>
              <a:rPr lang="pl-PL" dirty="0" smtClean="0"/>
              <a:t> wynagrodzenia z </a:t>
            </a:r>
            <a:r>
              <a:rPr lang="pl-PL" b="1" dirty="0" smtClean="0"/>
              <a:t>dochodów</a:t>
            </a:r>
            <a:r>
              <a:rPr lang="pl-PL" dirty="0" smtClean="0"/>
              <a:t> lub </a:t>
            </a:r>
            <a:r>
              <a:rPr lang="pl-PL" b="1" dirty="0" smtClean="0"/>
              <a:t>majątku</a:t>
            </a:r>
            <a:r>
              <a:rPr lang="pl-PL" dirty="0" smtClean="0"/>
              <a:t> osoby pozostającej pod opieką, bądź ustala, że wynagrodzenie ma być </a:t>
            </a:r>
            <a:r>
              <a:rPr lang="pl-PL" b="1" dirty="0" smtClean="0"/>
              <a:t>wypłacone</a:t>
            </a:r>
            <a:r>
              <a:rPr lang="pl-PL" dirty="0" smtClean="0"/>
              <a:t> ze środków </a:t>
            </a:r>
            <a:r>
              <a:rPr lang="pl-PL" b="1" dirty="0" smtClean="0"/>
              <a:t>publicznych</a:t>
            </a:r>
            <a:r>
              <a:rPr lang="pl-PL" dirty="0" smtClean="0"/>
              <a:t>. § 2. Postanowienie, o którym mowa w § 1, staje się wykonalne dopiero po jego uprawomocnieniu się. Sąd opiekuńczy może wymierzyć </a:t>
            </a:r>
            <a:r>
              <a:rPr lang="pl-PL" b="1" dirty="0" smtClean="0"/>
              <a:t>grzywnę</a:t>
            </a:r>
            <a:r>
              <a:rPr lang="pl-PL" dirty="0" smtClean="0"/>
              <a:t> osobie, która </a:t>
            </a:r>
            <a:r>
              <a:rPr lang="pl-PL" b="1" dirty="0" smtClean="0"/>
              <a:t>uchyla</a:t>
            </a:r>
            <a:r>
              <a:rPr lang="pl-PL" dirty="0" smtClean="0"/>
              <a:t> się od objęcia </a:t>
            </a:r>
            <a:r>
              <a:rPr lang="pl-PL" b="1" dirty="0" smtClean="0"/>
              <a:t>opieki</a:t>
            </a:r>
            <a:r>
              <a:rPr lang="pl-PL" dirty="0" smtClean="0"/>
              <a:t>. § 2. Sąd opiekuńczy może wymierzyć grzywnę </a:t>
            </a:r>
            <a:r>
              <a:rPr lang="pl-PL" b="1" dirty="0" smtClean="0"/>
              <a:t>opiekunowi</a:t>
            </a:r>
            <a:r>
              <a:rPr lang="pl-PL" dirty="0" smtClean="0"/>
              <a:t>, który nie wykonuje </a:t>
            </a:r>
            <a:r>
              <a:rPr lang="pl-PL" b="1" dirty="0" smtClean="0"/>
              <a:t>zarządzeń</a:t>
            </a:r>
            <a:r>
              <a:rPr lang="pl-PL" dirty="0" smtClean="0"/>
              <a:t> sądu opiekuńczego. Jeżeli zarządzenie zostanie wykonane, grzywna jeszcze nieuiszczona może być umorzona.</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51</a:t>
            </a:fld>
            <a:endParaRPr lang="pl-PL"/>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714356"/>
            <a:ext cx="8229600" cy="5411807"/>
          </a:xfrm>
        </p:spPr>
        <p:txBody>
          <a:bodyPr>
            <a:normAutofit fontScale="55000" lnSpcReduction="20000"/>
          </a:bodyPr>
          <a:lstStyle/>
          <a:p>
            <a:pPr algn="ctr">
              <a:buNone/>
            </a:pPr>
            <a:r>
              <a:rPr lang="pl-PL" sz="5100" b="1" dirty="0" smtClean="0"/>
              <a:t>Zniesienie współwłasności </a:t>
            </a:r>
            <a:endParaRPr lang="pl-PL" sz="5100" dirty="0" smtClean="0"/>
          </a:p>
          <a:p>
            <a:endParaRPr lang="pl-PL" b="1" dirty="0" smtClean="0"/>
          </a:p>
          <a:p>
            <a:pPr>
              <a:buNone/>
            </a:pPr>
            <a:r>
              <a:rPr lang="pl-PL" dirty="0" smtClean="0"/>
              <a:t>We wniosku o zniesienie współwłasności należy </a:t>
            </a:r>
            <a:r>
              <a:rPr lang="pl-PL" b="1" dirty="0" smtClean="0"/>
              <a:t>dokładnie określić rzecz</a:t>
            </a:r>
            <a:r>
              <a:rPr lang="pl-PL" dirty="0" smtClean="0"/>
              <a:t> mającą ulec podziałowi oraz </a:t>
            </a:r>
            <a:r>
              <a:rPr lang="pl-PL" b="1" dirty="0" smtClean="0"/>
              <a:t>przedstawić dowody prawa</a:t>
            </a:r>
            <a:r>
              <a:rPr lang="pl-PL" dirty="0" smtClean="0"/>
              <a:t> własności. W postępowaniu o zniesienie współwłasności sąd rozstrzyga także spory o prawo żądania zniesienia współwłasności i o prawo własności, jak również wzajemne roszczenia współwłaścicieli z tytułu posiadania rzeczy. Rozstrzygając spór o prawo żądania zniesienia współwłasności lub o prawo własności, sąd może wydać w tym przedmiocie postanowienie wstępne. § 2. Z chwilą wszczęcia postępowania o zniesienie współwłasności odrębne postępowanie w sprawach wymienionych w paragrafie poprzedzającym jest niedopuszczalne. Sprawy będące w toku przekazuje się do dalszego rozpoznania sądowi prowadzącemu postępowanie o zniesienie współwłasności. Jeżeli jednak postępowanie o zniesienie </a:t>
            </a:r>
            <a:r>
              <a:rPr lang="pl-PL" dirty="0" err="1" smtClean="0"/>
              <a:t>spółwłasności</a:t>
            </a:r>
            <a:r>
              <a:rPr lang="pl-PL" dirty="0" smtClean="0"/>
              <a:t> zostało wszczęte po wydaniu wyroku, przekazanie następuje tylko wówczas, gdy sąd drugiej instancji uchyli wyrok i sprawę przekaże do ponownego rozpoznania. Postępowanie w sprawach, które nie zostały przekazane, sąd umarza z chwilą zakończenia postępowania o zniesienie współwłasności. § 3. Po zapadnięciu prawomocnego postanowienia o zniesieniu współwłasności uczestnik nie może dochodzić roszczeń przewidzianych w paragrafie pierwszym, chociażby nie były one zgłoszone w postępowaniu o zniesienie współwłasności.</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52</a:t>
            </a:fld>
            <a:endParaRPr lang="pl-PL"/>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071546"/>
            <a:ext cx="8229600" cy="5054617"/>
          </a:xfrm>
        </p:spPr>
        <p:txBody>
          <a:bodyPr>
            <a:normAutofit fontScale="62500" lnSpcReduction="20000"/>
          </a:bodyPr>
          <a:lstStyle/>
          <a:p>
            <a:r>
              <a:rPr lang="pl-PL" dirty="0" smtClean="0"/>
              <a:t>W postępowaniu o zniesienie współwłasności gospodarstwa rolnego sąd ustala jego skład i wartość, w szczególności obszar i rodzaj nieruchomości wchodzących w skład tego gospodarstwa oraz obszar i rodzaj nieruchomości stanowiących już własność współwłaścicieli i ich małżonków, a w miarę potrzeby także okoliczności przewidziane w art. 216 Kodeksu cywilnego. § 2. Podział w naturze nastąpi po zasięgnięciu opinii biegłych co do sposobu podziału. Projektowany sposób podziału nieruchomości na części powinien być zaznaczony na planie sporządzonym według zasad obowiązujących przy oznaczaniu nieruchomości w księgach wieczystych. W toku postępowania o zniesienie współwłasności sąd powinien nakłaniać współwłaścicieli do zgodnego przeprowadzenia podziału, wskazując im sposoby mogące do tego doprowadzić. § 2. Gdy wszyscy współwłaściciele złożą zgodny wniosek co do sposobu zniesienia współwłasności, sąd wyda postanowienie odpowiadające treści wniosku, jeżeli spełnione zostaną wymagania, o których mowa w dwóch artykułach poprzedzających, a projekt podziału nie sprzeciwia się prawu ani zasadom współżycia społecznego, ani też nie narusza w sposób rażący interesu osób uprawnionych. </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53</a:t>
            </a:fld>
            <a:endParaRPr lang="pl-PL"/>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071546"/>
            <a:ext cx="8229600" cy="5054617"/>
          </a:xfrm>
        </p:spPr>
        <p:txBody>
          <a:bodyPr>
            <a:normAutofit fontScale="55000" lnSpcReduction="20000"/>
          </a:bodyPr>
          <a:lstStyle/>
          <a:p>
            <a:pPr>
              <a:buNone/>
            </a:pPr>
            <a:r>
              <a:rPr lang="pl-PL" dirty="0" smtClean="0"/>
              <a:t>Jeżeli brak podstaw do wydania postanowienia w myśl artykułu poprzedzającego, a zachodzą warunki do dokonania podziału w naturze, sąd dokonuje tego podziału na części odpowiadające wartością udziałom współwłaścicieli z uwzględnieniem wszelkich okoliczności zgodnie z interesem społeczno-gospodarczym. Różnice wartości wyrównuje się przez dopłaty pieniężne. Z chwilą uprawomocnienia się postanowienia przyznającego dotychczasowym współwłaścicielom części lub jednemu z nich całość rzeczy własność przechodzi na uczestników wskazanych w postanowieniu. Jeżeli w wyniku podziału całość rzeczy albo jej część przypadnie współwłaścicielowi, który nie włada tą rzeczą lub jej częścią, sąd w postanowieniu o zniesieniu współwłasności orzeknie również co do jej wydania lub opróżnienia przez pozostałych współwłaścicieli pomieszczeń znajdujących się na nieruchomości, określając stosownie do okoliczności termin wydania rzeczy lub opróżnienia pomieszczeń. Określenie terminu wydania nieruchomości wchodzącej w skład gospodarstwa rolnego lub jej części bądź opróżnienia znajdujących się na niej pomieszczeń następuje z uwzględnieniem interesu społeczno-gospodarczego.</a:t>
            </a:r>
          </a:p>
          <a:p>
            <a:r>
              <a:rPr lang="pl-PL" dirty="0" smtClean="0"/>
              <a:t> W postanowieniu zarządzającym sprzedaż rzeczy należących do współwłaścicieli sąd bądź rozstrzygnie o wzajemnych roszczeniach współwłaścicieli, bądź też tylko zarządzi sprzedaż, odkładając rozstrzygnięcie o wzajemnych roszczeniach współwłaścicieli oraz o podziale sumy uzyskanej ze sprzedaży do czasu jej przeprowadzenia.</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54</a:t>
            </a:fld>
            <a:endParaRPr lang="pl-PL"/>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785794"/>
            <a:ext cx="8229600" cy="5340369"/>
          </a:xfrm>
        </p:spPr>
        <p:txBody>
          <a:bodyPr>
            <a:normAutofit fontScale="55000" lnSpcReduction="20000"/>
          </a:bodyPr>
          <a:lstStyle/>
          <a:p>
            <a:pPr algn="ctr">
              <a:buNone/>
            </a:pPr>
            <a:r>
              <a:rPr lang="pl-PL" sz="5900" b="1" dirty="0" smtClean="0"/>
              <a:t>Postępowanie </a:t>
            </a:r>
            <a:r>
              <a:rPr lang="pl-PL" sz="5900" b="1" dirty="0" err="1" smtClean="0"/>
              <a:t>wieczystoksięgowe</a:t>
            </a:r>
            <a:r>
              <a:rPr lang="pl-PL" sz="5900" b="1" dirty="0" smtClean="0"/>
              <a:t> </a:t>
            </a:r>
            <a:endParaRPr lang="pl-PL" sz="5900" dirty="0" smtClean="0"/>
          </a:p>
          <a:p>
            <a:pPr>
              <a:buNone/>
            </a:pPr>
            <a:r>
              <a:rPr lang="pl-PL" dirty="0" smtClean="0"/>
              <a:t> </a:t>
            </a:r>
          </a:p>
          <a:p>
            <a:pPr>
              <a:buNone/>
            </a:pPr>
            <a:r>
              <a:rPr lang="pl-PL" dirty="0" smtClean="0"/>
              <a:t>Sprawy w postępowaniu </a:t>
            </a:r>
            <a:r>
              <a:rPr lang="pl-PL" dirty="0" err="1" smtClean="0"/>
              <a:t>wieczystoksięgowym</a:t>
            </a:r>
            <a:r>
              <a:rPr lang="pl-PL" dirty="0" smtClean="0"/>
              <a:t> rozpoznawane są na posiedzeniu </a:t>
            </a:r>
            <a:r>
              <a:rPr lang="pl-PL" b="1" dirty="0" smtClean="0"/>
              <a:t>niejawnym</a:t>
            </a:r>
            <a:r>
              <a:rPr lang="pl-PL" dirty="0" smtClean="0"/>
              <a:t>. § 2. Uczestnikami postępowania </a:t>
            </a:r>
            <a:r>
              <a:rPr lang="pl-PL" b="1" dirty="0" smtClean="0"/>
              <a:t>oprócz wnioskodawcy</a:t>
            </a:r>
            <a:r>
              <a:rPr lang="pl-PL" dirty="0" smtClean="0"/>
              <a:t> są tylko te osoby, których prawa zostały </a:t>
            </a:r>
            <a:r>
              <a:rPr lang="pl-PL" b="1" dirty="0" smtClean="0"/>
              <a:t>wykreślone</a:t>
            </a:r>
            <a:r>
              <a:rPr lang="pl-PL" dirty="0" smtClean="0"/>
              <a:t> lub </a:t>
            </a:r>
            <a:r>
              <a:rPr lang="pl-PL" b="1" dirty="0" smtClean="0"/>
              <a:t>obciążone</a:t>
            </a:r>
            <a:r>
              <a:rPr lang="pl-PL" dirty="0" smtClean="0"/>
              <a:t> bądź na rzecz których wpis ma </a:t>
            </a:r>
            <a:r>
              <a:rPr lang="pl-PL" b="1" dirty="0" smtClean="0"/>
              <a:t>nastąpić</a:t>
            </a:r>
            <a:r>
              <a:rPr lang="pl-PL" dirty="0" smtClean="0"/>
              <a:t>. § 3. Nie stanowi przeszkody do wpisu okoliczność, że po złożeniu wniosku wnioskodawca bądź inny uczestnik postępowania zmarł lub został pozbawiony albo ograniczony w możliwości rozporządzania prawem albo w zdolności do czynności prawnych. Wniosek o wpis składa się na urzędowym </a:t>
            </a:r>
            <a:r>
              <a:rPr lang="pl-PL" b="1" dirty="0" smtClean="0"/>
              <a:t>formularzu</a:t>
            </a:r>
            <a:r>
              <a:rPr lang="pl-PL" dirty="0" smtClean="0"/>
              <a:t>. § 3. Do wniosku o wpis należy dołączyć </a:t>
            </a:r>
            <a:r>
              <a:rPr lang="pl-PL" b="1" dirty="0" smtClean="0"/>
              <a:t>dokumenty</a:t>
            </a:r>
            <a:r>
              <a:rPr lang="pl-PL" dirty="0" smtClean="0"/>
              <a:t>, stanowiące </a:t>
            </a:r>
            <a:r>
              <a:rPr lang="pl-PL" b="1" dirty="0" smtClean="0"/>
              <a:t>podstawę</a:t>
            </a:r>
            <a:r>
              <a:rPr lang="pl-PL" dirty="0" smtClean="0"/>
              <a:t> </a:t>
            </a:r>
            <a:r>
              <a:rPr lang="pl-PL" b="1" dirty="0" smtClean="0"/>
              <a:t>wpisu</a:t>
            </a:r>
            <a:r>
              <a:rPr lang="pl-PL" dirty="0" smtClean="0"/>
              <a:t> w księdze wieczystej. § 3</a:t>
            </a:r>
            <a:r>
              <a:rPr lang="pl-PL" baseline="30000" dirty="0" smtClean="0"/>
              <a:t>1</a:t>
            </a:r>
            <a:r>
              <a:rPr lang="pl-PL" dirty="0" smtClean="0"/>
              <a:t>. Do wniosku o wpis w księdze wieczystej na podstawie </a:t>
            </a:r>
            <a:r>
              <a:rPr lang="pl-PL" b="1" dirty="0" smtClean="0"/>
              <a:t>tytułu</a:t>
            </a:r>
            <a:r>
              <a:rPr lang="pl-PL" dirty="0" smtClean="0"/>
              <a:t> wykonawczego, o którym mowa w art. 783 § 4, należy dołączyć dokument uzyskany z systemu </a:t>
            </a:r>
            <a:r>
              <a:rPr lang="pl-PL" b="1" dirty="0" smtClean="0"/>
              <a:t>teleinformatycznego</a:t>
            </a:r>
            <a:r>
              <a:rPr lang="pl-PL" dirty="0" smtClean="0"/>
              <a:t> umożliwiający sądowi </a:t>
            </a:r>
            <a:r>
              <a:rPr lang="pl-PL" b="1" dirty="0" smtClean="0"/>
              <a:t>weryfikację</a:t>
            </a:r>
            <a:r>
              <a:rPr lang="pl-PL" dirty="0" smtClean="0"/>
              <a:t> istnienia i treści tytułu wykonawczego. § 4. Jeżeli z dokumentów załączonych do wniosku wynika, że nastąpiła </a:t>
            </a:r>
            <a:r>
              <a:rPr lang="pl-PL" b="1" dirty="0" smtClean="0"/>
              <a:t>zmiana</a:t>
            </a:r>
            <a:r>
              <a:rPr lang="pl-PL" dirty="0" smtClean="0"/>
              <a:t> w prawie własności, sąd, </a:t>
            </a:r>
            <a:r>
              <a:rPr lang="pl-PL" b="1" dirty="0" smtClean="0"/>
              <a:t>zwracając</a:t>
            </a:r>
            <a:r>
              <a:rPr lang="pl-PL" dirty="0" smtClean="0"/>
              <a:t> wniosek, stosuje art. 62613 § 1. § 5. Wniosek o wpis może złożyć </a:t>
            </a:r>
            <a:r>
              <a:rPr lang="pl-PL" b="1" dirty="0" smtClean="0"/>
              <a:t>właściciel</a:t>
            </a:r>
            <a:r>
              <a:rPr lang="pl-PL" dirty="0" smtClean="0"/>
              <a:t> nieruchomości, </a:t>
            </a:r>
            <a:r>
              <a:rPr lang="pl-PL" b="1" dirty="0" smtClean="0"/>
              <a:t>użytkownik</a:t>
            </a:r>
            <a:r>
              <a:rPr lang="pl-PL" dirty="0" smtClean="0"/>
              <a:t> wieczysty, osoba, na rzecz której wpis ma </a:t>
            </a:r>
            <a:r>
              <a:rPr lang="pl-PL" b="1" dirty="0" smtClean="0"/>
              <a:t>nastąpić</a:t>
            </a:r>
            <a:r>
              <a:rPr lang="pl-PL" dirty="0" smtClean="0"/>
              <a:t>, albo </a:t>
            </a:r>
            <a:r>
              <a:rPr lang="pl-PL" b="1" dirty="0" smtClean="0"/>
              <a:t>wierzyciel</a:t>
            </a:r>
            <a:r>
              <a:rPr lang="pl-PL" dirty="0" smtClean="0"/>
              <a:t>, jeżeli przysługuje mu prawo, które może być </a:t>
            </a:r>
            <a:r>
              <a:rPr lang="pl-PL" b="1" dirty="0" smtClean="0"/>
              <a:t>wpisane</a:t>
            </a:r>
            <a:r>
              <a:rPr lang="pl-PL" dirty="0" smtClean="0"/>
              <a:t> w księdze wieczystej. W sprawach dotyczących obciążeń powstałych z mocy ustawy wniosek może złożyć uprawniony </a:t>
            </a:r>
            <a:r>
              <a:rPr lang="pl-PL" b="1" dirty="0" smtClean="0"/>
              <a:t>organ</a:t>
            </a:r>
            <a:r>
              <a:rPr lang="pl-PL" dirty="0" smtClean="0"/>
              <a:t>. W postępowaniu </a:t>
            </a:r>
            <a:r>
              <a:rPr lang="pl-PL" dirty="0" err="1" smtClean="0"/>
              <a:t>wieczystoksięgowym</a:t>
            </a:r>
            <a:r>
              <a:rPr lang="pl-PL" dirty="0" smtClean="0"/>
              <a:t> nie stosuje się przepisów o </a:t>
            </a:r>
            <a:r>
              <a:rPr lang="pl-PL" b="1" dirty="0" smtClean="0"/>
              <a:t>wznowieniu</a:t>
            </a:r>
            <a:r>
              <a:rPr lang="pl-PL" dirty="0" smtClean="0"/>
              <a:t> postępowania. </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55</a:t>
            </a:fld>
            <a:endParaRPr lang="pl-PL"/>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928670"/>
            <a:ext cx="8229600" cy="5197493"/>
          </a:xfrm>
        </p:spPr>
        <p:txBody>
          <a:bodyPr>
            <a:normAutofit fontScale="55000" lnSpcReduction="20000"/>
          </a:bodyPr>
          <a:lstStyle/>
          <a:p>
            <a:pPr>
              <a:buNone/>
            </a:pPr>
            <a:r>
              <a:rPr lang="pl-PL" b="1" dirty="0" smtClean="0"/>
              <a:t>Notariusz</a:t>
            </a:r>
            <a:r>
              <a:rPr lang="pl-PL" dirty="0" smtClean="0"/>
              <a:t> oraz </a:t>
            </a:r>
            <a:r>
              <a:rPr lang="pl-PL" b="1" dirty="0" smtClean="0"/>
              <a:t>komornik</a:t>
            </a:r>
            <a:r>
              <a:rPr lang="pl-PL" dirty="0" smtClean="0"/>
              <a:t> składa wniosek o wpis </a:t>
            </a:r>
            <a:r>
              <a:rPr lang="pl-PL" b="1" dirty="0" smtClean="0"/>
              <a:t>wyłącznie</a:t>
            </a:r>
            <a:r>
              <a:rPr lang="pl-PL" dirty="0" smtClean="0"/>
              <a:t> za pośrednictwem systemu </a:t>
            </a:r>
            <a:r>
              <a:rPr lang="pl-PL" b="1" dirty="0" smtClean="0"/>
              <a:t>teleinformatycznego</a:t>
            </a:r>
            <a:r>
              <a:rPr lang="pl-PL" dirty="0" smtClean="0"/>
              <a:t>. § 11. </a:t>
            </a:r>
            <a:r>
              <a:rPr lang="pl-PL" b="1" dirty="0" smtClean="0"/>
              <a:t>Naczelnik</a:t>
            </a:r>
            <a:r>
              <a:rPr lang="pl-PL" dirty="0" smtClean="0"/>
              <a:t> urzędu skarbowego składa wniosek o wpis w dziale III i IV księgi wieczystej wyłącznie za pośrednictwem systemu teleinformatycznego. § 12. Wniosek, o którym mowa w § 1 i § 11, opatruje się </a:t>
            </a:r>
            <a:r>
              <a:rPr lang="pl-PL" b="1" dirty="0" smtClean="0"/>
              <a:t>kwalifikowanym</a:t>
            </a:r>
            <a:r>
              <a:rPr lang="pl-PL" dirty="0" smtClean="0"/>
              <a:t> podpisem elektronicznym. § 2. Do wniosku, o którym mowa w § 1 i § 11, dołącza się dokumenty stanowiące podstawę wpisu w księdze wieczystej, jeżeli zostały one sporządzone w postaci elektronicznej. § 3. Dokumenty stanowiące podstawę wpisu w księdze wieczystej niesporządzone w postaci elektronicznej notariusz, komornik oraz naczelnik urzędu skarbowego </a:t>
            </a:r>
            <a:r>
              <a:rPr lang="pl-PL" b="1" dirty="0" smtClean="0"/>
              <a:t>przesyła</a:t>
            </a:r>
            <a:r>
              <a:rPr lang="pl-PL" dirty="0" smtClean="0"/>
              <a:t> sądowi właściwemu do prowadzenia księgi wieczystej w terminie trzech dni od dnia złożenia wniosku o wpis. § 4. W przypadku wniosków składanych przez notariuszy i komorników obowiązek poprawienia lub uzupełnienia wniosku spoczywa odpowiednio na stronie czynności notarialnej lub wierzycielu. O zobowiązaniu wierzyciela do poprawienia lub uzupełnienia wniosku sąd jednocześnie zawiadamia za pośrednictwem systemu teleinformatycznego komornika, wskazując rodzaj braków formalnych, które uniemożliwiają nadanie wnioskowi prawidłowego biegu. Jeżeli z treści wniosku i dołączonych dokumentów wynika, że nastąpiła zmiana prawa własności, cofnięcie wniosku o wpis tego prawa jest niedopuszczalne. </a:t>
            </a:r>
          </a:p>
          <a:p>
            <a:pPr>
              <a:buNone/>
            </a:pPr>
            <a:endParaRPr lang="pl-PL" dirty="0" smtClean="0"/>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56</a:t>
            </a:fld>
            <a:endParaRPr lang="pl-PL"/>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071546"/>
            <a:ext cx="8229600" cy="5054617"/>
          </a:xfrm>
        </p:spPr>
        <p:txBody>
          <a:bodyPr>
            <a:normAutofit fontScale="55000" lnSpcReduction="20000"/>
          </a:bodyPr>
          <a:lstStyle/>
          <a:p>
            <a:pPr>
              <a:buNone/>
            </a:pPr>
            <a:r>
              <a:rPr lang="pl-PL" dirty="0" smtClean="0"/>
              <a:t>O kolejności wniosku o wpis rozstrzyga chwila wpływu wniosku do właściwego sądu. Za chwilę wpływu wniosku uważa się godzinę i minutę, w której w danym dniu wniosek wpłynął do sądu. § 11. Za chwilę wpływu wniosku o wpis złożonego za pośrednictwem systemu teleinformatycznego uważa się godzinę, minutę i sekundę umieszczenia wniosku w systemie. Wnioski, które wpłynęły w tej samej chwili, będą uważane za złożone równocześnie.</a:t>
            </a:r>
          </a:p>
          <a:p>
            <a:pPr>
              <a:buNone/>
            </a:pPr>
            <a:endParaRPr lang="pl-PL" dirty="0" smtClean="0"/>
          </a:p>
          <a:p>
            <a:pPr>
              <a:buNone/>
            </a:pPr>
            <a:r>
              <a:rPr lang="pl-PL" dirty="0" smtClean="0"/>
              <a:t>Wniosek o wpis powinien być w dniu wpływu do sądu zarejestrowany niezwłocznie w dzienniku ksiąg wieczystych i opatrzony kolejnym numerem. § 2. Niezwłocznie po zarejestrowaniu wniosku w dzienniku ksiąg wieczystych zamieszcza się w odpowiednim dziale księgi wieczystej informację o wniosku jako wzmiankę o wniosku. Wzmianka o wniosku złożonym za pośrednictwem systemu teleinformatycznego umieszczana jest automatycznie z chwilą umieszczenia wniosku w systemie. § 3. Wzmiankę o wniosku wykreśla się z urzędu, niezwłocznie po dokonaniu wpisu, po uprawomocnieniu się postanowienia o odmowie dokonania wpisu lub o odrzuceniu wniosku albo o umorzeniu postępowania albo po uprawomocnieniu się zarządzenia o zwrocie wniosku. § 4. W razie wniesienia skargi na wpis w księdze wieczystej dokonany przez referendarza stosuje się odpowiednio przepisy § 1 i § 2. Wzmiankę o skardze wykreśla się z urzędu po rozpoznaniu skargi.</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57</a:t>
            </a:fld>
            <a:endParaRPr lang="pl-PL"/>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928670"/>
            <a:ext cx="8229600" cy="5000660"/>
          </a:xfrm>
        </p:spPr>
        <p:txBody>
          <a:bodyPr>
            <a:normAutofit fontScale="47500" lnSpcReduction="20000"/>
          </a:bodyPr>
          <a:lstStyle/>
          <a:p>
            <a:r>
              <a:rPr lang="pl-PL" dirty="0" smtClean="0"/>
              <a:t>Wpis dokonywany jest jedynie na wniosek i w jego granicach, chyba że przepis szczególny przewiduje dokonanie wpisu z urzędu. § 2. Rozpoznając wniosek o wpis, sąd bada jedynie treść i formę wniosku, dołączonych do wniosku dokumentów oraz treść księgi wieczystej.   Przed rozpoznaniem wniosku o wpis na podstawie tytułu wykonawczego, o którym mowa w art. 783 § 4, istnienie i treść tego tytułu podlegają zweryfikowaniu przez sędziego lub referendarza sądowego w systemie teleinformatycznym. § 3. Rozpoznając wniosek o wpis w księdze wieczystej, sąd z urzędu bada zgodność danych wskazanych we wniosku z danymi wynikającymi z systemów prowadzących ewidencje powszechnych numerów identyfikacyjnych, chyba że istnieją przeszkody faktyczne uniemożliwiające dokonanie takiego sprawdzenia.  Rozpoznając wniosek o zmianę oznaczenia nieruchomości w księdze wieczystej, sąd ponadto dokonuje z urzędu sprawdzenia danych wskazanych we wniosku i ujawnionego w księdze wieczystej oznaczenia nieruchomości z danymi katastru nieruchomości, chyba że istnieją przeszkody faktyczne uniemożliwiające dokonanie takiego sprawdzenia. § 5. Niezgodność danych, o których mowa w § 3 i § 4, stanowi przeszkodę do dokonania wpisu. § 6. W postępowaniu </a:t>
            </a:r>
            <a:r>
              <a:rPr lang="pl-PL" dirty="0" err="1" smtClean="0"/>
              <a:t>wieczystoksięgowym</a:t>
            </a:r>
            <a:r>
              <a:rPr lang="pl-PL" dirty="0" smtClean="0"/>
              <a:t> wpis w księdze wieczystej jest orzeczeniem. Uzasadnienia wpisu nie sporządza się. § 7. Wpisem w księdze wieczystej jest również wykreślenie. </a:t>
            </a:r>
          </a:p>
          <a:p>
            <a:r>
              <a:rPr lang="pl-PL" dirty="0" smtClean="0"/>
              <a:t>Wpis w księdze wieczystej podpisany przez sędziego lub referendarza sądowego uważa się za dokonany z chwilą jego zapisania w centralnej bazie danych ksiąg wieczystych. § 10. Założenie księgi wieczystej następuje z chwilą dokonania pierwszego wpisu. § 11. Czynności związane z zakładaniem i prowadzeniem ksiąg wieczystych dokonywane są w centralnej bazie danych ksiąg wieczystych.</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58</a:t>
            </a:fld>
            <a:endParaRPr lang="pl-PL"/>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14422"/>
            <a:ext cx="8229600" cy="4911741"/>
          </a:xfrm>
        </p:spPr>
        <p:txBody>
          <a:bodyPr>
            <a:normAutofit fontScale="55000" lnSpcReduction="20000"/>
          </a:bodyPr>
          <a:lstStyle/>
          <a:p>
            <a:pPr>
              <a:buNone/>
            </a:pPr>
            <a:r>
              <a:rPr lang="pl-PL" dirty="0" smtClean="0"/>
              <a:t>Sąd oddala wniosek o wpis, jeżeli brak jest podstaw albo istnieją przeszkody do jego dokonania. </a:t>
            </a:r>
          </a:p>
          <a:p>
            <a:pPr>
              <a:buNone/>
            </a:pPr>
            <a:endParaRPr lang="pl-PL" dirty="0" smtClean="0"/>
          </a:p>
          <a:p>
            <a:pPr>
              <a:buNone/>
            </a:pPr>
            <a:r>
              <a:rPr lang="pl-PL" dirty="0" smtClean="0"/>
              <a:t>O dokonanym wpisie sąd zawiadamia uczestników postępowania. Nie zawiadamia się uczestnika, który na piśmie zrzekł się zawiadomienia. § 11. Zrzeczenia się zawiadomienia można dokonać w akcie notarialnym dotyczącym czynności, z którą wiąże się wpis. § 12. Na wniosek uczestnika postępowania zawarty w akcie notarialnym zawiadomienie o wpisie doręcza się za pośrednictwem systemu teleinformatycznego, na konto wskazane w tym systemie. W przypadku wskazania danych o koncie uniemożliwiających skuteczne doręczenie, zawiadomienie o wpisie doręcza się w sposób określony w art. 131 § 1. § 2. Zawiadomienie zawiera istotną treść wpisu. § 3. Apelację od wpisu wnosi się w terminie dwóch tygodni od doręczenia zawiadomienia o wpisie. Dla uczestnika, który zrzekł się zawiadomienia, termin ten biegnie od dnia dokonania wpisu. </a:t>
            </a:r>
          </a:p>
          <a:p>
            <a:pPr>
              <a:buNone/>
            </a:pPr>
            <a:r>
              <a:rPr lang="pl-PL" dirty="0" smtClean="0"/>
              <a:t>Niezwłocznie po wniesieniu apelacji sąd z urzędu wpisuje wzmiankę o apelacji. </a:t>
            </a:r>
            <a:r>
              <a:rPr lang="pl-PL" i="1" dirty="0" smtClean="0"/>
              <a:t>[§ 2. W razie wniesienia skargi kasacyjnej, wpisu wzmianki o skardze kasacyjnej dokonuje się z urzędu niezwłocznie po przedstawieniu przez zainteresowanego zawiadomienia o wniesieniu skargi kasacyjnej.] </a:t>
            </a:r>
            <a:endParaRPr lang="pl-PL" dirty="0" smtClean="0"/>
          </a:p>
          <a:p>
            <a:r>
              <a:rPr lang="pl-PL" i="1" dirty="0" smtClean="0"/>
              <a:t> [§ 3. Do wzmianki o apelacji i o skardze kasacyjnej odpowiednio stosuje się art. 6</a:t>
            </a:r>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59</a:t>
            </a:fld>
            <a:endParaRPr lang="pl-PL"/>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96908"/>
          </a:xfrm>
        </p:spPr>
        <p:txBody>
          <a:bodyPr>
            <a:normAutofit/>
          </a:bodyPr>
          <a:lstStyle/>
          <a:p>
            <a:r>
              <a:rPr lang="pl-PL" sz="3200" b="1" dirty="0" smtClean="0"/>
              <a:t>Właściwość sądów.</a:t>
            </a:r>
            <a:endParaRPr lang="pl-PL" sz="3200" b="1" dirty="0"/>
          </a:p>
        </p:txBody>
      </p:sp>
      <p:sp>
        <p:nvSpPr>
          <p:cNvPr id="3" name="Symbol zastępczy zawartości 2"/>
          <p:cNvSpPr>
            <a:spLocks noGrp="1"/>
          </p:cNvSpPr>
          <p:nvPr>
            <p:ph idx="1"/>
          </p:nvPr>
        </p:nvSpPr>
        <p:spPr>
          <a:xfrm>
            <a:off x="457200" y="1214422"/>
            <a:ext cx="8229600" cy="5357850"/>
          </a:xfrm>
        </p:spPr>
        <p:txBody>
          <a:bodyPr>
            <a:normAutofit fontScale="62500" lnSpcReduction="20000"/>
          </a:bodyPr>
          <a:lstStyle/>
          <a:p>
            <a:pPr algn="just">
              <a:buNone/>
            </a:pPr>
            <a:r>
              <a:rPr lang="pl-PL" b="1" dirty="0" smtClean="0"/>
              <a:t>Art. 507. Właściwość rzeczowa sądu.</a:t>
            </a:r>
          </a:p>
          <a:p>
            <a:pPr algn="just">
              <a:buNone/>
            </a:pPr>
            <a:r>
              <a:rPr lang="pl-PL" dirty="0" smtClean="0"/>
              <a:t>Sprawy należące do postępowania nieprocesowego rozpoznają sądy rejonowe, z wyjątkiem spraw, dla których zastrzeżona jest właściwość sądów okręgowych. </a:t>
            </a:r>
          </a:p>
          <a:p>
            <a:pPr algn="just">
              <a:buNone/>
            </a:pPr>
            <a:r>
              <a:rPr lang="pl-PL" b="1" dirty="0" smtClean="0"/>
              <a:t>Art. 508. Właściwość miejscowa sądu.</a:t>
            </a:r>
          </a:p>
          <a:p>
            <a:pPr algn="just">
              <a:buNone/>
            </a:pPr>
            <a:r>
              <a:rPr lang="pl-PL" dirty="0" smtClean="0"/>
              <a:t>§ 1. Jeżeli właściwość miejscowa nie jest oznaczona w przepisie szczególnym, wyłącznie właściwy jest sąd miejsca zamieszkania wnioskodawcy, a w braku miejsca zamieszkania - sąd miejsca jego pobytu. Do postępowania z urzędu właściwy jest sąd miejsca, w którego okręgu nastąpiło zdarzenie będące podstawą wszczęcia postępowania. W braku wskazanych wyżej podstaw właściwy będzie sąd dla m. st. Warszawy.</a:t>
            </a:r>
          </a:p>
          <a:p>
            <a:pPr algn="just">
              <a:buNone/>
            </a:pPr>
            <a:r>
              <a:rPr lang="pl-PL" dirty="0" smtClean="0"/>
              <a:t>§ 2. W wypadku gdy sąd właściwy nie może z powodu przeszkody rozpoznać sprawy lub podjąć innej czynności albo gdy wymagają tego względy celowości, sąd nad nim przełożony wyznaczy na posiedzeniu niejawnym inny sąd do rozpoznania sprawy w całości lub w części.</a:t>
            </a:r>
          </a:p>
          <a:p>
            <a:pPr algn="just">
              <a:buNone/>
            </a:pPr>
            <a:r>
              <a:rPr lang="pl-PL" dirty="0" smtClean="0"/>
              <a:t>§ 3. Wyznaczenie następuje z urzędu albo na przedstawienie sądu właściwego, albo też na wniosek właściwego organu lub osoby zainteresowanej, po wysłuchaniu w razie potrzeby innych osób zainteresowanych. </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6</a:t>
            </a:fld>
            <a:endParaRPr lang="pl-PL"/>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000108"/>
            <a:ext cx="8229600" cy="5126055"/>
          </a:xfrm>
        </p:spPr>
        <p:txBody>
          <a:bodyPr>
            <a:normAutofit fontScale="55000" lnSpcReduction="20000"/>
          </a:bodyPr>
          <a:lstStyle/>
          <a:p>
            <a:r>
              <a:rPr lang="pl-PL" dirty="0" smtClean="0"/>
              <a:t>Osoba, na rzecz której w księdze wieczystej jest wpisane prawo lub roszczenie, jej przedstawiciel albo pełnomocnik do doręczeń ma obowiązek niezwłocznego zawiadomienia sądu prowadzącego księgę wieczystą o każdej zmianie adresu lub wskazania adresu do doręczeń. Osoba zamieszkała lub mająca siedzibę w państwie niebędącym członkiem Unii Europejskiej jest obowiązana wskazać pełnomocnika do doręczeń w Rzeczypospolitej Polskiej. Przepis § 1 stosuje się odpowiednio do spadkobierców lub innych następców prawnych osoby, na rzecz której jest wpisane prawo w księdze wieczystej. </a:t>
            </a:r>
          </a:p>
          <a:p>
            <a:pPr>
              <a:buNone/>
            </a:pPr>
            <a:r>
              <a:rPr lang="pl-PL" dirty="0" smtClean="0"/>
              <a:t>W razie zaniedbania obowiązku, o którym mowa w § 1 i 2, pismo sądowe pozostawia się w aktach sprawy ze skutkiem doręczenia, chyba że nowy adres jest sądowi znany. </a:t>
            </a:r>
          </a:p>
          <a:p>
            <a:pPr>
              <a:buNone/>
            </a:pPr>
            <a:r>
              <a:rPr lang="pl-PL" dirty="0" smtClean="0"/>
              <a:t>Sąd z urzędu dokona wpisu ostrzeżenia, jeżeli dostrzeże niezgodność stanu prawnego ujawnionego w księdze wieczystej z rzeczywistym stanem prawnym. W razie stwierdzenia, że dla tej samej nieruchomości albo dla tego samego ograniczonego prawa rzeczowego prowadzi się dwie lub więcej ksiąg wieczystych, ujawniających odmienny stan prawny, wpisu ostrzeżenia dokonuje się we wszystkich księgach wieczystych założonych dla tej nieruchomości. § 2. Sprostowania usterek wpisu, które nie mogą wywołać niezgodności treści księgi wieczystej z rzeczywistym stanem prawnym, dokonuje się z urzędu.</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60</a:t>
            </a:fld>
            <a:endParaRPr lang="pl-PL"/>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785794"/>
            <a:ext cx="8229600" cy="5340369"/>
          </a:xfrm>
        </p:spPr>
        <p:txBody>
          <a:bodyPr>
            <a:normAutofit fontScale="47500" lnSpcReduction="20000"/>
          </a:bodyPr>
          <a:lstStyle/>
          <a:p>
            <a:pPr>
              <a:buNone/>
            </a:pPr>
            <a:r>
              <a:rPr lang="pl-PL" sz="7000" b="1" dirty="0" smtClean="0"/>
              <a:t>Postępowanie rejestrowe </a:t>
            </a:r>
            <a:endParaRPr lang="pl-PL" sz="7000" dirty="0" smtClean="0"/>
          </a:p>
          <a:p>
            <a:pPr>
              <a:buNone/>
            </a:pPr>
            <a:endParaRPr lang="pl-PL" dirty="0" smtClean="0"/>
          </a:p>
          <a:p>
            <a:pPr>
              <a:buNone/>
            </a:pPr>
            <a:r>
              <a:rPr lang="pl-PL" dirty="0" smtClean="0"/>
              <a:t>Przepisy zawarte w dziale niniejszym stosuje się do postępowania w sprawach o wpis w Krajowym Rejestrze Sądowym (sprawach rejestrowych). § 2. Przepisy niniejszego działu stosuje się odpowiednio do innych postępowań rejestrowych prowadzonych przez sądy, jeżeli przepisy szczególne nie stanowią inaczej. W sprawach rejestrowych wyłącznie właściwy jest sąd rejonowy (sąd gospodarczy) właściwy ze względu na miejsce zamieszkania lub siedzibę podmiotu, którego wpis dotyczy (sąd rejestrowy). </a:t>
            </a:r>
          </a:p>
          <a:p>
            <a:pPr>
              <a:buNone/>
            </a:pPr>
            <a:r>
              <a:rPr lang="pl-PL" dirty="0" smtClean="0"/>
              <a:t>Wniosek o wpis do Krajowego Rejestru Sądowego składa podmiot podlegający wpisowi do tego rejestru, jeżeli przepisy szczególne nie stanowią inaczej. § 2. Podmiot podlegający wpisowi do Krajowego Rejestru Sądowego jest uczestnikiem postępowania, chociażby nie był wnioskodawcą. Przepisu art. 510 § 2 nie stosuje się. § 21. Brak organu lub brak w składzie organu powołanego do reprezentacji podmiotu podlegającego wpisowi do Krajowego Rejestru Sądowego nie stanowi przeszkody do dokonania wpisu z urzędu. § 3. Wniosek złożony do sądu rejestrowego drogą elektroniczną opatruje się kwalifikowanym podpisem elektronicznym albo podpisem potwierdzonym profilem zaufanym </a:t>
            </a:r>
            <a:r>
              <a:rPr lang="pl-PL" dirty="0" err="1" smtClean="0"/>
              <a:t>ePUAP</a:t>
            </a:r>
            <a:r>
              <a:rPr lang="pl-PL" dirty="0" smtClean="0"/>
              <a:t>. 32. Do wniosku złożonego przez pełnomocnika o wpis do Krajowego Rejestru Sądowego spółki, której umowę zawarto przy wykorzystaniu wzorca umowy spółki udostępnionego w systemie teleinformatycznym, nie dołącza się pełnomocnictwa, jednak pełnomocnik powinien powołać się na nie, wskazując jego datę, zakres i okoliczności wymienione w art. 87. § 4. W przypadku złożenia wniosku w sposób opisany w § 3, doręczenia orzeczeń i pism sądowych będą dokonywane osobom składającym tą drogą wniosek za pośrednictwem systemu teleinformatycznego obsługującego postępowanie rejestrowe. § 5. Orzeczenia i pisma sądowe wysłane w sposób, o którym mowa w § 4, uznaje się za doręczone z datą wskazaną w elektronicznym potwierdzeniu odbioru korespondencji. W przypadku braku takiego potwierdzenia doręczenie uznaje się za skuteczne z upływem 14 dni od daty umieszczenia korespondencji w systemie teleinformatycznym określonym w § 4. </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61</a:t>
            </a:fld>
            <a:endParaRPr lang="pl-PL"/>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928670"/>
            <a:ext cx="8229600" cy="5197493"/>
          </a:xfrm>
        </p:spPr>
        <p:txBody>
          <a:bodyPr>
            <a:normAutofit fontScale="55000" lnSpcReduction="20000"/>
          </a:bodyPr>
          <a:lstStyle/>
          <a:p>
            <a:r>
              <a:rPr lang="pl-PL" dirty="0" smtClean="0"/>
              <a:t>Dokumenty, na których podstawie dokonuje się wpisu do Krajowego Rejestru Sądowego, składa się w oryginałach albo poświadczonych urzędowo odpisach lub wyciągach. </a:t>
            </a:r>
          </a:p>
          <a:p>
            <a:pPr>
              <a:buNone/>
            </a:pPr>
            <a:r>
              <a:rPr lang="pl-PL" dirty="0" smtClean="0"/>
              <a:t>Ilekroć konieczne jest badanie tytułu wykonawczego, o którym mowa w art. 783 § 4, do wniosku o dokonanie wpisu należy dołączyć dokument uzyskany z systemu teleinformatycznego umożliwiający sądowi weryfikację istnienia i treści tytułu wykonawczego. Przed rozpoznaniem tego wniosku istnienie i treść tytułu wykonawczego podlegają zweryfikowaniu przez sędziego lub referendarza sądowego w systemie teleinformatycznym. § 2. Dokumenty, o których mowa w § 1, składane drogą elektroniczną, opatruje się kwalifikowanym podpisem elektronicznym albo podpisem potwierdzonym profilem zaufanym </a:t>
            </a:r>
            <a:r>
              <a:rPr lang="pl-PL" dirty="0" err="1" smtClean="0"/>
              <a:t>ePUAP</a:t>
            </a:r>
            <a:r>
              <a:rPr lang="pl-PL" dirty="0" smtClean="0"/>
              <a:t>.  § 3. Wypisy aktów notarialnych, wyciągi, odpisy i poświadczenia dokumentów mogą być przesłane do sądu drogą elektroniczną, jeżeli notariusz opatrzył je kwalifikowanym podpisem elektronicznym.</a:t>
            </a:r>
          </a:p>
          <a:p>
            <a:r>
              <a:rPr lang="pl-PL" dirty="0" smtClean="0"/>
              <a:t>Wpis do Krajowego Rejestru Sądowego następuje na podstawie postanowienia, jeżeli przepis szczególny nie stanowi inaczej. § 2. Postanowienia co do istoty sprawy są skuteczne i wykonalne z chwilą ich wydania, z wyjątkiem postanowień dotyczących wykreślenia podmiotu z Krajowego Rejestru Sądowego. § 3. Postanowieniom dotyczącym stosowania środków przymusu sąd rejestrowy może nadać rygor natychmiastowej wykonalności, jeżeli wymaga tego interes wierzyciela lub innych osób. </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62</a:t>
            </a:fld>
            <a:endParaRPr lang="pl-PL"/>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928670"/>
            <a:ext cx="8229600" cy="5197493"/>
          </a:xfrm>
        </p:spPr>
        <p:txBody>
          <a:bodyPr>
            <a:normAutofit fontScale="70000" lnSpcReduction="20000"/>
          </a:bodyPr>
          <a:lstStyle/>
          <a:p>
            <a:pPr>
              <a:buNone/>
            </a:pPr>
            <a:r>
              <a:rPr lang="pl-PL" dirty="0" smtClean="0"/>
              <a:t>Postanowienie co do istoty sprawy wydane zgodnie z wnioskiem nie wymaga uzasadnienia. § 2. Sąd rejestrowy z urzędu sporządza uzasadnienie postanowienia co do istoty sprawy, które zostało wydane z urzędu. </a:t>
            </a:r>
          </a:p>
          <a:p>
            <a:pPr>
              <a:buNone/>
            </a:pPr>
            <a:endParaRPr lang="pl-PL" dirty="0" smtClean="0"/>
          </a:p>
          <a:p>
            <a:pPr>
              <a:buNone/>
            </a:pPr>
            <a:r>
              <a:rPr lang="pl-PL" dirty="0" smtClean="0"/>
              <a:t>W razie uwzględnienia środka odwoławczego od orzeczenia wydanego w postępowaniu rejestrowym, dotyczącego wpisu do Krajowego Rejestru Sądowego, sąd drugiej instancji uchyla zaskarżone orzeczenie i przekazuje sprawę do ponownego rozpoznania sądowi rejestrowemu. Rozpoznając ponownie sprawę, sąd rejestrowy uwzględnia wskazania sądu drugiej instancji oraz aktualny stan rejestru. </a:t>
            </a:r>
          </a:p>
          <a:p>
            <a:pPr>
              <a:buNone/>
            </a:pPr>
            <a:r>
              <a:rPr lang="pl-PL" smtClean="0"/>
              <a:t>Koszty </a:t>
            </a:r>
            <a:r>
              <a:rPr lang="pl-PL" dirty="0" smtClean="0"/>
              <a:t>postępowania rejestrowego ponosi podmiot podlegający obowiązkowi wpisu do Krajowego Rejestru Sądowego. § 2. Koszty postępowania wszczętego przez osobę, która nie jest upoważniona do działania w imieniu podmiotu podlegającego obowiązkowi wpisu do Krajowego Rejestru Sądowego, ponosi wnioskodawca, chyba że wniosek jego został uwzględniony w całości lub w istotnej </a:t>
            </a:r>
            <a:r>
              <a:rPr lang="pl-PL" dirty="0" err="1" smtClean="0"/>
              <a:t>częśc</a:t>
            </a:r>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63</a:t>
            </a:fld>
            <a:endParaRPr lang="pl-PL"/>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96908"/>
          </a:xfrm>
        </p:spPr>
        <p:txBody>
          <a:bodyPr>
            <a:normAutofit/>
          </a:bodyPr>
          <a:lstStyle/>
          <a:p>
            <a:r>
              <a:rPr lang="pl-PL" sz="3200" b="1" dirty="0" smtClean="0"/>
              <a:t>Zainteresowany w sprawie - definicja</a:t>
            </a:r>
            <a:endParaRPr lang="pl-PL" sz="3200" b="1" dirty="0"/>
          </a:p>
        </p:txBody>
      </p:sp>
      <p:sp>
        <p:nvSpPr>
          <p:cNvPr id="3" name="Symbol zastępczy zawartości 2"/>
          <p:cNvSpPr>
            <a:spLocks noGrp="1"/>
          </p:cNvSpPr>
          <p:nvPr>
            <p:ph idx="1"/>
          </p:nvPr>
        </p:nvSpPr>
        <p:spPr>
          <a:xfrm>
            <a:off x="457200" y="1214422"/>
            <a:ext cx="8229600" cy="4911741"/>
          </a:xfrm>
        </p:spPr>
        <p:txBody>
          <a:bodyPr>
            <a:normAutofit fontScale="85000" lnSpcReduction="20000"/>
          </a:bodyPr>
          <a:lstStyle/>
          <a:p>
            <a:pPr algn="just">
              <a:buNone/>
            </a:pPr>
            <a:r>
              <a:rPr lang="pl-PL" b="1" dirty="0" smtClean="0"/>
              <a:t>Art. 510.</a:t>
            </a:r>
          </a:p>
          <a:p>
            <a:pPr algn="just">
              <a:buNone/>
            </a:pPr>
            <a:r>
              <a:rPr lang="pl-PL" dirty="0" smtClean="0"/>
              <a:t>§ 1. Zainteresowanym w sprawie jest każdy, czyich praw dotyczy wynik postępowania, może on wziąć udział w każdym stanie sprawy aż do zakończenia postępowania w drugiej instancji. Jeżeli weźmie udział, staje się uczestnikiem. Na odmowę dopuszczenia do wzięcia udziału w sprawie przysługuje zażalenie.</a:t>
            </a:r>
          </a:p>
          <a:p>
            <a:pPr algn="just">
              <a:buNone/>
            </a:pPr>
            <a:r>
              <a:rPr lang="pl-PL" dirty="0" smtClean="0"/>
              <a:t>§ 2. Jeżeli okaże się, że zainteresowany nie jest uczestnikiem, sąd wezwie go do udziału w sprawie. Przez wezwanie do wzięcia udziału w sprawie wezwany staje się uczestnikiem. W razie potrzeby wyznaczenia kuratora do zastępowania zainteresowanego, którego miejsce pobytu jest nieznane, jego wyznaczenie następuje z urzędu. </a:t>
            </a:r>
          </a:p>
          <a:p>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7</a:t>
            </a:fld>
            <a:endParaRPr lang="pl-PL"/>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25470"/>
          </a:xfrm>
        </p:spPr>
        <p:txBody>
          <a:bodyPr>
            <a:normAutofit fontScale="90000"/>
          </a:bodyPr>
          <a:lstStyle/>
          <a:p>
            <a:r>
              <a:rPr lang="pl-PL" sz="3200" b="1" dirty="0" smtClean="0"/>
              <a:t>Wymogi formalne wniosku o wszczęcie postępowania</a:t>
            </a:r>
            <a:endParaRPr lang="pl-PL" sz="3200" b="1" dirty="0"/>
          </a:p>
        </p:txBody>
      </p:sp>
      <p:sp>
        <p:nvSpPr>
          <p:cNvPr id="3" name="Symbol zastępczy zawartości 2"/>
          <p:cNvSpPr>
            <a:spLocks noGrp="1"/>
          </p:cNvSpPr>
          <p:nvPr>
            <p:ph idx="1"/>
          </p:nvPr>
        </p:nvSpPr>
        <p:spPr/>
        <p:txBody>
          <a:bodyPr>
            <a:normAutofit fontScale="92500"/>
          </a:bodyPr>
          <a:lstStyle/>
          <a:p>
            <a:pPr algn="just">
              <a:buNone/>
            </a:pPr>
            <a:r>
              <a:rPr lang="pl-PL" b="1" dirty="0" smtClean="0"/>
              <a:t>Art. 511. </a:t>
            </a:r>
            <a:r>
              <a:rPr lang="pl-PL" dirty="0" smtClean="0"/>
              <a:t>§ 1. Wniosek o wszczęcie postępowania powinien czynić zadość przepisom o pozwie, z tą zmianą, że zamiast pozwanego należy wymienić zainteresowanych w sprawie.</a:t>
            </a:r>
          </a:p>
          <a:p>
            <a:pPr algn="just">
              <a:buNone/>
            </a:pPr>
            <a:r>
              <a:rPr lang="pl-PL" dirty="0" smtClean="0"/>
              <a:t>§ 2. Do wniosków prokuratora o wszczęcie postępowania nie stosuje się przepisów </a:t>
            </a:r>
            <a:r>
              <a:rPr lang="pl-PL" b="1" dirty="0" smtClean="0"/>
              <a:t>art. 55</a:t>
            </a:r>
            <a:r>
              <a:rPr lang="pl-PL" dirty="0" smtClean="0"/>
              <a:t> </a:t>
            </a:r>
            <a:r>
              <a:rPr lang="pl-PL" i="1" dirty="0" smtClean="0"/>
              <a:t>wytoczenie powództwa na rzecz oznaczonej osoby</a:t>
            </a:r>
            <a:r>
              <a:rPr lang="pl-PL" dirty="0" smtClean="0"/>
              <a:t>, i </a:t>
            </a:r>
            <a:r>
              <a:rPr lang="pl-PL" b="1" dirty="0" smtClean="0"/>
              <a:t>art. 56</a:t>
            </a:r>
            <a:r>
              <a:rPr lang="pl-PL" dirty="0" smtClean="0"/>
              <a:t> </a:t>
            </a:r>
            <a:r>
              <a:rPr lang="pl-PL" i="1" dirty="0" smtClean="0"/>
              <a:t>zawiadomienie osoby na rzecz której prokurator wytoczył powództwo</a:t>
            </a:r>
            <a:r>
              <a:rPr lang="pl-PL" dirty="0" smtClean="0"/>
              <a:t>, </a:t>
            </a:r>
          </a:p>
          <a:p>
            <a:pPr algn="just"/>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8</a:t>
            </a:fld>
            <a:endParaRPr lang="pl-PL"/>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82594"/>
          </a:xfrm>
        </p:spPr>
        <p:txBody>
          <a:bodyPr>
            <a:normAutofit/>
          </a:bodyPr>
          <a:lstStyle/>
          <a:p>
            <a:r>
              <a:rPr lang="pl-PL" sz="3200" b="1" dirty="0" smtClean="0"/>
              <a:t>Przesłanki skuteczności cofnięcia wniosku.</a:t>
            </a:r>
            <a:endParaRPr lang="pl-PL" sz="3200" b="1" dirty="0"/>
          </a:p>
        </p:txBody>
      </p:sp>
      <p:sp>
        <p:nvSpPr>
          <p:cNvPr id="3" name="Symbol zastępczy zawartości 2"/>
          <p:cNvSpPr>
            <a:spLocks noGrp="1"/>
          </p:cNvSpPr>
          <p:nvPr>
            <p:ph idx="1"/>
          </p:nvPr>
        </p:nvSpPr>
        <p:spPr>
          <a:xfrm>
            <a:off x="457200" y="1214422"/>
            <a:ext cx="8229600" cy="4911741"/>
          </a:xfrm>
        </p:spPr>
        <p:txBody>
          <a:bodyPr>
            <a:normAutofit/>
          </a:bodyPr>
          <a:lstStyle/>
          <a:p>
            <a:pPr algn="just">
              <a:buNone/>
            </a:pPr>
            <a:r>
              <a:rPr lang="pl-PL" b="1" dirty="0" smtClean="0"/>
              <a:t>Art. 512. </a:t>
            </a:r>
            <a:r>
              <a:rPr lang="pl-PL" dirty="0" smtClean="0"/>
              <a:t>§ 1. Po rozpoczęciu posiedzenia albo po złożeniu przez któregokolwiek z uczestników oświadczenia na piśmie cofnięcie wniosku jest skuteczne tylko wtedy, gdy inni uczestnicy nie sprzeciwili się temu w terminie wyznaczonym.</a:t>
            </a:r>
          </a:p>
          <a:p>
            <a:pPr algn="just">
              <a:buNone/>
            </a:pPr>
            <a:r>
              <a:rPr lang="pl-PL" dirty="0" smtClean="0"/>
              <a:t>§ 2. Cofnięcie wniosku o wszczęcie postępowania jest bezskuteczne w sprawie, której wszczęcie mogło nastąpić z urzędu</a:t>
            </a:r>
          </a:p>
          <a:p>
            <a:pPr algn="just"/>
            <a:endParaRPr lang="pl-PL" dirty="0"/>
          </a:p>
        </p:txBody>
      </p:sp>
      <p:sp>
        <p:nvSpPr>
          <p:cNvPr id="4" name="Symbol zastępczy numeru slajdu 3"/>
          <p:cNvSpPr>
            <a:spLocks noGrp="1"/>
          </p:cNvSpPr>
          <p:nvPr>
            <p:ph type="sldNum" sz="quarter" idx="12"/>
          </p:nvPr>
        </p:nvSpPr>
        <p:spPr/>
        <p:txBody>
          <a:bodyPr/>
          <a:lstStyle/>
          <a:p>
            <a:fld id="{0A517840-D984-44DD-B183-568ACE837520}" type="slidenum">
              <a:rPr lang="pl-PL" smtClean="0"/>
              <a:pPr/>
              <a:t>9</a:t>
            </a:fld>
            <a:endParaRPr lang="pl-PL"/>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4029</TotalTime>
  <Words>6262</Words>
  <Application>Microsoft Macintosh PowerPoint</Application>
  <PresentationFormat>Pokaz na ekranie (4:3)</PresentationFormat>
  <Paragraphs>299</Paragraphs>
  <Slides>63</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63</vt:i4>
      </vt:variant>
    </vt:vector>
  </HeadingPairs>
  <TitlesOfParts>
    <vt:vector size="66" baseType="lpstr">
      <vt:lpstr>Calibri</vt:lpstr>
      <vt:lpstr>Arial</vt:lpstr>
      <vt:lpstr>Motyw pakietu Office</vt:lpstr>
      <vt:lpstr>Prezentacja programu PowerPoint</vt:lpstr>
      <vt:lpstr>Postępowanie nieprocesowe.</vt:lpstr>
      <vt:lpstr>Postępowanie nieprocesowe, postępowanie zwykłe – różnice.</vt:lpstr>
      <vt:lpstr>Postępowanie nieprocesowe, postępowanie zwykłe – różnice.</vt:lpstr>
      <vt:lpstr>Rodzaje spraw w postępowaniu nieprocesowym</vt:lpstr>
      <vt:lpstr>Właściwość sądów.</vt:lpstr>
      <vt:lpstr>Zainteresowany w sprawie - definicja</vt:lpstr>
      <vt:lpstr>Wymogi formalne wniosku o wszczęcie postępowania</vt:lpstr>
      <vt:lpstr>Przesłanki skuteczności cofnięcia wniosku.</vt:lpstr>
      <vt:lpstr>Środki zaskarżenia w postępowaniu nieprocesowym</vt:lpstr>
      <vt:lpstr>Uznanie za zmarłego, stwierdzenie zgonu – właściwość sądu</vt:lpstr>
      <vt:lpstr>Termin na złożenie wniosku</vt:lpstr>
      <vt:lpstr>Treść oraz zamieszczenie ogłoszenia o wszczęciu postępowania</vt:lpstr>
      <vt:lpstr>Terminy</vt:lpstr>
      <vt:lpstr>Zmiana trybu</vt:lpstr>
      <vt:lpstr> Postępowanie o stwierdzenie zgonu. Treść ogłoszenia. </vt:lpstr>
      <vt:lpstr>Treść postanowienia</vt:lpstr>
      <vt:lpstr> Uchylenie postanowień orzekających uznanie za zmarłego lub stwierdzenie zgonu. </vt:lpstr>
      <vt:lpstr>Uchylenie postanowienia</vt:lpstr>
      <vt:lpstr>Stwierdzenie zasiedzenia</vt:lpstr>
      <vt:lpstr>Prezentacja programu PowerPoint</vt:lpstr>
      <vt:lpstr>Prezentacja programu PowerPoint</vt:lpstr>
      <vt:lpstr>Prezentacja programu PowerPoint</vt:lpstr>
      <vt:lpstr>Prezentacja programu PowerPoint</vt:lpstr>
      <vt:lpstr>Prezentacja programu PowerPoint</vt:lpstr>
      <vt:lpstr>Zniesienie współwłasności</vt:lpstr>
      <vt:lpstr>Zniesienie współwłasności.</vt:lpstr>
      <vt:lpstr>Zniesienie współwłasności</vt:lpstr>
      <vt:lpstr>Zniesienie współwłasności</vt:lpstr>
      <vt:lpstr>Zniesienie współwłasności</vt:lpstr>
      <vt:lpstr>Postępowanie wieczystoksięgowe</vt:lpstr>
      <vt:lpstr>Prezentacja programu PowerPoint</vt:lpstr>
      <vt:lpstr>Wniosek 626/4</vt:lpstr>
      <vt:lpstr>Osoby uprawnione</vt:lpstr>
      <vt:lpstr> Wnioski o wpis </vt:lpstr>
      <vt:lpstr> Wpis w księdze wieczystej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Przemek</dc:creator>
  <cp:lastModifiedBy>Leszek Ociepka</cp:lastModifiedBy>
  <cp:revision>403</cp:revision>
  <dcterms:created xsi:type="dcterms:W3CDTF">2017-03-26T21:06:36Z</dcterms:created>
  <dcterms:modified xsi:type="dcterms:W3CDTF">2020-04-07T19:45:36Z</dcterms:modified>
</cp:coreProperties>
</file>