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12192000" cy="6858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6D4A2-7F68-4702-8A09-B5C8A6E98836}" v="1" dt="2020-11-07T18:19:33.002"/>
    <p1510:client id="{5B9545A2-F970-4596-8BC5-BF1D503DA422}" v="1" dt="2020-10-30T18:15:58.262"/>
    <p1510:client id="{77DFFA65-B184-400B-AA88-CC3C329AB0D1}" v="2" dt="2021-03-14T13:31:23.552"/>
    <p1510:client id="{C79EC155-235C-4955-BECD-77B76C1D26B7}" v="2" dt="2021-02-24T20:49:40.403"/>
    <p1510:client id="{D8A6A61D-E02E-4C74-88BA-8D048050EB1B}" v="1" dt="2020-11-07T23:05:38.0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a Ogorzałek" userId="S::256718@uwr.edu.pl::93a0717f-2769-4e2c-8790-049e368e0e6d" providerId="AD" clId="Web-{5B9545A2-F970-4596-8BC5-BF1D503DA422}"/>
    <pc:docChg chg="modSld">
      <pc:chgData name="Paulina Ogorzałek" userId="S::256718@uwr.edu.pl::93a0717f-2769-4e2c-8790-049e368e0e6d" providerId="AD" clId="Web-{5B9545A2-F970-4596-8BC5-BF1D503DA422}" dt="2020-10-30T18:15:58.262" v="0" actId="1076"/>
      <pc:docMkLst>
        <pc:docMk/>
      </pc:docMkLst>
      <pc:sldChg chg="modSp">
        <pc:chgData name="Paulina Ogorzałek" userId="S::256718@uwr.edu.pl::93a0717f-2769-4e2c-8790-049e368e0e6d" providerId="AD" clId="Web-{5B9545A2-F970-4596-8BC5-BF1D503DA422}" dt="2020-10-30T18:15:58.262" v="0" actId="1076"/>
        <pc:sldMkLst>
          <pc:docMk/>
          <pc:sldMk cId="0" sldId="280"/>
        </pc:sldMkLst>
        <pc:spChg chg="mod">
          <ac:chgData name="Paulina Ogorzałek" userId="S::256718@uwr.edu.pl::93a0717f-2769-4e2c-8790-049e368e0e6d" providerId="AD" clId="Web-{5B9545A2-F970-4596-8BC5-BF1D503DA422}" dt="2020-10-30T18:15:58.262" v="0" actId="1076"/>
          <ac:spMkLst>
            <pc:docMk/>
            <pc:sldMk cId="0" sldId="280"/>
            <ac:spMk id="6" creationId="{00000000-0000-0000-0000-000000000000}"/>
          </ac:spMkLst>
        </pc:spChg>
      </pc:sldChg>
    </pc:docChg>
  </pc:docChgLst>
  <pc:docChgLst>
    <pc:chgData name="Wiktoria Nocuń" userId="S::308232@uwr.edu.pl::c77fb685-9380-4919-9a45-071ee35d2d2d" providerId="AD" clId="Web-{C79EC155-235C-4955-BECD-77B76C1D26B7}"/>
    <pc:docChg chg="modSld">
      <pc:chgData name="Wiktoria Nocuń" userId="S::308232@uwr.edu.pl::c77fb685-9380-4919-9a45-071ee35d2d2d" providerId="AD" clId="Web-{C79EC155-235C-4955-BECD-77B76C1D26B7}" dt="2021-02-24T20:49:40.403" v="1" actId="1076"/>
      <pc:docMkLst>
        <pc:docMk/>
      </pc:docMkLst>
      <pc:sldChg chg="modSp">
        <pc:chgData name="Wiktoria Nocuń" userId="S::308232@uwr.edu.pl::c77fb685-9380-4919-9a45-071ee35d2d2d" providerId="AD" clId="Web-{C79EC155-235C-4955-BECD-77B76C1D26B7}" dt="2021-02-24T20:49:40.403" v="1" actId="1076"/>
        <pc:sldMkLst>
          <pc:docMk/>
          <pc:sldMk cId="0" sldId="306"/>
        </pc:sldMkLst>
        <pc:spChg chg="mod">
          <ac:chgData name="Wiktoria Nocuń" userId="S::308232@uwr.edu.pl::c77fb685-9380-4919-9a45-071ee35d2d2d" providerId="AD" clId="Web-{C79EC155-235C-4955-BECD-77B76C1D26B7}" dt="2021-02-24T20:49:40.403" v="1" actId="1076"/>
          <ac:spMkLst>
            <pc:docMk/>
            <pc:sldMk cId="0" sldId="306"/>
            <ac:spMk id="4" creationId="{00000000-0000-0000-0000-000000000000}"/>
          </ac:spMkLst>
        </pc:spChg>
      </pc:sldChg>
    </pc:docChg>
  </pc:docChgLst>
  <pc:docChgLst>
    <pc:chgData name="Natalia Lemiesz" userId="S::279820@uwr.edu.pl::f4bdeeec-cc4d-4b0e-bae1-d75e703f9731" providerId="AD" clId="Web-{1A66D4A2-7F68-4702-8A09-B5C8A6E98836}"/>
    <pc:docChg chg="modSld">
      <pc:chgData name="Natalia Lemiesz" userId="S::279820@uwr.edu.pl::f4bdeeec-cc4d-4b0e-bae1-d75e703f9731" providerId="AD" clId="Web-{1A66D4A2-7F68-4702-8A09-B5C8A6E98836}" dt="2020-11-07T18:19:33.002" v="0" actId="1076"/>
      <pc:docMkLst>
        <pc:docMk/>
      </pc:docMkLst>
      <pc:sldChg chg="modSp">
        <pc:chgData name="Natalia Lemiesz" userId="S::279820@uwr.edu.pl::f4bdeeec-cc4d-4b0e-bae1-d75e703f9731" providerId="AD" clId="Web-{1A66D4A2-7F68-4702-8A09-B5C8A6E98836}" dt="2020-11-07T18:19:33.002" v="0" actId="1076"/>
        <pc:sldMkLst>
          <pc:docMk/>
          <pc:sldMk cId="0" sldId="264"/>
        </pc:sldMkLst>
        <pc:spChg chg="mod">
          <ac:chgData name="Natalia Lemiesz" userId="S::279820@uwr.edu.pl::f4bdeeec-cc4d-4b0e-bae1-d75e703f9731" providerId="AD" clId="Web-{1A66D4A2-7F68-4702-8A09-B5C8A6E98836}" dt="2020-11-07T18:19:33.002" v="0" actId="1076"/>
          <ac:spMkLst>
            <pc:docMk/>
            <pc:sldMk cId="0" sldId="264"/>
            <ac:spMk id="4" creationId="{00000000-0000-0000-0000-000000000000}"/>
          </ac:spMkLst>
        </pc:spChg>
      </pc:sldChg>
    </pc:docChg>
  </pc:docChgLst>
  <pc:docChgLst>
    <pc:chgData name="Jana Lissanova" userId="S::313005@uwr.edu.pl::be948217-2ea6-4513-be25-92b398821096" providerId="AD" clId="Web-{77DFFA65-B184-400B-AA88-CC3C329AB0D1}"/>
    <pc:docChg chg="delSld">
      <pc:chgData name="Jana Lissanova" userId="S::313005@uwr.edu.pl::be948217-2ea6-4513-be25-92b398821096" providerId="AD" clId="Web-{77DFFA65-B184-400B-AA88-CC3C329AB0D1}" dt="2021-03-14T13:31:23.552" v="1"/>
      <pc:docMkLst>
        <pc:docMk/>
      </pc:docMkLst>
      <pc:sldChg chg="del">
        <pc:chgData name="Jana Lissanova" userId="S::313005@uwr.edu.pl::be948217-2ea6-4513-be25-92b398821096" providerId="AD" clId="Web-{77DFFA65-B184-400B-AA88-CC3C329AB0D1}" dt="2021-03-14T13:31:22.302" v="0"/>
        <pc:sldMkLst>
          <pc:docMk/>
          <pc:sldMk cId="0" sldId="260"/>
        </pc:sldMkLst>
      </pc:sldChg>
      <pc:sldChg chg="del">
        <pc:chgData name="Jana Lissanova" userId="S::313005@uwr.edu.pl::be948217-2ea6-4513-be25-92b398821096" providerId="AD" clId="Web-{77DFFA65-B184-400B-AA88-CC3C329AB0D1}" dt="2021-03-14T13:31:23.552" v="1"/>
        <pc:sldMkLst>
          <pc:docMk/>
          <pc:sldMk cId="0" sldId="261"/>
        </pc:sldMkLst>
      </pc:sldChg>
    </pc:docChg>
  </pc:docChgLst>
  <pc:docChgLst>
    <pc:chgData name="Magdalena Małoń" userId="S::310672@uwr.edu.pl::876f3cd7-e699-4ba7-82ff-bad67623fb5d" providerId="AD" clId="Web-{D8A6A61D-E02E-4C74-88BA-8D048050EB1B}"/>
    <pc:docChg chg="addSld">
      <pc:chgData name="Magdalena Małoń" userId="S::310672@uwr.edu.pl::876f3cd7-e699-4ba7-82ff-bad67623fb5d" providerId="AD" clId="Web-{D8A6A61D-E02E-4C74-88BA-8D048050EB1B}" dt="2020-11-07T23:05:38.032" v="0"/>
      <pc:docMkLst>
        <pc:docMk/>
      </pc:docMkLst>
      <pc:sldChg chg="new">
        <pc:chgData name="Magdalena Małoń" userId="S::310672@uwr.edu.pl::876f3cd7-e699-4ba7-82ff-bad67623fb5d" providerId="AD" clId="Web-{D8A6A61D-E02E-4C74-88BA-8D048050EB1B}" dt="2020-11-07T23:05:38.032" v="0"/>
        <pc:sldMkLst>
          <pc:docMk/>
          <pc:sldMk cId="3384831278" sldId="30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18" name="bk object 18"/>
          <p:cNvSpPr/>
          <p:nvPr/>
        </p:nvSpPr>
        <p:spPr>
          <a:xfrm>
            <a:off x="0" y="3153155"/>
            <a:ext cx="762000" cy="606552"/>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1437619" y="3153155"/>
            <a:ext cx="754379" cy="606552"/>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252525"/>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400" b="0" i="0">
                <a:solidFill>
                  <a:srgbClr val="252525"/>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18" name="bk object 18"/>
          <p:cNvSpPr/>
          <p:nvPr/>
        </p:nvSpPr>
        <p:spPr>
          <a:xfrm>
            <a:off x="0" y="3153155"/>
            <a:ext cx="762000" cy="606552"/>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1437619" y="3153155"/>
            <a:ext cx="754379" cy="606552"/>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252525"/>
                </a:solidFill>
                <a:latin typeface="Garamond"/>
                <a:cs typeface="Garamon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252525"/>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310764" y="970610"/>
            <a:ext cx="7570470" cy="1244600"/>
          </a:xfrm>
          <a:prstGeom prst="rect">
            <a:avLst/>
          </a:prstGeom>
        </p:spPr>
        <p:txBody>
          <a:bodyPr wrap="square" lIns="0" tIns="0" rIns="0" bIns="0">
            <a:spAutoFit/>
          </a:bodyPr>
          <a:lstStyle>
            <a:lvl1pPr>
              <a:defRPr sz="4000" b="0" i="0">
                <a:solidFill>
                  <a:srgbClr val="252525"/>
                </a:solidFill>
                <a:latin typeface="Garamond"/>
                <a:cs typeface="Garamond"/>
              </a:defRPr>
            </a:lvl1pPr>
          </a:lstStyle>
          <a:p>
            <a:endParaRPr/>
          </a:p>
        </p:txBody>
      </p:sp>
      <p:sp>
        <p:nvSpPr>
          <p:cNvPr id="3" name="Holder 3"/>
          <p:cNvSpPr>
            <a:spLocks noGrp="1"/>
          </p:cNvSpPr>
          <p:nvPr>
            <p:ph type="body" idx="1"/>
          </p:nvPr>
        </p:nvSpPr>
        <p:spPr>
          <a:xfrm>
            <a:off x="1373250" y="2428817"/>
            <a:ext cx="9445498" cy="3155950"/>
          </a:xfrm>
          <a:prstGeom prst="rect">
            <a:avLst/>
          </a:prstGeom>
        </p:spPr>
        <p:txBody>
          <a:bodyPr wrap="square" lIns="0" tIns="0" rIns="0" bIns="0">
            <a:spAutoFit/>
          </a:bodyPr>
          <a:lstStyle>
            <a:lvl1pPr>
              <a:defRPr sz="2400" b="0" i="0">
                <a:solidFill>
                  <a:srgbClr val="252525"/>
                </a:solidFill>
                <a:latin typeface="Garamond"/>
                <a:cs typeface="Garamond"/>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28672" y="1540763"/>
            <a:ext cx="7543800" cy="3836035"/>
          </a:xfrm>
          <a:custGeom>
            <a:avLst/>
            <a:gdLst/>
            <a:ahLst/>
            <a:cxnLst/>
            <a:rect l="l" t="t" r="r" b="b"/>
            <a:pathLst>
              <a:path w="7543800" h="3836035">
                <a:moveTo>
                  <a:pt x="0" y="3835908"/>
                </a:moveTo>
                <a:lnTo>
                  <a:pt x="7543800" y="3835908"/>
                </a:lnTo>
                <a:lnTo>
                  <a:pt x="7543800" y="0"/>
                </a:lnTo>
                <a:lnTo>
                  <a:pt x="0" y="0"/>
                </a:lnTo>
                <a:lnTo>
                  <a:pt x="0" y="3835908"/>
                </a:lnTo>
                <a:close/>
              </a:path>
            </a:pathLst>
          </a:custGeom>
          <a:ln w="15240">
            <a:solidFill>
              <a:srgbClr val="83992A"/>
            </a:solidFill>
          </a:ln>
        </p:spPr>
        <p:txBody>
          <a:bodyPr wrap="square" lIns="0" tIns="0" rIns="0" bIns="0" rtlCol="0"/>
          <a:lstStyle/>
          <a:p>
            <a:endParaRPr/>
          </a:p>
        </p:txBody>
      </p:sp>
      <p:sp>
        <p:nvSpPr>
          <p:cNvPr id="4" name="object 4"/>
          <p:cNvSpPr/>
          <p:nvPr/>
        </p:nvSpPr>
        <p:spPr>
          <a:xfrm>
            <a:off x="0" y="3147060"/>
            <a:ext cx="2461260" cy="61264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736835" y="3147060"/>
            <a:ext cx="2455163" cy="61264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692907" y="3521964"/>
            <a:ext cx="6816090" cy="0"/>
          </a:xfrm>
          <a:custGeom>
            <a:avLst/>
            <a:gdLst/>
            <a:ahLst/>
            <a:cxnLst/>
            <a:rect l="l" t="t" r="r" b="b"/>
            <a:pathLst>
              <a:path w="6816090">
                <a:moveTo>
                  <a:pt x="0" y="0"/>
                </a:moveTo>
                <a:lnTo>
                  <a:pt x="6815709" y="0"/>
                </a:lnTo>
              </a:path>
            </a:pathLst>
          </a:custGeom>
          <a:ln w="15240">
            <a:solidFill>
              <a:srgbClr val="83992A"/>
            </a:solidFill>
          </a:ln>
        </p:spPr>
        <p:txBody>
          <a:bodyPr wrap="square" lIns="0" tIns="0" rIns="0" bIns="0" rtlCol="0"/>
          <a:lstStyle/>
          <a:p>
            <a:endParaRPr/>
          </a:p>
        </p:txBody>
      </p:sp>
      <p:sp>
        <p:nvSpPr>
          <p:cNvPr id="7" name="object 7"/>
          <p:cNvSpPr txBox="1">
            <a:spLocks noGrp="1"/>
          </p:cNvSpPr>
          <p:nvPr>
            <p:ph type="title"/>
          </p:nvPr>
        </p:nvSpPr>
        <p:spPr>
          <a:xfrm>
            <a:off x="3434588" y="2451353"/>
            <a:ext cx="5327015" cy="848360"/>
          </a:xfrm>
          <a:prstGeom prst="rect">
            <a:avLst/>
          </a:prstGeom>
        </p:spPr>
        <p:txBody>
          <a:bodyPr vert="horz" wrap="square" lIns="0" tIns="12700" rIns="0" bIns="0" rtlCol="0">
            <a:spAutoFit/>
          </a:bodyPr>
          <a:lstStyle/>
          <a:p>
            <a:pPr marL="12700">
              <a:lnSpc>
                <a:spcPct val="100000"/>
              </a:lnSpc>
              <a:spcBef>
                <a:spcPts val="100"/>
              </a:spcBef>
            </a:pPr>
            <a:r>
              <a:rPr sz="5400" spc="-35"/>
              <a:t>Postępowanie</a:t>
            </a:r>
            <a:r>
              <a:rPr sz="5400" spc="-65"/>
              <a:t> </a:t>
            </a:r>
            <a:r>
              <a:rPr sz="5400" spc="15"/>
              <a:t>karne</a:t>
            </a:r>
            <a:endParaRPr sz="5400"/>
          </a:p>
        </p:txBody>
      </p:sp>
      <p:sp>
        <p:nvSpPr>
          <p:cNvPr id="8" name="object 8"/>
          <p:cNvSpPr txBox="1"/>
          <p:nvPr/>
        </p:nvSpPr>
        <p:spPr>
          <a:xfrm>
            <a:off x="4984750" y="3530429"/>
            <a:ext cx="2229485" cy="945515"/>
          </a:xfrm>
          <a:prstGeom prst="rect">
            <a:avLst/>
          </a:prstGeom>
        </p:spPr>
        <p:txBody>
          <a:bodyPr vert="horz" wrap="square" lIns="0" tIns="152400" rIns="0" bIns="0" rtlCol="0">
            <a:spAutoFit/>
          </a:bodyPr>
          <a:lstStyle/>
          <a:p>
            <a:pPr marL="12700">
              <a:lnSpc>
                <a:spcPct val="100000"/>
              </a:lnSpc>
              <a:spcBef>
                <a:spcPts val="1200"/>
              </a:spcBef>
            </a:pPr>
            <a:r>
              <a:rPr sz="2100" spc="-5">
                <a:latin typeface="Garamond"/>
                <a:cs typeface="Garamond"/>
              </a:rPr>
              <a:t>Zajęcia</a:t>
            </a:r>
            <a:r>
              <a:rPr sz="2100" spc="-95">
                <a:latin typeface="Garamond"/>
                <a:cs typeface="Garamond"/>
              </a:rPr>
              <a:t> </a:t>
            </a:r>
            <a:r>
              <a:rPr sz="2100" spc="-5">
                <a:latin typeface="Garamond"/>
                <a:cs typeface="Garamond"/>
              </a:rPr>
              <a:t>organizacyjne</a:t>
            </a:r>
            <a:endParaRPr sz="2100">
              <a:latin typeface="Garamond"/>
              <a:cs typeface="Garamond"/>
            </a:endParaRPr>
          </a:p>
          <a:p>
            <a:pPr marL="27305">
              <a:lnSpc>
                <a:spcPct val="100000"/>
              </a:lnSpc>
              <a:spcBef>
                <a:spcPts val="1105"/>
              </a:spcBef>
            </a:pPr>
            <a:r>
              <a:rPr sz="2100" spc="-5">
                <a:latin typeface="Garamond"/>
                <a:cs typeface="Garamond"/>
              </a:rPr>
              <a:t>Zagadnienia</a:t>
            </a:r>
            <a:r>
              <a:rPr sz="2100" spc="-40">
                <a:latin typeface="Garamond"/>
                <a:cs typeface="Garamond"/>
              </a:rPr>
              <a:t> </a:t>
            </a:r>
            <a:r>
              <a:rPr sz="2100" spc="-5">
                <a:latin typeface="Garamond"/>
                <a:cs typeface="Garamond"/>
              </a:rPr>
              <a:t>wstępne</a:t>
            </a:r>
            <a:endParaRPr sz="2100">
              <a:latin typeface="Garamond"/>
              <a:cs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2377" y="496011"/>
            <a:ext cx="7907655" cy="1244600"/>
          </a:xfrm>
          <a:prstGeom prst="rect">
            <a:avLst/>
          </a:prstGeom>
        </p:spPr>
        <p:txBody>
          <a:bodyPr vert="horz" wrap="square" lIns="0" tIns="12065" rIns="0" bIns="0" rtlCol="0">
            <a:spAutoFit/>
          </a:bodyPr>
          <a:lstStyle/>
          <a:p>
            <a:pPr marL="2897505" marR="5080" indent="-2885440">
              <a:lnSpc>
                <a:spcPct val="100000"/>
              </a:lnSpc>
              <a:spcBef>
                <a:spcPts val="95"/>
              </a:spcBef>
            </a:pPr>
            <a:r>
              <a:rPr spc="-30"/>
              <a:t>Postępowanie </a:t>
            </a:r>
            <a:r>
              <a:rPr spc="-5"/>
              <a:t>zwyczajne i </a:t>
            </a:r>
            <a:r>
              <a:rPr spc="-15"/>
              <a:t>postępowania  </a:t>
            </a:r>
            <a:r>
              <a:rPr spc="-5"/>
              <a:t>szczególne</a:t>
            </a:r>
          </a:p>
        </p:txBody>
      </p:sp>
      <p:sp>
        <p:nvSpPr>
          <p:cNvPr id="3" name="object 3"/>
          <p:cNvSpPr txBox="1"/>
          <p:nvPr/>
        </p:nvSpPr>
        <p:spPr>
          <a:xfrm>
            <a:off x="1157732" y="1933701"/>
            <a:ext cx="9846945" cy="3996690"/>
          </a:xfrm>
          <a:prstGeom prst="rect">
            <a:avLst/>
          </a:prstGeom>
        </p:spPr>
        <p:txBody>
          <a:bodyPr vert="horz" wrap="square" lIns="0" tIns="60960" rIns="0" bIns="0" rtlCol="0">
            <a:spAutoFit/>
          </a:bodyPr>
          <a:lstStyle/>
          <a:p>
            <a:pPr marL="299085" marR="5080" indent="-287020">
              <a:lnSpc>
                <a:spcPts val="3020"/>
              </a:lnSpc>
              <a:spcBef>
                <a:spcPts val="480"/>
              </a:spcBef>
              <a:buClr>
                <a:srgbClr val="83992A"/>
              </a:buClr>
              <a:buSzPct val="114285"/>
              <a:buFont typeface="Arial"/>
              <a:buChar char="•"/>
              <a:tabLst>
                <a:tab pos="299720" algn="l"/>
                <a:tab pos="9645015" algn="l"/>
              </a:tabLst>
            </a:pPr>
            <a:r>
              <a:rPr sz="2800" u="heavy" spc="-15">
                <a:solidFill>
                  <a:srgbClr val="252525"/>
                </a:solidFill>
                <a:uFill>
                  <a:solidFill>
                    <a:srgbClr val="83992A"/>
                  </a:solidFill>
                </a:uFill>
                <a:latin typeface="Garamond"/>
                <a:cs typeface="Garamond"/>
              </a:rPr>
              <a:t>postępowanie </a:t>
            </a:r>
            <a:r>
              <a:rPr sz="2800" u="heavy" spc="-5">
                <a:solidFill>
                  <a:srgbClr val="252525"/>
                </a:solidFill>
                <a:uFill>
                  <a:solidFill>
                    <a:srgbClr val="83992A"/>
                  </a:solidFill>
                </a:uFill>
                <a:latin typeface="Garamond"/>
                <a:cs typeface="Garamond"/>
              </a:rPr>
              <a:t>szczególne – tak jak zwyczajne –</a:t>
            </a:r>
            <a:r>
              <a:rPr sz="2800" u="heavy" spc="45">
                <a:solidFill>
                  <a:srgbClr val="252525"/>
                </a:solidFill>
                <a:uFill>
                  <a:solidFill>
                    <a:srgbClr val="83992A"/>
                  </a:solidFill>
                </a:uFill>
                <a:latin typeface="Garamond"/>
                <a:cs typeface="Garamond"/>
              </a:rPr>
              <a:t> </a:t>
            </a:r>
            <a:r>
              <a:rPr sz="2800" u="heavy" spc="-5">
                <a:solidFill>
                  <a:srgbClr val="252525"/>
                </a:solidFill>
                <a:uFill>
                  <a:solidFill>
                    <a:srgbClr val="83992A"/>
                  </a:solidFill>
                </a:uFill>
                <a:latin typeface="Garamond"/>
                <a:cs typeface="Garamond"/>
              </a:rPr>
              <a:t>zmierza</a:t>
            </a:r>
            <a:r>
              <a:rPr sz="2800" u="heavy" spc="5">
                <a:solidFill>
                  <a:srgbClr val="252525"/>
                </a:solidFill>
                <a:uFill>
                  <a:solidFill>
                    <a:srgbClr val="83992A"/>
                  </a:solidFill>
                </a:uFill>
                <a:latin typeface="Garamond"/>
                <a:cs typeface="Garamond"/>
              </a:rPr>
              <a:t> </a:t>
            </a:r>
            <a:r>
              <a:rPr sz="2800" u="heavy" spc="-5">
                <a:solidFill>
                  <a:srgbClr val="252525"/>
                </a:solidFill>
                <a:uFill>
                  <a:solidFill>
                    <a:srgbClr val="83992A"/>
                  </a:solidFill>
                </a:uFill>
                <a:latin typeface="Garamond"/>
                <a:cs typeface="Garamond"/>
              </a:rPr>
              <a:t>do </a:t>
            </a:r>
            <a:r>
              <a:rPr sz="2800" u="heavy">
                <a:solidFill>
                  <a:srgbClr val="252525"/>
                </a:solidFill>
                <a:uFill>
                  <a:solidFill>
                    <a:srgbClr val="83992A"/>
                  </a:solidFill>
                </a:uFill>
                <a:latin typeface="Garamond"/>
                <a:cs typeface="Garamond"/>
              </a:rPr>
              <a:t>	</a:t>
            </a:r>
            <a:r>
              <a:rPr sz="2800">
                <a:solidFill>
                  <a:srgbClr val="252525"/>
                </a:solidFill>
                <a:latin typeface="Garamond"/>
                <a:cs typeface="Garamond"/>
              </a:rPr>
              <a:t> </a:t>
            </a:r>
            <a:r>
              <a:rPr sz="2800" spc="-5">
                <a:solidFill>
                  <a:srgbClr val="252525"/>
                </a:solidFill>
                <a:latin typeface="Garamond"/>
                <a:cs typeface="Garamond"/>
              </a:rPr>
              <a:t>rozstrzygnięcia o głównym przedmiocie </a:t>
            </a:r>
            <a:r>
              <a:rPr sz="2800" spc="-10">
                <a:solidFill>
                  <a:srgbClr val="252525"/>
                </a:solidFill>
                <a:latin typeface="Garamond"/>
                <a:cs typeface="Garamond"/>
              </a:rPr>
              <a:t>procesu, </a:t>
            </a:r>
            <a:r>
              <a:rPr sz="2800">
                <a:solidFill>
                  <a:srgbClr val="252525"/>
                </a:solidFill>
                <a:latin typeface="Garamond"/>
                <a:cs typeface="Garamond"/>
              </a:rPr>
              <a:t>ale </a:t>
            </a:r>
            <a:r>
              <a:rPr sz="2800" spc="-5">
                <a:solidFill>
                  <a:srgbClr val="252525"/>
                </a:solidFill>
                <a:latin typeface="Garamond"/>
                <a:cs typeface="Garamond"/>
              </a:rPr>
              <a:t>istotnie różni </a:t>
            </a:r>
            <a:r>
              <a:rPr sz="2800" spc="-10">
                <a:solidFill>
                  <a:srgbClr val="252525"/>
                </a:solidFill>
                <a:latin typeface="Garamond"/>
                <a:cs typeface="Garamond"/>
              </a:rPr>
              <a:t>się  </a:t>
            </a:r>
            <a:r>
              <a:rPr sz="2800" spc="-5">
                <a:solidFill>
                  <a:srgbClr val="252525"/>
                </a:solidFill>
                <a:latin typeface="Garamond"/>
                <a:cs typeface="Garamond"/>
              </a:rPr>
              <a:t>od </a:t>
            </a:r>
            <a:r>
              <a:rPr sz="2800" spc="-15">
                <a:solidFill>
                  <a:srgbClr val="252525"/>
                </a:solidFill>
                <a:latin typeface="Garamond"/>
                <a:cs typeface="Garamond"/>
              </a:rPr>
              <a:t>postępowania </a:t>
            </a:r>
            <a:r>
              <a:rPr sz="2800">
                <a:solidFill>
                  <a:srgbClr val="252525"/>
                </a:solidFill>
                <a:latin typeface="Garamond"/>
                <a:cs typeface="Garamond"/>
              </a:rPr>
              <a:t>zwyczajnego </a:t>
            </a:r>
            <a:r>
              <a:rPr sz="2800" spc="-5">
                <a:solidFill>
                  <a:srgbClr val="252525"/>
                </a:solidFill>
                <a:latin typeface="Garamond"/>
                <a:cs typeface="Garamond"/>
              </a:rPr>
              <a:t>w sposób z </a:t>
            </a:r>
            <a:r>
              <a:rPr sz="2800" spc="15">
                <a:solidFill>
                  <a:srgbClr val="252525"/>
                </a:solidFill>
                <a:latin typeface="Garamond"/>
                <a:cs typeface="Garamond"/>
              </a:rPr>
              <a:t>góry </a:t>
            </a:r>
            <a:r>
              <a:rPr sz="2800" spc="-5">
                <a:solidFill>
                  <a:srgbClr val="252525"/>
                </a:solidFill>
                <a:latin typeface="Garamond"/>
                <a:cs typeface="Garamond"/>
              </a:rPr>
              <a:t>przewidziany przez  </a:t>
            </a:r>
            <a:r>
              <a:rPr sz="2800" spc="-25">
                <a:solidFill>
                  <a:srgbClr val="252525"/>
                </a:solidFill>
                <a:latin typeface="Garamond"/>
                <a:cs typeface="Garamond"/>
              </a:rPr>
              <a:t>prawo</a:t>
            </a:r>
            <a:r>
              <a:rPr sz="2800" spc="-10">
                <a:solidFill>
                  <a:srgbClr val="252525"/>
                </a:solidFill>
                <a:latin typeface="Garamond"/>
                <a:cs typeface="Garamond"/>
              </a:rPr>
              <a:t> </a:t>
            </a:r>
            <a:r>
              <a:rPr sz="2800" spc="-15">
                <a:solidFill>
                  <a:srgbClr val="252525"/>
                </a:solidFill>
                <a:latin typeface="Garamond"/>
                <a:cs typeface="Garamond"/>
              </a:rPr>
              <a:t>procesowe</a:t>
            </a:r>
            <a:endParaRPr sz="2800">
              <a:latin typeface="Garamond"/>
              <a:cs typeface="Garamond"/>
            </a:endParaRPr>
          </a:p>
          <a:p>
            <a:pPr>
              <a:lnSpc>
                <a:spcPct val="100000"/>
              </a:lnSpc>
              <a:buChar char="•"/>
            </a:pPr>
            <a:endParaRPr sz="3100">
              <a:latin typeface="Times New Roman"/>
              <a:cs typeface="Times New Roman"/>
            </a:endParaRPr>
          </a:p>
          <a:p>
            <a:pPr marL="299085" marR="584835" indent="-287020">
              <a:lnSpc>
                <a:spcPct val="90000"/>
              </a:lnSpc>
              <a:spcBef>
                <a:spcPts val="2275"/>
              </a:spcBef>
              <a:buClr>
                <a:srgbClr val="83992A"/>
              </a:buClr>
              <a:buSzPct val="115000"/>
              <a:buFont typeface="Arial"/>
              <a:buChar char="•"/>
              <a:tabLst>
                <a:tab pos="299720" algn="l"/>
              </a:tabLst>
            </a:pPr>
            <a:r>
              <a:rPr sz="3000" spc="-10">
                <a:solidFill>
                  <a:srgbClr val="252525"/>
                </a:solidFill>
                <a:latin typeface="Garamond"/>
                <a:cs typeface="Garamond"/>
              </a:rPr>
              <a:t>postępowanie </a:t>
            </a:r>
            <a:r>
              <a:rPr sz="3000">
                <a:solidFill>
                  <a:srgbClr val="252525"/>
                </a:solidFill>
                <a:latin typeface="Garamond"/>
                <a:cs typeface="Garamond"/>
              </a:rPr>
              <a:t>szczególne mogą się toczyć: </a:t>
            </a:r>
            <a:r>
              <a:rPr sz="3000" spc="5">
                <a:solidFill>
                  <a:srgbClr val="252525"/>
                </a:solidFill>
                <a:latin typeface="Garamond"/>
                <a:cs typeface="Garamond"/>
              </a:rPr>
              <a:t>obligatoryjnie </a:t>
            </a:r>
            <a:r>
              <a:rPr sz="3000">
                <a:solidFill>
                  <a:srgbClr val="252525"/>
                </a:solidFill>
                <a:latin typeface="Garamond"/>
                <a:cs typeface="Garamond"/>
              </a:rPr>
              <a:t>i  </a:t>
            </a:r>
            <a:r>
              <a:rPr sz="3000" spc="-5">
                <a:solidFill>
                  <a:srgbClr val="252525"/>
                </a:solidFill>
                <a:latin typeface="Garamond"/>
                <a:cs typeface="Garamond"/>
              </a:rPr>
              <a:t>fakultatywnie, </a:t>
            </a:r>
            <a:r>
              <a:rPr sz="3000">
                <a:solidFill>
                  <a:srgbClr val="252525"/>
                </a:solidFill>
                <a:latin typeface="Garamond"/>
                <a:cs typeface="Garamond"/>
              </a:rPr>
              <a:t>w </a:t>
            </a:r>
            <a:r>
              <a:rPr sz="3000" spc="-15">
                <a:solidFill>
                  <a:srgbClr val="252525"/>
                </a:solidFill>
                <a:latin typeface="Garamond"/>
                <a:cs typeface="Garamond"/>
              </a:rPr>
              <a:t>sprawach </a:t>
            </a:r>
            <a:r>
              <a:rPr sz="3000" spc="-5">
                <a:solidFill>
                  <a:srgbClr val="252525"/>
                </a:solidFill>
                <a:latin typeface="Garamond"/>
                <a:cs typeface="Garamond"/>
              </a:rPr>
              <a:t>wielkiej </a:t>
            </a:r>
            <a:r>
              <a:rPr sz="3000" spc="-15">
                <a:solidFill>
                  <a:srgbClr val="252525"/>
                </a:solidFill>
                <a:latin typeface="Garamond"/>
                <a:cs typeface="Garamond"/>
              </a:rPr>
              <a:t>wagi </a:t>
            </a:r>
            <a:r>
              <a:rPr sz="3000">
                <a:solidFill>
                  <a:srgbClr val="252525"/>
                </a:solidFill>
                <a:latin typeface="Garamond"/>
                <a:cs typeface="Garamond"/>
              </a:rPr>
              <a:t>i o drobne czyny  </a:t>
            </a:r>
            <a:r>
              <a:rPr sz="3000" spc="-10">
                <a:solidFill>
                  <a:srgbClr val="252525"/>
                </a:solidFill>
                <a:latin typeface="Garamond"/>
                <a:cs typeface="Garamond"/>
              </a:rPr>
              <a:t>zabronione, </a:t>
            </a:r>
            <a:r>
              <a:rPr sz="3000" spc="-5">
                <a:solidFill>
                  <a:srgbClr val="252525"/>
                </a:solidFill>
                <a:latin typeface="Garamond"/>
                <a:cs typeface="Garamond"/>
              </a:rPr>
              <a:t>przed </a:t>
            </a:r>
            <a:r>
              <a:rPr sz="3000">
                <a:solidFill>
                  <a:srgbClr val="252525"/>
                </a:solidFill>
                <a:latin typeface="Garamond"/>
                <a:cs typeface="Garamond"/>
              </a:rPr>
              <a:t>sądem </a:t>
            </a:r>
            <a:r>
              <a:rPr sz="3000" spc="-10">
                <a:solidFill>
                  <a:srgbClr val="252525"/>
                </a:solidFill>
                <a:latin typeface="Garamond"/>
                <a:cs typeface="Garamond"/>
              </a:rPr>
              <a:t>powszechnym </a:t>
            </a:r>
            <a:r>
              <a:rPr sz="3000">
                <a:solidFill>
                  <a:srgbClr val="252525"/>
                </a:solidFill>
                <a:latin typeface="Garamond"/>
                <a:cs typeface="Garamond"/>
              </a:rPr>
              <a:t>lub </a:t>
            </a:r>
            <a:r>
              <a:rPr sz="3000" spc="-5">
                <a:solidFill>
                  <a:srgbClr val="252525"/>
                </a:solidFill>
                <a:latin typeface="Garamond"/>
                <a:cs typeface="Garamond"/>
              </a:rPr>
              <a:t>szczególnym, na  podstawie </a:t>
            </a:r>
            <a:r>
              <a:rPr sz="3000" spc="-25">
                <a:solidFill>
                  <a:srgbClr val="252525"/>
                </a:solidFill>
                <a:latin typeface="Garamond"/>
                <a:cs typeface="Garamond"/>
              </a:rPr>
              <a:t>k.p.k. </a:t>
            </a:r>
            <a:r>
              <a:rPr sz="3000" spc="-5">
                <a:solidFill>
                  <a:srgbClr val="252525"/>
                </a:solidFill>
                <a:latin typeface="Garamond"/>
                <a:cs typeface="Garamond"/>
              </a:rPr>
              <a:t>lub </a:t>
            </a:r>
            <a:r>
              <a:rPr sz="3000" spc="-10">
                <a:solidFill>
                  <a:srgbClr val="252525"/>
                </a:solidFill>
                <a:latin typeface="Garamond"/>
                <a:cs typeface="Garamond"/>
              </a:rPr>
              <a:t>innych </a:t>
            </a:r>
            <a:r>
              <a:rPr sz="3000" spc="-5">
                <a:solidFill>
                  <a:srgbClr val="252525"/>
                </a:solidFill>
                <a:latin typeface="Garamond"/>
                <a:cs typeface="Garamond"/>
              </a:rPr>
              <a:t>aktów</a:t>
            </a:r>
            <a:r>
              <a:rPr sz="3000" spc="10">
                <a:solidFill>
                  <a:srgbClr val="252525"/>
                </a:solidFill>
                <a:latin typeface="Garamond"/>
                <a:cs typeface="Garamond"/>
              </a:rPr>
              <a:t> </a:t>
            </a:r>
            <a:r>
              <a:rPr sz="3000" spc="-20">
                <a:solidFill>
                  <a:srgbClr val="252525"/>
                </a:solidFill>
                <a:latin typeface="Garamond"/>
                <a:cs typeface="Garamond"/>
              </a:rPr>
              <a:t>ustawodawczych</a:t>
            </a:r>
            <a:endParaRPr sz="3000">
              <a:latin typeface="Garamond"/>
              <a:cs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995297" y="788669"/>
            <a:ext cx="7903845" cy="1244600"/>
          </a:xfrm>
          <a:prstGeom prst="rect">
            <a:avLst/>
          </a:prstGeom>
        </p:spPr>
        <p:txBody>
          <a:bodyPr vert="horz" wrap="square" lIns="0" tIns="12065" rIns="0" bIns="0" rtlCol="0">
            <a:spAutoFit/>
          </a:bodyPr>
          <a:lstStyle/>
          <a:p>
            <a:pPr marL="2897505" marR="5080" indent="-2885440">
              <a:lnSpc>
                <a:spcPct val="100000"/>
              </a:lnSpc>
              <a:spcBef>
                <a:spcPts val="95"/>
              </a:spcBef>
            </a:pPr>
            <a:r>
              <a:rPr spc="-30"/>
              <a:t>Postępowanie </a:t>
            </a:r>
            <a:r>
              <a:rPr spc="-10"/>
              <a:t>zwyczajne </a:t>
            </a:r>
            <a:r>
              <a:rPr spc="-5"/>
              <a:t>i </a:t>
            </a:r>
            <a:r>
              <a:rPr spc="-15"/>
              <a:t>postępowania  </a:t>
            </a:r>
            <a:r>
              <a:rPr spc="-5"/>
              <a:t>szczególne</a:t>
            </a:r>
          </a:p>
        </p:txBody>
      </p:sp>
      <p:sp>
        <p:nvSpPr>
          <p:cNvPr id="4" name="object 4"/>
          <p:cNvSpPr txBox="1"/>
          <p:nvPr/>
        </p:nvSpPr>
        <p:spPr>
          <a:xfrm>
            <a:off x="1374394" y="2563113"/>
            <a:ext cx="9344025" cy="3126740"/>
          </a:xfrm>
          <a:prstGeom prst="rect">
            <a:avLst/>
          </a:prstGeom>
        </p:spPr>
        <p:txBody>
          <a:bodyPr vert="horz" wrap="square" lIns="0" tIns="12065" rIns="0" bIns="0" rtlCol="0">
            <a:spAutoFit/>
          </a:bodyPr>
          <a:lstStyle/>
          <a:p>
            <a:pPr marL="299085" marR="22225" indent="-287020">
              <a:lnSpc>
                <a:spcPct val="100000"/>
              </a:lnSpc>
              <a:spcBef>
                <a:spcPts val="95"/>
              </a:spcBef>
              <a:buClr>
                <a:srgbClr val="83992A"/>
              </a:buClr>
              <a:buSzPct val="114285"/>
              <a:buFont typeface="Arial"/>
              <a:buChar char="•"/>
              <a:tabLst>
                <a:tab pos="299720" algn="l"/>
              </a:tabLst>
            </a:pPr>
            <a:r>
              <a:rPr sz="2800" spc="-5">
                <a:solidFill>
                  <a:srgbClr val="252525"/>
                </a:solidFill>
                <a:latin typeface="Garamond"/>
                <a:cs typeface="Garamond"/>
              </a:rPr>
              <a:t>ze względu na stosunek </a:t>
            </a:r>
            <a:r>
              <a:rPr sz="2800" spc="-15">
                <a:solidFill>
                  <a:srgbClr val="252525"/>
                </a:solidFill>
                <a:latin typeface="Garamond"/>
                <a:cs typeface="Garamond"/>
              </a:rPr>
              <a:t>postępowań </a:t>
            </a:r>
            <a:r>
              <a:rPr sz="2800" spc="-10">
                <a:solidFill>
                  <a:srgbClr val="252525"/>
                </a:solidFill>
                <a:latin typeface="Garamond"/>
                <a:cs typeface="Garamond"/>
              </a:rPr>
              <a:t>szczególnych </a:t>
            </a:r>
            <a:r>
              <a:rPr sz="2800" spc="-5">
                <a:solidFill>
                  <a:srgbClr val="252525"/>
                </a:solidFill>
                <a:latin typeface="Garamond"/>
                <a:cs typeface="Garamond"/>
              </a:rPr>
              <a:t>do </a:t>
            </a:r>
            <a:r>
              <a:rPr sz="2800" spc="5">
                <a:solidFill>
                  <a:srgbClr val="252525"/>
                </a:solidFill>
                <a:latin typeface="Garamond"/>
                <a:cs typeface="Garamond"/>
              </a:rPr>
              <a:t>formalizmu  </a:t>
            </a:r>
            <a:r>
              <a:rPr sz="2800" spc="-5">
                <a:solidFill>
                  <a:srgbClr val="252525"/>
                </a:solidFill>
                <a:latin typeface="Garamond"/>
                <a:cs typeface="Garamond"/>
              </a:rPr>
              <a:t>procesowego mogą </a:t>
            </a:r>
            <a:r>
              <a:rPr sz="2800" spc="-15">
                <a:solidFill>
                  <a:srgbClr val="252525"/>
                </a:solidFill>
                <a:latin typeface="Garamond"/>
                <a:cs typeface="Garamond"/>
              </a:rPr>
              <a:t>być</a:t>
            </a:r>
            <a:r>
              <a:rPr sz="2800" spc="-5">
                <a:solidFill>
                  <a:srgbClr val="252525"/>
                </a:solidFill>
                <a:latin typeface="Garamond"/>
                <a:cs typeface="Garamond"/>
              </a:rPr>
              <a:t> </a:t>
            </a:r>
            <a:r>
              <a:rPr sz="2800" spc="-10">
                <a:solidFill>
                  <a:srgbClr val="252525"/>
                </a:solidFill>
                <a:latin typeface="Garamond"/>
                <a:cs typeface="Garamond"/>
              </a:rPr>
              <a:t>one:</a:t>
            </a:r>
            <a:endParaRPr sz="2800">
              <a:latin typeface="Garamond"/>
              <a:cs typeface="Garamond"/>
            </a:endParaRPr>
          </a:p>
          <a:p>
            <a:pPr marL="756285" lvl="1" indent="-287020">
              <a:lnSpc>
                <a:spcPct val="100000"/>
              </a:lnSpc>
              <a:spcBef>
                <a:spcPts val="1140"/>
              </a:spcBef>
              <a:buClr>
                <a:srgbClr val="83992A"/>
              </a:buClr>
              <a:buSzPct val="115000"/>
              <a:buFont typeface="Arial"/>
              <a:buChar char="•"/>
              <a:tabLst>
                <a:tab pos="756285" algn="l"/>
                <a:tab pos="756920" algn="l"/>
              </a:tabLst>
            </a:pPr>
            <a:r>
              <a:rPr sz="2000" b="1" spc="-10">
                <a:solidFill>
                  <a:srgbClr val="252525"/>
                </a:solidFill>
                <a:latin typeface="Garamond"/>
                <a:cs typeface="Garamond"/>
              </a:rPr>
              <a:t>ekwiwalentne </a:t>
            </a:r>
            <a:r>
              <a:rPr sz="2000">
                <a:solidFill>
                  <a:srgbClr val="252525"/>
                </a:solidFill>
                <a:latin typeface="Garamond"/>
                <a:cs typeface="Garamond"/>
              </a:rPr>
              <a:t>– </a:t>
            </a:r>
            <a:r>
              <a:rPr sz="2000" spc="-10">
                <a:solidFill>
                  <a:srgbClr val="252525"/>
                </a:solidFill>
                <a:latin typeface="Garamond"/>
                <a:cs typeface="Garamond"/>
              </a:rPr>
              <a:t>postępowanie </a:t>
            </a:r>
            <a:r>
              <a:rPr sz="2000" spc="5">
                <a:solidFill>
                  <a:srgbClr val="252525"/>
                </a:solidFill>
                <a:latin typeface="Garamond"/>
                <a:cs typeface="Garamond"/>
              </a:rPr>
              <a:t>karne </a:t>
            </a:r>
            <a:r>
              <a:rPr sz="2000" spc="-5">
                <a:solidFill>
                  <a:srgbClr val="252525"/>
                </a:solidFill>
                <a:latin typeface="Garamond"/>
                <a:cs typeface="Garamond"/>
              </a:rPr>
              <a:t>skarbowe zwyczajne, </a:t>
            </a:r>
            <a:r>
              <a:rPr sz="2000" spc="-10">
                <a:solidFill>
                  <a:srgbClr val="252525"/>
                </a:solidFill>
                <a:latin typeface="Garamond"/>
                <a:cs typeface="Garamond"/>
              </a:rPr>
              <a:t>postępowanie poprawcze</a:t>
            </a:r>
            <a:r>
              <a:rPr sz="2000" spc="165">
                <a:solidFill>
                  <a:srgbClr val="252525"/>
                </a:solidFill>
                <a:latin typeface="Garamond"/>
                <a:cs typeface="Garamond"/>
              </a:rPr>
              <a:t> </a:t>
            </a:r>
            <a:r>
              <a:rPr sz="2000">
                <a:solidFill>
                  <a:srgbClr val="252525"/>
                </a:solidFill>
                <a:latin typeface="Garamond"/>
                <a:cs typeface="Garamond"/>
              </a:rPr>
              <a:t>w</a:t>
            </a:r>
            <a:endParaRPr sz="2000">
              <a:latin typeface="Garamond"/>
              <a:cs typeface="Garamond"/>
            </a:endParaRPr>
          </a:p>
          <a:p>
            <a:pPr marL="756285">
              <a:lnSpc>
                <a:spcPct val="100000"/>
              </a:lnSpc>
            </a:pPr>
            <a:r>
              <a:rPr sz="2000" spc="-10">
                <a:solidFill>
                  <a:srgbClr val="252525"/>
                </a:solidFill>
                <a:latin typeface="Garamond"/>
                <a:cs typeface="Garamond"/>
              </a:rPr>
              <a:t>sprawach</a:t>
            </a:r>
            <a:r>
              <a:rPr sz="2000" spc="-30">
                <a:solidFill>
                  <a:srgbClr val="252525"/>
                </a:solidFill>
                <a:latin typeface="Garamond"/>
                <a:cs typeface="Garamond"/>
              </a:rPr>
              <a:t> </a:t>
            </a:r>
            <a:r>
              <a:rPr sz="2000" spc="-5">
                <a:solidFill>
                  <a:srgbClr val="252525"/>
                </a:solidFill>
                <a:latin typeface="Garamond"/>
                <a:cs typeface="Garamond"/>
              </a:rPr>
              <a:t>nieletnich</a:t>
            </a:r>
            <a:endParaRPr sz="2000">
              <a:latin typeface="Garamond"/>
              <a:cs typeface="Garamond"/>
            </a:endParaRPr>
          </a:p>
          <a:p>
            <a:pPr marL="756285" lvl="1" indent="-287020">
              <a:lnSpc>
                <a:spcPct val="100000"/>
              </a:lnSpc>
              <a:spcBef>
                <a:spcPts val="1080"/>
              </a:spcBef>
              <a:buClr>
                <a:srgbClr val="83992A"/>
              </a:buClr>
              <a:buSzPct val="115000"/>
              <a:buFont typeface="Arial"/>
              <a:buChar char="•"/>
              <a:tabLst>
                <a:tab pos="756285" algn="l"/>
                <a:tab pos="756920" algn="l"/>
              </a:tabLst>
            </a:pPr>
            <a:r>
              <a:rPr sz="2000" b="1" spc="-10">
                <a:solidFill>
                  <a:srgbClr val="252525"/>
                </a:solidFill>
                <a:latin typeface="Garamond"/>
                <a:cs typeface="Garamond"/>
              </a:rPr>
              <a:t>wzbogacone </a:t>
            </a:r>
            <a:r>
              <a:rPr sz="2000">
                <a:solidFill>
                  <a:srgbClr val="252525"/>
                </a:solidFill>
                <a:latin typeface="Garamond"/>
                <a:cs typeface="Garamond"/>
              </a:rPr>
              <a:t>– </a:t>
            </a:r>
            <a:r>
              <a:rPr sz="2000" spc="-5">
                <a:solidFill>
                  <a:srgbClr val="252525"/>
                </a:solidFill>
                <a:latin typeface="Garamond"/>
                <a:cs typeface="Garamond"/>
              </a:rPr>
              <a:t>obecnie nie występuje, </a:t>
            </a:r>
            <a:r>
              <a:rPr sz="2000">
                <a:solidFill>
                  <a:srgbClr val="252525"/>
                </a:solidFill>
                <a:latin typeface="Garamond"/>
                <a:cs typeface="Garamond"/>
              </a:rPr>
              <a:t>do 1928 </a:t>
            </a:r>
            <a:r>
              <a:rPr sz="2000" spc="-35">
                <a:solidFill>
                  <a:srgbClr val="252525"/>
                </a:solidFill>
                <a:latin typeface="Garamond"/>
                <a:cs typeface="Garamond"/>
              </a:rPr>
              <a:t>r. </a:t>
            </a:r>
            <a:r>
              <a:rPr sz="2000">
                <a:solidFill>
                  <a:srgbClr val="252525"/>
                </a:solidFill>
                <a:latin typeface="Garamond"/>
                <a:cs typeface="Garamond"/>
              </a:rPr>
              <a:t>- </a:t>
            </a:r>
            <a:r>
              <a:rPr sz="2000" spc="-5">
                <a:solidFill>
                  <a:srgbClr val="252525"/>
                </a:solidFill>
                <a:latin typeface="Garamond"/>
                <a:cs typeface="Garamond"/>
              </a:rPr>
              <a:t>postępowanie </a:t>
            </a:r>
            <a:r>
              <a:rPr sz="2000">
                <a:solidFill>
                  <a:srgbClr val="252525"/>
                </a:solidFill>
                <a:latin typeface="Garamond"/>
                <a:cs typeface="Garamond"/>
              </a:rPr>
              <a:t>o </a:t>
            </a:r>
            <a:r>
              <a:rPr sz="2000" spc="-5">
                <a:solidFill>
                  <a:srgbClr val="252525"/>
                </a:solidFill>
                <a:latin typeface="Garamond"/>
                <a:cs typeface="Garamond"/>
              </a:rPr>
              <a:t>zbrodnie</a:t>
            </a:r>
            <a:r>
              <a:rPr sz="2000" spc="60">
                <a:solidFill>
                  <a:srgbClr val="252525"/>
                </a:solidFill>
                <a:latin typeface="Garamond"/>
                <a:cs typeface="Garamond"/>
              </a:rPr>
              <a:t> </a:t>
            </a:r>
            <a:r>
              <a:rPr sz="2000" spc="-5">
                <a:solidFill>
                  <a:srgbClr val="252525"/>
                </a:solidFill>
                <a:latin typeface="Garamond"/>
                <a:cs typeface="Garamond"/>
              </a:rPr>
              <a:t>przed</a:t>
            </a:r>
            <a:endParaRPr sz="2000">
              <a:latin typeface="Garamond"/>
              <a:cs typeface="Garamond"/>
            </a:endParaRPr>
          </a:p>
          <a:p>
            <a:pPr marL="756285">
              <a:lnSpc>
                <a:spcPct val="100000"/>
              </a:lnSpc>
            </a:pPr>
            <a:r>
              <a:rPr sz="2000">
                <a:solidFill>
                  <a:srgbClr val="252525"/>
                </a:solidFill>
                <a:latin typeface="Garamond"/>
                <a:cs typeface="Garamond"/>
              </a:rPr>
              <a:t>sądami</a:t>
            </a:r>
            <a:r>
              <a:rPr sz="2000" spc="-40">
                <a:solidFill>
                  <a:srgbClr val="252525"/>
                </a:solidFill>
                <a:latin typeface="Garamond"/>
                <a:cs typeface="Garamond"/>
              </a:rPr>
              <a:t> </a:t>
            </a:r>
            <a:r>
              <a:rPr sz="2000" spc="-5">
                <a:solidFill>
                  <a:srgbClr val="252525"/>
                </a:solidFill>
                <a:latin typeface="Garamond"/>
                <a:cs typeface="Garamond"/>
              </a:rPr>
              <a:t>przysięgłych</a:t>
            </a:r>
            <a:endParaRPr sz="2000">
              <a:latin typeface="Garamond"/>
              <a:cs typeface="Garamond"/>
            </a:endParaRPr>
          </a:p>
          <a:p>
            <a:pPr marL="756285" marR="125095" lvl="1" indent="-287020">
              <a:lnSpc>
                <a:spcPct val="100000"/>
              </a:lnSpc>
              <a:spcBef>
                <a:spcPts val="1080"/>
              </a:spcBef>
              <a:buClr>
                <a:srgbClr val="83992A"/>
              </a:buClr>
              <a:buSzPct val="115000"/>
              <a:buFont typeface="Arial"/>
              <a:buChar char="•"/>
              <a:tabLst>
                <a:tab pos="756285" algn="l"/>
                <a:tab pos="756920" algn="l"/>
              </a:tabLst>
            </a:pPr>
            <a:r>
              <a:rPr sz="2000" b="1" spc="-10">
                <a:solidFill>
                  <a:srgbClr val="252525"/>
                </a:solidFill>
                <a:latin typeface="Garamond"/>
                <a:cs typeface="Garamond"/>
              </a:rPr>
              <a:t>zredukowane </a:t>
            </a:r>
            <a:r>
              <a:rPr sz="2000">
                <a:solidFill>
                  <a:srgbClr val="252525"/>
                </a:solidFill>
                <a:latin typeface="Garamond"/>
                <a:cs typeface="Garamond"/>
              </a:rPr>
              <a:t>– </a:t>
            </a:r>
            <a:r>
              <a:rPr sz="2000" spc="-5">
                <a:solidFill>
                  <a:srgbClr val="252525"/>
                </a:solidFill>
                <a:latin typeface="Garamond"/>
                <a:cs typeface="Garamond"/>
              </a:rPr>
              <a:t>przyspieszone, </a:t>
            </a:r>
            <a:r>
              <a:rPr sz="2000" spc="-10">
                <a:solidFill>
                  <a:srgbClr val="252525"/>
                </a:solidFill>
                <a:latin typeface="Garamond"/>
                <a:cs typeface="Garamond"/>
              </a:rPr>
              <a:t>nakazowe </a:t>
            </a:r>
            <a:r>
              <a:rPr sz="2000">
                <a:solidFill>
                  <a:srgbClr val="252525"/>
                </a:solidFill>
                <a:latin typeface="Garamond"/>
                <a:cs typeface="Garamond"/>
              </a:rPr>
              <a:t>i z oskarżenia </a:t>
            </a:r>
            <a:r>
              <a:rPr sz="2000" spc="10">
                <a:solidFill>
                  <a:srgbClr val="252525"/>
                </a:solidFill>
                <a:latin typeface="Garamond"/>
                <a:cs typeface="Garamond"/>
              </a:rPr>
              <a:t>prywatnego </a:t>
            </a:r>
            <a:r>
              <a:rPr sz="2000">
                <a:solidFill>
                  <a:srgbClr val="252525"/>
                </a:solidFill>
                <a:latin typeface="Garamond"/>
                <a:cs typeface="Garamond"/>
              </a:rPr>
              <a:t>(to ostatnie jest i  </a:t>
            </a:r>
            <a:r>
              <a:rPr sz="2000" spc="10">
                <a:solidFill>
                  <a:srgbClr val="252525"/>
                </a:solidFill>
                <a:latin typeface="Garamond"/>
                <a:cs typeface="Garamond"/>
              </a:rPr>
              <a:t>trybem </a:t>
            </a:r>
            <a:r>
              <a:rPr sz="2000">
                <a:solidFill>
                  <a:srgbClr val="252525"/>
                </a:solidFill>
                <a:latin typeface="Garamond"/>
                <a:cs typeface="Garamond"/>
              </a:rPr>
              <a:t>ścigania, i </a:t>
            </a:r>
            <a:r>
              <a:rPr sz="2000" spc="-10">
                <a:solidFill>
                  <a:srgbClr val="252525"/>
                </a:solidFill>
                <a:latin typeface="Garamond"/>
                <a:cs typeface="Garamond"/>
              </a:rPr>
              <a:t>postępowaniem</a:t>
            </a:r>
            <a:r>
              <a:rPr sz="2000" spc="-20">
                <a:solidFill>
                  <a:srgbClr val="252525"/>
                </a:solidFill>
                <a:latin typeface="Garamond"/>
                <a:cs typeface="Garamond"/>
              </a:rPr>
              <a:t> </a:t>
            </a:r>
            <a:r>
              <a:rPr sz="2000">
                <a:solidFill>
                  <a:srgbClr val="252525"/>
                </a:solidFill>
                <a:latin typeface="Garamond"/>
                <a:cs typeface="Garamond"/>
              </a:rPr>
              <a:t>szczególnym!)</a:t>
            </a:r>
            <a:endParaRPr sz="2000">
              <a:latin typeface="Garamond"/>
              <a:cs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3440429" y="719150"/>
            <a:ext cx="4839335" cy="697230"/>
          </a:xfrm>
          <a:prstGeom prst="rect">
            <a:avLst/>
          </a:prstGeom>
        </p:spPr>
        <p:txBody>
          <a:bodyPr vert="horz" wrap="square" lIns="0" tIns="13335" rIns="0" bIns="0" rtlCol="0">
            <a:spAutoFit/>
          </a:bodyPr>
          <a:lstStyle/>
          <a:p>
            <a:pPr marL="12700">
              <a:lnSpc>
                <a:spcPct val="100000"/>
              </a:lnSpc>
              <a:spcBef>
                <a:spcPts val="105"/>
              </a:spcBef>
            </a:pPr>
            <a:r>
              <a:rPr sz="4400" b="1" spc="-60">
                <a:latin typeface="Garamond"/>
                <a:cs typeface="Garamond"/>
              </a:rPr>
              <a:t>STADIA</a:t>
            </a:r>
            <a:r>
              <a:rPr sz="4400" b="1" spc="-70">
                <a:latin typeface="Garamond"/>
                <a:cs typeface="Garamond"/>
              </a:rPr>
              <a:t> </a:t>
            </a:r>
            <a:r>
              <a:rPr sz="4400" b="1" spc="-10">
                <a:latin typeface="Garamond"/>
                <a:cs typeface="Garamond"/>
              </a:rPr>
              <a:t>PROCESU</a:t>
            </a:r>
            <a:endParaRPr sz="4400">
              <a:latin typeface="Garamond"/>
              <a:cs typeface="Garamond"/>
            </a:endParaRPr>
          </a:p>
        </p:txBody>
      </p:sp>
      <p:sp>
        <p:nvSpPr>
          <p:cNvPr id="4" name="object 4"/>
          <p:cNvSpPr txBox="1"/>
          <p:nvPr/>
        </p:nvSpPr>
        <p:spPr>
          <a:xfrm>
            <a:off x="1002283" y="1362099"/>
            <a:ext cx="8074025" cy="4514215"/>
          </a:xfrm>
          <a:prstGeom prst="rect">
            <a:avLst/>
          </a:prstGeom>
        </p:spPr>
        <p:txBody>
          <a:bodyPr vert="horz" wrap="square" lIns="0" tIns="125730" rIns="0" bIns="0" rtlCol="0">
            <a:spAutoFit/>
          </a:bodyPr>
          <a:lstStyle/>
          <a:p>
            <a:pPr marL="299085" indent="-287020">
              <a:lnSpc>
                <a:spcPct val="100000"/>
              </a:lnSpc>
              <a:spcBef>
                <a:spcPts val="990"/>
              </a:spcBef>
              <a:buClr>
                <a:srgbClr val="83992A"/>
              </a:buClr>
              <a:buSzPct val="114583"/>
              <a:buFont typeface="Arial"/>
              <a:buChar char="•"/>
              <a:tabLst>
                <a:tab pos="299085" algn="l"/>
                <a:tab pos="299720" algn="l"/>
              </a:tabLst>
            </a:pPr>
            <a:r>
              <a:rPr sz="2400" spc="-15">
                <a:solidFill>
                  <a:srgbClr val="252525"/>
                </a:solidFill>
                <a:latin typeface="Garamond"/>
                <a:cs typeface="Garamond"/>
              </a:rPr>
              <a:t>postępowanie</a:t>
            </a:r>
            <a:r>
              <a:rPr sz="2400" spc="20">
                <a:solidFill>
                  <a:srgbClr val="252525"/>
                </a:solidFill>
                <a:latin typeface="Garamond"/>
                <a:cs typeface="Garamond"/>
              </a:rPr>
              <a:t> </a:t>
            </a:r>
            <a:r>
              <a:rPr sz="2400" spc="-15">
                <a:solidFill>
                  <a:srgbClr val="252525"/>
                </a:solidFill>
                <a:latin typeface="Garamond"/>
                <a:cs typeface="Garamond"/>
              </a:rPr>
              <a:t>przygotowawcze</a:t>
            </a:r>
            <a:endParaRPr sz="2400">
              <a:latin typeface="Garamond"/>
              <a:cs typeface="Garamond"/>
            </a:endParaRPr>
          </a:p>
          <a:p>
            <a:pPr marL="640715" lvl="1" indent="-171450">
              <a:lnSpc>
                <a:spcPct val="100000"/>
              </a:lnSpc>
              <a:spcBef>
                <a:spcPts val="895"/>
              </a:spcBef>
              <a:buChar char="-"/>
              <a:tabLst>
                <a:tab pos="641350" algn="l"/>
              </a:tabLst>
            </a:pPr>
            <a:r>
              <a:rPr sz="2400" spc="-10">
                <a:solidFill>
                  <a:srgbClr val="252525"/>
                </a:solidFill>
                <a:latin typeface="Garamond"/>
                <a:cs typeface="Garamond"/>
              </a:rPr>
              <a:t>śledztwo</a:t>
            </a:r>
            <a:endParaRPr sz="2400">
              <a:latin typeface="Garamond"/>
              <a:cs typeface="Garamond"/>
            </a:endParaRPr>
          </a:p>
          <a:p>
            <a:pPr marL="640715" lvl="1" indent="-171450">
              <a:lnSpc>
                <a:spcPct val="100000"/>
              </a:lnSpc>
              <a:spcBef>
                <a:spcPts val="885"/>
              </a:spcBef>
              <a:buChar char="-"/>
              <a:tabLst>
                <a:tab pos="641350" algn="l"/>
              </a:tabLst>
            </a:pPr>
            <a:r>
              <a:rPr sz="2400" spc="-10">
                <a:solidFill>
                  <a:srgbClr val="252525"/>
                </a:solidFill>
                <a:latin typeface="Garamond"/>
                <a:cs typeface="Garamond"/>
              </a:rPr>
              <a:t>dochodzenie</a:t>
            </a:r>
            <a:endParaRPr sz="2400">
              <a:latin typeface="Garamond"/>
              <a:cs typeface="Garamond"/>
            </a:endParaRPr>
          </a:p>
          <a:p>
            <a:pPr marL="299085" indent="-287020">
              <a:lnSpc>
                <a:spcPct val="100000"/>
              </a:lnSpc>
              <a:spcBef>
                <a:spcPts val="890"/>
              </a:spcBef>
              <a:buClr>
                <a:srgbClr val="83992A"/>
              </a:buClr>
              <a:buSzPct val="114583"/>
              <a:buFont typeface="Arial"/>
              <a:buChar char="•"/>
              <a:tabLst>
                <a:tab pos="299085" algn="l"/>
                <a:tab pos="299720" algn="l"/>
              </a:tabLst>
            </a:pPr>
            <a:r>
              <a:rPr sz="2400" spc="-15">
                <a:solidFill>
                  <a:srgbClr val="252525"/>
                </a:solidFill>
                <a:latin typeface="Garamond"/>
                <a:cs typeface="Garamond"/>
              </a:rPr>
              <a:t>postępowanie </a:t>
            </a:r>
            <a:r>
              <a:rPr sz="2400" spc="-5">
                <a:solidFill>
                  <a:srgbClr val="252525"/>
                </a:solidFill>
                <a:latin typeface="Garamond"/>
                <a:cs typeface="Garamond"/>
              </a:rPr>
              <a:t>główne (przed </a:t>
            </a:r>
            <a:r>
              <a:rPr sz="2400">
                <a:solidFill>
                  <a:srgbClr val="252525"/>
                </a:solidFill>
                <a:latin typeface="Garamond"/>
                <a:cs typeface="Garamond"/>
              </a:rPr>
              <a:t>sądem I</a:t>
            </a:r>
            <a:r>
              <a:rPr sz="2400" spc="25">
                <a:solidFill>
                  <a:srgbClr val="252525"/>
                </a:solidFill>
                <a:latin typeface="Garamond"/>
                <a:cs typeface="Garamond"/>
              </a:rPr>
              <a:t> </a:t>
            </a:r>
            <a:r>
              <a:rPr sz="2400" spc="-5">
                <a:solidFill>
                  <a:srgbClr val="252525"/>
                </a:solidFill>
                <a:latin typeface="Garamond"/>
                <a:cs typeface="Garamond"/>
              </a:rPr>
              <a:t>instancji)</a:t>
            </a:r>
            <a:endParaRPr sz="2400">
              <a:latin typeface="Garamond"/>
              <a:cs typeface="Garamond"/>
            </a:endParaRPr>
          </a:p>
          <a:p>
            <a:pPr marL="375285" indent="-363220">
              <a:lnSpc>
                <a:spcPct val="100000"/>
              </a:lnSpc>
              <a:spcBef>
                <a:spcPts val="890"/>
              </a:spcBef>
              <a:buClr>
                <a:srgbClr val="83992A"/>
              </a:buClr>
              <a:buSzPct val="114583"/>
              <a:buFont typeface="Arial"/>
              <a:buChar char="•"/>
              <a:tabLst>
                <a:tab pos="375285" algn="l"/>
                <a:tab pos="375920" algn="l"/>
              </a:tabLst>
            </a:pPr>
            <a:r>
              <a:rPr sz="2400" spc="-15">
                <a:solidFill>
                  <a:srgbClr val="252525"/>
                </a:solidFill>
                <a:latin typeface="Garamond"/>
                <a:cs typeface="Garamond"/>
              </a:rPr>
              <a:t>postępowanie</a:t>
            </a:r>
            <a:r>
              <a:rPr sz="2400" spc="20">
                <a:solidFill>
                  <a:srgbClr val="252525"/>
                </a:solidFill>
                <a:latin typeface="Garamond"/>
                <a:cs typeface="Garamond"/>
              </a:rPr>
              <a:t> </a:t>
            </a:r>
            <a:r>
              <a:rPr sz="2400" spc="-20">
                <a:solidFill>
                  <a:srgbClr val="252525"/>
                </a:solidFill>
                <a:latin typeface="Garamond"/>
                <a:cs typeface="Garamond"/>
              </a:rPr>
              <a:t>odwoławcze</a:t>
            </a:r>
            <a:endParaRPr sz="2400">
              <a:latin typeface="Garamond"/>
              <a:cs typeface="Garamond"/>
            </a:endParaRPr>
          </a:p>
          <a:p>
            <a:pPr marL="299085" indent="-287020">
              <a:lnSpc>
                <a:spcPts val="2735"/>
              </a:lnSpc>
              <a:spcBef>
                <a:spcPts val="885"/>
              </a:spcBef>
              <a:buClr>
                <a:srgbClr val="83992A"/>
              </a:buClr>
              <a:buSzPct val="114583"/>
              <a:buFont typeface="Arial"/>
              <a:buChar char="•"/>
              <a:tabLst>
                <a:tab pos="299085" algn="l"/>
                <a:tab pos="299720" algn="l"/>
              </a:tabLst>
            </a:pPr>
            <a:r>
              <a:rPr sz="2400" spc="-15">
                <a:solidFill>
                  <a:srgbClr val="252525"/>
                </a:solidFill>
                <a:latin typeface="Garamond"/>
                <a:cs typeface="Garamond"/>
              </a:rPr>
              <a:t>postępowanie wykonawcze </a:t>
            </a:r>
            <a:r>
              <a:rPr sz="2400" spc="-10">
                <a:solidFill>
                  <a:srgbClr val="252525"/>
                </a:solidFill>
                <a:latin typeface="Garamond"/>
                <a:cs typeface="Garamond"/>
              </a:rPr>
              <a:t>(uregulowane </a:t>
            </a:r>
            <a:r>
              <a:rPr sz="2400">
                <a:solidFill>
                  <a:srgbClr val="252525"/>
                </a:solidFill>
                <a:latin typeface="Garamond"/>
                <a:cs typeface="Garamond"/>
              </a:rPr>
              <a:t>w </a:t>
            </a:r>
            <a:r>
              <a:rPr sz="2400" spc="-10">
                <a:solidFill>
                  <a:srgbClr val="252525"/>
                </a:solidFill>
                <a:latin typeface="Garamond"/>
                <a:cs typeface="Garamond"/>
              </a:rPr>
              <a:t>Kodeksie</a:t>
            </a:r>
            <a:r>
              <a:rPr sz="2400" spc="85">
                <a:solidFill>
                  <a:srgbClr val="252525"/>
                </a:solidFill>
                <a:latin typeface="Garamond"/>
                <a:cs typeface="Garamond"/>
              </a:rPr>
              <a:t> </a:t>
            </a:r>
            <a:r>
              <a:rPr sz="2400" spc="5">
                <a:solidFill>
                  <a:srgbClr val="252525"/>
                </a:solidFill>
                <a:latin typeface="Garamond"/>
                <a:cs typeface="Garamond"/>
              </a:rPr>
              <a:t>karnym</a:t>
            </a:r>
            <a:endParaRPr sz="2400">
              <a:latin typeface="Garamond"/>
              <a:cs typeface="Garamond"/>
            </a:endParaRPr>
          </a:p>
          <a:p>
            <a:pPr marL="299085">
              <a:lnSpc>
                <a:spcPts val="2735"/>
              </a:lnSpc>
            </a:pPr>
            <a:r>
              <a:rPr sz="2400" spc="-15">
                <a:solidFill>
                  <a:srgbClr val="252525"/>
                </a:solidFill>
                <a:latin typeface="Garamond"/>
                <a:cs typeface="Garamond"/>
              </a:rPr>
              <a:t>wykonawczym)</a:t>
            </a:r>
            <a:endParaRPr sz="2400">
              <a:latin typeface="Garamond"/>
              <a:cs typeface="Garamond"/>
            </a:endParaRPr>
          </a:p>
          <a:p>
            <a:pPr>
              <a:lnSpc>
                <a:spcPct val="100000"/>
              </a:lnSpc>
            </a:pPr>
            <a:endParaRPr sz="2700">
              <a:latin typeface="Times New Roman"/>
              <a:cs typeface="Times New Roman"/>
            </a:endParaRPr>
          </a:p>
          <a:p>
            <a:pPr marL="12700">
              <a:lnSpc>
                <a:spcPts val="2735"/>
              </a:lnSpc>
              <a:spcBef>
                <a:spcPts val="1555"/>
              </a:spcBef>
            </a:pPr>
            <a:r>
              <a:rPr sz="2400" spc="-15">
                <a:solidFill>
                  <a:srgbClr val="252525"/>
                </a:solidFill>
                <a:latin typeface="Garamond"/>
                <a:cs typeface="Garamond"/>
              </a:rPr>
              <a:t>postępowanie </a:t>
            </a:r>
            <a:r>
              <a:rPr sz="2400" spc="-5">
                <a:solidFill>
                  <a:srgbClr val="252525"/>
                </a:solidFill>
                <a:latin typeface="Garamond"/>
                <a:cs typeface="Garamond"/>
              </a:rPr>
              <a:t>główne </a:t>
            </a:r>
            <a:r>
              <a:rPr sz="2400">
                <a:solidFill>
                  <a:srgbClr val="252525"/>
                </a:solidFill>
                <a:latin typeface="Garamond"/>
                <a:cs typeface="Garamond"/>
              </a:rPr>
              <a:t>+ </a:t>
            </a:r>
            <a:r>
              <a:rPr sz="2400" spc="-15">
                <a:solidFill>
                  <a:srgbClr val="252525"/>
                </a:solidFill>
                <a:latin typeface="Garamond"/>
                <a:cs typeface="Garamond"/>
              </a:rPr>
              <a:t>postępowanie </a:t>
            </a:r>
            <a:r>
              <a:rPr sz="2400" spc="-20">
                <a:solidFill>
                  <a:srgbClr val="252525"/>
                </a:solidFill>
                <a:latin typeface="Garamond"/>
                <a:cs typeface="Garamond"/>
              </a:rPr>
              <a:t>odwoławcze </a:t>
            </a:r>
            <a:r>
              <a:rPr sz="2400">
                <a:solidFill>
                  <a:srgbClr val="252525"/>
                </a:solidFill>
                <a:latin typeface="Garamond"/>
                <a:cs typeface="Garamond"/>
              </a:rPr>
              <a:t>=</a:t>
            </a:r>
            <a:r>
              <a:rPr sz="2400" spc="180">
                <a:solidFill>
                  <a:srgbClr val="252525"/>
                </a:solidFill>
                <a:latin typeface="Garamond"/>
                <a:cs typeface="Garamond"/>
              </a:rPr>
              <a:t> </a:t>
            </a:r>
            <a:r>
              <a:rPr sz="2400" spc="-15">
                <a:solidFill>
                  <a:srgbClr val="252525"/>
                </a:solidFill>
                <a:latin typeface="Garamond"/>
                <a:cs typeface="Garamond"/>
              </a:rPr>
              <a:t>postępowanie</a:t>
            </a:r>
            <a:endParaRPr sz="2400">
              <a:latin typeface="Garamond"/>
              <a:cs typeface="Garamond"/>
            </a:endParaRPr>
          </a:p>
          <a:p>
            <a:pPr marL="299085">
              <a:lnSpc>
                <a:spcPts val="2735"/>
              </a:lnSpc>
            </a:pPr>
            <a:r>
              <a:rPr sz="2400">
                <a:solidFill>
                  <a:srgbClr val="252525"/>
                </a:solidFill>
                <a:latin typeface="Garamond"/>
                <a:cs typeface="Garamond"/>
              </a:rPr>
              <a:t>jurysdykcyjne</a:t>
            </a:r>
            <a:endParaRPr sz="2400">
              <a:latin typeface="Garamond"/>
              <a:cs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2959989" y="593547"/>
            <a:ext cx="5625465" cy="697230"/>
          </a:xfrm>
          <a:prstGeom prst="rect">
            <a:avLst/>
          </a:prstGeom>
        </p:spPr>
        <p:txBody>
          <a:bodyPr vert="horz" wrap="square" lIns="0" tIns="13335" rIns="0" bIns="0" rtlCol="0">
            <a:spAutoFit/>
          </a:bodyPr>
          <a:lstStyle/>
          <a:p>
            <a:pPr marL="12700">
              <a:lnSpc>
                <a:spcPct val="100000"/>
              </a:lnSpc>
              <a:spcBef>
                <a:spcPts val="105"/>
              </a:spcBef>
            </a:pPr>
            <a:r>
              <a:rPr sz="4400"/>
              <a:t>Przebieg </a:t>
            </a:r>
            <a:r>
              <a:rPr sz="4400" spc="-5"/>
              <a:t>procesu</a:t>
            </a:r>
            <a:r>
              <a:rPr sz="4400" spc="-60"/>
              <a:t> </a:t>
            </a:r>
            <a:r>
              <a:rPr sz="4400" spc="20"/>
              <a:t>karnego</a:t>
            </a:r>
            <a:endParaRPr sz="4400"/>
          </a:p>
        </p:txBody>
      </p:sp>
      <p:sp>
        <p:nvSpPr>
          <p:cNvPr id="4" name="object 4"/>
          <p:cNvSpPr/>
          <p:nvPr/>
        </p:nvSpPr>
        <p:spPr>
          <a:xfrm>
            <a:off x="5774435" y="3043427"/>
            <a:ext cx="3564890" cy="678180"/>
          </a:xfrm>
          <a:custGeom>
            <a:avLst/>
            <a:gdLst/>
            <a:ahLst/>
            <a:cxnLst/>
            <a:rect l="l" t="t" r="r" b="b"/>
            <a:pathLst>
              <a:path w="3564890" h="678179">
                <a:moveTo>
                  <a:pt x="3225545" y="0"/>
                </a:moveTo>
                <a:lnTo>
                  <a:pt x="3225545" y="169545"/>
                </a:lnTo>
                <a:lnTo>
                  <a:pt x="0" y="169545"/>
                </a:lnTo>
                <a:lnTo>
                  <a:pt x="0" y="508635"/>
                </a:lnTo>
                <a:lnTo>
                  <a:pt x="3225545" y="508635"/>
                </a:lnTo>
                <a:lnTo>
                  <a:pt x="3225545" y="678180"/>
                </a:lnTo>
                <a:lnTo>
                  <a:pt x="3564636" y="339089"/>
                </a:lnTo>
                <a:lnTo>
                  <a:pt x="3225545" y="0"/>
                </a:lnTo>
                <a:close/>
              </a:path>
            </a:pathLst>
          </a:custGeom>
          <a:solidFill>
            <a:srgbClr val="9966FF"/>
          </a:solidFill>
        </p:spPr>
        <p:txBody>
          <a:bodyPr wrap="square" lIns="0" tIns="0" rIns="0" bIns="0" rtlCol="0"/>
          <a:lstStyle/>
          <a:p>
            <a:endParaRPr/>
          </a:p>
        </p:txBody>
      </p:sp>
      <p:sp>
        <p:nvSpPr>
          <p:cNvPr id="5" name="object 5"/>
          <p:cNvSpPr/>
          <p:nvPr/>
        </p:nvSpPr>
        <p:spPr>
          <a:xfrm>
            <a:off x="5774435" y="3043427"/>
            <a:ext cx="3564890" cy="678180"/>
          </a:xfrm>
          <a:custGeom>
            <a:avLst/>
            <a:gdLst/>
            <a:ahLst/>
            <a:cxnLst/>
            <a:rect l="l" t="t" r="r" b="b"/>
            <a:pathLst>
              <a:path w="3564890" h="678179">
                <a:moveTo>
                  <a:pt x="0" y="169545"/>
                </a:moveTo>
                <a:lnTo>
                  <a:pt x="3225545" y="169545"/>
                </a:lnTo>
                <a:lnTo>
                  <a:pt x="3225545" y="0"/>
                </a:lnTo>
                <a:lnTo>
                  <a:pt x="3564636" y="339089"/>
                </a:lnTo>
                <a:lnTo>
                  <a:pt x="3225545" y="678180"/>
                </a:lnTo>
                <a:lnTo>
                  <a:pt x="3225545" y="508635"/>
                </a:lnTo>
                <a:lnTo>
                  <a:pt x="0" y="508635"/>
                </a:lnTo>
                <a:lnTo>
                  <a:pt x="0" y="169545"/>
                </a:lnTo>
                <a:close/>
              </a:path>
            </a:pathLst>
          </a:custGeom>
          <a:ln w="15240">
            <a:solidFill>
              <a:srgbClr val="5F6E1C"/>
            </a:solidFill>
          </a:ln>
        </p:spPr>
        <p:txBody>
          <a:bodyPr wrap="square" lIns="0" tIns="0" rIns="0" bIns="0" rtlCol="0"/>
          <a:lstStyle/>
          <a:p>
            <a:endParaRPr/>
          </a:p>
        </p:txBody>
      </p:sp>
      <p:sp>
        <p:nvSpPr>
          <p:cNvPr id="6" name="object 6"/>
          <p:cNvSpPr/>
          <p:nvPr/>
        </p:nvSpPr>
        <p:spPr>
          <a:xfrm>
            <a:off x="9514205" y="2575560"/>
            <a:ext cx="1050290" cy="1559560"/>
          </a:xfrm>
          <a:custGeom>
            <a:avLst/>
            <a:gdLst/>
            <a:ahLst/>
            <a:cxnLst/>
            <a:rect l="l" t="t" r="r" b="b"/>
            <a:pathLst>
              <a:path w="1050290" h="1559560">
                <a:moveTo>
                  <a:pt x="980186" y="0"/>
                </a:moveTo>
                <a:lnTo>
                  <a:pt x="140080" y="0"/>
                </a:lnTo>
                <a:lnTo>
                  <a:pt x="112785" y="5504"/>
                </a:lnTo>
                <a:lnTo>
                  <a:pt x="90503" y="20510"/>
                </a:lnTo>
                <a:lnTo>
                  <a:pt x="75483" y="42755"/>
                </a:lnTo>
                <a:lnTo>
                  <a:pt x="69976" y="69976"/>
                </a:lnTo>
                <a:lnTo>
                  <a:pt x="69976" y="1418970"/>
                </a:lnTo>
                <a:lnTo>
                  <a:pt x="0" y="1419097"/>
                </a:lnTo>
                <a:lnTo>
                  <a:pt x="13620" y="1421840"/>
                </a:lnTo>
                <a:lnTo>
                  <a:pt x="24765" y="1429321"/>
                </a:lnTo>
                <a:lnTo>
                  <a:pt x="32289" y="1440422"/>
                </a:lnTo>
                <a:lnTo>
                  <a:pt x="35051" y="1454022"/>
                </a:lnTo>
                <a:lnTo>
                  <a:pt x="32289" y="1467643"/>
                </a:lnTo>
                <a:lnTo>
                  <a:pt x="24764" y="1478788"/>
                </a:lnTo>
                <a:lnTo>
                  <a:pt x="13620" y="1486312"/>
                </a:lnTo>
                <a:lnTo>
                  <a:pt x="0" y="1489075"/>
                </a:lnTo>
                <a:lnTo>
                  <a:pt x="69976" y="1489075"/>
                </a:lnTo>
                <a:lnTo>
                  <a:pt x="64490" y="1516296"/>
                </a:lnTo>
                <a:lnTo>
                  <a:pt x="49514" y="1538541"/>
                </a:lnTo>
                <a:lnTo>
                  <a:pt x="27275" y="1553547"/>
                </a:lnTo>
                <a:lnTo>
                  <a:pt x="0" y="1559052"/>
                </a:lnTo>
                <a:lnTo>
                  <a:pt x="840104" y="1559052"/>
                </a:lnTo>
                <a:lnTo>
                  <a:pt x="867380" y="1553547"/>
                </a:lnTo>
                <a:lnTo>
                  <a:pt x="889619" y="1538541"/>
                </a:lnTo>
                <a:lnTo>
                  <a:pt x="904595" y="1516296"/>
                </a:lnTo>
                <a:lnTo>
                  <a:pt x="910081" y="1489075"/>
                </a:lnTo>
                <a:lnTo>
                  <a:pt x="910081" y="140080"/>
                </a:lnTo>
                <a:lnTo>
                  <a:pt x="140080" y="140080"/>
                </a:lnTo>
                <a:lnTo>
                  <a:pt x="126460" y="137318"/>
                </a:lnTo>
                <a:lnTo>
                  <a:pt x="115316" y="129793"/>
                </a:lnTo>
                <a:lnTo>
                  <a:pt x="107791" y="118649"/>
                </a:lnTo>
                <a:lnTo>
                  <a:pt x="105028" y="105028"/>
                </a:lnTo>
                <a:lnTo>
                  <a:pt x="107791" y="91408"/>
                </a:lnTo>
                <a:lnTo>
                  <a:pt x="115315" y="80263"/>
                </a:lnTo>
                <a:lnTo>
                  <a:pt x="126460" y="72739"/>
                </a:lnTo>
                <a:lnTo>
                  <a:pt x="140080" y="69976"/>
                </a:lnTo>
                <a:lnTo>
                  <a:pt x="1050163" y="69976"/>
                </a:lnTo>
                <a:lnTo>
                  <a:pt x="1044658" y="42755"/>
                </a:lnTo>
                <a:lnTo>
                  <a:pt x="1029652" y="20510"/>
                </a:lnTo>
                <a:lnTo>
                  <a:pt x="1007407" y="5504"/>
                </a:lnTo>
                <a:lnTo>
                  <a:pt x="980186" y="0"/>
                </a:lnTo>
                <a:close/>
              </a:path>
              <a:path w="1050290" h="1559560">
                <a:moveTo>
                  <a:pt x="1050163" y="69976"/>
                </a:moveTo>
                <a:lnTo>
                  <a:pt x="210058" y="69976"/>
                </a:lnTo>
                <a:lnTo>
                  <a:pt x="204553" y="97272"/>
                </a:lnTo>
                <a:lnTo>
                  <a:pt x="189547" y="119554"/>
                </a:lnTo>
                <a:lnTo>
                  <a:pt x="167302" y="134574"/>
                </a:lnTo>
                <a:lnTo>
                  <a:pt x="140080" y="140080"/>
                </a:lnTo>
                <a:lnTo>
                  <a:pt x="980186" y="140080"/>
                </a:lnTo>
                <a:lnTo>
                  <a:pt x="1007407" y="134574"/>
                </a:lnTo>
                <a:lnTo>
                  <a:pt x="1029652" y="119554"/>
                </a:lnTo>
                <a:lnTo>
                  <a:pt x="1044658" y="97272"/>
                </a:lnTo>
                <a:lnTo>
                  <a:pt x="1050163" y="69976"/>
                </a:lnTo>
                <a:close/>
              </a:path>
            </a:pathLst>
          </a:custGeom>
          <a:solidFill>
            <a:srgbClr val="F0DD92"/>
          </a:solidFill>
        </p:spPr>
        <p:txBody>
          <a:bodyPr wrap="square" lIns="0" tIns="0" rIns="0" bIns="0" rtlCol="0"/>
          <a:lstStyle/>
          <a:p>
            <a:endParaRPr/>
          </a:p>
        </p:txBody>
      </p:sp>
      <p:sp>
        <p:nvSpPr>
          <p:cNvPr id="7" name="object 7"/>
          <p:cNvSpPr/>
          <p:nvPr/>
        </p:nvSpPr>
        <p:spPr>
          <a:xfrm>
            <a:off x="9444228" y="2645536"/>
            <a:ext cx="280035" cy="1489075"/>
          </a:xfrm>
          <a:custGeom>
            <a:avLst/>
            <a:gdLst/>
            <a:ahLst/>
            <a:cxnLst/>
            <a:rect l="l" t="t" r="r" b="b"/>
            <a:pathLst>
              <a:path w="280034" h="1489075">
                <a:moveTo>
                  <a:pt x="280035" y="0"/>
                </a:moveTo>
                <a:lnTo>
                  <a:pt x="210057" y="0"/>
                </a:lnTo>
                <a:lnTo>
                  <a:pt x="196437" y="2762"/>
                </a:lnTo>
                <a:lnTo>
                  <a:pt x="185292" y="10287"/>
                </a:lnTo>
                <a:lnTo>
                  <a:pt x="177768" y="21431"/>
                </a:lnTo>
                <a:lnTo>
                  <a:pt x="175005" y="35051"/>
                </a:lnTo>
                <a:lnTo>
                  <a:pt x="177768" y="48672"/>
                </a:lnTo>
                <a:lnTo>
                  <a:pt x="185293" y="59816"/>
                </a:lnTo>
                <a:lnTo>
                  <a:pt x="196437" y="67341"/>
                </a:lnTo>
                <a:lnTo>
                  <a:pt x="210057" y="70103"/>
                </a:lnTo>
                <a:lnTo>
                  <a:pt x="237279" y="64597"/>
                </a:lnTo>
                <a:lnTo>
                  <a:pt x="259524" y="49577"/>
                </a:lnTo>
                <a:lnTo>
                  <a:pt x="274530" y="27295"/>
                </a:lnTo>
                <a:lnTo>
                  <a:pt x="280035" y="0"/>
                </a:lnTo>
                <a:close/>
              </a:path>
              <a:path w="280034" h="1489075">
                <a:moveTo>
                  <a:pt x="69976" y="1348994"/>
                </a:moveTo>
                <a:lnTo>
                  <a:pt x="42755" y="1354500"/>
                </a:lnTo>
                <a:lnTo>
                  <a:pt x="20510" y="1369520"/>
                </a:lnTo>
                <a:lnTo>
                  <a:pt x="5504" y="1391802"/>
                </a:lnTo>
                <a:lnTo>
                  <a:pt x="0" y="1419098"/>
                </a:lnTo>
                <a:lnTo>
                  <a:pt x="5504" y="1446319"/>
                </a:lnTo>
                <a:lnTo>
                  <a:pt x="20510" y="1468564"/>
                </a:lnTo>
                <a:lnTo>
                  <a:pt x="42755" y="1483570"/>
                </a:lnTo>
                <a:lnTo>
                  <a:pt x="69976" y="1489075"/>
                </a:lnTo>
                <a:lnTo>
                  <a:pt x="97252" y="1483570"/>
                </a:lnTo>
                <a:lnTo>
                  <a:pt x="119491" y="1468564"/>
                </a:lnTo>
                <a:lnTo>
                  <a:pt x="134467" y="1446319"/>
                </a:lnTo>
                <a:lnTo>
                  <a:pt x="139953" y="1419098"/>
                </a:lnTo>
                <a:lnTo>
                  <a:pt x="69976" y="1419098"/>
                </a:lnTo>
                <a:lnTo>
                  <a:pt x="83597" y="1416335"/>
                </a:lnTo>
                <a:lnTo>
                  <a:pt x="94742" y="1408811"/>
                </a:lnTo>
                <a:lnTo>
                  <a:pt x="102266" y="1397666"/>
                </a:lnTo>
                <a:lnTo>
                  <a:pt x="105028" y="1384045"/>
                </a:lnTo>
                <a:lnTo>
                  <a:pt x="102266" y="1370425"/>
                </a:lnTo>
                <a:lnTo>
                  <a:pt x="94741" y="1359281"/>
                </a:lnTo>
                <a:lnTo>
                  <a:pt x="83597" y="1351756"/>
                </a:lnTo>
                <a:lnTo>
                  <a:pt x="69976" y="1348994"/>
                </a:lnTo>
                <a:close/>
              </a:path>
            </a:pathLst>
          </a:custGeom>
          <a:solidFill>
            <a:srgbClr val="C2B176"/>
          </a:solidFill>
        </p:spPr>
        <p:txBody>
          <a:bodyPr wrap="square" lIns="0" tIns="0" rIns="0" bIns="0" rtlCol="0"/>
          <a:lstStyle/>
          <a:p>
            <a:endParaRPr/>
          </a:p>
        </p:txBody>
      </p:sp>
      <p:sp>
        <p:nvSpPr>
          <p:cNvPr id="8" name="object 8"/>
          <p:cNvSpPr/>
          <p:nvPr/>
        </p:nvSpPr>
        <p:spPr>
          <a:xfrm>
            <a:off x="9444228" y="2575560"/>
            <a:ext cx="1120140" cy="1559560"/>
          </a:xfrm>
          <a:custGeom>
            <a:avLst/>
            <a:gdLst/>
            <a:ahLst/>
            <a:cxnLst/>
            <a:rect l="l" t="t" r="r" b="b"/>
            <a:pathLst>
              <a:path w="1120140" h="1559560">
                <a:moveTo>
                  <a:pt x="139953" y="1418970"/>
                </a:moveTo>
                <a:lnTo>
                  <a:pt x="139953" y="69976"/>
                </a:lnTo>
                <a:lnTo>
                  <a:pt x="145460" y="42755"/>
                </a:lnTo>
                <a:lnTo>
                  <a:pt x="160480" y="20510"/>
                </a:lnTo>
                <a:lnTo>
                  <a:pt x="182762" y="5504"/>
                </a:lnTo>
                <a:lnTo>
                  <a:pt x="210057" y="0"/>
                </a:lnTo>
                <a:lnTo>
                  <a:pt x="1050163" y="0"/>
                </a:lnTo>
                <a:lnTo>
                  <a:pt x="1077384" y="5504"/>
                </a:lnTo>
                <a:lnTo>
                  <a:pt x="1099629" y="20510"/>
                </a:lnTo>
                <a:lnTo>
                  <a:pt x="1114635" y="42755"/>
                </a:lnTo>
                <a:lnTo>
                  <a:pt x="1120140" y="69976"/>
                </a:lnTo>
                <a:lnTo>
                  <a:pt x="1114635" y="97272"/>
                </a:lnTo>
                <a:lnTo>
                  <a:pt x="1099629" y="119554"/>
                </a:lnTo>
                <a:lnTo>
                  <a:pt x="1077384" y="134574"/>
                </a:lnTo>
                <a:lnTo>
                  <a:pt x="1050163" y="140080"/>
                </a:lnTo>
                <a:lnTo>
                  <a:pt x="980058" y="140080"/>
                </a:lnTo>
                <a:lnTo>
                  <a:pt x="980058" y="1489075"/>
                </a:lnTo>
                <a:lnTo>
                  <a:pt x="974572" y="1516296"/>
                </a:lnTo>
                <a:lnTo>
                  <a:pt x="959596" y="1538541"/>
                </a:lnTo>
                <a:lnTo>
                  <a:pt x="937357" y="1553547"/>
                </a:lnTo>
                <a:lnTo>
                  <a:pt x="910081" y="1559052"/>
                </a:lnTo>
                <a:lnTo>
                  <a:pt x="69976" y="1559052"/>
                </a:lnTo>
                <a:lnTo>
                  <a:pt x="42755" y="1553547"/>
                </a:lnTo>
                <a:lnTo>
                  <a:pt x="20510" y="1538541"/>
                </a:lnTo>
                <a:lnTo>
                  <a:pt x="5504" y="1516296"/>
                </a:lnTo>
                <a:lnTo>
                  <a:pt x="0" y="1489075"/>
                </a:lnTo>
                <a:lnTo>
                  <a:pt x="5504" y="1461779"/>
                </a:lnTo>
                <a:lnTo>
                  <a:pt x="20510" y="1439497"/>
                </a:lnTo>
                <a:lnTo>
                  <a:pt x="42755" y="1424477"/>
                </a:lnTo>
                <a:lnTo>
                  <a:pt x="69976" y="1418970"/>
                </a:lnTo>
                <a:lnTo>
                  <a:pt x="139953" y="1418970"/>
                </a:lnTo>
                <a:close/>
              </a:path>
            </a:pathLst>
          </a:custGeom>
          <a:ln w="15240">
            <a:solidFill>
              <a:srgbClr val="5F6E1C"/>
            </a:solidFill>
          </a:ln>
        </p:spPr>
        <p:txBody>
          <a:bodyPr wrap="square" lIns="0" tIns="0" rIns="0" bIns="0" rtlCol="0"/>
          <a:lstStyle/>
          <a:p>
            <a:endParaRPr/>
          </a:p>
        </p:txBody>
      </p:sp>
      <p:sp>
        <p:nvSpPr>
          <p:cNvPr id="9" name="object 9"/>
          <p:cNvSpPr/>
          <p:nvPr/>
        </p:nvSpPr>
        <p:spPr>
          <a:xfrm>
            <a:off x="9611614" y="2567939"/>
            <a:ext cx="120269" cy="15532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9654285" y="2715641"/>
            <a:ext cx="770255" cy="0"/>
          </a:xfrm>
          <a:custGeom>
            <a:avLst/>
            <a:gdLst/>
            <a:ahLst/>
            <a:cxnLst/>
            <a:rect l="l" t="t" r="r" b="b"/>
            <a:pathLst>
              <a:path w="770254">
                <a:moveTo>
                  <a:pt x="770001" y="0"/>
                </a:moveTo>
                <a:lnTo>
                  <a:pt x="0" y="0"/>
                </a:lnTo>
              </a:path>
            </a:pathLst>
          </a:custGeom>
          <a:ln w="15240">
            <a:solidFill>
              <a:srgbClr val="5F6E1C"/>
            </a:solidFill>
          </a:ln>
        </p:spPr>
        <p:txBody>
          <a:bodyPr wrap="square" lIns="0" tIns="0" rIns="0" bIns="0" rtlCol="0"/>
          <a:lstStyle/>
          <a:p>
            <a:endParaRPr/>
          </a:p>
        </p:txBody>
      </p:sp>
      <p:sp>
        <p:nvSpPr>
          <p:cNvPr id="11" name="object 11"/>
          <p:cNvSpPr/>
          <p:nvPr/>
        </p:nvSpPr>
        <p:spPr>
          <a:xfrm>
            <a:off x="9506584" y="3986910"/>
            <a:ext cx="85217" cy="15532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121151" y="3214116"/>
            <a:ext cx="96520" cy="338455"/>
          </a:xfrm>
          <a:custGeom>
            <a:avLst/>
            <a:gdLst/>
            <a:ahLst/>
            <a:cxnLst/>
            <a:rect l="l" t="t" r="r" b="b"/>
            <a:pathLst>
              <a:path w="96519" h="338454">
                <a:moveTo>
                  <a:pt x="0" y="338327"/>
                </a:moveTo>
                <a:lnTo>
                  <a:pt x="96012" y="338327"/>
                </a:lnTo>
                <a:lnTo>
                  <a:pt x="96012" y="0"/>
                </a:lnTo>
                <a:lnTo>
                  <a:pt x="0" y="0"/>
                </a:lnTo>
                <a:lnTo>
                  <a:pt x="0" y="338327"/>
                </a:lnTo>
                <a:close/>
              </a:path>
            </a:pathLst>
          </a:custGeom>
          <a:solidFill>
            <a:srgbClr val="D91D1D"/>
          </a:solidFill>
        </p:spPr>
        <p:txBody>
          <a:bodyPr wrap="square" lIns="0" tIns="0" rIns="0" bIns="0" rtlCol="0"/>
          <a:lstStyle/>
          <a:p>
            <a:endParaRPr/>
          </a:p>
        </p:txBody>
      </p:sp>
      <p:sp>
        <p:nvSpPr>
          <p:cNvPr id="13" name="object 13"/>
          <p:cNvSpPr/>
          <p:nvPr/>
        </p:nvSpPr>
        <p:spPr>
          <a:xfrm>
            <a:off x="3121151" y="3214116"/>
            <a:ext cx="96520" cy="338455"/>
          </a:xfrm>
          <a:custGeom>
            <a:avLst/>
            <a:gdLst/>
            <a:ahLst/>
            <a:cxnLst/>
            <a:rect l="l" t="t" r="r" b="b"/>
            <a:pathLst>
              <a:path w="96519" h="338454">
                <a:moveTo>
                  <a:pt x="0" y="338327"/>
                </a:moveTo>
                <a:lnTo>
                  <a:pt x="96012" y="338327"/>
                </a:lnTo>
                <a:lnTo>
                  <a:pt x="96012" y="0"/>
                </a:lnTo>
                <a:lnTo>
                  <a:pt x="0" y="0"/>
                </a:lnTo>
                <a:lnTo>
                  <a:pt x="0" y="338327"/>
                </a:lnTo>
                <a:close/>
              </a:path>
            </a:pathLst>
          </a:custGeom>
          <a:ln w="15240">
            <a:solidFill>
              <a:srgbClr val="5F6E1C"/>
            </a:solidFill>
          </a:ln>
        </p:spPr>
        <p:txBody>
          <a:bodyPr wrap="square" lIns="0" tIns="0" rIns="0" bIns="0" rtlCol="0"/>
          <a:lstStyle/>
          <a:p>
            <a:endParaRPr/>
          </a:p>
        </p:txBody>
      </p:sp>
      <p:sp>
        <p:nvSpPr>
          <p:cNvPr id="14" name="object 14"/>
          <p:cNvSpPr/>
          <p:nvPr/>
        </p:nvSpPr>
        <p:spPr>
          <a:xfrm>
            <a:off x="2956560" y="3214116"/>
            <a:ext cx="96520" cy="338455"/>
          </a:xfrm>
          <a:custGeom>
            <a:avLst/>
            <a:gdLst/>
            <a:ahLst/>
            <a:cxnLst/>
            <a:rect l="l" t="t" r="r" b="b"/>
            <a:pathLst>
              <a:path w="96519" h="338454">
                <a:moveTo>
                  <a:pt x="0" y="338327"/>
                </a:moveTo>
                <a:lnTo>
                  <a:pt x="96012" y="338327"/>
                </a:lnTo>
                <a:lnTo>
                  <a:pt x="96012" y="0"/>
                </a:lnTo>
                <a:lnTo>
                  <a:pt x="0" y="0"/>
                </a:lnTo>
                <a:lnTo>
                  <a:pt x="0" y="338327"/>
                </a:lnTo>
                <a:close/>
              </a:path>
            </a:pathLst>
          </a:custGeom>
          <a:solidFill>
            <a:srgbClr val="D91D1D"/>
          </a:solidFill>
        </p:spPr>
        <p:txBody>
          <a:bodyPr wrap="square" lIns="0" tIns="0" rIns="0" bIns="0" rtlCol="0"/>
          <a:lstStyle/>
          <a:p>
            <a:endParaRPr/>
          </a:p>
        </p:txBody>
      </p:sp>
      <p:sp>
        <p:nvSpPr>
          <p:cNvPr id="15" name="object 15"/>
          <p:cNvSpPr/>
          <p:nvPr/>
        </p:nvSpPr>
        <p:spPr>
          <a:xfrm>
            <a:off x="2956560" y="3214116"/>
            <a:ext cx="96520" cy="338455"/>
          </a:xfrm>
          <a:custGeom>
            <a:avLst/>
            <a:gdLst/>
            <a:ahLst/>
            <a:cxnLst/>
            <a:rect l="l" t="t" r="r" b="b"/>
            <a:pathLst>
              <a:path w="96519" h="338454">
                <a:moveTo>
                  <a:pt x="0" y="338327"/>
                </a:moveTo>
                <a:lnTo>
                  <a:pt x="96012" y="338327"/>
                </a:lnTo>
                <a:lnTo>
                  <a:pt x="96012" y="0"/>
                </a:lnTo>
                <a:lnTo>
                  <a:pt x="0" y="0"/>
                </a:lnTo>
                <a:lnTo>
                  <a:pt x="0" y="338327"/>
                </a:lnTo>
                <a:close/>
              </a:path>
            </a:pathLst>
          </a:custGeom>
          <a:ln w="15240">
            <a:solidFill>
              <a:srgbClr val="5F6E1C"/>
            </a:solidFill>
          </a:ln>
        </p:spPr>
        <p:txBody>
          <a:bodyPr wrap="square" lIns="0" tIns="0" rIns="0" bIns="0" rtlCol="0"/>
          <a:lstStyle/>
          <a:p>
            <a:endParaRPr/>
          </a:p>
        </p:txBody>
      </p:sp>
      <p:sp>
        <p:nvSpPr>
          <p:cNvPr id="16" name="object 16"/>
          <p:cNvSpPr/>
          <p:nvPr/>
        </p:nvSpPr>
        <p:spPr>
          <a:xfrm>
            <a:off x="2788920" y="3214116"/>
            <a:ext cx="97790" cy="338455"/>
          </a:xfrm>
          <a:custGeom>
            <a:avLst/>
            <a:gdLst/>
            <a:ahLst/>
            <a:cxnLst/>
            <a:rect l="l" t="t" r="r" b="b"/>
            <a:pathLst>
              <a:path w="97789" h="338454">
                <a:moveTo>
                  <a:pt x="0" y="338327"/>
                </a:moveTo>
                <a:lnTo>
                  <a:pt x="97536" y="338327"/>
                </a:lnTo>
                <a:lnTo>
                  <a:pt x="97536" y="0"/>
                </a:lnTo>
                <a:lnTo>
                  <a:pt x="0" y="0"/>
                </a:lnTo>
                <a:lnTo>
                  <a:pt x="0" y="338327"/>
                </a:lnTo>
                <a:close/>
              </a:path>
            </a:pathLst>
          </a:custGeom>
          <a:solidFill>
            <a:srgbClr val="D91D1D"/>
          </a:solidFill>
        </p:spPr>
        <p:txBody>
          <a:bodyPr wrap="square" lIns="0" tIns="0" rIns="0" bIns="0" rtlCol="0"/>
          <a:lstStyle/>
          <a:p>
            <a:endParaRPr/>
          </a:p>
        </p:txBody>
      </p:sp>
      <p:sp>
        <p:nvSpPr>
          <p:cNvPr id="17" name="object 17"/>
          <p:cNvSpPr/>
          <p:nvPr/>
        </p:nvSpPr>
        <p:spPr>
          <a:xfrm>
            <a:off x="2788920" y="3214116"/>
            <a:ext cx="97790" cy="338455"/>
          </a:xfrm>
          <a:custGeom>
            <a:avLst/>
            <a:gdLst/>
            <a:ahLst/>
            <a:cxnLst/>
            <a:rect l="l" t="t" r="r" b="b"/>
            <a:pathLst>
              <a:path w="97789" h="338454">
                <a:moveTo>
                  <a:pt x="0" y="338327"/>
                </a:moveTo>
                <a:lnTo>
                  <a:pt x="97536" y="338327"/>
                </a:lnTo>
                <a:lnTo>
                  <a:pt x="97536" y="0"/>
                </a:lnTo>
                <a:lnTo>
                  <a:pt x="0" y="0"/>
                </a:lnTo>
                <a:lnTo>
                  <a:pt x="0" y="338327"/>
                </a:lnTo>
                <a:close/>
              </a:path>
            </a:pathLst>
          </a:custGeom>
          <a:ln w="15240">
            <a:solidFill>
              <a:srgbClr val="5F6E1C"/>
            </a:solidFill>
          </a:ln>
        </p:spPr>
        <p:txBody>
          <a:bodyPr wrap="square" lIns="0" tIns="0" rIns="0" bIns="0" rtlCol="0"/>
          <a:lstStyle/>
          <a:p>
            <a:endParaRPr/>
          </a:p>
        </p:txBody>
      </p:sp>
      <p:sp>
        <p:nvSpPr>
          <p:cNvPr id="18" name="object 18"/>
          <p:cNvSpPr/>
          <p:nvPr/>
        </p:nvSpPr>
        <p:spPr>
          <a:xfrm>
            <a:off x="2618232" y="3214116"/>
            <a:ext cx="97790" cy="338455"/>
          </a:xfrm>
          <a:custGeom>
            <a:avLst/>
            <a:gdLst/>
            <a:ahLst/>
            <a:cxnLst/>
            <a:rect l="l" t="t" r="r" b="b"/>
            <a:pathLst>
              <a:path w="97789" h="338454">
                <a:moveTo>
                  <a:pt x="0" y="338327"/>
                </a:moveTo>
                <a:lnTo>
                  <a:pt x="97536" y="338327"/>
                </a:lnTo>
                <a:lnTo>
                  <a:pt x="97536" y="0"/>
                </a:lnTo>
                <a:lnTo>
                  <a:pt x="0" y="0"/>
                </a:lnTo>
                <a:lnTo>
                  <a:pt x="0" y="338327"/>
                </a:lnTo>
                <a:close/>
              </a:path>
            </a:pathLst>
          </a:custGeom>
          <a:solidFill>
            <a:srgbClr val="D91D1D"/>
          </a:solidFill>
        </p:spPr>
        <p:txBody>
          <a:bodyPr wrap="square" lIns="0" tIns="0" rIns="0" bIns="0" rtlCol="0"/>
          <a:lstStyle/>
          <a:p>
            <a:endParaRPr/>
          </a:p>
        </p:txBody>
      </p:sp>
      <p:sp>
        <p:nvSpPr>
          <p:cNvPr id="19" name="object 19"/>
          <p:cNvSpPr/>
          <p:nvPr/>
        </p:nvSpPr>
        <p:spPr>
          <a:xfrm>
            <a:off x="2618232" y="3214116"/>
            <a:ext cx="97790" cy="338455"/>
          </a:xfrm>
          <a:custGeom>
            <a:avLst/>
            <a:gdLst/>
            <a:ahLst/>
            <a:cxnLst/>
            <a:rect l="l" t="t" r="r" b="b"/>
            <a:pathLst>
              <a:path w="97789" h="338454">
                <a:moveTo>
                  <a:pt x="0" y="338327"/>
                </a:moveTo>
                <a:lnTo>
                  <a:pt x="97536" y="338327"/>
                </a:lnTo>
                <a:lnTo>
                  <a:pt x="97536" y="0"/>
                </a:lnTo>
                <a:lnTo>
                  <a:pt x="0" y="0"/>
                </a:lnTo>
                <a:lnTo>
                  <a:pt x="0" y="338327"/>
                </a:lnTo>
                <a:close/>
              </a:path>
            </a:pathLst>
          </a:custGeom>
          <a:ln w="15240">
            <a:solidFill>
              <a:srgbClr val="5F6E1C"/>
            </a:solidFill>
          </a:ln>
        </p:spPr>
        <p:txBody>
          <a:bodyPr wrap="square" lIns="0" tIns="0" rIns="0" bIns="0" rtlCol="0"/>
          <a:lstStyle/>
          <a:p>
            <a:endParaRPr/>
          </a:p>
        </p:txBody>
      </p:sp>
      <p:sp>
        <p:nvSpPr>
          <p:cNvPr id="20" name="object 20"/>
          <p:cNvSpPr/>
          <p:nvPr/>
        </p:nvSpPr>
        <p:spPr>
          <a:xfrm>
            <a:off x="3285744" y="3215639"/>
            <a:ext cx="2489200" cy="337185"/>
          </a:xfrm>
          <a:custGeom>
            <a:avLst/>
            <a:gdLst/>
            <a:ahLst/>
            <a:cxnLst/>
            <a:rect l="l" t="t" r="r" b="b"/>
            <a:pathLst>
              <a:path w="2489200" h="337185">
                <a:moveTo>
                  <a:pt x="0" y="336803"/>
                </a:moveTo>
                <a:lnTo>
                  <a:pt x="2488692" y="336803"/>
                </a:lnTo>
                <a:lnTo>
                  <a:pt x="2488692" y="0"/>
                </a:lnTo>
                <a:lnTo>
                  <a:pt x="0" y="0"/>
                </a:lnTo>
                <a:lnTo>
                  <a:pt x="0" y="336803"/>
                </a:lnTo>
                <a:close/>
              </a:path>
            </a:pathLst>
          </a:custGeom>
          <a:solidFill>
            <a:srgbClr val="D91D1D"/>
          </a:solidFill>
        </p:spPr>
        <p:txBody>
          <a:bodyPr wrap="square" lIns="0" tIns="0" rIns="0" bIns="0" rtlCol="0"/>
          <a:lstStyle/>
          <a:p>
            <a:endParaRPr/>
          </a:p>
        </p:txBody>
      </p:sp>
      <p:sp>
        <p:nvSpPr>
          <p:cNvPr id="21" name="object 21"/>
          <p:cNvSpPr/>
          <p:nvPr/>
        </p:nvSpPr>
        <p:spPr>
          <a:xfrm>
            <a:off x="3285744" y="3215639"/>
            <a:ext cx="2489200" cy="337185"/>
          </a:xfrm>
          <a:custGeom>
            <a:avLst/>
            <a:gdLst/>
            <a:ahLst/>
            <a:cxnLst/>
            <a:rect l="l" t="t" r="r" b="b"/>
            <a:pathLst>
              <a:path w="2489200" h="337185">
                <a:moveTo>
                  <a:pt x="0" y="336803"/>
                </a:moveTo>
                <a:lnTo>
                  <a:pt x="2488692" y="336803"/>
                </a:lnTo>
                <a:lnTo>
                  <a:pt x="2488692" y="0"/>
                </a:lnTo>
                <a:lnTo>
                  <a:pt x="0" y="0"/>
                </a:lnTo>
                <a:lnTo>
                  <a:pt x="0" y="336803"/>
                </a:lnTo>
                <a:close/>
              </a:path>
            </a:pathLst>
          </a:custGeom>
          <a:ln w="15240">
            <a:solidFill>
              <a:srgbClr val="5F6E1C"/>
            </a:solidFill>
          </a:ln>
        </p:spPr>
        <p:txBody>
          <a:bodyPr wrap="square" lIns="0" tIns="0" rIns="0" bIns="0" rtlCol="0"/>
          <a:lstStyle/>
          <a:p>
            <a:endParaRPr/>
          </a:p>
        </p:txBody>
      </p:sp>
      <p:sp>
        <p:nvSpPr>
          <p:cNvPr id="22" name="object 22"/>
          <p:cNvSpPr/>
          <p:nvPr/>
        </p:nvSpPr>
        <p:spPr>
          <a:xfrm>
            <a:off x="5775197" y="2265426"/>
            <a:ext cx="0" cy="1287145"/>
          </a:xfrm>
          <a:custGeom>
            <a:avLst/>
            <a:gdLst/>
            <a:ahLst/>
            <a:cxnLst/>
            <a:rect l="l" t="t" r="r" b="b"/>
            <a:pathLst>
              <a:path h="1287145">
                <a:moveTo>
                  <a:pt x="0" y="0"/>
                </a:moveTo>
                <a:lnTo>
                  <a:pt x="0" y="1286890"/>
                </a:lnTo>
              </a:path>
            </a:pathLst>
          </a:custGeom>
          <a:ln w="19812">
            <a:solidFill>
              <a:srgbClr val="000000"/>
            </a:solidFill>
          </a:ln>
        </p:spPr>
        <p:txBody>
          <a:bodyPr wrap="square" lIns="0" tIns="0" rIns="0" bIns="0" rtlCol="0"/>
          <a:lstStyle/>
          <a:p>
            <a:endParaRPr/>
          </a:p>
        </p:txBody>
      </p:sp>
      <p:sp>
        <p:nvSpPr>
          <p:cNvPr id="23" name="object 23"/>
          <p:cNvSpPr/>
          <p:nvPr/>
        </p:nvSpPr>
        <p:spPr>
          <a:xfrm>
            <a:off x="1565147" y="2389632"/>
            <a:ext cx="1656588" cy="1994916"/>
          </a:xfrm>
          <a:prstGeom prst="rect">
            <a:avLst/>
          </a:prstGeom>
          <a:blipFill>
            <a:blip r:embed="rId4" cstate="print"/>
            <a:stretch>
              <a:fillRect/>
            </a:stretch>
          </a:blipFill>
        </p:spPr>
        <p:txBody>
          <a:bodyPr wrap="square" lIns="0" tIns="0" rIns="0" bIns="0" rtlCol="0"/>
          <a:lstStyle/>
          <a:p>
            <a:endParaRPr/>
          </a:p>
        </p:txBody>
      </p:sp>
      <p:sp>
        <p:nvSpPr>
          <p:cNvPr id="24" name="object 24"/>
          <p:cNvSpPr txBox="1"/>
          <p:nvPr/>
        </p:nvSpPr>
        <p:spPr>
          <a:xfrm>
            <a:off x="2127885" y="2648839"/>
            <a:ext cx="511175" cy="1122680"/>
          </a:xfrm>
          <a:prstGeom prst="rect">
            <a:avLst/>
          </a:prstGeom>
        </p:spPr>
        <p:txBody>
          <a:bodyPr vert="horz" wrap="square" lIns="0" tIns="12700" rIns="0" bIns="0" rtlCol="0">
            <a:spAutoFit/>
          </a:bodyPr>
          <a:lstStyle/>
          <a:p>
            <a:pPr marL="12700">
              <a:lnSpc>
                <a:spcPct val="100000"/>
              </a:lnSpc>
              <a:spcBef>
                <a:spcPts val="100"/>
              </a:spcBef>
            </a:pPr>
            <a:r>
              <a:rPr sz="7200" b="1" spc="-5">
                <a:latin typeface="Tw Cen MT Condensed Extra Bold"/>
                <a:cs typeface="Tw Cen MT Condensed Extra Bold"/>
              </a:rPr>
              <a:t>§</a:t>
            </a:r>
            <a:endParaRPr sz="7200">
              <a:latin typeface="Tw Cen MT Condensed Extra Bold"/>
              <a:cs typeface="Tw Cen MT Condensed Extra Bold"/>
            </a:endParaRPr>
          </a:p>
        </p:txBody>
      </p:sp>
      <p:sp>
        <p:nvSpPr>
          <p:cNvPr id="25" name="object 25"/>
          <p:cNvSpPr txBox="1"/>
          <p:nvPr/>
        </p:nvSpPr>
        <p:spPr>
          <a:xfrm>
            <a:off x="2683510" y="2242566"/>
            <a:ext cx="1382395" cy="330835"/>
          </a:xfrm>
          <a:prstGeom prst="rect">
            <a:avLst/>
          </a:prstGeom>
        </p:spPr>
        <p:txBody>
          <a:bodyPr vert="horz" wrap="square" lIns="0" tIns="13335" rIns="0" bIns="0" rtlCol="0">
            <a:spAutoFit/>
          </a:bodyPr>
          <a:lstStyle/>
          <a:p>
            <a:pPr marL="12700">
              <a:lnSpc>
                <a:spcPct val="100000"/>
              </a:lnSpc>
              <a:spcBef>
                <a:spcPts val="105"/>
              </a:spcBef>
            </a:pPr>
            <a:r>
              <a:rPr sz="2000" spc="-15">
                <a:latin typeface="Garamond"/>
                <a:cs typeface="Garamond"/>
              </a:rPr>
              <a:t>Postępowanie</a:t>
            </a:r>
            <a:endParaRPr sz="2000">
              <a:latin typeface="Garamond"/>
              <a:cs typeface="Garamond"/>
            </a:endParaRPr>
          </a:p>
        </p:txBody>
      </p:sp>
      <p:sp>
        <p:nvSpPr>
          <p:cNvPr id="26" name="object 26"/>
          <p:cNvSpPr txBox="1"/>
          <p:nvPr/>
        </p:nvSpPr>
        <p:spPr>
          <a:xfrm>
            <a:off x="6014084" y="2401062"/>
            <a:ext cx="2169795" cy="635635"/>
          </a:xfrm>
          <a:prstGeom prst="rect">
            <a:avLst/>
          </a:prstGeom>
        </p:spPr>
        <p:txBody>
          <a:bodyPr vert="horz" wrap="square" lIns="0" tIns="13335" rIns="0" bIns="0" rtlCol="0">
            <a:spAutoFit/>
          </a:bodyPr>
          <a:lstStyle/>
          <a:p>
            <a:pPr marL="12700">
              <a:lnSpc>
                <a:spcPct val="100000"/>
              </a:lnSpc>
              <a:spcBef>
                <a:spcPts val="105"/>
              </a:spcBef>
            </a:pPr>
            <a:r>
              <a:rPr sz="2000" spc="-15">
                <a:latin typeface="Garamond"/>
                <a:cs typeface="Garamond"/>
              </a:rPr>
              <a:t>Postępowanie</a:t>
            </a:r>
            <a:r>
              <a:rPr sz="2000" spc="-35">
                <a:latin typeface="Garamond"/>
                <a:cs typeface="Garamond"/>
              </a:rPr>
              <a:t> </a:t>
            </a:r>
            <a:r>
              <a:rPr sz="2000" spc="-10">
                <a:latin typeface="Garamond"/>
                <a:cs typeface="Garamond"/>
              </a:rPr>
              <a:t>sądowe</a:t>
            </a:r>
            <a:endParaRPr sz="2000">
              <a:latin typeface="Garamond"/>
              <a:cs typeface="Garamond"/>
            </a:endParaRPr>
          </a:p>
          <a:p>
            <a:pPr marL="12700">
              <a:lnSpc>
                <a:spcPct val="100000"/>
              </a:lnSpc>
            </a:pPr>
            <a:r>
              <a:rPr sz="2000" spc="5">
                <a:latin typeface="Garamond"/>
                <a:cs typeface="Garamond"/>
              </a:rPr>
              <a:t>(jurysdykcyjne)</a:t>
            </a:r>
            <a:endParaRPr sz="2000">
              <a:latin typeface="Garamond"/>
              <a:cs typeface="Garamond"/>
            </a:endParaRPr>
          </a:p>
        </p:txBody>
      </p:sp>
      <p:sp>
        <p:nvSpPr>
          <p:cNvPr id="27" name="object 27"/>
          <p:cNvSpPr/>
          <p:nvPr/>
        </p:nvSpPr>
        <p:spPr>
          <a:xfrm>
            <a:off x="3805428" y="4469891"/>
            <a:ext cx="1143000" cy="1272540"/>
          </a:xfrm>
          <a:custGeom>
            <a:avLst/>
            <a:gdLst/>
            <a:ahLst/>
            <a:cxnLst/>
            <a:rect l="l" t="t" r="r" b="b"/>
            <a:pathLst>
              <a:path w="1143000" h="1272539">
                <a:moveTo>
                  <a:pt x="571500" y="0"/>
                </a:moveTo>
                <a:lnTo>
                  <a:pt x="0" y="1272539"/>
                </a:lnTo>
                <a:lnTo>
                  <a:pt x="1143000" y="1272539"/>
                </a:lnTo>
                <a:lnTo>
                  <a:pt x="571500" y="0"/>
                </a:lnTo>
                <a:close/>
              </a:path>
            </a:pathLst>
          </a:custGeom>
          <a:solidFill>
            <a:srgbClr val="D91D1D"/>
          </a:solidFill>
        </p:spPr>
        <p:txBody>
          <a:bodyPr wrap="square" lIns="0" tIns="0" rIns="0" bIns="0" rtlCol="0"/>
          <a:lstStyle/>
          <a:p>
            <a:endParaRPr/>
          </a:p>
        </p:txBody>
      </p:sp>
      <p:sp>
        <p:nvSpPr>
          <p:cNvPr id="28" name="object 28"/>
          <p:cNvSpPr/>
          <p:nvPr/>
        </p:nvSpPr>
        <p:spPr>
          <a:xfrm>
            <a:off x="3805428" y="4469891"/>
            <a:ext cx="1143000" cy="1272540"/>
          </a:xfrm>
          <a:custGeom>
            <a:avLst/>
            <a:gdLst/>
            <a:ahLst/>
            <a:cxnLst/>
            <a:rect l="l" t="t" r="r" b="b"/>
            <a:pathLst>
              <a:path w="1143000" h="1272539">
                <a:moveTo>
                  <a:pt x="0" y="1272539"/>
                </a:moveTo>
                <a:lnTo>
                  <a:pt x="571500" y="0"/>
                </a:lnTo>
                <a:lnTo>
                  <a:pt x="1143000" y="1272539"/>
                </a:lnTo>
                <a:lnTo>
                  <a:pt x="0" y="1272539"/>
                </a:lnTo>
                <a:close/>
              </a:path>
            </a:pathLst>
          </a:custGeom>
          <a:ln w="15240">
            <a:solidFill>
              <a:srgbClr val="5F6E1C"/>
            </a:solidFill>
          </a:ln>
        </p:spPr>
        <p:txBody>
          <a:bodyPr wrap="square" lIns="0" tIns="0" rIns="0" bIns="0" rtlCol="0"/>
          <a:lstStyle/>
          <a:p>
            <a:endParaRPr/>
          </a:p>
        </p:txBody>
      </p:sp>
      <p:sp>
        <p:nvSpPr>
          <p:cNvPr id="29" name="object 29"/>
          <p:cNvSpPr/>
          <p:nvPr/>
        </p:nvSpPr>
        <p:spPr>
          <a:xfrm>
            <a:off x="6984492" y="4439411"/>
            <a:ext cx="1143000" cy="1271270"/>
          </a:xfrm>
          <a:custGeom>
            <a:avLst/>
            <a:gdLst/>
            <a:ahLst/>
            <a:cxnLst/>
            <a:rect l="l" t="t" r="r" b="b"/>
            <a:pathLst>
              <a:path w="1143000" h="1271270">
                <a:moveTo>
                  <a:pt x="571500" y="0"/>
                </a:moveTo>
                <a:lnTo>
                  <a:pt x="0" y="1271016"/>
                </a:lnTo>
                <a:lnTo>
                  <a:pt x="1143000" y="1271016"/>
                </a:lnTo>
                <a:lnTo>
                  <a:pt x="571500" y="0"/>
                </a:lnTo>
                <a:close/>
              </a:path>
            </a:pathLst>
          </a:custGeom>
          <a:solidFill>
            <a:srgbClr val="9966FF"/>
          </a:solidFill>
        </p:spPr>
        <p:txBody>
          <a:bodyPr wrap="square" lIns="0" tIns="0" rIns="0" bIns="0" rtlCol="0"/>
          <a:lstStyle/>
          <a:p>
            <a:endParaRPr/>
          </a:p>
        </p:txBody>
      </p:sp>
      <p:sp>
        <p:nvSpPr>
          <p:cNvPr id="30" name="object 30"/>
          <p:cNvSpPr/>
          <p:nvPr/>
        </p:nvSpPr>
        <p:spPr>
          <a:xfrm>
            <a:off x="6984492" y="4439411"/>
            <a:ext cx="1143000" cy="1271270"/>
          </a:xfrm>
          <a:custGeom>
            <a:avLst/>
            <a:gdLst/>
            <a:ahLst/>
            <a:cxnLst/>
            <a:rect l="l" t="t" r="r" b="b"/>
            <a:pathLst>
              <a:path w="1143000" h="1271270">
                <a:moveTo>
                  <a:pt x="0" y="1271016"/>
                </a:moveTo>
                <a:lnTo>
                  <a:pt x="571500" y="0"/>
                </a:lnTo>
                <a:lnTo>
                  <a:pt x="1143000" y="1271016"/>
                </a:lnTo>
                <a:lnTo>
                  <a:pt x="0" y="1271016"/>
                </a:lnTo>
                <a:close/>
              </a:path>
            </a:pathLst>
          </a:custGeom>
          <a:ln w="15240">
            <a:solidFill>
              <a:srgbClr val="5F6E1C"/>
            </a:solidFill>
          </a:ln>
        </p:spPr>
        <p:txBody>
          <a:bodyPr wrap="square" lIns="0" tIns="0" rIns="0" bIns="0" rtlCol="0"/>
          <a:lstStyle/>
          <a:p>
            <a:endParaRPr/>
          </a:p>
        </p:txBody>
      </p:sp>
      <p:sp>
        <p:nvSpPr>
          <p:cNvPr id="31" name="object 31"/>
          <p:cNvSpPr txBox="1"/>
          <p:nvPr/>
        </p:nvSpPr>
        <p:spPr>
          <a:xfrm>
            <a:off x="3838955" y="3893820"/>
            <a:ext cx="1501140" cy="646430"/>
          </a:xfrm>
          <a:prstGeom prst="rect">
            <a:avLst/>
          </a:prstGeom>
          <a:solidFill>
            <a:srgbClr val="D91D1D"/>
          </a:solidFill>
        </p:spPr>
        <p:txBody>
          <a:bodyPr vert="horz" wrap="square" lIns="0" tIns="27940" rIns="0" bIns="0" rtlCol="0">
            <a:spAutoFit/>
          </a:bodyPr>
          <a:lstStyle/>
          <a:p>
            <a:pPr marL="91440" marR="129539">
              <a:lnSpc>
                <a:spcPct val="100000"/>
              </a:lnSpc>
              <a:spcBef>
                <a:spcPts val="220"/>
              </a:spcBef>
            </a:pPr>
            <a:r>
              <a:rPr sz="1800" b="1">
                <a:latin typeface="Garamond"/>
                <a:cs typeface="Garamond"/>
              </a:rPr>
              <a:t>P</a:t>
            </a:r>
            <a:r>
              <a:rPr sz="1800" b="1" spc="-40">
                <a:latin typeface="Garamond"/>
                <a:cs typeface="Garamond"/>
              </a:rPr>
              <a:t>R</a:t>
            </a:r>
            <a:r>
              <a:rPr sz="1800" b="1">
                <a:latin typeface="Garamond"/>
                <a:cs typeface="Garamond"/>
              </a:rPr>
              <a:t>O</a:t>
            </a:r>
            <a:r>
              <a:rPr sz="1800" b="1" spc="5">
                <a:latin typeface="Garamond"/>
                <a:cs typeface="Garamond"/>
              </a:rPr>
              <a:t>K</a:t>
            </a:r>
            <a:r>
              <a:rPr sz="1800" b="1" spc="-5">
                <a:latin typeface="Garamond"/>
                <a:cs typeface="Garamond"/>
              </a:rPr>
              <a:t>URAT  </a:t>
            </a:r>
            <a:r>
              <a:rPr sz="1800" b="1">
                <a:latin typeface="Garamond"/>
                <a:cs typeface="Garamond"/>
              </a:rPr>
              <a:t>OR</a:t>
            </a:r>
            <a:endParaRPr sz="1800">
              <a:latin typeface="Garamond"/>
              <a:cs typeface="Garamond"/>
            </a:endParaRPr>
          </a:p>
        </p:txBody>
      </p:sp>
      <p:sp>
        <p:nvSpPr>
          <p:cNvPr id="32" name="object 32"/>
          <p:cNvSpPr txBox="1"/>
          <p:nvPr/>
        </p:nvSpPr>
        <p:spPr>
          <a:xfrm>
            <a:off x="7348728" y="3889247"/>
            <a:ext cx="879475" cy="373380"/>
          </a:xfrm>
          <a:prstGeom prst="rect">
            <a:avLst/>
          </a:prstGeom>
          <a:solidFill>
            <a:srgbClr val="9966FF"/>
          </a:solidFill>
        </p:spPr>
        <p:txBody>
          <a:bodyPr vert="horz" wrap="square" lIns="0" tIns="28575" rIns="0" bIns="0" rtlCol="0">
            <a:spAutoFit/>
          </a:bodyPr>
          <a:lstStyle/>
          <a:p>
            <a:pPr marL="92710">
              <a:lnSpc>
                <a:spcPct val="100000"/>
              </a:lnSpc>
              <a:spcBef>
                <a:spcPts val="225"/>
              </a:spcBef>
            </a:pPr>
            <a:r>
              <a:rPr sz="1800" b="1" spc="-5">
                <a:latin typeface="Garamond"/>
                <a:cs typeface="Garamond"/>
              </a:rPr>
              <a:t>SĄD</a:t>
            </a:r>
            <a:endParaRPr sz="1800">
              <a:latin typeface="Garamond"/>
              <a:cs typeface="Garamond"/>
            </a:endParaRPr>
          </a:p>
        </p:txBody>
      </p:sp>
      <p:sp>
        <p:nvSpPr>
          <p:cNvPr id="33" name="object 33"/>
          <p:cNvSpPr/>
          <p:nvPr/>
        </p:nvSpPr>
        <p:spPr>
          <a:xfrm>
            <a:off x="2412492" y="5949696"/>
            <a:ext cx="1431290" cy="646430"/>
          </a:xfrm>
          <a:custGeom>
            <a:avLst/>
            <a:gdLst/>
            <a:ahLst/>
            <a:cxnLst/>
            <a:rect l="l" t="t" r="r" b="b"/>
            <a:pathLst>
              <a:path w="1431289" h="646429">
                <a:moveTo>
                  <a:pt x="0" y="646175"/>
                </a:moveTo>
                <a:lnTo>
                  <a:pt x="1431035" y="646175"/>
                </a:lnTo>
                <a:lnTo>
                  <a:pt x="1431035" y="0"/>
                </a:lnTo>
                <a:lnTo>
                  <a:pt x="0" y="0"/>
                </a:lnTo>
                <a:lnTo>
                  <a:pt x="0" y="646175"/>
                </a:lnTo>
                <a:close/>
              </a:path>
            </a:pathLst>
          </a:custGeom>
          <a:solidFill>
            <a:srgbClr val="FFFFFF"/>
          </a:solidFill>
        </p:spPr>
        <p:txBody>
          <a:bodyPr wrap="square" lIns="0" tIns="0" rIns="0" bIns="0" rtlCol="0"/>
          <a:lstStyle/>
          <a:p>
            <a:endParaRPr/>
          </a:p>
        </p:txBody>
      </p:sp>
      <p:sp>
        <p:nvSpPr>
          <p:cNvPr id="34" name="object 34"/>
          <p:cNvSpPr/>
          <p:nvPr/>
        </p:nvSpPr>
        <p:spPr>
          <a:xfrm>
            <a:off x="2412492" y="5949696"/>
            <a:ext cx="1431290" cy="646430"/>
          </a:xfrm>
          <a:custGeom>
            <a:avLst/>
            <a:gdLst/>
            <a:ahLst/>
            <a:cxnLst/>
            <a:rect l="l" t="t" r="r" b="b"/>
            <a:pathLst>
              <a:path w="1431289" h="646429">
                <a:moveTo>
                  <a:pt x="0" y="646175"/>
                </a:moveTo>
                <a:lnTo>
                  <a:pt x="1431035" y="646175"/>
                </a:lnTo>
                <a:lnTo>
                  <a:pt x="1431035" y="0"/>
                </a:lnTo>
                <a:lnTo>
                  <a:pt x="0" y="0"/>
                </a:lnTo>
                <a:lnTo>
                  <a:pt x="0" y="646175"/>
                </a:lnTo>
                <a:close/>
              </a:path>
            </a:pathLst>
          </a:custGeom>
          <a:ln w="9144">
            <a:solidFill>
              <a:srgbClr val="C00000"/>
            </a:solidFill>
          </a:ln>
        </p:spPr>
        <p:txBody>
          <a:bodyPr wrap="square" lIns="0" tIns="0" rIns="0" bIns="0" rtlCol="0"/>
          <a:lstStyle/>
          <a:p>
            <a:endParaRPr/>
          </a:p>
        </p:txBody>
      </p:sp>
      <p:sp>
        <p:nvSpPr>
          <p:cNvPr id="35" name="object 35"/>
          <p:cNvSpPr txBox="1"/>
          <p:nvPr/>
        </p:nvSpPr>
        <p:spPr>
          <a:xfrm>
            <a:off x="2492120" y="5966561"/>
            <a:ext cx="1184275" cy="299720"/>
          </a:xfrm>
          <a:prstGeom prst="rect">
            <a:avLst/>
          </a:prstGeom>
        </p:spPr>
        <p:txBody>
          <a:bodyPr vert="horz" wrap="square" lIns="0" tIns="12700" rIns="0" bIns="0" rtlCol="0">
            <a:spAutoFit/>
          </a:bodyPr>
          <a:lstStyle/>
          <a:p>
            <a:pPr marL="12700">
              <a:lnSpc>
                <a:spcPct val="100000"/>
              </a:lnSpc>
              <a:spcBef>
                <a:spcPts val="100"/>
              </a:spcBef>
            </a:pPr>
            <a:r>
              <a:rPr sz="1800" spc="-5">
                <a:latin typeface="Garamond"/>
                <a:cs typeface="Garamond"/>
              </a:rPr>
              <a:t>PODEJRZA</a:t>
            </a:r>
            <a:endParaRPr sz="1800">
              <a:latin typeface="Garamond"/>
              <a:cs typeface="Garamond"/>
            </a:endParaRPr>
          </a:p>
        </p:txBody>
      </p:sp>
      <p:sp>
        <p:nvSpPr>
          <p:cNvPr id="36" name="object 36"/>
          <p:cNvSpPr txBox="1"/>
          <p:nvPr/>
        </p:nvSpPr>
        <p:spPr>
          <a:xfrm>
            <a:off x="2492120" y="6240881"/>
            <a:ext cx="353695" cy="299720"/>
          </a:xfrm>
          <a:prstGeom prst="rect">
            <a:avLst/>
          </a:prstGeom>
        </p:spPr>
        <p:txBody>
          <a:bodyPr vert="horz" wrap="square" lIns="0" tIns="12700" rIns="0" bIns="0" rtlCol="0">
            <a:spAutoFit/>
          </a:bodyPr>
          <a:lstStyle/>
          <a:p>
            <a:pPr marL="12700">
              <a:lnSpc>
                <a:spcPct val="100000"/>
              </a:lnSpc>
              <a:spcBef>
                <a:spcPts val="100"/>
              </a:spcBef>
            </a:pPr>
            <a:r>
              <a:rPr sz="1800" spc="5">
                <a:latin typeface="Garamond"/>
                <a:cs typeface="Garamond"/>
              </a:rPr>
              <a:t>NY</a:t>
            </a:r>
            <a:endParaRPr sz="1800">
              <a:latin typeface="Garamond"/>
              <a:cs typeface="Garamond"/>
            </a:endParaRPr>
          </a:p>
        </p:txBody>
      </p:sp>
      <p:sp>
        <p:nvSpPr>
          <p:cNvPr id="37" name="object 37"/>
          <p:cNvSpPr/>
          <p:nvPr/>
        </p:nvSpPr>
        <p:spPr>
          <a:xfrm>
            <a:off x="4471415" y="5862828"/>
            <a:ext cx="1767839" cy="646430"/>
          </a:xfrm>
          <a:custGeom>
            <a:avLst/>
            <a:gdLst/>
            <a:ahLst/>
            <a:cxnLst/>
            <a:rect l="l" t="t" r="r" b="b"/>
            <a:pathLst>
              <a:path w="1767839" h="646429">
                <a:moveTo>
                  <a:pt x="0" y="646176"/>
                </a:moveTo>
                <a:lnTo>
                  <a:pt x="1767839" y="646176"/>
                </a:lnTo>
                <a:lnTo>
                  <a:pt x="1767839" y="0"/>
                </a:lnTo>
                <a:lnTo>
                  <a:pt x="0" y="0"/>
                </a:lnTo>
                <a:lnTo>
                  <a:pt x="0" y="646176"/>
                </a:lnTo>
                <a:close/>
              </a:path>
            </a:pathLst>
          </a:custGeom>
          <a:solidFill>
            <a:srgbClr val="FFFFFF"/>
          </a:solidFill>
        </p:spPr>
        <p:txBody>
          <a:bodyPr wrap="square" lIns="0" tIns="0" rIns="0" bIns="0" rtlCol="0"/>
          <a:lstStyle/>
          <a:p>
            <a:endParaRPr/>
          </a:p>
        </p:txBody>
      </p:sp>
      <p:sp>
        <p:nvSpPr>
          <p:cNvPr id="38" name="object 38"/>
          <p:cNvSpPr/>
          <p:nvPr/>
        </p:nvSpPr>
        <p:spPr>
          <a:xfrm>
            <a:off x="4471415" y="5862828"/>
            <a:ext cx="1767839" cy="646430"/>
          </a:xfrm>
          <a:custGeom>
            <a:avLst/>
            <a:gdLst/>
            <a:ahLst/>
            <a:cxnLst/>
            <a:rect l="l" t="t" r="r" b="b"/>
            <a:pathLst>
              <a:path w="1767839" h="646429">
                <a:moveTo>
                  <a:pt x="0" y="646176"/>
                </a:moveTo>
                <a:lnTo>
                  <a:pt x="1767839" y="646176"/>
                </a:lnTo>
                <a:lnTo>
                  <a:pt x="1767839" y="0"/>
                </a:lnTo>
                <a:lnTo>
                  <a:pt x="0" y="0"/>
                </a:lnTo>
                <a:lnTo>
                  <a:pt x="0" y="646176"/>
                </a:lnTo>
                <a:close/>
              </a:path>
            </a:pathLst>
          </a:custGeom>
          <a:ln w="9144">
            <a:solidFill>
              <a:srgbClr val="C00000"/>
            </a:solidFill>
          </a:ln>
        </p:spPr>
        <p:txBody>
          <a:bodyPr wrap="square" lIns="0" tIns="0" rIns="0" bIns="0" rtlCol="0"/>
          <a:lstStyle/>
          <a:p>
            <a:endParaRPr/>
          </a:p>
        </p:txBody>
      </p:sp>
      <p:sp>
        <p:nvSpPr>
          <p:cNvPr id="39" name="object 39"/>
          <p:cNvSpPr txBox="1"/>
          <p:nvPr/>
        </p:nvSpPr>
        <p:spPr>
          <a:xfrm>
            <a:off x="4550409" y="5877864"/>
            <a:ext cx="1472565" cy="574675"/>
          </a:xfrm>
          <a:prstGeom prst="rect">
            <a:avLst/>
          </a:prstGeom>
        </p:spPr>
        <p:txBody>
          <a:bodyPr vert="horz" wrap="square" lIns="0" tIns="12700" rIns="0" bIns="0" rtlCol="0">
            <a:spAutoFit/>
          </a:bodyPr>
          <a:lstStyle/>
          <a:p>
            <a:pPr marL="12700">
              <a:lnSpc>
                <a:spcPct val="100000"/>
              </a:lnSpc>
              <a:spcBef>
                <a:spcPts val="100"/>
              </a:spcBef>
            </a:pPr>
            <a:r>
              <a:rPr sz="1800" spc="-10">
                <a:latin typeface="Garamond"/>
                <a:cs typeface="Garamond"/>
              </a:rPr>
              <a:t>P</a:t>
            </a:r>
            <a:r>
              <a:rPr sz="1800" spc="-5">
                <a:latin typeface="Garamond"/>
                <a:cs typeface="Garamond"/>
              </a:rPr>
              <a:t>O</a:t>
            </a:r>
            <a:r>
              <a:rPr sz="1800" spc="-10">
                <a:latin typeface="Garamond"/>
                <a:cs typeface="Garamond"/>
              </a:rPr>
              <a:t>K</a:t>
            </a:r>
            <a:r>
              <a:rPr sz="1800">
                <a:latin typeface="Garamond"/>
                <a:cs typeface="Garamond"/>
              </a:rPr>
              <a:t>RZ</a:t>
            </a:r>
            <a:r>
              <a:rPr sz="1800" spc="-15">
                <a:latin typeface="Garamond"/>
                <a:cs typeface="Garamond"/>
              </a:rPr>
              <a:t>Y</a:t>
            </a:r>
            <a:r>
              <a:rPr sz="1800" spc="-5">
                <a:latin typeface="Garamond"/>
                <a:cs typeface="Garamond"/>
              </a:rPr>
              <a:t>WDZ</a:t>
            </a:r>
            <a:endParaRPr sz="1800">
              <a:latin typeface="Garamond"/>
              <a:cs typeface="Garamond"/>
            </a:endParaRPr>
          </a:p>
          <a:p>
            <a:pPr marL="12700">
              <a:lnSpc>
                <a:spcPct val="100000"/>
              </a:lnSpc>
              <a:spcBef>
                <a:spcPts val="5"/>
              </a:spcBef>
            </a:pPr>
            <a:r>
              <a:rPr sz="1800" spc="-5">
                <a:latin typeface="Garamond"/>
                <a:cs typeface="Garamond"/>
              </a:rPr>
              <a:t>ONY</a:t>
            </a:r>
            <a:endParaRPr sz="1800">
              <a:latin typeface="Garamond"/>
              <a:cs typeface="Garamond"/>
            </a:endParaRPr>
          </a:p>
        </p:txBody>
      </p:sp>
      <p:sp>
        <p:nvSpPr>
          <p:cNvPr id="40" name="object 40"/>
          <p:cNvSpPr/>
          <p:nvPr/>
        </p:nvSpPr>
        <p:spPr>
          <a:xfrm>
            <a:off x="6376415" y="5862828"/>
            <a:ext cx="1411605" cy="646430"/>
          </a:xfrm>
          <a:custGeom>
            <a:avLst/>
            <a:gdLst/>
            <a:ahLst/>
            <a:cxnLst/>
            <a:rect l="l" t="t" r="r" b="b"/>
            <a:pathLst>
              <a:path w="1411604" h="646429">
                <a:moveTo>
                  <a:pt x="0" y="646176"/>
                </a:moveTo>
                <a:lnTo>
                  <a:pt x="1411224" y="646176"/>
                </a:lnTo>
                <a:lnTo>
                  <a:pt x="1411224" y="0"/>
                </a:lnTo>
                <a:lnTo>
                  <a:pt x="0" y="0"/>
                </a:lnTo>
                <a:lnTo>
                  <a:pt x="0" y="646176"/>
                </a:lnTo>
                <a:close/>
              </a:path>
            </a:pathLst>
          </a:custGeom>
          <a:solidFill>
            <a:srgbClr val="FFFFFF"/>
          </a:solidFill>
        </p:spPr>
        <p:txBody>
          <a:bodyPr wrap="square" lIns="0" tIns="0" rIns="0" bIns="0" rtlCol="0"/>
          <a:lstStyle/>
          <a:p>
            <a:endParaRPr/>
          </a:p>
        </p:txBody>
      </p:sp>
      <p:sp>
        <p:nvSpPr>
          <p:cNvPr id="41" name="object 41"/>
          <p:cNvSpPr/>
          <p:nvPr/>
        </p:nvSpPr>
        <p:spPr>
          <a:xfrm>
            <a:off x="6376415" y="5862828"/>
            <a:ext cx="1411605" cy="646430"/>
          </a:xfrm>
          <a:custGeom>
            <a:avLst/>
            <a:gdLst/>
            <a:ahLst/>
            <a:cxnLst/>
            <a:rect l="l" t="t" r="r" b="b"/>
            <a:pathLst>
              <a:path w="1411604" h="646429">
                <a:moveTo>
                  <a:pt x="0" y="646176"/>
                </a:moveTo>
                <a:lnTo>
                  <a:pt x="1411224" y="646176"/>
                </a:lnTo>
                <a:lnTo>
                  <a:pt x="1411224" y="0"/>
                </a:lnTo>
                <a:lnTo>
                  <a:pt x="0" y="0"/>
                </a:lnTo>
                <a:lnTo>
                  <a:pt x="0" y="646176"/>
                </a:lnTo>
                <a:close/>
              </a:path>
            </a:pathLst>
          </a:custGeom>
          <a:ln w="9144">
            <a:solidFill>
              <a:srgbClr val="9966FF"/>
            </a:solidFill>
          </a:ln>
        </p:spPr>
        <p:txBody>
          <a:bodyPr wrap="square" lIns="0" tIns="0" rIns="0" bIns="0" rtlCol="0"/>
          <a:lstStyle/>
          <a:p>
            <a:endParaRPr/>
          </a:p>
        </p:txBody>
      </p:sp>
      <p:sp>
        <p:nvSpPr>
          <p:cNvPr id="42" name="object 42"/>
          <p:cNvSpPr txBox="1"/>
          <p:nvPr/>
        </p:nvSpPr>
        <p:spPr>
          <a:xfrm>
            <a:off x="6456426" y="5877864"/>
            <a:ext cx="1111250" cy="574675"/>
          </a:xfrm>
          <a:prstGeom prst="rect">
            <a:avLst/>
          </a:prstGeom>
        </p:spPr>
        <p:txBody>
          <a:bodyPr vert="horz" wrap="square" lIns="0" tIns="12700" rIns="0" bIns="0" rtlCol="0">
            <a:spAutoFit/>
          </a:bodyPr>
          <a:lstStyle/>
          <a:p>
            <a:pPr marL="12700">
              <a:lnSpc>
                <a:spcPct val="100000"/>
              </a:lnSpc>
              <a:spcBef>
                <a:spcPts val="100"/>
              </a:spcBef>
            </a:pPr>
            <a:r>
              <a:rPr sz="1800" spc="-5">
                <a:latin typeface="Garamond"/>
                <a:cs typeface="Garamond"/>
              </a:rPr>
              <a:t>OSK</a:t>
            </a:r>
            <a:r>
              <a:rPr sz="1800" spc="5">
                <a:latin typeface="Garamond"/>
                <a:cs typeface="Garamond"/>
              </a:rPr>
              <a:t>A</a:t>
            </a:r>
            <a:r>
              <a:rPr sz="1800">
                <a:latin typeface="Garamond"/>
                <a:cs typeface="Garamond"/>
              </a:rPr>
              <a:t>RŻO</a:t>
            </a:r>
          </a:p>
          <a:p>
            <a:pPr marL="12700">
              <a:lnSpc>
                <a:spcPct val="100000"/>
              </a:lnSpc>
              <a:spcBef>
                <a:spcPts val="5"/>
              </a:spcBef>
            </a:pPr>
            <a:r>
              <a:rPr sz="1800" spc="5">
                <a:latin typeface="Garamond"/>
                <a:cs typeface="Garamond"/>
              </a:rPr>
              <a:t>NY</a:t>
            </a:r>
            <a:endParaRPr sz="1800">
              <a:latin typeface="Garamond"/>
              <a:cs typeface="Garamond"/>
            </a:endParaRPr>
          </a:p>
        </p:txBody>
      </p:sp>
      <p:sp>
        <p:nvSpPr>
          <p:cNvPr id="43" name="object 43"/>
          <p:cNvSpPr/>
          <p:nvPr/>
        </p:nvSpPr>
        <p:spPr>
          <a:xfrm>
            <a:off x="7967471" y="5862828"/>
            <a:ext cx="2597150" cy="861060"/>
          </a:xfrm>
          <a:custGeom>
            <a:avLst/>
            <a:gdLst/>
            <a:ahLst/>
            <a:cxnLst/>
            <a:rect l="l" t="t" r="r" b="b"/>
            <a:pathLst>
              <a:path w="2597150" h="861059">
                <a:moveTo>
                  <a:pt x="0" y="861060"/>
                </a:moveTo>
                <a:lnTo>
                  <a:pt x="2596896" y="861060"/>
                </a:lnTo>
                <a:lnTo>
                  <a:pt x="2596896" y="0"/>
                </a:lnTo>
                <a:lnTo>
                  <a:pt x="0" y="0"/>
                </a:lnTo>
                <a:lnTo>
                  <a:pt x="0" y="861060"/>
                </a:lnTo>
                <a:close/>
              </a:path>
            </a:pathLst>
          </a:custGeom>
          <a:solidFill>
            <a:srgbClr val="FFFFFF"/>
          </a:solidFill>
        </p:spPr>
        <p:txBody>
          <a:bodyPr wrap="square" lIns="0" tIns="0" rIns="0" bIns="0" rtlCol="0"/>
          <a:lstStyle/>
          <a:p>
            <a:endParaRPr/>
          </a:p>
        </p:txBody>
      </p:sp>
      <p:sp>
        <p:nvSpPr>
          <p:cNvPr id="44" name="object 44"/>
          <p:cNvSpPr/>
          <p:nvPr/>
        </p:nvSpPr>
        <p:spPr>
          <a:xfrm>
            <a:off x="7967471" y="5862828"/>
            <a:ext cx="2597150" cy="861060"/>
          </a:xfrm>
          <a:custGeom>
            <a:avLst/>
            <a:gdLst/>
            <a:ahLst/>
            <a:cxnLst/>
            <a:rect l="l" t="t" r="r" b="b"/>
            <a:pathLst>
              <a:path w="2597150" h="861059">
                <a:moveTo>
                  <a:pt x="0" y="861060"/>
                </a:moveTo>
                <a:lnTo>
                  <a:pt x="2596896" y="861060"/>
                </a:lnTo>
                <a:lnTo>
                  <a:pt x="2596896" y="0"/>
                </a:lnTo>
                <a:lnTo>
                  <a:pt x="0" y="0"/>
                </a:lnTo>
                <a:lnTo>
                  <a:pt x="0" y="861060"/>
                </a:lnTo>
                <a:close/>
              </a:path>
            </a:pathLst>
          </a:custGeom>
          <a:ln w="9144">
            <a:solidFill>
              <a:srgbClr val="9966FF"/>
            </a:solidFill>
          </a:ln>
        </p:spPr>
        <p:txBody>
          <a:bodyPr wrap="square" lIns="0" tIns="0" rIns="0" bIns="0" rtlCol="0"/>
          <a:lstStyle/>
          <a:p>
            <a:endParaRPr/>
          </a:p>
        </p:txBody>
      </p:sp>
      <p:sp>
        <p:nvSpPr>
          <p:cNvPr id="45" name="object 45"/>
          <p:cNvSpPr txBox="1"/>
          <p:nvPr/>
        </p:nvSpPr>
        <p:spPr>
          <a:xfrm>
            <a:off x="8336406" y="5877864"/>
            <a:ext cx="1859914" cy="546735"/>
          </a:xfrm>
          <a:prstGeom prst="rect">
            <a:avLst/>
          </a:prstGeom>
        </p:spPr>
        <p:txBody>
          <a:bodyPr vert="horz" wrap="square" lIns="0" tIns="12700" rIns="0" bIns="0" rtlCol="0">
            <a:spAutoFit/>
          </a:bodyPr>
          <a:lstStyle/>
          <a:p>
            <a:pPr algn="ctr">
              <a:lnSpc>
                <a:spcPct val="100000"/>
              </a:lnSpc>
              <a:spcBef>
                <a:spcPts val="100"/>
              </a:spcBef>
            </a:pPr>
            <a:r>
              <a:rPr sz="1800" spc="-10">
                <a:latin typeface="Garamond"/>
                <a:cs typeface="Garamond"/>
              </a:rPr>
              <a:t>OSKARŻYCIEL</a:t>
            </a:r>
            <a:endParaRPr sz="1800">
              <a:latin typeface="Garamond"/>
              <a:cs typeface="Garamond"/>
            </a:endParaRPr>
          </a:p>
          <a:p>
            <a:pPr algn="ctr">
              <a:lnSpc>
                <a:spcPct val="100000"/>
              </a:lnSpc>
              <a:spcBef>
                <a:spcPts val="25"/>
              </a:spcBef>
            </a:pPr>
            <a:r>
              <a:rPr sz="1600" spc="-10">
                <a:latin typeface="Garamond"/>
                <a:cs typeface="Garamond"/>
              </a:rPr>
              <a:t>publiczny </a:t>
            </a:r>
            <a:r>
              <a:rPr sz="1600" spc="-5">
                <a:latin typeface="Garamond"/>
                <a:cs typeface="Garamond"/>
              </a:rPr>
              <a:t>/ prywatny</a:t>
            </a:r>
            <a:r>
              <a:rPr sz="1600" spc="-25">
                <a:latin typeface="Garamond"/>
                <a:cs typeface="Garamond"/>
              </a:rPr>
              <a:t> </a:t>
            </a:r>
            <a:r>
              <a:rPr sz="1600" spc="-5">
                <a:latin typeface="Garamond"/>
                <a:cs typeface="Garamond"/>
              </a:rPr>
              <a:t>/</a:t>
            </a:r>
            <a:endParaRPr sz="1600">
              <a:latin typeface="Garamond"/>
              <a:cs typeface="Garamond"/>
            </a:endParaRPr>
          </a:p>
        </p:txBody>
      </p:sp>
      <p:sp>
        <p:nvSpPr>
          <p:cNvPr id="46" name="object 46"/>
          <p:cNvSpPr txBox="1"/>
          <p:nvPr/>
        </p:nvSpPr>
        <p:spPr>
          <a:xfrm>
            <a:off x="8853043" y="6399682"/>
            <a:ext cx="829310" cy="269240"/>
          </a:xfrm>
          <a:prstGeom prst="rect">
            <a:avLst/>
          </a:prstGeom>
        </p:spPr>
        <p:txBody>
          <a:bodyPr vert="horz" wrap="square" lIns="0" tIns="12065" rIns="0" bIns="0" rtlCol="0">
            <a:spAutoFit/>
          </a:bodyPr>
          <a:lstStyle/>
          <a:p>
            <a:pPr marL="12700">
              <a:lnSpc>
                <a:spcPct val="100000"/>
              </a:lnSpc>
              <a:spcBef>
                <a:spcPts val="95"/>
              </a:spcBef>
            </a:pPr>
            <a:r>
              <a:rPr sz="1600" spc="-10">
                <a:latin typeface="Garamond"/>
                <a:cs typeface="Garamond"/>
              </a:rPr>
              <a:t>po</a:t>
            </a:r>
            <a:r>
              <a:rPr sz="1600">
                <a:latin typeface="Garamond"/>
                <a:cs typeface="Garamond"/>
              </a:rPr>
              <a:t>s</a:t>
            </a:r>
            <a:r>
              <a:rPr sz="1600" spc="-10">
                <a:latin typeface="Garamond"/>
                <a:cs typeface="Garamond"/>
              </a:rPr>
              <a:t>i</a:t>
            </a:r>
            <a:r>
              <a:rPr sz="1600" spc="-5">
                <a:latin typeface="Garamond"/>
                <a:cs typeface="Garamond"/>
              </a:rPr>
              <a:t>ł</a:t>
            </a:r>
            <a:r>
              <a:rPr sz="1600" spc="-30">
                <a:latin typeface="Garamond"/>
                <a:cs typeface="Garamond"/>
              </a:rPr>
              <a:t>ko</a:t>
            </a:r>
            <a:r>
              <a:rPr sz="1600" spc="-5">
                <a:latin typeface="Garamond"/>
                <a:cs typeface="Garamond"/>
              </a:rPr>
              <a:t>wy</a:t>
            </a:r>
            <a:endParaRPr sz="1600">
              <a:latin typeface="Garamond"/>
              <a:cs typeface="Garamond"/>
            </a:endParaRPr>
          </a:p>
        </p:txBody>
      </p:sp>
      <p:sp>
        <p:nvSpPr>
          <p:cNvPr id="47" name="object 47"/>
          <p:cNvSpPr txBox="1"/>
          <p:nvPr/>
        </p:nvSpPr>
        <p:spPr>
          <a:xfrm>
            <a:off x="9608311" y="3136982"/>
            <a:ext cx="715645" cy="589280"/>
          </a:xfrm>
          <a:prstGeom prst="rect">
            <a:avLst/>
          </a:prstGeom>
        </p:spPr>
        <p:txBody>
          <a:bodyPr vert="horz" wrap="square" lIns="0" tIns="34290" rIns="0" bIns="0" rtlCol="0">
            <a:spAutoFit/>
          </a:bodyPr>
          <a:lstStyle/>
          <a:p>
            <a:pPr marL="12700" marR="5080">
              <a:lnSpc>
                <a:spcPts val="2160"/>
              </a:lnSpc>
              <a:spcBef>
                <a:spcPts val="270"/>
              </a:spcBef>
            </a:pPr>
            <a:r>
              <a:rPr sz="1900" b="1" i="1" spc="-90">
                <a:latin typeface="Garamond"/>
                <a:cs typeface="Garamond"/>
              </a:rPr>
              <a:t>W</a:t>
            </a:r>
            <a:r>
              <a:rPr sz="1900" b="1" i="1" spc="-80">
                <a:latin typeface="Garamond"/>
                <a:cs typeface="Garamond"/>
              </a:rPr>
              <a:t>Y</a:t>
            </a:r>
            <a:r>
              <a:rPr sz="1900" b="1" i="1" spc="-105">
                <a:latin typeface="Garamond"/>
                <a:cs typeface="Garamond"/>
              </a:rPr>
              <a:t>R</a:t>
            </a:r>
            <a:r>
              <a:rPr sz="1900" b="1" i="1" spc="-45">
                <a:latin typeface="Garamond"/>
                <a:cs typeface="Garamond"/>
              </a:rPr>
              <a:t>O  </a:t>
            </a:r>
            <a:r>
              <a:rPr sz="1900" b="1" i="1" spc="-70">
                <a:latin typeface="Garamond"/>
                <a:cs typeface="Garamond"/>
              </a:rPr>
              <a:t>K</a:t>
            </a:r>
            <a:endParaRPr sz="1900">
              <a:latin typeface="Garamond"/>
              <a:cs typeface="Garamond"/>
            </a:endParaRPr>
          </a:p>
        </p:txBody>
      </p:sp>
      <p:sp>
        <p:nvSpPr>
          <p:cNvPr id="48" name="object 48"/>
          <p:cNvSpPr txBox="1"/>
          <p:nvPr/>
        </p:nvSpPr>
        <p:spPr>
          <a:xfrm>
            <a:off x="2683510" y="2467388"/>
            <a:ext cx="2498725" cy="681355"/>
          </a:xfrm>
          <a:prstGeom prst="rect">
            <a:avLst/>
          </a:prstGeom>
        </p:spPr>
        <p:txBody>
          <a:bodyPr vert="horz" wrap="square" lIns="0" tIns="92710" rIns="0" bIns="0" rtlCol="0">
            <a:spAutoFit/>
          </a:bodyPr>
          <a:lstStyle/>
          <a:p>
            <a:pPr marL="12700">
              <a:lnSpc>
                <a:spcPct val="100000"/>
              </a:lnSpc>
              <a:spcBef>
                <a:spcPts val="730"/>
              </a:spcBef>
            </a:pPr>
            <a:r>
              <a:rPr sz="2000" spc="-5">
                <a:latin typeface="Garamond"/>
                <a:cs typeface="Garamond"/>
              </a:rPr>
              <a:t>przygotowawcze</a:t>
            </a:r>
            <a:endParaRPr sz="2000">
              <a:latin typeface="Garamond"/>
              <a:cs typeface="Garamond"/>
            </a:endParaRPr>
          </a:p>
          <a:p>
            <a:pPr marL="911860">
              <a:lnSpc>
                <a:spcPct val="100000"/>
              </a:lnSpc>
              <a:spcBef>
                <a:spcPts val="450"/>
              </a:spcBef>
            </a:pPr>
            <a:r>
              <a:rPr sz="1400" spc="-5">
                <a:latin typeface="Garamond"/>
                <a:cs typeface="Garamond"/>
              </a:rPr>
              <a:t>śledztwo/dochodzenie</a:t>
            </a:r>
            <a:endParaRPr sz="1400">
              <a:latin typeface="Garamond"/>
              <a:cs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3" name="object 3"/>
          <p:cNvSpPr/>
          <p:nvPr/>
        </p:nvSpPr>
        <p:spPr>
          <a:xfrm>
            <a:off x="0" y="3153155"/>
            <a:ext cx="762000" cy="6065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37619" y="3153155"/>
            <a:ext cx="754379" cy="6065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585858"/>
          </a:solidFill>
        </p:spPr>
        <p:txBody>
          <a:bodyPr wrap="square" lIns="0" tIns="0" rIns="0" bIns="0" rtlCol="0"/>
          <a:lstStyle/>
          <a:p>
            <a:endParaRPr/>
          </a:p>
        </p:txBody>
      </p:sp>
      <p:sp>
        <p:nvSpPr>
          <p:cNvPr id="6" name="object 6"/>
          <p:cNvSpPr txBox="1"/>
          <p:nvPr/>
        </p:nvSpPr>
        <p:spPr>
          <a:xfrm>
            <a:off x="1530477" y="5141772"/>
            <a:ext cx="9135110" cy="650875"/>
          </a:xfrm>
          <a:prstGeom prst="rect">
            <a:avLst/>
          </a:prstGeom>
        </p:spPr>
        <p:txBody>
          <a:bodyPr vert="horz" wrap="square" lIns="0" tIns="12700" rIns="0" bIns="0" rtlCol="0">
            <a:spAutoFit/>
          </a:bodyPr>
          <a:lstStyle/>
          <a:p>
            <a:pPr marL="12700">
              <a:lnSpc>
                <a:spcPct val="100000"/>
              </a:lnSpc>
              <a:spcBef>
                <a:spcPts val="100"/>
              </a:spcBef>
            </a:pPr>
            <a:r>
              <a:rPr sz="4100" spc="-45">
                <a:solidFill>
                  <a:srgbClr val="FFFFFF"/>
                </a:solidFill>
                <a:latin typeface="Garamond"/>
                <a:cs typeface="Garamond"/>
              </a:rPr>
              <a:t>POSTĘPOWANIE</a:t>
            </a:r>
            <a:r>
              <a:rPr sz="4100" spc="-55">
                <a:solidFill>
                  <a:srgbClr val="FFFFFF"/>
                </a:solidFill>
                <a:latin typeface="Garamond"/>
                <a:cs typeface="Garamond"/>
              </a:rPr>
              <a:t> </a:t>
            </a:r>
            <a:r>
              <a:rPr sz="4100" spc="-80">
                <a:solidFill>
                  <a:srgbClr val="FFFFFF"/>
                </a:solidFill>
                <a:latin typeface="Garamond"/>
                <a:cs typeface="Garamond"/>
              </a:rPr>
              <a:t>PRZYGOTOWAWCZE</a:t>
            </a:r>
            <a:endParaRPr sz="4100">
              <a:latin typeface="Garamond"/>
              <a:cs typeface="Garamond"/>
            </a:endParaRPr>
          </a:p>
        </p:txBody>
      </p:sp>
      <p:sp>
        <p:nvSpPr>
          <p:cNvPr id="7" name="object 7"/>
          <p:cNvSpPr/>
          <p:nvPr/>
        </p:nvSpPr>
        <p:spPr>
          <a:xfrm>
            <a:off x="423672" y="489204"/>
            <a:ext cx="11340846" cy="428472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49223" y="659891"/>
            <a:ext cx="10890885" cy="3749040"/>
          </a:xfrm>
          <a:custGeom>
            <a:avLst/>
            <a:gdLst/>
            <a:ahLst/>
            <a:cxnLst/>
            <a:rect l="l" t="t" r="r" b="b"/>
            <a:pathLst>
              <a:path w="10890885" h="3749040">
                <a:moveTo>
                  <a:pt x="0" y="3749039"/>
                </a:moveTo>
                <a:lnTo>
                  <a:pt x="10890504" y="3749039"/>
                </a:lnTo>
                <a:lnTo>
                  <a:pt x="10890504" y="0"/>
                </a:lnTo>
                <a:lnTo>
                  <a:pt x="0" y="0"/>
                </a:lnTo>
                <a:lnTo>
                  <a:pt x="0" y="3749039"/>
                </a:lnTo>
                <a:close/>
              </a:path>
            </a:pathLst>
          </a:custGeom>
          <a:ln w="15240">
            <a:solidFill>
              <a:srgbClr val="83992A"/>
            </a:solidFill>
          </a:ln>
        </p:spPr>
        <p:txBody>
          <a:bodyPr wrap="square" lIns="0" tIns="0" rIns="0" bIns="0" rtlCol="0"/>
          <a:lstStyle/>
          <a:p>
            <a:endParaRPr/>
          </a:p>
        </p:txBody>
      </p:sp>
      <p:graphicFrame>
        <p:nvGraphicFramePr>
          <p:cNvPr id="9" name="object 9"/>
          <p:cNvGraphicFramePr>
            <a:graphicFrameLocks noGrp="1"/>
          </p:cNvGraphicFramePr>
          <p:nvPr/>
        </p:nvGraphicFramePr>
        <p:xfrm>
          <a:off x="1123251" y="1234694"/>
          <a:ext cx="9946005" cy="2586098"/>
        </p:xfrm>
        <a:graphic>
          <a:graphicData uri="http://schemas.openxmlformats.org/drawingml/2006/table">
            <a:tbl>
              <a:tblPr firstRow="1" bandRow="1">
                <a:tableStyleId>{2D5ABB26-0587-4C30-8999-92F81FD0307C}</a:tableStyleId>
              </a:tblPr>
              <a:tblGrid>
                <a:gridCol w="4931410">
                  <a:extLst>
                    <a:ext uri="{9D8B030D-6E8A-4147-A177-3AD203B41FA5}">
                      <a16:colId xmlns:a16="http://schemas.microsoft.com/office/drawing/2014/main" val="20000"/>
                    </a:ext>
                  </a:extLst>
                </a:gridCol>
                <a:gridCol w="5014595">
                  <a:extLst>
                    <a:ext uri="{9D8B030D-6E8A-4147-A177-3AD203B41FA5}">
                      <a16:colId xmlns:a16="http://schemas.microsoft.com/office/drawing/2014/main" val="20001"/>
                    </a:ext>
                  </a:extLst>
                </a:gridCol>
              </a:tblGrid>
              <a:tr h="482091">
                <a:tc>
                  <a:txBody>
                    <a:bodyPr/>
                    <a:lstStyle/>
                    <a:p>
                      <a:pPr marL="635" algn="ctr">
                        <a:lnSpc>
                          <a:spcPct val="100000"/>
                        </a:lnSpc>
                        <a:spcBef>
                          <a:spcPts val="260"/>
                        </a:spcBef>
                      </a:pPr>
                      <a:r>
                        <a:rPr sz="2200" b="1" spc="-10">
                          <a:solidFill>
                            <a:srgbClr val="FFFFFF"/>
                          </a:solidFill>
                          <a:latin typeface="Garamond"/>
                          <a:cs typeface="Garamond"/>
                        </a:rPr>
                        <a:t>śledztwo</a:t>
                      </a:r>
                      <a:endParaRPr sz="2200">
                        <a:latin typeface="Garamond"/>
                        <a:cs typeface="Garamond"/>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3992A"/>
                    </a:solidFill>
                  </a:tcPr>
                </a:tc>
                <a:tc>
                  <a:txBody>
                    <a:bodyPr/>
                    <a:lstStyle/>
                    <a:p>
                      <a:pPr marL="1905" algn="ctr">
                        <a:lnSpc>
                          <a:spcPct val="100000"/>
                        </a:lnSpc>
                        <a:spcBef>
                          <a:spcPts val="260"/>
                        </a:spcBef>
                      </a:pPr>
                      <a:r>
                        <a:rPr sz="2200" b="1" spc="-10">
                          <a:solidFill>
                            <a:srgbClr val="FFFFFF"/>
                          </a:solidFill>
                          <a:latin typeface="Garamond"/>
                          <a:cs typeface="Garamond"/>
                        </a:rPr>
                        <a:t>dochodzenie</a:t>
                      </a:r>
                      <a:endParaRPr sz="2200">
                        <a:latin typeface="Garamond"/>
                        <a:cs typeface="Garamond"/>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3992A"/>
                    </a:solidFill>
                  </a:tcPr>
                </a:tc>
                <a:extLst>
                  <a:ext uri="{0D108BD9-81ED-4DB2-BD59-A6C34878D82A}">
                    <a16:rowId xmlns:a16="http://schemas.microsoft.com/office/drawing/2014/main" val="10000"/>
                  </a:ext>
                </a:extLst>
              </a:tr>
              <a:tr h="810894">
                <a:tc>
                  <a:txBody>
                    <a:bodyPr/>
                    <a:lstStyle/>
                    <a:p>
                      <a:pPr marL="153670">
                        <a:lnSpc>
                          <a:spcPct val="100000"/>
                        </a:lnSpc>
                        <a:spcBef>
                          <a:spcPts val="265"/>
                        </a:spcBef>
                      </a:pPr>
                      <a:r>
                        <a:rPr sz="2200" spc="-5">
                          <a:latin typeface="Garamond"/>
                          <a:cs typeface="Garamond"/>
                        </a:rPr>
                        <a:t>- </a:t>
                      </a:r>
                      <a:r>
                        <a:rPr sz="2200" spc="-10">
                          <a:latin typeface="Garamond"/>
                          <a:cs typeface="Garamond"/>
                        </a:rPr>
                        <a:t>sprawy </a:t>
                      </a:r>
                      <a:r>
                        <a:rPr sz="2200" spc="-5">
                          <a:latin typeface="Garamond"/>
                          <a:cs typeface="Garamond"/>
                        </a:rPr>
                        <a:t>o większym ciężarze</a:t>
                      </a:r>
                      <a:r>
                        <a:rPr sz="2200" spc="40">
                          <a:latin typeface="Garamond"/>
                          <a:cs typeface="Garamond"/>
                        </a:rPr>
                        <a:t> </a:t>
                      </a:r>
                      <a:r>
                        <a:rPr sz="2200" spc="-5">
                          <a:latin typeface="Garamond"/>
                          <a:cs typeface="Garamond"/>
                        </a:rPr>
                        <a:t>gatunkowym</a:t>
                      </a:r>
                      <a:endParaRPr sz="2200">
                        <a:latin typeface="Garamond"/>
                        <a:cs typeface="Garamond"/>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9DECD"/>
                    </a:solidFill>
                  </a:tcPr>
                </a:tc>
                <a:tc>
                  <a:txBody>
                    <a:bodyPr/>
                    <a:lstStyle/>
                    <a:p>
                      <a:pPr marL="143510">
                        <a:lnSpc>
                          <a:spcPct val="100000"/>
                        </a:lnSpc>
                        <a:spcBef>
                          <a:spcPts val="265"/>
                        </a:spcBef>
                      </a:pPr>
                      <a:r>
                        <a:rPr sz="2200" spc="-5">
                          <a:latin typeface="Garamond"/>
                          <a:cs typeface="Garamond"/>
                        </a:rPr>
                        <a:t>- </a:t>
                      </a:r>
                      <a:r>
                        <a:rPr sz="2200" spc="-10">
                          <a:latin typeface="Garamond"/>
                          <a:cs typeface="Garamond"/>
                        </a:rPr>
                        <a:t>sprawy </a:t>
                      </a:r>
                      <a:r>
                        <a:rPr sz="2200" spc="-5">
                          <a:latin typeface="Garamond"/>
                          <a:cs typeface="Garamond"/>
                        </a:rPr>
                        <a:t>o mniejszym ciężarze</a:t>
                      </a:r>
                      <a:r>
                        <a:rPr sz="2200" spc="5">
                          <a:latin typeface="Garamond"/>
                          <a:cs typeface="Garamond"/>
                        </a:rPr>
                        <a:t> </a:t>
                      </a:r>
                      <a:r>
                        <a:rPr sz="2200" spc="-5">
                          <a:latin typeface="Garamond"/>
                          <a:cs typeface="Garamond"/>
                        </a:rPr>
                        <a:t>gatunkowym</a:t>
                      </a:r>
                      <a:endParaRPr sz="2200">
                        <a:latin typeface="Garamond"/>
                        <a:cs typeface="Garamond"/>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9DECD"/>
                    </a:solidFill>
                  </a:tcPr>
                </a:tc>
                <a:extLst>
                  <a:ext uri="{0D108BD9-81ED-4DB2-BD59-A6C34878D82A}">
                    <a16:rowId xmlns:a16="http://schemas.microsoft.com/office/drawing/2014/main" val="10001"/>
                  </a:ext>
                </a:extLst>
              </a:tr>
              <a:tr h="482219">
                <a:tc>
                  <a:txBody>
                    <a:bodyPr/>
                    <a:lstStyle/>
                    <a:p>
                      <a:pPr marL="635" algn="ctr">
                        <a:lnSpc>
                          <a:spcPct val="100000"/>
                        </a:lnSpc>
                        <a:spcBef>
                          <a:spcPts val="265"/>
                        </a:spcBef>
                      </a:pPr>
                      <a:r>
                        <a:rPr sz="2200" spc="-10">
                          <a:latin typeface="Garamond"/>
                          <a:cs typeface="Garamond"/>
                        </a:rPr>
                        <a:t>zwiększony</a:t>
                      </a:r>
                      <a:r>
                        <a:rPr sz="2200" spc="5">
                          <a:latin typeface="Garamond"/>
                          <a:cs typeface="Garamond"/>
                        </a:rPr>
                        <a:t> formalizm</a:t>
                      </a:r>
                      <a:endParaRPr sz="2200">
                        <a:latin typeface="Garamond"/>
                        <a:cs typeface="Garamond"/>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EE8"/>
                    </a:solidFill>
                  </a:tcPr>
                </a:tc>
                <a:tc>
                  <a:txBody>
                    <a:bodyPr/>
                    <a:lstStyle/>
                    <a:p>
                      <a:pPr marL="635" algn="ctr">
                        <a:lnSpc>
                          <a:spcPct val="100000"/>
                        </a:lnSpc>
                        <a:spcBef>
                          <a:spcPts val="265"/>
                        </a:spcBef>
                      </a:pPr>
                      <a:r>
                        <a:rPr sz="2200" spc="-5">
                          <a:latin typeface="Garamond"/>
                          <a:cs typeface="Garamond"/>
                        </a:rPr>
                        <a:t>mniejszy</a:t>
                      </a:r>
                      <a:r>
                        <a:rPr sz="2200" spc="-10">
                          <a:latin typeface="Garamond"/>
                          <a:cs typeface="Garamond"/>
                        </a:rPr>
                        <a:t> </a:t>
                      </a:r>
                      <a:r>
                        <a:rPr sz="2200" spc="5">
                          <a:latin typeface="Garamond"/>
                          <a:cs typeface="Garamond"/>
                        </a:rPr>
                        <a:t>formalizm</a:t>
                      </a:r>
                      <a:endParaRPr sz="2200">
                        <a:latin typeface="Garamond"/>
                        <a:cs typeface="Garamond"/>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EE8"/>
                    </a:solidFill>
                  </a:tcPr>
                </a:tc>
                <a:extLst>
                  <a:ext uri="{0D108BD9-81ED-4DB2-BD59-A6C34878D82A}">
                    <a16:rowId xmlns:a16="http://schemas.microsoft.com/office/drawing/2014/main" val="10002"/>
                  </a:ext>
                </a:extLst>
              </a:tr>
              <a:tr h="810894">
                <a:tc>
                  <a:txBody>
                    <a:bodyPr/>
                    <a:lstStyle/>
                    <a:p>
                      <a:pPr marL="1825625" marR="656590" indent="-1163320">
                        <a:lnSpc>
                          <a:spcPct val="100000"/>
                        </a:lnSpc>
                        <a:spcBef>
                          <a:spcPts val="265"/>
                        </a:spcBef>
                      </a:pPr>
                      <a:r>
                        <a:rPr sz="2200" spc="-5">
                          <a:latin typeface="Garamond"/>
                          <a:cs typeface="Garamond"/>
                        </a:rPr>
                        <a:t>- </a:t>
                      </a:r>
                      <a:r>
                        <a:rPr sz="2200" spc="-15">
                          <a:latin typeface="Garamond"/>
                          <a:cs typeface="Garamond"/>
                        </a:rPr>
                        <a:t>prowadzone </a:t>
                      </a:r>
                      <a:r>
                        <a:rPr sz="2200" spc="-5">
                          <a:latin typeface="Garamond"/>
                          <a:cs typeface="Garamond"/>
                        </a:rPr>
                        <a:t>co do </a:t>
                      </a:r>
                      <a:r>
                        <a:rPr sz="2200" spc="-10">
                          <a:latin typeface="Garamond"/>
                          <a:cs typeface="Garamond"/>
                        </a:rPr>
                        <a:t>zasady przez  </a:t>
                      </a:r>
                      <a:r>
                        <a:rPr sz="2200" spc="-5">
                          <a:latin typeface="Garamond"/>
                          <a:cs typeface="Garamond"/>
                        </a:rPr>
                        <a:t>prokuratora</a:t>
                      </a:r>
                      <a:endParaRPr sz="2200">
                        <a:latin typeface="Garamond"/>
                        <a:cs typeface="Garamond"/>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ECD"/>
                    </a:solidFill>
                  </a:tcPr>
                </a:tc>
                <a:tc>
                  <a:txBody>
                    <a:bodyPr/>
                    <a:lstStyle/>
                    <a:p>
                      <a:pPr algn="ctr">
                        <a:lnSpc>
                          <a:spcPct val="100000"/>
                        </a:lnSpc>
                        <a:spcBef>
                          <a:spcPts val="265"/>
                        </a:spcBef>
                      </a:pPr>
                      <a:r>
                        <a:rPr sz="2200" spc="-15">
                          <a:latin typeface="Garamond"/>
                          <a:cs typeface="Garamond"/>
                        </a:rPr>
                        <a:t>prowadzone </a:t>
                      </a:r>
                      <a:r>
                        <a:rPr sz="2200" spc="-5">
                          <a:latin typeface="Garamond"/>
                          <a:cs typeface="Garamond"/>
                        </a:rPr>
                        <a:t>co do </a:t>
                      </a:r>
                      <a:r>
                        <a:rPr sz="2200" spc="-10">
                          <a:latin typeface="Garamond"/>
                          <a:cs typeface="Garamond"/>
                        </a:rPr>
                        <a:t>zasady przez </a:t>
                      </a:r>
                      <a:r>
                        <a:rPr sz="2200" spc="-20">
                          <a:latin typeface="Garamond"/>
                          <a:cs typeface="Garamond"/>
                        </a:rPr>
                        <a:t>Policję</a:t>
                      </a:r>
                      <a:r>
                        <a:rPr sz="2200" spc="90">
                          <a:latin typeface="Garamond"/>
                          <a:cs typeface="Garamond"/>
                        </a:rPr>
                        <a:t> </a:t>
                      </a:r>
                      <a:r>
                        <a:rPr sz="2200" spc="-10">
                          <a:latin typeface="Garamond"/>
                          <a:cs typeface="Garamond"/>
                        </a:rPr>
                        <a:t>pod</a:t>
                      </a:r>
                      <a:endParaRPr sz="2200">
                        <a:latin typeface="Garamond"/>
                        <a:cs typeface="Garamond"/>
                      </a:endParaRPr>
                    </a:p>
                    <a:p>
                      <a:pPr marL="1905" algn="ctr">
                        <a:lnSpc>
                          <a:spcPct val="100000"/>
                        </a:lnSpc>
                      </a:pPr>
                      <a:r>
                        <a:rPr sz="2200" spc="-5">
                          <a:latin typeface="Garamond"/>
                          <a:cs typeface="Garamond"/>
                        </a:rPr>
                        <a:t>nadzorem</a:t>
                      </a:r>
                      <a:r>
                        <a:rPr sz="2200" spc="25">
                          <a:latin typeface="Garamond"/>
                          <a:cs typeface="Garamond"/>
                        </a:rPr>
                        <a:t> </a:t>
                      </a:r>
                      <a:r>
                        <a:rPr sz="2200" spc="-10">
                          <a:latin typeface="Garamond"/>
                          <a:cs typeface="Garamond"/>
                        </a:rPr>
                        <a:t>prokurator</a:t>
                      </a:r>
                      <a:endParaRPr sz="2200">
                        <a:latin typeface="Garamond"/>
                        <a:cs typeface="Garamond"/>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EC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3" name="object 3"/>
          <p:cNvSpPr/>
          <p:nvPr/>
        </p:nvSpPr>
        <p:spPr>
          <a:xfrm>
            <a:off x="0" y="3153155"/>
            <a:ext cx="762000" cy="6065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37619" y="3153155"/>
            <a:ext cx="754379" cy="6065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95983" y="2421635"/>
            <a:ext cx="3258820" cy="0"/>
          </a:xfrm>
          <a:custGeom>
            <a:avLst/>
            <a:gdLst/>
            <a:ahLst/>
            <a:cxnLst/>
            <a:rect l="l" t="t" r="r" b="b"/>
            <a:pathLst>
              <a:path w="3258820">
                <a:moveTo>
                  <a:pt x="0" y="0"/>
                </a:moveTo>
                <a:lnTo>
                  <a:pt x="3258312" y="0"/>
                </a:lnTo>
              </a:path>
            </a:pathLst>
          </a:custGeom>
          <a:ln w="15240">
            <a:solidFill>
              <a:srgbClr val="83992A"/>
            </a:solidFill>
          </a:ln>
        </p:spPr>
        <p:txBody>
          <a:bodyPr wrap="square" lIns="0" tIns="0" rIns="0" bIns="0" rtlCol="0"/>
          <a:lstStyle/>
          <a:p>
            <a:endParaRPr/>
          </a:p>
        </p:txBody>
      </p:sp>
      <p:sp>
        <p:nvSpPr>
          <p:cNvPr id="6" name="object 6"/>
          <p:cNvSpPr/>
          <p:nvPr/>
        </p:nvSpPr>
        <p:spPr>
          <a:xfrm>
            <a:off x="0" y="0"/>
            <a:ext cx="12191999" cy="685799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9100" y="452627"/>
            <a:ext cx="3803141" cy="602665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40080" y="635508"/>
            <a:ext cx="3365500" cy="5587365"/>
          </a:xfrm>
          <a:custGeom>
            <a:avLst/>
            <a:gdLst/>
            <a:ahLst/>
            <a:cxnLst/>
            <a:rect l="l" t="t" r="r" b="b"/>
            <a:pathLst>
              <a:path w="3365500" h="5587365">
                <a:moveTo>
                  <a:pt x="0" y="5586984"/>
                </a:moveTo>
                <a:lnTo>
                  <a:pt x="3364991" y="5586984"/>
                </a:lnTo>
                <a:lnTo>
                  <a:pt x="3364991" y="0"/>
                </a:lnTo>
                <a:lnTo>
                  <a:pt x="0" y="0"/>
                </a:lnTo>
                <a:lnTo>
                  <a:pt x="0" y="5586984"/>
                </a:lnTo>
                <a:close/>
              </a:path>
            </a:pathLst>
          </a:custGeom>
          <a:ln w="15240">
            <a:solidFill>
              <a:srgbClr val="DADADA"/>
            </a:solidFill>
          </a:ln>
        </p:spPr>
        <p:txBody>
          <a:bodyPr wrap="square" lIns="0" tIns="0" rIns="0" bIns="0" rtlCol="0"/>
          <a:lstStyle/>
          <a:p>
            <a:endParaRPr/>
          </a:p>
        </p:txBody>
      </p:sp>
      <p:sp>
        <p:nvSpPr>
          <p:cNvPr id="9" name="object 9"/>
          <p:cNvSpPr txBox="1"/>
          <p:nvPr/>
        </p:nvSpPr>
        <p:spPr>
          <a:xfrm>
            <a:off x="1211376" y="3123438"/>
            <a:ext cx="2213610" cy="574040"/>
          </a:xfrm>
          <a:prstGeom prst="rect">
            <a:avLst/>
          </a:prstGeom>
        </p:spPr>
        <p:txBody>
          <a:bodyPr vert="horz" wrap="square" lIns="0" tIns="12700" rIns="0" bIns="0" rtlCol="0">
            <a:spAutoFit/>
          </a:bodyPr>
          <a:lstStyle/>
          <a:p>
            <a:pPr algn="ctr">
              <a:lnSpc>
                <a:spcPct val="100000"/>
              </a:lnSpc>
              <a:spcBef>
                <a:spcPts val="100"/>
              </a:spcBef>
            </a:pPr>
            <a:r>
              <a:rPr sz="1800" spc="-25">
                <a:solidFill>
                  <a:srgbClr val="FFFFFF"/>
                </a:solidFill>
                <a:latin typeface="Garamond"/>
                <a:cs typeface="Garamond"/>
              </a:rPr>
              <a:t>POSTĘPOWANIE</a:t>
            </a:r>
            <a:endParaRPr sz="1800">
              <a:latin typeface="Garamond"/>
              <a:cs typeface="Garamond"/>
            </a:endParaRPr>
          </a:p>
          <a:p>
            <a:pPr algn="ctr">
              <a:lnSpc>
                <a:spcPct val="100000"/>
              </a:lnSpc>
            </a:pPr>
            <a:r>
              <a:rPr sz="1800" spc="-40">
                <a:solidFill>
                  <a:srgbClr val="FFFFFF"/>
                </a:solidFill>
                <a:latin typeface="Garamond"/>
                <a:cs typeface="Garamond"/>
              </a:rPr>
              <a:t>PRZYGOTOWAWCZE</a:t>
            </a:r>
            <a:endParaRPr sz="1800">
              <a:latin typeface="Garamond"/>
              <a:cs typeface="Garamond"/>
            </a:endParaRPr>
          </a:p>
        </p:txBody>
      </p:sp>
      <p:sp>
        <p:nvSpPr>
          <p:cNvPr id="10" name="object 10"/>
          <p:cNvSpPr/>
          <p:nvPr/>
        </p:nvSpPr>
        <p:spPr>
          <a:xfrm>
            <a:off x="4652771" y="0"/>
            <a:ext cx="7539228" cy="6858000"/>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229859" y="2072766"/>
            <a:ext cx="5345430" cy="2153285"/>
          </a:xfrm>
          <a:prstGeom prst="rect">
            <a:avLst/>
          </a:prstGeom>
        </p:spPr>
        <p:txBody>
          <a:bodyPr vert="horz" wrap="square" lIns="0" tIns="12700" rIns="0" bIns="0" rtlCol="0">
            <a:spAutoFit/>
          </a:bodyPr>
          <a:lstStyle/>
          <a:p>
            <a:pPr marL="299085" marR="5080" indent="-287020">
              <a:lnSpc>
                <a:spcPct val="100000"/>
              </a:lnSpc>
              <a:spcBef>
                <a:spcPts val="100"/>
              </a:spcBef>
              <a:buClr>
                <a:srgbClr val="83992A"/>
              </a:buClr>
              <a:buSzPct val="114583"/>
              <a:buFont typeface="Arial"/>
              <a:buChar char="•"/>
              <a:tabLst>
                <a:tab pos="299085" algn="l"/>
                <a:tab pos="299720" algn="l"/>
              </a:tabLst>
            </a:pPr>
            <a:r>
              <a:rPr sz="2400" spc="-15">
                <a:solidFill>
                  <a:srgbClr val="FFFFFF"/>
                </a:solidFill>
                <a:latin typeface="Garamond"/>
                <a:cs typeface="Garamond"/>
              </a:rPr>
              <a:t>prowadzone </a:t>
            </a:r>
            <a:r>
              <a:rPr sz="2400" spc="-5">
                <a:solidFill>
                  <a:srgbClr val="FFFFFF"/>
                </a:solidFill>
                <a:latin typeface="Garamond"/>
                <a:cs typeface="Garamond"/>
              </a:rPr>
              <a:t>przez </a:t>
            </a:r>
            <a:r>
              <a:rPr sz="2400" spc="-20">
                <a:solidFill>
                  <a:srgbClr val="FFFFFF"/>
                </a:solidFill>
                <a:latin typeface="Garamond"/>
                <a:cs typeface="Garamond"/>
              </a:rPr>
              <a:t>Policję </a:t>
            </a:r>
            <a:r>
              <a:rPr sz="2400" spc="-5">
                <a:solidFill>
                  <a:srgbClr val="FFFFFF"/>
                </a:solidFill>
                <a:latin typeface="Garamond"/>
                <a:cs typeface="Garamond"/>
              </a:rPr>
              <a:t>(lub </a:t>
            </a:r>
            <a:r>
              <a:rPr sz="2400">
                <a:solidFill>
                  <a:srgbClr val="FFFFFF"/>
                </a:solidFill>
                <a:latin typeface="Garamond"/>
                <a:cs typeface="Garamond"/>
              </a:rPr>
              <a:t>inne organy  ścigania) lub</a:t>
            </a:r>
            <a:r>
              <a:rPr sz="2400" spc="-15">
                <a:solidFill>
                  <a:srgbClr val="FFFFFF"/>
                </a:solidFill>
                <a:latin typeface="Garamond"/>
                <a:cs typeface="Garamond"/>
              </a:rPr>
              <a:t> </a:t>
            </a:r>
            <a:r>
              <a:rPr sz="2400" spc="-5">
                <a:solidFill>
                  <a:srgbClr val="FFFFFF"/>
                </a:solidFill>
                <a:latin typeface="Garamond"/>
                <a:cs typeface="Garamond"/>
              </a:rPr>
              <a:t>prokuratora</a:t>
            </a:r>
            <a:endParaRPr sz="2400">
              <a:latin typeface="Garamond"/>
              <a:cs typeface="Garamond"/>
            </a:endParaRPr>
          </a:p>
          <a:p>
            <a:pPr marL="299085" indent="-287020">
              <a:lnSpc>
                <a:spcPct val="100000"/>
              </a:lnSpc>
              <a:spcBef>
                <a:spcPts val="1175"/>
              </a:spcBef>
              <a:buClr>
                <a:srgbClr val="83992A"/>
              </a:buClr>
              <a:buSzPct val="114583"/>
              <a:buFont typeface="Arial"/>
              <a:buChar char="•"/>
              <a:tabLst>
                <a:tab pos="299085" algn="l"/>
                <a:tab pos="299720" algn="l"/>
              </a:tabLst>
            </a:pPr>
            <a:r>
              <a:rPr sz="2400" spc="-5">
                <a:solidFill>
                  <a:srgbClr val="FFFFFF"/>
                </a:solidFill>
                <a:latin typeface="Garamond"/>
                <a:cs typeface="Garamond"/>
              </a:rPr>
              <a:t>strony: podejrzany </a:t>
            </a:r>
            <a:r>
              <a:rPr sz="2400">
                <a:solidFill>
                  <a:srgbClr val="FFFFFF"/>
                </a:solidFill>
                <a:latin typeface="Garamond"/>
                <a:cs typeface="Garamond"/>
              </a:rPr>
              <a:t>i</a:t>
            </a:r>
            <a:r>
              <a:rPr sz="2400" spc="10">
                <a:solidFill>
                  <a:srgbClr val="FFFFFF"/>
                </a:solidFill>
                <a:latin typeface="Garamond"/>
                <a:cs typeface="Garamond"/>
              </a:rPr>
              <a:t> </a:t>
            </a:r>
            <a:r>
              <a:rPr sz="2400" spc="-10">
                <a:solidFill>
                  <a:srgbClr val="FFFFFF"/>
                </a:solidFill>
                <a:latin typeface="Garamond"/>
                <a:cs typeface="Garamond"/>
              </a:rPr>
              <a:t>pokrzywdzony</a:t>
            </a:r>
            <a:endParaRPr sz="2400">
              <a:latin typeface="Garamond"/>
              <a:cs typeface="Garamond"/>
            </a:endParaRPr>
          </a:p>
          <a:p>
            <a:pPr marL="375285" indent="-363220">
              <a:lnSpc>
                <a:spcPct val="100000"/>
              </a:lnSpc>
              <a:spcBef>
                <a:spcPts val="1180"/>
              </a:spcBef>
              <a:buClr>
                <a:srgbClr val="83992A"/>
              </a:buClr>
              <a:buSzPct val="114583"/>
              <a:buFont typeface="Arial"/>
              <a:buChar char="•"/>
              <a:tabLst>
                <a:tab pos="375285" algn="l"/>
                <a:tab pos="375920" algn="l"/>
              </a:tabLst>
            </a:pPr>
            <a:r>
              <a:rPr sz="2400" spc="-5">
                <a:solidFill>
                  <a:srgbClr val="FFFFFF"/>
                </a:solidFill>
                <a:latin typeface="Garamond"/>
                <a:cs typeface="Garamond"/>
              </a:rPr>
              <a:t>prokurator </a:t>
            </a:r>
            <a:r>
              <a:rPr sz="2400">
                <a:solidFill>
                  <a:srgbClr val="FFFFFF"/>
                </a:solidFill>
                <a:latin typeface="Garamond"/>
                <a:cs typeface="Garamond"/>
              </a:rPr>
              <a:t>- </a:t>
            </a:r>
            <a:r>
              <a:rPr sz="2400" i="1" spc="-5">
                <a:solidFill>
                  <a:srgbClr val="FFFFFF"/>
                </a:solidFill>
                <a:latin typeface="Garamond"/>
                <a:cs typeface="Garamond"/>
              </a:rPr>
              <a:t>dominus </a:t>
            </a:r>
            <a:r>
              <a:rPr sz="2400" i="1">
                <a:solidFill>
                  <a:srgbClr val="FFFFFF"/>
                </a:solidFill>
                <a:latin typeface="Garamond"/>
                <a:cs typeface="Garamond"/>
              </a:rPr>
              <a:t>litis</a:t>
            </a:r>
            <a:r>
              <a:rPr sz="2400" i="1" spc="-5">
                <a:solidFill>
                  <a:srgbClr val="FFFFFF"/>
                </a:solidFill>
                <a:latin typeface="Garamond"/>
                <a:cs typeface="Garamond"/>
              </a:rPr>
              <a:t> </a:t>
            </a:r>
            <a:r>
              <a:rPr sz="2400" spc="-15">
                <a:solidFill>
                  <a:srgbClr val="FFFFFF"/>
                </a:solidFill>
                <a:latin typeface="Garamond"/>
                <a:cs typeface="Garamond"/>
              </a:rPr>
              <a:t>postępowania</a:t>
            </a:r>
            <a:endParaRPr sz="2400">
              <a:latin typeface="Garamond"/>
              <a:cs typeface="Garamond"/>
            </a:endParaRPr>
          </a:p>
          <a:p>
            <a:pPr marL="299085">
              <a:lnSpc>
                <a:spcPct val="100000"/>
              </a:lnSpc>
            </a:pPr>
            <a:r>
              <a:rPr sz="2400" spc="-10">
                <a:solidFill>
                  <a:srgbClr val="FFFFFF"/>
                </a:solidFill>
                <a:latin typeface="Garamond"/>
                <a:cs typeface="Garamond"/>
              </a:rPr>
              <a:t>przygotowawczego</a:t>
            </a:r>
            <a:endParaRPr sz="2400">
              <a:latin typeface="Garamond"/>
              <a:cs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664589" y="1240916"/>
            <a:ext cx="8863330" cy="696595"/>
          </a:xfrm>
          <a:prstGeom prst="rect">
            <a:avLst/>
          </a:prstGeom>
        </p:spPr>
        <p:txBody>
          <a:bodyPr vert="horz" wrap="square" lIns="0" tIns="13335" rIns="0" bIns="0" rtlCol="0">
            <a:spAutoFit/>
          </a:bodyPr>
          <a:lstStyle/>
          <a:p>
            <a:pPr marL="12700">
              <a:lnSpc>
                <a:spcPct val="100000"/>
              </a:lnSpc>
              <a:spcBef>
                <a:spcPts val="105"/>
              </a:spcBef>
            </a:pPr>
            <a:r>
              <a:rPr sz="4400" spc="-45"/>
              <a:t>POSTĘPOWANIE</a:t>
            </a:r>
            <a:r>
              <a:rPr sz="4400" spc="-90"/>
              <a:t> </a:t>
            </a:r>
            <a:r>
              <a:rPr sz="4400" spc="-45"/>
              <a:t>JURYSDYKCYJNE</a:t>
            </a:r>
            <a:endParaRPr sz="4400"/>
          </a:p>
        </p:txBody>
      </p:sp>
      <p:sp>
        <p:nvSpPr>
          <p:cNvPr id="4" name="object 4"/>
          <p:cNvSpPr/>
          <p:nvPr/>
        </p:nvSpPr>
        <p:spPr>
          <a:xfrm>
            <a:off x="1293875" y="3121151"/>
            <a:ext cx="4347210" cy="217551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312925" y="3825697"/>
            <a:ext cx="4311650" cy="620395"/>
          </a:xfrm>
          <a:prstGeom prst="rect">
            <a:avLst/>
          </a:prstGeom>
        </p:spPr>
        <p:txBody>
          <a:bodyPr vert="horz" wrap="square" lIns="0" tIns="12700" rIns="0" bIns="0" rtlCol="0">
            <a:spAutoFit/>
          </a:bodyPr>
          <a:lstStyle/>
          <a:p>
            <a:pPr marL="12700">
              <a:lnSpc>
                <a:spcPct val="100000"/>
              </a:lnSpc>
              <a:spcBef>
                <a:spcPts val="100"/>
              </a:spcBef>
            </a:pPr>
            <a:r>
              <a:rPr sz="3900" spc="-15">
                <a:latin typeface="Garamond"/>
                <a:cs typeface="Garamond"/>
              </a:rPr>
              <a:t>prowadzone </a:t>
            </a:r>
            <a:r>
              <a:rPr sz="3900" spc="-5">
                <a:latin typeface="Garamond"/>
                <a:cs typeface="Garamond"/>
              </a:rPr>
              <a:t>przez</a:t>
            </a:r>
            <a:r>
              <a:rPr sz="3900" spc="-55">
                <a:latin typeface="Garamond"/>
                <a:cs typeface="Garamond"/>
              </a:rPr>
              <a:t> </a:t>
            </a:r>
            <a:r>
              <a:rPr sz="3900">
                <a:latin typeface="Garamond"/>
                <a:cs typeface="Garamond"/>
              </a:rPr>
              <a:t>sąd</a:t>
            </a:r>
          </a:p>
        </p:txBody>
      </p:sp>
      <p:sp>
        <p:nvSpPr>
          <p:cNvPr id="6" name="object 6"/>
          <p:cNvSpPr/>
          <p:nvPr/>
        </p:nvSpPr>
        <p:spPr>
          <a:xfrm>
            <a:off x="6548628" y="3121151"/>
            <a:ext cx="4347210" cy="217551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596888" y="3073653"/>
            <a:ext cx="4250055" cy="2124710"/>
          </a:xfrm>
          <a:prstGeom prst="rect">
            <a:avLst/>
          </a:prstGeom>
        </p:spPr>
        <p:txBody>
          <a:bodyPr vert="horz" wrap="square" lIns="0" tIns="105410" rIns="0" bIns="0" rtlCol="0">
            <a:spAutoFit/>
          </a:bodyPr>
          <a:lstStyle/>
          <a:p>
            <a:pPr marL="12700" marR="5080" indent="5080" algn="ctr">
              <a:lnSpc>
                <a:spcPct val="84400"/>
              </a:lnSpc>
              <a:spcBef>
                <a:spcPts val="830"/>
              </a:spcBef>
            </a:pPr>
            <a:r>
              <a:rPr sz="3900">
                <a:latin typeface="Garamond"/>
                <a:cs typeface="Garamond"/>
              </a:rPr>
              <a:t>strony: </a:t>
            </a:r>
            <a:r>
              <a:rPr sz="3900" spc="-5">
                <a:latin typeface="Garamond"/>
                <a:cs typeface="Garamond"/>
              </a:rPr>
              <a:t>oskarżyciel  </a:t>
            </a:r>
            <a:r>
              <a:rPr sz="3900" spc="-35">
                <a:latin typeface="Garamond"/>
                <a:cs typeface="Garamond"/>
              </a:rPr>
              <a:t>(publiczny, </a:t>
            </a:r>
            <a:r>
              <a:rPr sz="3900" spc="-45">
                <a:latin typeface="Garamond"/>
                <a:cs typeface="Garamond"/>
              </a:rPr>
              <a:t>posiłkowy,  </a:t>
            </a:r>
            <a:r>
              <a:rPr sz="3900" spc="-30">
                <a:latin typeface="Garamond"/>
                <a:cs typeface="Garamond"/>
              </a:rPr>
              <a:t>subsydiarny,  </a:t>
            </a:r>
            <a:r>
              <a:rPr sz="3900">
                <a:latin typeface="Garamond"/>
                <a:cs typeface="Garamond"/>
              </a:rPr>
              <a:t>prywatny) i</a:t>
            </a:r>
            <a:r>
              <a:rPr sz="3900" spc="-80">
                <a:latin typeface="Garamond"/>
                <a:cs typeface="Garamond"/>
              </a:rPr>
              <a:t> </a:t>
            </a:r>
            <a:r>
              <a:rPr sz="3900" spc="-5">
                <a:latin typeface="Garamond"/>
                <a:cs typeface="Garamond"/>
              </a:rPr>
              <a:t>oskarżony</a:t>
            </a:r>
            <a:endParaRPr sz="3900">
              <a:latin typeface="Garamond"/>
              <a:cs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2892932" y="1240916"/>
            <a:ext cx="6404610" cy="696595"/>
          </a:xfrm>
          <a:prstGeom prst="rect">
            <a:avLst/>
          </a:prstGeom>
        </p:spPr>
        <p:txBody>
          <a:bodyPr vert="horz" wrap="square" lIns="0" tIns="13335" rIns="0" bIns="0" rtlCol="0">
            <a:spAutoFit/>
          </a:bodyPr>
          <a:lstStyle/>
          <a:p>
            <a:pPr marL="12700">
              <a:lnSpc>
                <a:spcPct val="100000"/>
              </a:lnSpc>
              <a:spcBef>
                <a:spcPts val="105"/>
              </a:spcBef>
            </a:pPr>
            <a:r>
              <a:rPr sz="4400" spc="-20"/>
              <a:t>PROCES</a:t>
            </a:r>
            <a:r>
              <a:rPr sz="4400" spc="-85"/>
              <a:t> </a:t>
            </a:r>
            <a:r>
              <a:rPr sz="4400" spc="-10"/>
              <a:t>INKWIZYCYJNY</a:t>
            </a:r>
            <a:endParaRPr sz="4400"/>
          </a:p>
        </p:txBody>
      </p:sp>
      <p:sp>
        <p:nvSpPr>
          <p:cNvPr id="4" name="object 4"/>
          <p:cNvSpPr txBox="1"/>
          <p:nvPr/>
        </p:nvSpPr>
        <p:spPr>
          <a:xfrm>
            <a:off x="1374394" y="2566161"/>
            <a:ext cx="9444990" cy="2736215"/>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83992A"/>
              </a:buClr>
              <a:buSzPct val="114583"/>
              <a:buFont typeface="Arial"/>
              <a:buChar char="•"/>
              <a:tabLst>
                <a:tab pos="299720" algn="l"/>
              </a:tabLst>
            </a:pPr>
            <a:r>
              <a:rPr sz="2400" spc="-5">
                <a:solidFill>
                  <a:srgbClr val="252525"/>
                </a:solidFill>
                <a:latin typeface="Garamond"/>
                <a:cs typeface="Garamond"/>
              </a:rPr>
              <a:t>Proces inkwizycyjny </a:t>
            </a:r>
            <a:r>
              <a:rPr sz="2400" spc="-10">
                <a:solidFill>
                  <a:srgbClr val="252525"/>
                </a:solidFill>
                <a:latin typeface="Garamond"/>
                <a:cs typeface="Garamond"/>
              </a:rPr>
              <a:t>ukształtowany </a:t>
            </a:r>
            <a:r>
              <a:rPr sz="2400">
                <a:solidFill>
                  <a:srgbClr val="252525"/>
                </a:solidFill>
                <a:latin typeface="Garamond"/>
                <a:cs typeface="Garamond"/>
              </a:rPr>
              <a:t>w </a:t>
            </a:r>
            <a:r>
              <a:rPr sz="2400" spc="-5">
                <a:solidFill>
                  <a:srgbClr val="252525"/>
                </a:solidFill>
                <a:latin typeface="Garamond"/>
                <a:cs typeface="Garamond"/>
              </a:rPr>
              <a:t>średniowieczu </a:t>
            </a:r>
            <a:r>
              <a:rPr sz="2400" spc="-15">
                <a:solidFill>
                  <a:srgbClr val="252525"/>
                </a:solidFill>
                <a:latin typeface="Garamond"/>
                <a:cs typeface="Garamond"/>
              </a:rPr>
              <a:t>kumulował </a:t>
            </a:r>
            <a:r>
              <a:rPr sz="2400">
                <a:solidFill>
                  <a:srgbClr val="252525"/>
                </a:solidFill>
                <a:latin typeface="Garamond"/>
                <a:cs typeface="Garamond"/>
              </a:rPr>
              <a:t>w </a:t>
            </a:r>
            <a:r>
              <a:rPr sz="2400" spc="-5">
                <a:solidFill>
                  <a:srgbClr val="252525"/>
                </a:solidFill>
                <a:latin typeface="Garamond"/>
                <a:cs typeface="Garamond"/>
              </a:rPr>
              <a:t>jednej  osobie </a:t>
            </a:r>
            <a:r>
              <a:rPr sz="2400">
                <a:solidFill>
                  <a:srgbClr val="252525"/>
                </a:solidFill>
                <a:latin typeface="Garamond"/>
                <a:cs typeface="Garamond"/>
              </a:rPr>
              <a:t>– </a:t>
            </a:r>
            <a:r>
              <a:rPr sz="2400" spc="5">
                <a:solidFill>
                  <a:srgbClr val="252525"/>
                </a:solidFill>
                <a:latin typeface="Garamond"/>
                <a:cs typeface="Garamond"/>
              </a:rPr>
              <a:t>sędziego </a:t>
            </a:r>
            <a:r>
              <a:rPr sz="2400">
                <a:solidFill>
                  <a:srgbClr val="252525"/>
                </a:solidFill>
                <a:latin typeface="Garamond"/>
                <a:cs typeface="Garamond"/>
              </a:rPr>
              <a:t>– funkcje </a:t>
            </a:r>
            <a:r>
              <a:rPr sz="2400" spc="-5">
                <a:solidFill>
                  <a:srgbClr val="252525"/>
                </a:solidFill>
                <a:latin typeface="Garamond"/>
                <a:cs typeface="Garamond"/>
              </a:rPr>
              <a:t>oskarżenia, obrony </a:t>
            </a:r>
            <a:r>
              <a:rPr sz="2400">
                <a:solidFill>
                  <a:srgbClr val="252525"/>
                </a:solidFill>
                <a:latin typeface="Garamond"/>
                <a:cs typeface="Garamond"/>
              </a:rPr>
              <a:t>i </a:t>
            </a:r>
            <a:r>
              <a:rPr sz="2400" spc="-5">
                <a:solidFill>
                  <a:srgbClr val="252525"/>
                </a:solidFill>
                <a:latin typeface="Garamond"/>
                <a:cs typeface="Garamond"/>
              </a:rPr>
              <a:t>orzekania </a:t>
            </a:r>
            <a:r>
              <a:rPr sz="2400">
                <a:solidFill>
                  <a:srgbClr val="252525"/>
                </a:solidFill>
                <a:latin typeface="Garamond"/>
                <a:cs typeface="Garamond"/>
              </a:rPr>
              <a:t>(proces  </a:t>
            </a:r>
            <a:r>
              <a:rPr sz="2400" spc="-5">
                <a:solidFill>
                  <a:srgbClr val="252525"/>
                </a:solidFill>
                <a:latin typeface="Garamond"/>
                <a:cs typeface="Garamond"/>
              </a:rPr>
              <a:t>inkwizycyjny </a:t>
            </a:r>
            <a:r>
              <a:rPr sz="2400" spc="-15">
                <a:solidFill>
                  <a:srgbClr val="252525"/>
                </a:solidFill>
                <a:latin typeface="Garamond"/>
                <a:cs typeface="Garamond"/>
              </a:rPr>
              <a:t>zwany </a:t>
            </a:r>
            <a:r>
              <a:rPr sz="2400">
                <a:solidFill>
                  <a:srgbClr val="252525"/>
                </a:solidFill>
                <a:latin typeface="Garamond"/>
                <a:cs typeface="Garamond"/>
              </a:rPr>
              <a:t>jet </a:t>
            </a:r>
            <a:r>
              <a:rPr sz="2400" spc="-5">
                <a:solidFill>
                  <a:srgbClr val="252525"/>
                </a:solidFill>
                <a:latin typeface="Garamond"/>
                <a:cs typeface="Garamond"/>
              </a:rPr>
              <a:t>również</a:t>
            </a:r>
            <a:r>
              <a:rPr sz="2400" spc="60">
                <a:solidFill>
                  <a:srgbClr val="252525"/>
                </a:solidFill>
                <a:latin typeface="Garamond"/>
                <a:cs typeface="Garamond"/>
              </a:rPr>
              <a:t> </a:t>
            </a:r>
            <a:r>
              <a:rPr sz="2400" spc="-5">
                <a:solidFill>
                  <a:srgbClr val="252525"/>
                </a:solidFill>
                <a:latin typeface="Garamond"/>
                <a:cs typeface="Garamond"/>
              </a:rPr>
              <a:t>jednopodmiotowym).</a:t>
            </a:r>
            <a:endParaRPr sz="2400">
              <a:latin typeface="Garamond"/>
              <a:cs typeface="Garamond"/>
            </a:endParaRPr>
          </a:p>
          <a:p>
            <a:pPr marL="299085" marR="5715" indent="-287020" algn="just">
              <a:lnSpc>
                <a:spcPct val="100000"/>
              </a:lnSpc>
              <a:spcBef>
                <a:spcPts val="1180"/>
              </a:spcBef>
              <a:buClr>
                <a:srgbClr val="83992A"/>
              </a:buClr>
              <a:buSzPct val="114583"/>
              <a:buFont typeface="Arial"/>
              <a:buChar char="•"/>
              <a:tabLst>
                <a:tab pos="299720" algn="l"/>
              </a:tabLst>
            </a:pPr>
            <a:r>
              <a:rPr sz="2400" spc="-5">
                <a:solidFill>
                  <a:srgbClr val="252525"/>
                </a:solidFill>
                <a:latin typeface="Garamond"/>
                <a:cs typeface="Garamond"/>
              </a:rPr>
              <a:t>Proces inkwizycyjny zakłada, że najlepszym </a:t>
            </a:r>
            <a:r>
              <a:rPr sz="2400">
                <a:solidFill>
                  <a:srgbClr val="252525"/>
                </a:solidFill>
                <a:latin typeface="Garamond"/>
                <a:cs typeface="Garamond"/>
              </a:rPr>
              <a:t>sposobem dojścia do  </a:t>
            </a:r>
            <a:r>
              <a:rPr sz="2400" spc="-15">
                <a:solidFill>
                  <a:srgbClr val="252525"/>
                </a:solidFill>
                <a:latin typeface="Garamond"/>
                <a:cs typeface="Garamond"/>
              </a:rPr>
              <a:t>prawdziwych</a:t>
            </a:r>
            <a:r>
              <a:rPr sz="2400" spc="570">
                <a:solidFill>
                  <a:srgbClr val="252525"/>
                </a:solidFill>
                <a:latin typeface="Garamond"/>
                <a:cs typeface="Garamond"/>
              </a:rPr>
              <a:t> </a:t>
            </a:r>
            <a:r>
              <a:rPr sz="2400" spc="-5">
                <a:solidFill>
                  <a:srgbClr val="252525"/>
                </a:solidFill>
                <a:latin typeface="Garamond"/>
                <a:cs typeface="Garamond"/>
              </a:rPr>
              <a:t>ustaleń faktycznych </a:t>
            </a:r>
            <a:r>
              <a:rPr sz="2400">
                <a:solidFill>
                  <a:srgbClr val="252525"/>
                </a:solidFill>
                <a:latin typeface="Garamond"/>
                <a:cs typeface="Garamond"/>
              </a:rPr>
              <a:t>jest </a:t>
            </a:r>
            <a:r>
              <a:rPr sz="2400" spc="-10">
                <a:solidFill>
                  <a:srgbClr val="252525"/>
                </a:solidFill>
                <a:latin typeface="Garamond"/>
                <a:cs typeface="Garamond"/>
              </a:rPr>
              <a:t>przeprowadzanie </a:t>
            </a:r>
            <a:r>
              <a:rPr sz="2400" spc="-20">
                <a:solidFill>
                  <a:srgbClr val="252525"/>
                </a:solidFill>
                <a:latin typeface="Garamond"/>
                <a:cs typeface="Garamond"/>
              </a:rPr>
              <a:t>dowodów </a:t>
            </a:r>
            <a:r>
              <a:rPr sz="2400" spc="-5">
                <a:solidFill>
                  <a:srgbClr val="252525"/>
                </a:solidFill>
                <a:latin typeface="Garamond"/>
                <a:cs typeface="Garamond"/>
              </a:rPr>
              <a:t>przez  </a:t>
            </a:r>
            <a:r>
              <a:rPr sz="2400" spc="-10">
                <a:solidFill>
                  <a:srgbClr val="252525"/>
                </a:solidFill>
                <a:latin typeface="Garamond"/>
                <a:cs typeface="Garamond"/>
              </a:rPr>
              <a:t>sędziego, </a:t>
            </a:r>
            <a:r>
              <a:rPr sz="2400" spc="10">
                <a:solidFill>
                  <a:srgbClr val="252525"/>
                </a:solidFill>
                <a:latin typeface="Garamond"/>
                <a:cs typeface="Garamond"/>
              </a:rPr>
              <a:t>który </a:t>
            </a:r>
            <a:r>
              <a:rPr sz="2400" spc="-5">
                <a:solidFill>
                  <a:srgbClr val="252525"/>
                </a:solidFill>
                <a:latin typeface="Garamond"/>
                <a:cs typeface="Garamond"/>
              </a:rPr>
              <a:t>ma obowiązek wyjaśnić </a:t>
            </a:r>
            <a:r>
              <a:rPr sz="2400">
                <a:solidFill>
                  <a:srgbClr val="252525"/>
                </a:solidFill>
                <a:latin typeface="Garamond"/>
                <a:cs typeface="Garamond"/>
              </a:rPr>
              <a:t>wszystkie </a:t>
            </a:r>
            <a:r>
              <a:rPr sz="2400" spc="-5">
                <a:solidFill>
                  <a:srgbClr val="252525"/>
                </a:solidFill>
                <a:latin typeface="Garamond"/>
                <a:cs typeface="Garamond"/>
              </a:rPr>
              <a:t>istotne </a:t>
            </a:r>
            <a:r>
              <a:rPr sz="2400" spc="-10">
                <a:solidFill>
                  <a:srgbClr val="252525"/>
                </a:solidFill>
                <a:latin typeface="Garamond"/>
                <a:cs typeface="Garamond"/>
              </a:rPr>
              <a:t>okoliczności </a:t>
            </a:r>
            <a:r>
              <a:rPr sz="2400" spc="-5">
                <a:solidFill>
                  <a:srgbClr val="252525"/>
                </a:solidFill>
                <a:latin typeface="Garamond"/>
                <a:cs typeface="Garamond"/>
              </a:rPr>
              <a:t>oraz  </a:t>
            </a:r>
            <a:r>
              <a:rPr sz="2400" spc="-10">
                <a:solidFill>
                  <a:srgbClr val="252525"/>
                </a:solidFill>
                <a:latin typeface="Garamond"/>
                <a:cs typeface="Garamond"/>
              </a:rPr>
              <a:t>powinien przejawiać </a:t>
            </a:r>
            <a:r>
              <a:rPr sz="2400">
                <a:solidFill>
                  <a:srgbClr val="252525"/>
                </a:solidFill>
                <a:latin typeface="Garamond"/>
                <a:cs typeface="Garamond"/>
              </a:rPr>
              <a:t>w </a:t>
            </a:r>
            <a:r>
              <a:rPr sz="2400" spc="-10">
                <a:solidFill>
                  <a:srgbClr val="252525"/>
                </a:solidFill>
                <a:latin typeface="Garamond"/>
                <a:cs typeface="Garamond"/>
              </a:rPr>
              <a:t>niezbędnym </a:t>
            </a:r>
            <a:r>
              <a:rPr sz="2400" spc="-5">
                <a:solidFill>
                  <a:srgbClr val="252525"/>
                </a:solidFill>
                <a:latin typeface="Garamond"/>
                <a:cs typeface="Garamond"/>
              </a:rPr>
              <a:t>zakresie inicjatywę</a:t>
            </a:r>
            <a:r>
              <a:rPr sz="2400" spc="100">
                <a:solidFill>
                  <a:srgbClr val="252525"/>
                </a:solidFill>
                <a:latin typeface="Garamond"/>
                <a:cs typeface="Garamond"/>
              </a:rPr>
              <a:t> </a:t>
            </a:r>
            <a:r>
              <a:rPr sz="2400" spc="-20">
                <a:solidFill>
                  <a:srgbClr val="252525"/>
                </a:solidFill>
                <a:latin typeface="Garamond"/>
                <a:cs typeface="Garamond"/>
              </a:rPr>
              <a:t>dowodową.</a:t>
            </a:r>
            <a:endParaRPr sz="2400">
              <a:latin typeface="Garamond"/>
              <a:cs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990725" y="1240916"/>
            <a:ext cx="8209915" cy="696595"/>
          </a:xfrm>
          <a:prstGeom prst="rect">
            <a:avLst/>
          </a:prstGeom>
        </p:spPr>
        <p:txBody>
          <a:bodyPr vert="horz" wrap="square" lIns="0" tIns="13335" rIns="0" bIns="0" rtlCol="0">
            <a:spAutoFit/>
          </a:bodyPr>
          <a:lstStyle/>
          <a:p>
            <a:pPr marL="12700">
              <a:lnSpc>
                <a:spcPct val="100000"/>
              </a:lnSpc>
              <a:spcBef>
                <a:spcPts val="105"/>
              </a:spcBef>
            </a:pPr>
            <a:r>
              <a:rPr sz="4400" spc="-20"/>
              <a:t>PROCES</a:t>
            </a:r>
            <a:r>
              <a:rPr sz="4400" spc="-90"/>
              <a:t> </a:t>
            </a:r>
            <a:r>
              <a:rPr sz="4400" spc="-40"/>
              <a:t>KONTRADYKTORYJNY</a:t>
            </a:r>
            <a:endParaRPr sz="4400"/>
          </a:p>
        </p:txBody>
      </p:sp>
      <p:sp>
        <p:nvSpPr>
          <p:cNvPr id="4" name="object 4"/>
          <p:cNvSpPr txBox="1"/>
          <p:nvPr/>
        </p:nvSpPr>
        <p:spPr>
          <a:xfrm>
            <a:off x="1374394" y="2566161"/>
            <a:ext cx="9444990" cy="2736215"/>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83992A"/>
              </a:buClr>
              <a:buSzPct val="114583"/>
              <a:buFont typeface="Arial"/>
              <a:buChar char="•"/>
              <a:tabLst>
                <a:tab pos="299720" algn="l"/>
              </a:tabLst>
            </a:pPr>
            <a:r>
              <a:rPr sz="2400" spc="-20">
                <a:solidFill>
                  <a:srgbClr val="252525"/>
                </a:solidFill>
                <a:latin typeface="Garamond"/>
                <a:cs typeface="Garamond"/>
              </a:rPr>
              <a:t>Role </a:t>
            </a:r>
            <a:r>
              <a:rPr sz="2400" spc="-5">
                <a:solidFill>
                  <a:srgbClr val="252525"/>
                </a:solidFill>
                <a:latin typeface="Garamond"/>
                <a:cs typeface="Garamond"/>
              </a:rPr>
              <a:t>oskarżyciela, </a:t>
            </a:r>
            <a:r>
              <a:rPr sz="2400" spc="5">
                <a:solidFill>
                  <a:srgbClr val="252525"/>
                </a:solidFill>
                <a:latin typeface="Garamond"/>
                <a:cs typeface="Garamond"/>
              </a:rPr>
              <a:t>sędziego </a:t>
            </a:r>
            <a:r>
              <a:rPr sz="2400">
                <a:solidFill>
                  <a:srgbClr val="252525"/>
                </a:solidFill>
                <a:latin typeface="Garamond"/>
                <a:cs typeface="Garamond"/>
              </a:rPr>
              <a:t>i </a:t>
            </a:r>
            <a:r>
              <a:rPr sz="2400" spc="-5">
                <a:solidFill>
                  <a:srgbClr val="252525"/>
                </a:solidFill>
                <a:latin typeface="Garamond"/>
                <a:cs typeface="Garamond"/>
              </a:rPr>
              <a:t>obrońcy pełnią różne </a:t>
            </a:r>
            <a:r>
              <a:rPr sz="2400" spc="-45">
                <a:solidFill>
                  <a:srgbClr val="252525"/>
                </a:solidFill>
                <a:latin typeface="Garamond"/>
                <a:cs typeface="Garamond"/>
              </a:rPr>
              <a:t>osoby, </a:t>
            </a:r>
            <a:r>
              <a:rPr sz="2400" spc="-5">
                <a:solidFill>
                  <a:srgbClr val="252525"/>
                </a:solidFill>
                <a:latin typeface="Garamond"/>
                <a:cs typeface="Garamond"/>
              </a:rPr>
              <a:t>stąd </a:t>
            </a:r>
            <a:r>
              <a:rPr sz="2400" spc="-10">
                <a:solidFill>
                  <a:srgbClr val="252525"/>
                </a:solidFill>
                <a:latin typeface="Garamond"/>
                <a:cs typeface="Garamond"/>
              </a:rPr>
              <a:t>nazwa </a:t>
            </a:r>
            <a:r>
              <a:rPr sz="2400" spc="-5">
                <a:solidFill>
                  <a:srgbClr val="252525"/>
                </a:solidFill>
                <a:latin typeface="Garamond"/>
                <a:cs typeface="Garamond"/>
              </a:rPr>
              <a:t>„proces  trójpodmiotowy”.</a:t>
            </a:r>
            <a:endParaRPr sz="2400">
              <a:latin typeface="Garamond"/>
              <a:cs typeface="Garamond"/>
            </a:endParaRPr>
          </a:p>
          <a:p>
            <a:pPr marL="299085" marR="5080" indent="-287020" algn="just">
              <a:lnSpc>
                <a:spcPct val="100000"/>
              </a:lnSpc>
              <a:spcBef>
                <a:spcPts val="1175"/>
              </a:spcBef>
              <a:buClr>
                <a:srgbClr val="83992A"/>
              </a:buClr>
              <a:buSzPct val="114583"/>
              <a:buFont typeface="Arial"/>
              <a:buChar char="•"/>
              <a:tabLst>
                <a:tab pos="299720" algn="l"/>
              </a:tabLst>
            </a:pPr>
            <a:r>
              <a:rPr sz="2400" spc="-10">
                <a:solidFill>
                  <a:srgbClr val="252525"/>
                </a:solidFill>
                <a:latin typeface="Garamond"/>
                <a:cs typeface="Garamond"/>
              </a:rPr>
              <a:t>Założeniem </a:t>
            </a:r>
            <a:r>
              <a:rPr sz="2400" spc="-5">
                <a:solidFill>
                  <a:srgbClr val="252525"/>
                </a:solidFill>
                <a:latin typeface="Garamond"/>
                <a:cs typeface="Garamond"/>
              </a:rPr>
              <a:t>idealnym procesu </a:t>
            </a:r>
            <a:r>
              <a:rPr sz="2400">
                <a:solidFill>
                  <a:srgbClr val="252525"/>
                </a:solidFill>
                <a:latin typeface="Garamond"/>
                <a:cs typeface="Garamond"/>
              </a:rPr>
              <a:t>kontradyktoryjnego jest </a:t>
            </a:r>
            <a:r>
              <a:rPr sz="2400" spc="-10">
                <a:solidFill>
                  <a:srgbClr val="252525"/>
                </a:solidFill>
                <a:latin typeface="Garamond"/>
                <a:cs typeface="Garamond"/>
              </a:rPr>
              <a:t>przekonanie, </a:t>
            </a:r>
            <a:r>
              <a:rPr sz="2400">
                <a:solidFill>
                  <a:srgbClr val="252525"/>
                </a:solidFill>
                <a:latin typeface="Garamond"/>
                <a:cs typeface="Garamond"/>
              </a:rPr>
              <a:t>iż  </a:t>
            </a:r>
            <a:r>
              <a:rPr sz="2400" spc="-5">
                <a:solidFill>
                  <a:srgbClr val="252525"/>
                </a:solidFill>
                <a:latin typeface="Garamond"/>
                <a:cs typeface="Garamond"/>
              </a:rPr>
              <a:t>skuteczniejszym </a:t>
            </a:r>
            <a:r>
              <a:rPr sz="2400">
                <a:solidFill>
                  <a:srgbClr val="252525"/>
                </a:solidFill>
                <a:latin typeface="Garamond"/>
                <a:cs typeface="Garamond"/>
              </a:rPr>
              <a:t>sposobem </a:t>
            </a:r>
            <a:r>
              <a:rPr sz="2400" spc="-5">
                <a:solidFill>
                  <a:srgbClr val="252525"/>
                </a:solidFill>
                <a:latin typeface="Garamond"/>
                <a:cs typeface="Garamond"/>
              </a:rPr>
              <a:t>osiągnięcia </a:t>
            </a:r>
            <a:r>
              <a:rPr sz="2400" spc="-15">
                <a:solidFill>
                  <a:srgbClr val="252525"/>
                </a:solidFill>
                <a:latin typeface="Garamond"/>
                <a:cs typeface="Garamond"/>
              </a:rPr>
              <a:t>prawdy </a:t>
            </a:r>
            <a:r>
              <a:rPr sz="2400">
                <a:solidFill>
                  <a:srgbClr val="252525"/>
                </a:solidFill>
                <a:latin typeface="Garamond"/>
                <a:cs typeface="Garamond"/>
              </a:rPr>
              <a:t>jest spór </a:t>
            </a:r>
            <a:r>
              <a:rPr sz="2400" spc="-10">
                <a:solidFill>
                  <a:srgbClr val="252525"/>
                </a:solidFill>
                <a:latin typeface="Garamond"/>
                <a:cs typeface="Garamond"/>
              </a:rPr>
              <a:t>pomiędzy </a:t>
            </a:r>
            <a:r>
              <a:rPr sz="2400" spc="-5">
                <a:solidFill>
                  <a:srgbClr val="252525"/>
                </a:solidFill>
                <a:latin typeface="Garamond"/>
                <a:cs typeface="Garamond"/>
              </a:rPr>
              <a:t>równymi  stronami </a:t>
            </a:r>
            <a:r>
              <a:rPr sz="2400" spc="-15">
                <a:solidFill>
                  <a:srgbClr val="252525"/>
                </a:solidFill>
                <a:latin typeface="Garamond"/>
                <a:cs typeface="Garamond"/>
              </a:rPr>
              <a:t>odbywający </a:t>
            </a:r>
            <a:r>
              <a:rPr sz="2400">
                <a:solidFill>
                  <a:srgbClr val="252525"/>
                </a:solidFill>
                <a:latin typeface="Garamond"/>
                <a:cs typeface="Garamond"/>
              </a:rPr>
              <a:t>się </a:t>
            </a:r>
            <a:r>
              <a:rPr sz="2400" spc="-5">
                <a:solidFill>
                  <a:srgbClr val="252525"/>
                </a:solidFill>
                <a:latin typeface="Garamond"/>
                <a:cs typeface="Garamond"/>
              </a:rPr>
              <a:t>przed neutralnym sędzią. Model kontradyktoryjny  wykształcił </a:t>
            </a:r>
            <a:r>
              <a:rPr sz="2400">
                <a:solidFill>
                  <a:srgbClr val="252525"/>
                </a:solidFill>
                <a:latin typeface="Garamond"/>
                <a:cs typeface="Garamond"/>
              </a:rPr>
              <a:t>się w </a:t>
            </a:r>
            <a:r>
              <a:rPr sz="2400" spc="-5">
                <a:solidFill>
                  <a:srgbClr val="252525"/>
                </a:solidFill>
                <a:latin typeface="Garamond"/>
                <a:cs typeface="Garamond"/>
              </a:rPr>
              <a:t>systemie anglosaskim, </a:t>
            </a:r>
            <a:r>
              <a:rPr sz="2400">
                <a:solidFill>
                  <a:srgbClr val="252525"/>
                </a:solidFill>
                <a:latin typeface="Garamond"/>
                <a:cs typeface="Garamond"/>
              </a:rPr>
              <a:t>a </a:t>
            </a:r>
            <a:r>
              <a:rPr sz="2400" spc="-5">
                <a:solidFill>
                  <a:srgbClr val="252525"/>
                </a:solidFill>
                <a:latin typeface="Garamond"/>
                <a:cs typeface="Garamond"/>
              </a:rPr>
              <a:t>na </a:t>
            </a:r>
            <a:r>
              <a:rPr sz="2400" spc="-10">
                <a:solidFill>
                  <a:srgbClr val="252525"/>
                </a:solidFill>
                <a:latin typeface="Garamond"/>
                <a:cs typeface="Garamond"/>
              </a:rPr>
              <a:t>kontynencie </a:t>
            </a:r>
            <a:r>
              <a:rPr sz="2400">
                <a:solidFill>
                  <a:srgbClr val="252525"/>
                </a:solidFill>
                <a:latin typeface="Garamond"/>
                <a:cs typeface="Garamond"/>
              </a:rPr>
              <a:t>europejskim  </a:t>
            </a:r>
            <a:r>
              <a:rPr sz="2400" spc="-5">
                <a:solidFill>
                  <a:srgbClr val="252525"/>
                </a:solidFill>
                <a:latin typeface="Garamond"/>
                <a:cs typeface="Garamond"/>
              </a:rPr>
              <a:t>dominuje model </a:t>
            </a:r>
            <a:r>
              <a:rPr sz="2400">
                <a:solidFill>
                  <a:srgbClr val="252525"/>
                </a:solidFill>
                <a:latin typeface="Garamond"/>
                <a:cs typeface="Garamond"/>
              </a:rPr>
              <a:t>z </a:t>
            </a:r>
            <a:r>
              <a:rPr sz="2400" spc="-10">
                <a:solidFill>
                  <a:srgbClr val="252525"/>
                </a:solidFill>
                <a:latin typeface="Garamond"/>
                <a:cs typeface="Garamond"/>
              </a:rPr>
              <a:t>przeważającymi cechami</a:t>
            </a:r>
            <a:r>
              <a:rPr sz="2400" spc="80">
                <a:solidFill>
                  <a:srgbClr val="252525"/>
                </a:solidFill>
                <a:latin typeface="Garamond"/>
                <a:cs typeface="Garamond"/>
              </a:rPr>
              <a:t> </a:t>
            </a:r>
            <a:r>
              <a:rPr sz="2400" spc="-5">
                <a:solidFill>
                  <a:srgbClr val="252525"/>
                </a:solidFill>
                <a:latin typeface="Garamond"/>
                <a:cs typeface="Garamond"/>
              </a:rPr>
              <a:t>inkwizycyjności.</a:t>
            </a:r>
            <a:endParaRPr sz="2400">
              <a:latin typeface="Garamond"/>
              <a:cs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algn="ctr">
              <a:lnSpc>
                <a:spcPct val="100000"/>
              </a:lnSpc>
              <a:spcBef>
                <a:spcPts val="95"/>
              </a:spcBef>
            </a:pPr>
            <a:r>
              <a:rPr spc="-10"/>
              <a:t>ŹRÓDŁA </a:t>
            </a:r>
            <a:r>
              <a:rPr spc="-140"/>
              <a:t>PRAWA</a:t>
            </a:r>
            <a:r>
              <a:rPr spc="-10"/>
              <a:t> </a:t>
            </a:r>
            <a:r>
              <a:rPr spc="-5"/>
              <a:t>KARNEGO</a:t>
            </a:r>
          </a:p>
          <a:p>
            <a:pPr algn="ctr">
              <a:lnSpc>
                <a:spcPct val="100000"/>
              </a:lnSpc>
              <a:spcBef>
                <a:spcPts val="5"/>
              </a:spcBef>
            </a:pPr>
            <a:r>
              <a:rPr spc="-30"/>
              <a:t>PROCESOWEGO</a:t>
            </a:r>
          </a:p>
        </p:txBody>
      </p:sp>
      <p:sp>
        <p:nvSpPr>
          <p:cNvPr id="4" name="object 4"/>
          <p:cNvSpPr txBox="1"/>
          <p:nvPr/>
        </p:nvSpPr>
        <p:spPr>
          <a:xfrm>
            <a:off x="1374394" y="2480363"/>
            <a:ext cx="9214485" cy="3104515"/>
          </a:xfrm>
          <a:prstGeom prst="rect">
            <a:avLst/>
          </a:prstGeom>
        </p:spPr>
        <p:txBody>
          <a:bodyPr vert="horz" wrap="square" lIns="0" tIns="70485" rIns="0" bIns="0" rtlCol="0">
            <a:spAutoFit/>
          </a:bodyPr>
          <a:lstStyle/>
          <a:p>
            <a:pPr marL="299085" indent="-287020">
              <a:lnSpc>
                <a:spcPct val="100000"/>
              </a:lnSpc>
              <a:spcBef>
                <a:spcPts val="555"/>
              </a:spcBef>
              <a:buClr>
                <a:srgbClr val="83992A"/>
              </a:buClr>
              <a:buSzPct val="113636"/>
              <a:buFont typeface="Arial"/>
              <a:buChar char="•"/>
              <a:tabLst>
                <a:tab pos="299085" algn="l"/>
                <a:tab pos="299720" algn="l"/>
              </a:tabLst>
            </a:pPr>
            <a:r>
              <a:rPr sz="2200" b="1">
                <a:solidFill>
                  <a:srgbClr val="252525"/>
                </a:solidFill>
                <a:latin typeface="Garamond"/>
                <a:cs typeface="Garamond"/>
              </a:rPr>
              <a:t>Konstytucja </a:t>
            </a:r>
            <a:r>
              <a:rPr sz="2200" b="1" spc="-5">
                <a:solidFill>
                  <a:srgbClr val="252525"/>
                </a:solidFill>
                <a:latin typeface="Garamond"/>
                <a:cs typeface="Garamond"/>
              </a:rPr>
              <a:t>RP </a:t>
            </a:r>
            <a:r>
              <a:rPr sz="2200" spc="-30">
                <a:solidFill>
                  <a:srgbClr val="252525"/>
                </a:solidFill>
                <a:latin typeface="Garamond"/>
                <a:cs typeface="Garamond"/>
              </a:rPr>
              <a:t>(zob. </a:t>
            </a:r>
            <a:r>
              <a:rPr sz="2200" spc="-5">
                <a:solidFill>
                  <a:srgbClr val="252525"/>
                </a:solidFill>
                <a:latin typeface="Garamond"/>
                <a:cs typeface="Garamond"/>
              </a:rPr>
              <a:t>m.in. </a:t>
            </a:r>
            <a:r>
              <a:rPr sz="2200" spc="5">
                <a:solidFill>
                  <a:srgbClr val="252525"/>
                </a:solidFill>
                <a:latin typeface="Garamond"/>
                <a:cs typeface="Garamond"/>
              </a:rPr>
              <a:t>art.</a:t>
            </a:r>
            <a:r>
              <a:rPr sz="2200" spc="110">
                <a:solidFill>
                  <a:srgbClr val="252525"/>
                </a:solidFill>
                <a:latin typeface="Garamond"/>
                <a:cs typeface="Garamond"/>
              </a:rPr>
              <a:t> </a:t>
            </a:r>
            <a:r>
              <a:rPr sz="2200" spc="-5">
                <a:solidFill>
                  <a:srgbClr val="252525"/>
                </a:solidFill>
                <a:latin typeface="Garamond"/>
                <a:cs typeface="Garamond"/>
              </a:rPr>
              <a:t>41-45),</a:t>
            </a:r>
            <a:endParaRPr sz="2200">
              <a:latin typeface="Garamond"/>
              <a:cs typeface="Garamond"/>
            </a:endParaRPr>
          </a:p>
          <a:p>
            <a:pPr marL="299085" indent="-287020">
              <a:lnSpc>
                <a:spcPts val="2510"/>
              </a:lnSpc>
              <a:spcBef>
                <a:spcPts val="865"/>
              </a:spcBef>
              <a:buClr>
                <a:srgbClr val="83992A"/>
              </a:buClr>
              <a:buSzPct val="113636"/>
              <a:buFont typeface="Arial"/>
              <a:buChar char="•"/>
              <a:tabLst>
                <a:tab pos="299085" algn="l"/>
                <a:tab pos="299720" algn="l"/>
              </a:tabLst>
            </a:pPr>
            <a:r>
              <a:rPr sz="2200" spc="-5">
                <a:solidFill>
                  <a:srgbClr val="252525"/>
                </a:solidFill>
                <a:latin typeface="Garamond"/>
                <a:cs typeface="Garamond"/>
              </a:rPr>
              <a:t>Europejska </a:t>
            </a:r>
            <a:r>
              <a:rPr sz="2200" spc="-15">
                <a:solidFill>
                  <a:srgbClr val="252525"/>
                </a:solidFill>
                <a:latin typeface="Garamond"/>
                <a:cs typeface="Garamond"/>
              </a:rPr>
              <a:t>Konwencja </a:t>
            </a:r>
            <a:r>
              <a:rPr sz="2200" spc="-10">
                <a:solidFill>
                  <a:srgbClr val="252525"/>
                </a:solidFill>
                <a:latin typeface="Garamond"/>
                <a:cs typeface="Garamond"/>
              </a:rPr>
              <a:t>Praw Człowieka </a:t>
            </a:r>
            <a:r>
              <a:rPr sz="2200" spc="-5">
                <a:solidFill>
                  <a:srgbClr val="252525"/>
                </a:solidFill>
                <a:latin typeface="Garamond"/>
                <a:cs typeface="Garamond"/>
              </a:rPr>
              <a:t>i </a:t>
            </a:r>
            <a:r>
              <a:rPr sz="2200" spc="-25">
                <a:solidFill>
                  <a:srgbClr val="252525"/>
                </a:solidFill>
                <a:latin typeface="Garamond"/>
                <a:cs typeface="Garamond"/>
              </a:rPr>
              <a:t>Podstawowych </a:t>
            </a:r>
            <a:r>
              <a:rPr sz="2200" spc="-30">
                <a:solidFill>
                  <a:srgbClr val="252525"/>
                </a:solidFill>
                <a:latin typeface="Garamond"/>
                <a:cs typeface="Garamond"/>
              </a:rPr>
              <a:t>Wolności </a:t>
            </a:r>
            <a:r>
              <a:rPr sz="2200" spc="-5">
                <a:solidFill>
                  <a:srgbClr val="252525"/>
                </a:solidFill>
                <a:latin typeface="Garamond"/>
                <a:cs typeface="Garamond"/>
              </a:rPr>
              <a:t>z 4 XI 1950</a:t>
            </a:r>
            <a:r>
              <a:rPr sz="2200" spc="260">
                <a:solidFill>
                  <a:srgbClr val="252525"/>
                </a:solidFill>
                <a:latin typeface="Garamond"/>
                <a:cs typeface="Garamond"/>
              </a:rPr>
              <a:t> </a:t>
            </a:r>
            <a:r>
              <a:rPr sz="2200" spc="-45">
                <a:solidFill>
                  <a:srgbClr val="252525"/>
                </a:solidFill>
                <a:latin typeface="Garamond"/>
                <a:cs typeface="Garamond"/>
              </a:rPr>
              <a:t>r.</a:t>
            </a:r>
            <a:endParaRPr sz="2200">
              <a:latin typeface="Garamond"/>
              <a:cs typeface="Garamond"/>
            </a:endParaRPr>
          </a:p>
          <a:p>
            <a:pPr marL="299085">
              <a:lnSpc>
                <a:spcPts val="2510"/>
              </a:lnSpc>
            </a:pPr>
            <a:r>
              <a:rPr sz="2200" spc="-10">
                <a:solidFill>
                  <a:srgbClr val="252525"/>
                </a:solidFill>
                <a:latin typeface="Garamond"/>
                <a:cs typeface="Garamond"/>
              </a:rPr>
              <a:t>(</a:t>
            </a:r>
            <a:r>
              <a:rPr sz="2200" b="1" spc="-10">
                <a:solidFill>
                  <a:srgbClr val="252525"/>
                </a:solidFill>
                <a:latin typeface="Garamond"/>
                <a:cs typeface="Garamond"/>
              </a:rPr>
              <a:t>EKPCZ</a:t>
            </a:r>
            <a:r>
              <a:rPr sz="2200" spc="-10">
                <a:solidFill>
                  <a:srgbClr val="252525"/>
                </a:solidFill>
                <a:latin typeface="Garamond"/>
                <a:cs typeface="Garamond"/>
              </a:rPr>
              <a:t>) </a:t>
            </a:r>
            <a:r>
              <a:rPr sz="2200" spc="-5">
                <a:solidFill>
                  <a:srgbClr val="252525"/>
                </a:solidFill>
                <a:latin typeface="Garamond"/>
                <a:cs typeface="Garamond"/>
              </a:rPr>
              <a:t>i inne </a:t>
            </a:r>
            <a:r>
              <a:rPr sz="2200" spc="-10">
                <a:solidFill>
                  <a:srgbClr val="252525"/>
                </a:solidFill>
                <a:latin typeface="Garamond"/>
                <a:cs typeface="Garamond"/>
              </a:rPr>
              <a:t>akty </a:t>
            </a:r>
            <a:r>
              <a:rPr sz="2200" spc="-20">
                <a:solidFill>
                  <a:srgbClr val="252525"/>
                </a:solidFill>
                <a:latin typeface="Garamond"/>
                <a:cs typeface="Garamond"/>
              </a:rPr>
              <a:t>prawa</a:t>
            </a:r>
            <a:r>
              <a:rPr sz="2200" spc="65">
                <a:solidFill>
                  <a:srgbClr val="252525"/>
                </a:solidFill>
                <a:latin typeface="Garamond"/>
                <a:cs typeface="Garamond"/>
              </a:rPr>
              <a:t> </a:t>
            </a:r>
            <a:r>
              <a:rPr sz="2200" spc="-10">
                <a:solidFill>
                  <a:srgbClr val="252525"/>
                </a:solidFill>
                <a:latin typeface="Garamond"/>
                <a:cs typeface="Garamond"/>
              </a:rPr>
              <a:t>międzynarodowego,</a:t>
            </a:r>
            <a:endParaRPr sz="2200">
              <a:latin typeface="Garamond"/>
              <a:cs typeface="Garamond"/>
            </a:endParaRPr>
          </a:p>
          <a:p>
            <a:pPr marL="299085" indent="-287020">
              <a:lnSpc>
                <a:spcPct val="100000"/>
              </a:lnSpc>
              <a:spcBef>
                <a:spcPts val="860"/>
              </a:spcBef>
              <a:buClr>
                <a:srgbClr val="83992A"/>
              </a:buClr>
              <a:buSzPct val="113636"/>
              <a:buFont typeface="Arial"/>
              <a:buChar char="•"/>
              <a:tabLst>
                <a:tab pos="299085" algn="l"/>
                <a:tab pos="299720" algn="l"/>
              </a:tabLst>
            </a:pPr>
            <a:r>
              <a:rPr sz="2200" b="1" spc="-20">
                <a:solidFill>
                  <a:srgbClr val="252525"/>
                </a:solidFill>
                <a:latin typeface="Garamond"/>
                <a:cs typeface="Garamond"/>
              </a:rPr>
              <a:t>Ustawa </a:t>
            </a:r>
            <a:r>
              <a:rPr sz="2200" b="1" spc="-5">
                <a:solidFill>
                  <a:srgbClr val="252525"/>
                </a:solidFill>
                <a:latin typeface="Garamond"/>
                <a:cs typeface="Garamond"/>
              </a:rPr>
              <a:t>z </a:t>
            </a:r>
            <a:r>
              <a:rPr sz="2200" b="1" spc="-10">
                <a:solidFill>
                  <a:srgbClr val="252525"/>
                </a:solidFill>
                <a:latin typeface="Garamond"/>
                <a:cs typeface="Garamond"/>
              </a:rPr>
              <a:t>dnia </a:t>
            </a:r>
            <a:r>
              <a:rPr sz="2200" b="1" spc="-5">
                <a:solidFill>
                  <a:srgbClr val="252525"/>
                </a:solidFill>
                <a:latin typeface="Garamond"/>
                <a:cs typeface="Garamond"/>
              </a:rPr>
              <a:t>6 </a:t>
            </a:r>
            <a:r>
              <a:rPr sz="2200" b="1" spc="-15">
                <a:solidFill>
                  <a:srgbClr val="252525"/>
                </a:solidFill>
                <a:latin typeface="Garamond"/>
                <a:cs typeface="Garamond"/>
              </a:rPr>
              <a:t>czerwca </a:t>
            </a:r>
            <a:r>
              <a:rPr sz="2200" b="1" spc="-5">
                <a:solidFill>
                  <a:srgbClr val="252525"/>
                </a:solidFill>
                <a:latin typeface="Garamond"/>
                <a:cs typeface="Garamond"/>
              </a:rPr>
              <a:t>1997 </a:t>
            </a:r>
            <a:r>
              <a:rPr sz="2200" b="1" spc="-50">
                <a:solidFill>
                  <a:srgbClr val="252525"/>
                </a:solidFill>
                <a:latin typeface="Garamond"/>
                <a:cs typeface="Garamond"/>
              </a:rPr>
              <a:t>r. </a:t>
            </a:r>
            <a:r>
              <a:rPr sz="2200" b="1" spc="-5">
                <a:solidFill>
                  <a:srgbClr val="252525"/>
                </a:solidFill>
                <a:latin typeface="Garamond"/>
                <a:cs typeface="Garamond"/>
              </a:rPr>
              <a:t>– </a:t>
            </a:r>
            <a:r>
              <a:rPr sz="2200" b="1">
                <a:solidFill>
                  <a:srgbClr val="252525"/>
                </a:solidFill>
                <a:latin typeface="Garamond"/>
                <a:cs typeface="Garamond"/>
              </a:rPr>
              <a:t>Kodeks </a:t>
            </a:r>
            <a:r>
              <a:rPr sz="2200" b="1" spc="-15">
                <a:solidFill>
                  <a:srgbClr val="252525"/>
                </a:solidFill>
                <a:latin typeface="Garamond"/>
                <a:cs typeface="Garamond"/>
              </a:rPr>
              <a:t>Postępowania</a:t>
            </a:r>
            <a:r>
              <a:rPr sz="2200" b="1" spc="270">
                <a:solidFill>
                  <a:srgbClr val="252525"/>
                </a:solidFill>
                <a:latin typeface="Garamond"/>
                <a:cs typeface="Garamond"/>
              </a:rPr>
              <a:t> </a:t>
            </a:r>
            <a:r>
              <a:rPr sz="2200" b="1" spc="10">
                <a:solidFill>
                  <a:srgbClr val="252525"/>
                </a:solidFill>
                <a:latin typeface="Garamond"/>
                <a:cs typeface="Garamond"/>
              </a:rPr>
              <a:t>Karnego,</a:t>
            </a:r>
            <a:endParaRPr sz="2200">
              <a:latin typeface="Garamond"/>
              <a:cs typeface="Garamond"/>
            </a:endParaRPr>
          </a:p>
          <a:p>
            <a:pPr marL="299085" indent="-287020">
              <a:lnSpc>
                <a:spcPts val="2510"/>
              </a:lnSpc>
              <a:spcBef>
                <a:spcPts val="865"/>
              </a:spcBef>
              <a:buClr>
                <a:srgbClr val="83992A"/>
              </a:buClr>
              <a:buSzPct val="113636"/>
              <a:buFont typeface="Arial"/>
              <a:buChar char="•"/>
              <a:tabLst>
                <a:tab pos="299085" algn="l"/>
                <a:tab pos="299720" algn="l"/>
              </a:tabLst>
            </a:pPr>
            <a:r>
              <a:rPr sz="2200" spc="-5">
                <a:solidFill>
                  <a:srgbClr val="252525"/>
                </a:solidFill>
                <a:latin typeface="Garamond"/>
                <a:cs typeface="Garamond"/>
              </a:rPr>
              <a:t>Inne </a:t>
            </a:r>
            <a:r>
              <a:rPr sz="2200" spc="-10">
                <a:solidFill>
                  <a:srgbClr val="252525"/>
                </a:solidFill>
                <a:latin typeface="Garamond"/>
                <a:cs typeface="Garamond"/>
              </a:rPr>
              <a:t>ustawy </a:t>
            </a:r>
            <a:r>
              <a:rPr sz="2200" spc="-30">
                <a:solidFill>
                  <a:srgbClr val="252525"/>
                </a:solidFill>
                <a:latin typeface="Garamond"/>
                <a:cs typeface="Garamond"/>
              </a:rPr>
              <a:t>(np. </a:t>
            </a:r>
            <a:r>
              <a:rPr sz="2200" spc="-15">
                <a:solidFill>
                  <a:srgbClr val="252525"/>
                </a:solidFill>
                <a:latin typeface="Garamond"/>
                <a:cs typeface="Garamond"/>
              </a:rPr>
              <a:t>ustawa </a:t>
            </a:r>
            <a:r>
              <a:rPr sz="2200" spc="-5">
                <a:solidFill>
                  <a:srgbClr val="252525"/>
                </a:solidFill>
                <a:latin typeface="Garamond"/>
                <a:cs typeface="Garamond"/>
              </a:rPr>
              <a:t>o świadku </a:t>
            </a:r>
            <a:r>
              <a:rPr sz="2200" spc="-15">
                <a:solidFill>
                  <a:srgbClr val="252525"/>
                </a:solidFill>
                <a:latin typeface="Garamond"/>
                <a:cs typeface="Garamond"/>
              </a:rPr>
              <a:t>koronnym, ustawa </a:t>
            </a:r>
            <a:r>
              <a:rPr sz="2200" spc="-5">
                <a:solidFill>
                  <a:srgbClr val="252525"/>
                </a:solidFill>
                <a:latin typeface="Garamond"/>
                <a:cs typeface="Garamond"/>
              </a:rPr>
              <a:t>o </a:t>
            </a:r>
            <a:r>
              <a:rPr sz="2200" spc="-15">
                <a:solidFill>
                  <a:srgbClr val="252525"/>
                </a:solidFill>
                <a:latin typeface="Garamond"/>
                <a:cs typeface="Garamond"/>
              </a:rPr>
              <a:t>postępowaniu </a:t>
            </a:r>
            <a:r>
              <a:rPr sz="2200" spc="-5">
                <a:solidFill>
                  <a:srgbClr val="252525"/>
                </a:solidFill>
                <a:latin typeface="Garamond"/>
                <a:cs typeface="Garamond"/>
              </a:rPr>
              <a:t>w</a:t>
            </a:r>
            <a:r>
              <a:rPr sz="2200" spc="330">
                <a:solidFill>
                  <a:srgbClr val="252525"/>
                </a:solidFill>
                <a:latin typeface="Garamond"/>
                <a:cs typeface="Garamond"/>
              </a:rPr>
              <a:t> </a:t>
            </a:r>
            <a:r>
              <a:rPr sz="2200" spc="-15">
                <a:solidFill>
                  <a:srgbClr val="252525"/>
                </a:solidFill>
                <a:latin typeface="Garamond"/>
                <a:cs typeface="Garamond"/>
              </a:rPr>
              <a:t>sprawach</a:t>
            </a:r>
            <a:endParaRPr sz="2200">
              <a:latin typeface="Garamond"/>
              <a:cs typeface="Garamond"/>
            </a:endParaRPr>
          </a:p>
          <a:p>
            <a:pPr marL="299085">
              <a:lnSpc>
                <a:spcPts val="2510"/>
              </a:lnSpc>
            </a:pPr>
            <a:r>
              <a:rPr sz="2200" spc="-10">
                <a:solidFill>
                  <a:srgbClr val="252525"/>
                </a:solidFill>
                <a:latin typeface="Garamond"/>
                <a:cs typeface="Garamond"/>
              </a:rPr>
              <a:t>nieletnich),</a:t>
            </a:r>
            <a:endParaRPr sz="2200">
              <a:latin typeface="Garamond"/>
              <a:cs typeface="Garamond"/>
            </a:endParaRPr>
          </a:p>
          <a:p>
            <a:pPr marL="299085" marR="78105" indent="-287020">
              <a:lnSpc>
                <a:spcPts val="2380"/>
              </a:lnSpc>
              <a:spcBef>
                <a:spcPts val="1160"/>
              </a:spcBef>
              <a:buClr>
                <a:srgbClr val="83992A"/>
              </a:buClr>
              <a:buSzPct val="113636"/>
              <a:buFont typeface="Arial"/>
              <a:buChar char="•"/>
              <a:tabLst>
                <a:tab pos="299085" algn="l"/>
                <a:tab pos="299720" algn="l"/>
              </a:tabLst>
            </a:pPr>
            <a:r>
              <a:rPr sz="2200" spc="-10">
                <a:solidFill>
                  <a:srgbClr val="252525"/>
                </a:solidFill>
                <a:latin typeface="Garamond"/>
                <a:cs typeface="Garamond"/>
              </a:rPr>
              <a:t>Akty ustrojowe </a:t>
            </a:r>
            <a:r>
              <a:rPr sz="2200" spc="-5">
                <a:solidFill>
                  <a:srgbClr val="252525"/>
                </a:solidFill>
                <a:latin typeface="Garamond"/>
                <a:cs typeface="Garamond"/>
              </a:rPr>
              <a:t>organów </a:t>
            </a:r>
            <a:r>
              <a:rPr sz="2200" spc="-15">
                <a:solidFill>
                  <a:srgbClr val="252525"/>
                </a:solidFill>
                <a:latin typeface="Garamond"/>
                <a:cs typeface="Garamond"/>
              </a:rPr>
              <a:t>procesowych </a:t>
            </a:r>
            <a:r>
              <a:rPr sz="2200" spc="-5">
                <a:solidFill>
                  <a:srgbClr val="252525"/>
                </a:solidFill>
                <a:latin typeface="Garamond"/>
                <a:cs typeface="Garamond"/>
              </a:rPr>
              <a:t>i </a:t>
            </a:r>
            <a:r>
              <a:rPr sz="2200" spc="-10">
                <a:solidFill>
                  <a:srgbClr val="252525"/>
                </a:solidFill>
                <a:latin typeface="Garamond"/>
                <a:cs typeface="Garamond"/>
              </a:rPr>
              <a:t>innych </a:t>
            </a:r>
            <a:r>
              <a:rPr sz="2200" spc="-5">
                <a:solidFill>
                  <a:srgbClr val="252525"/>
                </a:solidFill>
                <a:latin typeface="Garamond"/>
                <a:cs typeface="Garamond"/>
              </a:rPr>
              <a:t>uczestników </a:t>
            </a:r>
            <a:r>
              <a:rPr sz="2200" spc="-10">
                <a:solidFill>
                  <a:srgbClr val="252525"/>
                </a:solidFill>
                <a:latin typeface="Garamond"/>
                <a:cs typeface="Garamond"/>
              </a:rPr>
              <a:t>procesu </a:t>
            </a:r>
            <a:r>
              <a:rPr sz="2200" spc="-35">
                <a:solidFill>
                  <a:srgbClr val="252525"/>
                </a:solidFill>
                <a:latin typeface="Garamond"/>
                <a:cs typeface="Garamond"/>
              </a:rPr>
              <a:t>(np. </a:t>
            </a:r>
            <a:r>
              <a:rPr sz="2200" spc="-25">
                <a:solidFill>
                  <a:srgbClr val="252525"/>
                </a:solidFill>
                <a:latin typeface="Garamond"/>
                <a:cs typeface="Garamond"/>
              </a:rPr>
              <a:t>prawo </a:t>
            </a:r>
            <a:r>
              <a:rPr sz="2200" spc="-5">
                <a:solidFill>
                  <a:srgbClr val="252525"/>
                </a:solidFill>
                <a:latin typeface="Garamond"/>
                <a:cs typeface="Garamond"/>
              </a:rPr>
              <a:t>o  ustroju sądów </a:t>
            </a:r>
            <a:r>
              <a:rPr sz="2200" spc="-15">
                <a:solidFill>
                  <a:srgbClr val="252525"/>
                </a:solidFill>
                <a:latin typeface="Garamond"/>
                <a:cs typeface="Garamond"/>
              </a:rPr>
              <a:t>powszechnych, ustawa </a:t>
            </a:r>
            <a:r>
              <a:rPr sz="2200" spc="-5">
                <a:solidFill>
                  <a:srgbClr val="252525"/>
                </a:solidFill>
                <a:latin typeface="Garamond"/>
                <a:cs typeface="Garamond"/>
              </a:rPr>
              <a:t>o</a:t>
            </a:r>
            <a:r>
              <a:rPr sz="2200" spc="65">
                <a:solidFill>
                  <a:srgbClr val="252525"/>
                </a:solidFill>
                <a:latin typeface="Garamond"/>
                <a:cs typeface="Garamond"/>
              </a:rPr>
              <a:t> </a:t>
            </a:r>
            <a:r>
              <a:rPr sz="2200" spc="-20">
                <a:solidFill>
                  <a:srgbClr val="252525"/>
                </a:solidFill>
                <a:latin typeface="Garamond"/>
                <a:cs typeface="Garamond"/>
              </a:rPr>
              <a:t>Policji).</a:t>
            </a:r>
            <a:endParaRPr sz="2200">
              <a:latin typeface="Garamond"/>
              <a:cs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53155"/>
            <a:ext cx="762000" cy="60655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437619" y="3153155"/>
            <a:ext cx="754379" cy="60655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12191999" cy="685799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9100" y="452627"/>
            <a:ext cx="3803141" cy="602665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652771" y="0"/>
            <a:ext cx="7539228" cy="6858000"/>
          </a:xfrm>
          <a:prstGeom prst="rect">
            <a:avLst/>
          </a:prstGeom>
          <a:blipFill>
            <a:blip r:embed="rId6"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616458" y="601980"/>
          <a:ext cx="10957559" cy="5638799"/>
        </p:xfrm>
        <a:graphic>
          <a:graphicData uri="http://schemas.openxmlformats.org/drawingml/2006/table">
            <a:tbl>
              <a:tblPr firstRow="1" bandRow="1">
                <a:tableStyleId>{2D5ABB26-0587-4C30-8999-92F81FD0307C}</a:tableStyleId>
              </a:tblPr>
              <a:tblGrid>
                <a:gridCol w="772160">
                  <a:extLst>
                    <a:ext uri="{9D8B030D-6E8A-4147-A177-3AD203B41FA5}">
                      <a16:colId xmlns:a16="http://schemas.microsoft.com/office/drawing/2014/main" val="20000"/>
                    </a:ext>
                  </a:extLst>
                </a:gridCol>
                <a:gridCol w="2609215">
                  <a:extLst>
                    <a:ext uri="{9D8B030D-6E8A-4147-A177-3AD203B41FA5}">
                      <a16:colId xmlns:a16="http://schemas.microsoft.com/office/drawing/2014/main" val="20001"/>
                    </a:ext>
                  </a:extLst>
                </a:gridCol>
                <a:gridCol w="7576184">
                  <a:extLst>
                    <a:ext uri="{9D8B030D-6E8A-4147-A177-3AD203B41FA5}">
                      <a16:colId xmlns:a16="http://schemas.microsoft.com/office/drawing/2014/main" val="20002"/>
                    </a:ext>
                  </a:extLst>
                </a:gridCol>
              </a:tblGrid>
              <a:tr h="1812036">
                <a:tc>
                  <a:txBody>
                    <a:bodyPr/>
                    <a:lstStyle/>
                    <a:p>
                      <a:pPr>
                        <a:lnSpc>
                          <a:spcPct val="100000"/>
                        </a:lnSpc>
                      </a:pPr>
                      <a:endParaRPr sz="2400">
                        <a:latin typeface="Times New Roman"/>
                        <a:cs typeface="Times New Roman"/>
                      </a:endParaRPr>
                    </a:p>
                  </a:txBody>
                  <a:tcPr marL="0" marR="0" marT="0" marB="0">
                    <a:lnL w="19050">
                      <a:solidFill>
                        <a:srgbClr val="83992A"/>
                      </a:solidFill>
                      <a:prstDash val="solid"/>
                    </a:lnL>
                    <a:lnT w="19050">
                      <a:solidFill>
                        <a:srgbClr val="83992A"/>
                      </a:solidFill>
                      <a:prstDash val="solid"/>
                    </a:lnT>
                  </a:tcPr>
                </a:tc>
                <a:tc>
                  <a:txBody>
                    <a:bodyPr/>
                    <a:lstStyle/>
                    <a:p>
                      <a:pPr>
                        <a:lnSpc>
                          <a:spcPct val="100000"/>
                        </a:lnSpc>
                      </a:pPr>
                      <a:endParaRPr sz="2400">
                        <a:latin typeface="Times New Roman"/>
                        <a:cs typeface="Times New Roman"/>
                      </a:endParaRPr>
                    </a:p>
                  </a:txBody>
                  <a:tcPr marL="0" marR="0" marT="0" marB="0">
                    <a:lnR w="19050">
                      <a:solidFill>
                        <a:srgbClr val="83992A"/>
                      </a:solidFill>
                      <a:prstDash val="solid"/>
                    </a:lnR>
                    <a:lnT w="19050">
                      <a:solidFill>
                        <a:srgbClr val="83992A"/>
                      </a:solidFill>
                      <a:prstDash val="solid"/>
                    </a:lnT>
                    <a:lnB w="19050">
                      <a:solidFill>
                        <a:srgbClr val="83992A"/>
                      </a:solidFill>
                      <a:prstDash val="solid"/>
                    </a:lnB>
                  </a:tcPr>
                </a:tc>
                <a:tc>
                  <a:txBody>
                    <a:bodyPr/>
                    <a:lstStyle/>
                    <a:p>
                      <a:pPr marL="1514475" marR="621665" indent="-287020">
                        <a:lnSpc>
                          <a:spcPct val="100000"/>
                        </a:lnSpc>
                        <a:spcBef>
                          <a:spcPts val="950"/>
                        </a:spcBef>
                        <a:buClr>
                          <a:srgbClr val="83992A"/>
                        </a:buClr>
                        <a:buSzPct val="114583"/>
                        <a:buFont typeface="Arial"/>
                        <a:buChar char="•"/>
                        <a:tabLst>
                          <a:tab pos="1514475" algn="l"/>
                          <a:tab pos="1515110" algn="l"/>
                        </a:tabLst>
                      </a:pPr>
                      <a:r>
                        <a:rPr sz="2400" spc="-5">
                          <a:solidFill>
                            <a:srgbClr val="252525"/>
                          </a:solidFill>
                          <a:latin typeface="Garamond"/>
                          <a:cs typeface="Garamond"/>
                        </a:rPr>
                        <a:t>zespół </a:t>
                      </a:r>
                      <a:r>
                        <a:rPr sz="2400" spc="-10">
                          <a:solidFill>
                            <a:srgbClr val="252525"/>
                          </a:solidFill>
                          <a:latin typeface="Garamond"/>
                          <a:cs typeface="Garamond"/>
                        </a:rPr>
                        <a:t>prawnie </a:t>
                      </a:r>
                      <a:r>
                        <a:rPr sz="2400" spc="-15">
                          <a:solidFill>
                            <a:srgbClr val="252525"/>
                          </a:solidFill>
                          <a:latin typeface="Garamond"/>
                          <a:cs typeface="Garamond"/>
                        </a:rPr>
                        <a:t>uregulowanych </a:t>
                      </a:r>
                      <a:r>
                        <a:rPr sz="2400" spc="-5">
                          <a:solidFill>
                            <a:srgbClr val="252525"/>
                          </a:solidFill>
                          <a:latin typeface="Garamond"/>
                          <a:cs typeface="Garamond"/>
                        </a:rPr>
                        <a:t>czynności,  </a:t>
                      </a:r>
                      <a:r>
                        <a:rPr sz="2400">
                          <a:solidFill>
                            <a:srgbClr val="252525"/>
                          </a:solidFill>
                          <a:latin typeface="Garamond"/>
                          <a:cs typeface="Garamond"/>
                        </a:rPr>
                        <a:t>których </a:t>
                      </a:r>
                      <a:r>
                        <a:rPr sz="2400" spc="-5">
                          <a:solidFill>
                            <a:srgbClr val="252525"/>
                          </a:solidFill>
                          <a:latin typeface="Garamond"/>
                          <a:cs typeface="Garamond"/>
                        </a:rPr>
                        <a:t>celem </a:t>
                      </a:r>
                      <a:r>
                        <a:rPr sz="2400">
                          <a:solidFill>
                            <a:srgbClr val="252525"/>
                          </a:solidFill>
                          <a:latin typeface="Garamond"/>
                          <a:cs typeface="Garamond"/>
                        </a:rPr>
                        <a:t>jest </a:t>
                      </a:r>
                      <a:r>
                        <a:rPr sz="2400" spc="5">
                          <a:solidFill>
                            <a:srgbClr val="252525"/>
                          </a:solidFill>
                          <a:latin typeface="Garamond"/>
                          <a:cs typeface="Garamond"/>
                        </a:rPr>
                        <a:t>wykrycie </a:t>
                      </a:r>
                      <a:r>
                        <a:rPr sz="2400" spc="-10">
                          <a:solidFill>
                            <a:srgbClr val="252525"/>
                          </a:solidFill>
                          <a:latin typeface="Garamond"/>
                          <a:cs typeface="Garamond"/>
                        </a:rPr>
                        <a:t>przestępstwa </a:t>
                      </a:r>
                      <a:r>
                        <a:rPr sz="2400">
                          <a:solidFill>
                            <a:srgbClr val="252525"/>
                          </a:solidFill>
                          <a:latin typeface="Garamond"/>
                          <a:cs typeface="Garamond"/>
                        </a:rPr>
                        <a:t>i  </a:t>
                      </a:r>
                      <a:r>
                        <a:rPr sz="2400" spc="15">
                          <a:solidFill>
                            <a:srgbClr val="252525"/>
                          </a:solidFill>
                          <a:latin typeface="Garamond"/>
                          <a:cs typeface="Garamond"/>
                        </a:rPr>
                        <a:t>jego </a:t>
                      </a:r>
                      <a:r>
                        <a:rPr sz="2400" spc="-35">
                          <a:solidFill>
                            <a:srgbClr val="252525"/>
                          </a:solidFill>
                          <a:latin typeface="Garamond"/>
                          <a:cs typeface="Garamond"/>
                        </a:rPr>
                        <a:t>sprawcy, </a:t>
                      </a:r>
                      <a:r>
                        <a:rPr sz="2400" spc="-5">
                          <a:solidFill>
                            <a:srgbClr val="252525"/>
                          </a:solidFill>
                          <a:latin typeface="Garamond"/>
                          <a:cs typeface="Garamond"/>
                        </a:rPr>
                        <a:t>osądzenie </a:t>
                      </a:r>
                      <a:r>
                        <a:rPr sz="2400" spc="30">
                          <a:solidFill>
                            <a:srgbClr val="252525"/>
                          </a:solidFill>
                          <a:latin typeface="Garamond"/>
                          <a:cs typeface="Garamond"/>
                        </a:rPr>
                        <a:t>go </a:t>
                      </a:r>
                      <a:r>
                        <a:rPr sz="2400" spc="-5">
                          <a:solidFill>
                            <a:srgbClr val="252525"/>
                          </a:solidFill>
                          <a:latin typeface="Garamond"/>
                          <a:cs typeface="Garamond"/>
                        </a:rPr>
                        <a:t>za </a:t>
                      </a:r>
                      <a:r>
                        <a:rPr sz="2400">
                          <a:solidFill>
                            <a:srgbClr val="252525"/>
                          </a:solidFill>
                          <a:latin typeface="Garamond"/>
                          <a:cs typeface="Garamond"/>
                        </a:rPr>
                        <a:t>to </a:t>
                      </a:r>
                      <a:r>
                        <a:rPr sz="2400" spc="-10">
                          <a:solidFill>
                            <a:srgbClr val="252525"/>
                          </a:solidFill>
                          <a:latin typeface="Garamond"/>
                          <a:cs typeface="Garamond"/>
                        </a:rPr>
                        <a:t>przestępstwo  </a:t>
                      </a:r>
                      <a:r>
                        <a:rPr sz="2400">
                          <a:solidFill>
                            <a:srgbClr val="252525"/>
                          </a:solidFill>
                          <a:latin typeface="Garamond"/>
                          <a:cs typeface="Garamond"/>
                        </a:rPr>
                        <a:t>i </a:t>
                      </a:r>
                      <a:r>
                        <a:rPr sz="2400" spc="-10">
                          <a:solidFill>
                            <a:srgbClr val="252525"/>
                          </a:solidFill>
                          <a:latin typeface="Garamond"/>
                          <a:cs typeface="Garamond"/>
                        </a:rPr>
                        <a:t>ewentualne wykonanie </a:t>
                      </a:r>
                      <a:r>
                        <a:rPr sz="2400" spc="-30">
                          <a:solidFill>
                            <a:srgbClr val="252525"/>
                          </a:solidFill>
                          <a:latin typeface="Garamond"/>
                          <a:cs typeface="Garamond"/>
                        </a:rPr>
                        <a:t>kary, </a:t>
                      </a:r>
                      <a:r>
                        <a:rPr sz="2400">
                          <a:solidFill>
                            <a:srgbClr val="252525"/>
                          </a:solidFill>
                          <a:latin typeface="Garamond"/>
                          <a:cs typeface="Garamond"/>
                        </a:rPr>
                        <a:t>środków  </a:t>
                      </a:r>
                      <a:r>
                        <a:rPr sz="2400" spc="-5">
                          <a:solidFill>
                            <a:srgbClr val="252525"/>
                          </a:solidFill>
                          <a:latin typeface="Garamond"/>
                          <a:cs typeface="Garamond"/>
                        </a:rPr>
                        <a:t>karnych oraz </a:t>
                      </a:r>
                      <a:r>
                        <a:rPr sz="2400">
                          <a:solidFill>
                            <a:srgbClr val="252525"/>
                          </a:solidFill>
                          <a:latin typeface="Garamond"/>
                          <a:cs typeface="Garamond"/>
                        </a:rPr>
                        <a:t>środków </a:t>
                      </a:r>
                      <a:r>
                        <a:rPr sz="2400" spc="-10">
                          <a:solidFill>
                            <a:srgbClr val="252525"/>
                          </a:solidFill>
                          <a:latin typeface="Garamond"/>
                          <a:cs typeface="Garamond"/>
                        </a:rPr>
                        <a:t>zabezpieczających</a:t>
                      </a:r>
                      <a:endParaRPr sz="2400">
                        <a:latin typeface="Garamond"/>
                        <a:cs typeface="Garamond"/>
                      </a:endParaRPr>
                    </a:p>
                  </a:txBody>
                  <a:tcPr marL="0" marR="0" marT="120650" marB="0">
                    <a:lnL w="19050">
                      <a:solidFill>
                        <a:srgbClr val="83992A"/>
                      </a:solidFill>
                      <a:prstDash val="solid"/>
                    </a:lnL>
                    <a:lnR w="19050">
                      <a:solidFill>
                        <a:srgbClr val="83992A"/>
                      </a:solidFill>
                      <a:prstDash val="solid"/>
                    </a:lnR>
                    <a:lnT w="19050">
                      <a:solidFill>
                        <a:srgbClr val="83992A"/>
                      </a:solidFill>
                      <a:prstDash val="solid"/>
                    </a:lnT>
                    <a:lnB w="19050">
                      <a:solidFill>
                        <a:srgbClr val="83992A"/>
                      </a:solidFill>
                      <a:prstDash val="solid"/>
                    </a:lnB>
                  </a:tcPr>
                </a:tc>
                <a:extLst>
                  <a:ext uri="{0D108BD9-81ED-4DB2-BD59-A6C34878D82A}">
                    <a16:rowId xmlns:a16="http://schemas.microsoft.com/office/drawing/2014/main" val="10000"/>
                  </a:ext>
                </a:extLst>
              </a:tr>
              <a:tr h="3689349">
                <a:tc gridSpan="2">
                  <a:txBody>
                    <a:bodyPr/>
                    <a:lstStyle/>
                    <a:p>
                      <a:pPr marL="723265" marR="641985" indent="-68580">
                        <a:lnSpc>
                          <a:spcPct val="100000"/>
                        </a:lnSpc>
                        <a:spcBef>
                          <a:spcPts val="2290"/>
                        </a:spcBef>
                      </a:pPr>
                      <a:r>
                        <a:rPr sz="4400">
                          <a:solidFill>
                            <a:srgbClr val="FFFFFF"/>
                          </a:solidFill>
                          <a:latin typeface="Garamond"/>
                          <a:cs typeface="Garamond"/>
                        </a:rPr>
                        <a:t>P</a:t>
                      </a:r>
                      <a:r>
                        <a:rPr sz="4400" spc="-125">
                          <a:solidFill>
                            <a:srgbClr val="FFFFFF"/>
                          </a:solidFill>
                          <a:latin typeface="Garamond"/>
                          <a:cs typeface="Garamond"/>
                        </a:rPr>
                        <a:t>R</a:t>
                      </a:r>
                      <a:r>
                        <a:rPr sz="4400" spc="-5">
                          <a:solidFill>
                            <a:srgbClr val="FFFFFF"/>
                          </a:solidFill>
                          <a:latin typeface="Garamond"/>
                          <a:cs typeface="Garamond"/>
                        </a:rPr>
                        <a:t>OCES  </a:t>
                      </a:r>
                      <a:r>
                        <a:rPr sz="4400">
                          <a:solidFill>
                            <a:srgbClr val="FFFFFF"/>
                          </a:solidFill>
                          <a:latin typeface="Garamond"/>
                          <a:cs typeface="Garamond"/>
                        </a:rPr>
                        <a:t>KARNY</a:t>
                      </a:r>
                      <a:endParaRPr sz="4400">
                        <a:latin typeface="Garamond"/>
                        <a:cs typeface="Garamond"/>
                      </a:endParaRPr>
                    </a:p>
                  </a:txBody>
                  <a:tcPr marL="0" marR="0" marT="290830" marB="0">
                    <a:lnL w="19050">
                      <a:solidFill>
                        <a:srgbClr val="83992A"/>
                      </a:solidFill>
                      <a:prstDash val="solid"/>
                    </a:lnL>
                    <a:lnR w="19050">
                      <a:solidFill>
                        <a:srgbClr val="83992A"/>
                      </a:solidFill>
                      <a:prstDash val="solid"/>
                    </a:lnR>
                    <a:lnB w="19050">
                      <a:solidFill>
                        <a:srgbClr val="83992A"/>
                      </a:solidFill>
                      <a:prstDash val="solid"/>
                    </a:lnB>
                  </a:tcPr>
                </a:tc>
                <a:tc hMerge="1">
                  <a:txBody>
                    <a:bodyPr/>
                    <a:lstStyle/>
                    <a:p>
                      <a:endParaRPr/>
                    </a:p>
                  </a:txBody>
                  <a:tcPr marL="0" marR="0" marT="0" marB="0"/>
                </a:tc>
                <a:tc>
                  <a:txBody>
                    <a:bodyPr/>
                    <a:lstStyle/>
                    <a:p>
                      <a:pPr marL="1514475">
                        <a:lnSpc>
                          <a:spcPct val="100000"/>
                        </a:lnSpc>
                        <a:spcBef>
                          <a:spcPts val="1085"/>
                        </a:spcBef>
                      </a:pPr>
                      <a:r>
                        <a:rPr sz="2400" spc="-10">
                          <a:solidFill>
                            <a:srgbClr val="252525"/>
                          </a:solidFill>
                          <a:latin typeface="Garamond"/>
                          <a:cs typeface="Garamond"/>
                        </a:rPr>
                        <a:t>(prof. </a:t>
                      </a:r>
                      <a:r>
                        <a:rPr sz="2400" spc="-5">
                          <a:solidFill>
                            <a:srgbClr val="252525"/>
                          </a:solidFill>
                          <a:latin typeface="Garamond"/>
                          <a:cs typeface="Garamond"/>
                        </a:rPr>
                        <a:t>Stanisław</a:t>
                      </a:r>
                      <a:r>
                        <a:rPr sz="2400" spc="5">
                          <a:solidFill>
                            <a:srgbClr val="252525"/>
                          </a:solidFill>
                          <a:latin typeface="Garamond"/>
                          <a:cs typeface="Garamond"/>
                        </a:rPr>
                        <a:t> </a:t>
                      </a:r>
                      <a:r>
                        <a:rPr sz="2400" spc="-35">
                          <a:solidFill>
                            <a:srgbClr val="252525"/>
                          </a:solidFill>
                          <a:latin typeface="Garamond"/>
                          <a:cs typeface="Garamond"/>
                        </a:rPr>
                        <a:t>Waltoś)</a:t>
                      </a:r>
                      <a:endParaRPr sz="2400">
                        <a:latin typeface="Garamond"/>
                        <a:cs typeface="Garamond"/>
                      </a:endParaRPr>
                    </a:p>
                    <a:p>
                      <a:pPr>
                        <a:lnSpc>
                          <a:spcPct val="100000"/>
                        </a:lnSpc>
                      </a:pPr>
                      <a:endParaRPr sz="2700">
                        <a:latin typeface="Times New Roman"/>
                        <a:cs typeface="Times New Roman"/>
                      </a:endParaRPr>
                    </a:p>
                    <a:p>
                      <a:pPr marL="1514475" marR="655955" indent="-287020">
                        <a:lnSpc>
                          <a:spcPct val="100000"/>
                        </a:lnSpc>
                        <a:spcBef>
                          <a:spcPts val="2130"/>
                        </a:spcBef>
                        <a:buClr>
                          <a:srgbClr val="83992A"/>
                        </a:buClr>
                        <a:buSzPct val="114583"/>
                        <a:buFont typeface="Arial"/>
                        <a:buChar char="•"/>
                        <a:tabLst>
                          <a:tab pos="1590675" algn="l"/>
                          <a:tab pos="1591310" algn="l"/>
                        </a:tabLst>
                      </a:pPr>
                      <a:r>
                        <a:t>	</a:t>
                      </a:r>
                      <a:r>
                        <a:rPr sz="2400" spc="-10">
                          <a:solidFill>
                            <a:srgbClr val="252525"/>
                          </a:solidFill>
                          <a:latin typeface="Garamond"/>
                          <a:cs typeface="Garamond"/>
                        </a:rPr>
                        <a:t>prawnie uregulowana </a:t>
                      </a:r>
                      <a:r>
                        <a:rPr sz="2400">
                          <a:solidFill>
                            <a:srgbClr val="252525"/>
                          </a:solidFill>
                          <a:latin typeface="Garamond"/>
                          <a:cs typeface="Garamond"/>
                        </a:rPr>
                        <a:t>działalność </a:t>
                      </a:r>
                      <a:r>
                        <a:rPr sz="2400" spc="-10">
                          <a:solidFill>
                            <a:srgbClr val="252525"/>
                          </a:solidFill>
                          <a:latin typeface="Garamond"/>
                          <a:cs typeface="Garamond"/>
                        </a:rPr>
                        <a:t>zmierzająca  </a:t>
                      </a:r>
                      <a:r>
                        <a:rPr sz="2400">
                          <a:solidFill>
                            <a:srgbClr val="252525"/>
                          </a:solidFill>
                          <a:latin typeface="Garamond"/>
                          <a:cs typeface="Garamond"/>
                        </a:rPr>
                        <a:t>do </a:t>
                      </a:r>
                      <a:r>
                        <a:rPr sz="2400" spc="-5">
                          <a:solidFill>
                            <a:srgbClr val="252525"/>
                          </a:solidFill>
                          <a:latin typeface="Garamond"/>
                          <a:cs typeface="Garamond"/>
                        </a:rPr>
                        <a:t>realizacji </a:t>
                      </a:r>
                      <a:r>
                        <a:rPr sz="2400" spc="-20">
                          <a:solidFill>
                            <a:srgbClr val="252525"/>
                          </a:solidFill>
                          <a:latin typeface="Garamond"/>
                          <a:cs typeface="Garamond"/>
                        </a:rPr>
                        <a:t>prawa </a:t>
                      </a:r>
                      <a:r>
                        <a:rPr sz="2400" spc="10">
                          <a:solidFill>
                            <a:srgbClr val="252525"/>
                          </a:solidFill>
                          <a:latin typeface="Garamond"/>
                          <a:cs typeface="Garamond"/>
                        </a:rPr>
                        <a:t>karnego </a:t>
                      </a:r>
                      <a:r>
                        <a:rPr sz="2400">
                          <a:solidFill>
                            <a:srgbClr val="252525"/>
                          </a:solidFill>
                          <a:latin typeface="Garamond"/>
                          <a:cs typeface="Garamond"/>
                        </a:rPr>
                        <a:t>materialnego  </a:t>
                      </a:r>
                      <a:r>
                        <a:rPr sz="2400" spc="-10">
                          <a:solidFill>
                            <a:srgbClr val="252525"/>
                          </a:solidFill>
                          <a:latin typeface="Garamond"/>
                          <a:cs typeface="Garamond"/>
                        </a:rPr>
                        <a:t>(prof. </a:t>
                      </a:r>
                      <a:r>
                        <a:rPr sz="2400" spc="-35">
                          <a:solidFill>
                            <a:srgbClr val="252525"/>
                          </a:solidFill>
                          <a:latin typeface="Garamond"/>
                          <a:cs typeface="Garamond"/>
                        </a:rPr>
                        <a:t>Tomasz </a:t>
                      </a:r>
                      <a:r>
                        <a:rPr sz="2400">
                          <a:solidFill>
                            <a:srgbClr val="252525"/>
                          </a:solidFill>
                          <a:latin typeface="Garamond"/>
                          <a:cs typeface="Garamond"/>
                        </a:rPr>
                        <a:t>Grzegorczyk, </a:t>
                      </a:r>
                      <a:r>
                        <a:rPr sz="2400" spc="-15">
                          <a:solidFill>
                            <a:srgbClr val="252525"/>
                          </a:solidFill>
                          <a:latin typeface="Garamond"/>
                          <a:cs typeface="Garamond"/>
                        </a:rPr>
                        <a:t>prof. </a:t>
                      </a:r>
                      <a:r>
                        <a:rPr sz="2400" spc="-20">
                          <a:solidFill>
                            <a:srgbClr val="252525"/>
                          </a:solidFill>
                          <a:latin typeface="Garamond"/>
                          <a:cs typeface="Garamond"/>
                        </a:rPr>
                        <a:t>Janusz  </a:t>
                      </a:r>
                      <a:r>
                        <a:rPr sz="2400" spc="-30">
                          <a:solidFill>
                            <a:srgbClr val="252525"/>
                          </a:solidFill>
                          <a:latin typeface="Garamond"/>
                          <a:cs typeface="Garamond"/>
                        </a:rPr>
                        <a:t>Tylman)</a:t>
                      </a:r>
                      <a:endParaRPr sz="2400">
                        <a:latin typeface="Garamond"/>
                        <a:cs typeface="Garamond"/>
                      </a:endParaRPr>
                    </a:p>
                  </a:txBody>
                  <a:tcPr marL="0" marR="0" marT="137795" marB="0">
                    <a:lnL w="19050">
                      <a:solidFill>
                        <a:srgbClr val="83992A"/>
                      </a:solidFill>
                      <a:prstDash val="solid"/>
                    </a:lnL>
                    <a:lnR w="19050">
                      <a:solidFill>
                        <a:srgbClr val="83992A"/>
                      </a:solidFill>
                      <a:prstDash val="solid"/>
                    </a:lnR>
                    <a:lnT w="19050">
                      <a:solidFill>
                        <a:srgbClr val="83992A"/>
                      </a:solidFill>
                      <a:prstDash val="solid"/>
                    </a:lnT>
                    <a:lnB w="19050">
                      <a:solidFill>
                        <a:srgbClr val="83992A"/>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3258820" cy="0"/>
          </a:xfrm>
          <a:custGeom>
            <a:avLst/>
            <a:gdLst/>
            <a:ahLst/>
            <a:cxnLst/>
            <a:rect l="l" t="t" r="r" b="b"/>
            <a:pathLst>
              <a:path w="3258820">
                <a:moveTo>
                  <a:pt x="0" y="0"/>
                </a:moveTo>
                <a:lnTo>
                  <a:pt x="3258312" y="0"/>
                </a:lnTo>
              </a:path>
            </a:pathLst>
          </a:custGeom>
          <a:ln w="15240">
            <a:solidFill>
              <a:srgbClr val="83992A"/>
            </a:solidFill>
          </a:ln>
        </p:spPr>
        <p:txBody>
          <a:bodyPr wrap="square" lIns="0" tIns="0" rIns="0" bIns="0" rtlCol="0"/>
          <a:lstStyle/>
          <a:p>
            <a:endParaRPr/>
          </a:p>
        </p:txBody>
      </p:sp>
      <p:sp>
        <p:nvSpPr>
          <p:cNvPr id="3" name="object 3"/>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9100" y="452627"/>
            <a:ext cx="3803141" cy="602665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0080" y="635508"/>
            <a:ext cx="3365500" cy="5587365"/>
          </a:xfrm>
          <a:custGeom>
            <a:avLst/>
            <a:gdLst/>
            <a:ahLst/>
            <a:cxnLst/>
            <a:rect l="l" t="t" r="r" b="b"/>
            <a:pathLst>
              <a:path w="3365500" h="5587365">
                <a:moveTo>
                  <a:pt x="0" y="5586984"/>
                </a:moveTo>
                <a:lnTo>
                  <a:pt x="3364991" y="5586984"/>
                </a:lnTo>
                <a:lnTo>
                  <a:pt x="3364991" y="0"/>
                </a:lnTo>
                <a:lnTo>
                  <a:pt x="0" y="0"/>
                </a:lnTo>
                <a:lnTo>
                  <a:pt x="0" y="5586984"/>
                </a:lnTo>
                <a:close/>
              </a:path>
            </a:pathLst>
          </a:custGeom>
          <a:ln w="15240">
            <a:solidFill>
              <a:srgbClr val="DADADA"/>
            </a:solidFill>
          </a:ln>
        </p:spPr>
        <p:txBody>
          <a:bodyPr wrap="square" lIns="0" tIns="0" rIns="0" bIns="0" rtlCol="0"/>
          <a:lstStyle/>
          <a:p>
            <a:endParaRPr/>
          </a:p>
        </p:txBody>
      </p:sp>
      <p:sp>
        <p:nvSpPr>
          <p:cNvPr id="6" name="object 6"/>
          <p:cNvSpPr txBox="1"/>
          <p:nvPr/>
        </p:nvSpPr>
        <p:spPr>
          <a:xfrm>
            <a:off x="1074216" y="2748533"/>
            <a:ext cx="2486025" cy="1275715"/>
          </a:xfrm>
          <a:prstGeom prst="rect">
            <a:avLst/>
          </a:prstGeom>
        </p:spPr>
        <p:txBody>
          <a:bodyPr vert="horz" wrap="square" lIns="0" tIns="13335" rIns="0" bIns="0" rtlCol="0">
            <a:spAutoFit/>
          </a:bodyPr>
          <a:lstStyle/>
          <a:p>
            <a:pPr marL="1905" algn="ctr">
              <a:lnSpc>
                <a:spcPct val="100000"/>
              </a:lnSpc>
              <a:spcBef>
                <a:spcPts val="105"/>
              </a:spcBef>
            </a:pPr>
            <a:r>
              <a:rPr sz="4100" spc="-45">
                <a:solidFill>
                  <a:srgbClr val="FFFFFF"/>
                </a:solidFill>
                <a:latin typeface="Garamond"/>
                <a:cs typeface="Garamond"/>
              </a:rPr>
              <a:t>TRYBY</a:t>
            </a:r>
            <a:endParaRPr sz="4100">
              <a:latin typeface="Garamond"/>
              <a:cs typeface="Garamond"/>
            </a:endParaRPr>
          </a:p>
          <a:p>
            <a:pPr algn="ctr">
              <a:lnSpc>
                <a:spcPct val="100000"/>
              </a:lnSpc>
            </a:pPr>
            <a:r>
              <a:rPr sz="4100">
                <a:solidFill>
                  <a:srgbClr val="FFFFFF"/>
                </a:solidFill>
                <a:latin typeface="Garamond"/>
                <a:cs typeface="Garamond"/>
              </a:rPr>
              <a:t>ŚCIGA</a:t>
            </a:r>
            <a:r>
              <a:rPr sz="4100" spc="5">
                <a:solidFill>
                  <a:srgbClr val="FFFFFF"/>
                </a:solidFill>
                <a:latin typeface="Garamond"/>
                <a:cs typeface="Garamond"/>
              </a:rPr>
              <a:t>N</a:t>
            </a:r>
            <a:r>
              <a:rPr sz="4100">
                <a:solidFill>
                  <a:srgbClr val="FFFFFF"/>
                </a:solidFill>
                <a:latin typeface="Garamond"/>
                <a:cs typeface="Garamond"/>
              </a:rPr>
              <a:t>IA</a:t>
            </a:r>
            <a:endParaRPr sz="4100">
              <a:latin typeface="Garamond"/>
              <a:cs typeface="Garamond"/>
            </a:endParaRPr>
          </a:p>
        </p:txBody>
      </p:sp>
      <p:sp>
        <p:nvSpPr>
          <p:cNvPr id="7" name="object 7"/>
          <p:cNvSpPr/>
          <p:nvPr/>
        </p:nvSpPr>
        <p:spPr>
          <a:xfrm>
            <a:off x="4652771" y="0"/>
            <a:ext cx="7539228" cy="68580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229859" y="1299717"/>
            <a:ext cx="4286250" cy="391160"/>
          </a:xfrm>
          <a:prstGeom prst="rect">
            <a:avLst/>
          </a:prstGeom>
        </p:spPr>
        <p:txBody>
          <a:bodyPr vert="horz" wrap="square" lIns="0" tIns="12700" rIns="0" bIns="0" rtlCol="0">
            <a:spAutoFit/>
          </a:bodyPr>
          <a:lstStyle/>
          <a:p>
            <a:pPr marL="299085" indent="-287020">
              <a:lnSpc>
                <a:spcPct val="100000"/>
              </a:lnSpc>
              <a:spcBef>
                <a:spcPts val="100"/>
              </a:spcBef>
              <a:buClr>
                <a:srgbClr val="83992A"/>
              </a:buClr>
              <a:buSzPct val="114583"/>
              <a:buFont typeface="Arial"/>
              <a:buChar char="•"/>
              <a:tabLst>
                <a:tab pos="299085" algn="l"/>
                <a:tab pos="299720" algn="l"/>
              </a:tabLst>
            </a:pPr>
            <a:r>
              <a:rPr sz="2400" spc="-10">
                <a:solidFill>
                  <a:srgbClr val="FFFFFF"/>
                </a:solidFill>
                <a:latin typeface="Garamond"/>
                <a:cs typeface="Garamond"/>
              </a:rPr>
              <a:t>przestępstwa </a:t>
            </a:r>
            <a:r>
              <a:rPr sz="2400" spc="5">
                <a:solidFill>
                  <a:srgbClr val="FFFFFF"/>
                </a:solidFill>
                <a:latin typeface="Garamond"/>
                <a:cs typeface="Garamond"/>
              </a:rPr>
              <a:t>ścigane </a:t>
            </a:r>
            <a:r>
              <a:rPr sz="2400">
                <a:solidFill>
                  <a:srgbClr val="FFFFFF"/>
                </a:solidFill>
                <a:latin typeface="Garamond"/>
                <a:cs typeface="Garamond"/>
              </a:rPr>
              <a:t>z</a:t>
            </a:r>
            <a:r>
              <a:rPr sz="2400" spc="-15">
                <a:solidFill>
                  <a:srgbClr val="FFFFFF"/>
                </a:solidFill>
                <a:latin typeface="Garamond"/>
                <a:cs typeface="Garamond"/>
              </a:rPr>
              <a:t> </a:t>
            </a:r>
            <a:r>
              <a:rPr sz="2400" spc="-10">
                <a:solidFill>
                  <a:srgbClr val="FFFFFF"/>
                </a:solidFill>
                <a:latin typeface="Garamond"/>
                <a:cs typeface="Garamond"/>
              </a:rPr>
              <a:t>oskarżenia</a:t>
            </a:r>
            <a:endParaRPr sz="2400">
              <a:latin typeface="Garamond"/>
              <a:cs typeface="Garamond"/>
            </a:endParaRPr>
          </a:p>
        </p:txBody>
      </p:sp>
      <p:sp>
        <p:nvSpPr>
          <p:cNvPr id="9" name="object 9"/>
          <p:cNvSpPr txBox="1">
            <a:spLocks noGrp="1"/>
          </p:cNvSpPr>
          <p:nvPr>
            <p:ph type="title"/>
          </p:nvPr>
        </p:nvSpPr>
        <p:spPr>
          <a:xfrm>
            <a:off x="5516371" y="1665173"/>
            <a:ext cx="1463675" cy="391795"/>
          </a:xfrm>
          <a:prstGeom prst="rect">
            <a:avLst/>
          </a:prstGeom>
        </p:spPr>
        <p:txBody>
          <a:bodyPr vert="horz" wrap="square" lIns="0" tIns="12700" rIns="0" bIns="0" rtlCol="0">
            <a:spAutoFit/>
          </a:bodyPr>
          <a:lstStyle/>
          <a:p>
            <a:pPr marL="12700">
              <a:lnSpc>
                <a:spcPct val="100000"/>
              </a:lnSpc>
              <a:spcBef>
                <a:spcPts val="100"/>
              </a:spcBef>
            </a:pPr>
            <a:r>
              <a:rPr sz="2400">
                <a:solidFill>
                  <a:srgbClr val="FFFFFF"/>
                </a:solidFill>
              </a:rPr>
              <a:t>publicznego</a:t>
            </a:r>
            <a:endParaRPr sz="2400"/>
          </a:p>
        </p:txBody>
      </p:sp>
      <p:sp>
        <p:nvSpPr>
          <p:cNvPr id="10" name="object 10"/>
          <p:cNvSpPr txBox="1"/>
          <p:nvPr/>
        </p:nvSpPr>
        <p:spPr>
          <a:xfrm>
            <a:off x="5229859" y="2031619"/>
            <a:ext cx="5538470" cy="2967355"/>
          </a:xfrm>
          <a:prstGeom prst="rect">
            <a:avLst/>
          </a:prstGeom>
        </p:spPr>
        <p:txBody>
          <a:bodyPr vert="horz" wrap="square" lIns="0" tIns="161925" rIns="0" bIns="0" rtlCol="0">
            <a:spAutoFit/>
          </a:bodyPr>
          <a:lstStyle/>
          <a:p>
            <a:pPr marL="563880" indent="-170815">
              <a:lnSpc>
                <a:spcPct val="100000"/>
              </a:lnSpc>
              <a:spcBef>
                <a:spcPts val="1275"/>
              </a:spcBef>
              <a:buChar char="-"/>
              <a:tabLst>
                <a:tab pos="564515" algn="l"/>
              </a:tabLst>
            </a:pPr>
            <a:r>
              <a:rPr sz="2400" spc="-10">
                <a:solidFill>
                  <a:srgbClr val="FFFFFF"/>
                </a:solidFill>
                <a:latin typeface="Garamond"/>
                <a:cs typeface="Garamond"/>
              </a:rPr>
              <a:t>przestępstwa </a:t>
            </a:r>
            <a:r>
              <a:rPr sz="2400" spc="5">
                <a:solidFill>
                  <a:srgbClr val="FFFFFF"/>
                </a:solidFill>
                <a:latin typeface="Garamond"/>
                <a:cs typeface="Garamond"/>
              </a:rPr>
              <a:t>ścigane </a:t>
            </a:r>
            <a:r>
              <a:rPr sz="2400">
                <a:solidFill>
                  <a:srgbClr val="FFFFFF"/>
                </a:solidFill>
                <a:latin typeface="Garamond"/>
                <a:cs typeface="Garamond"/>
              </a:rPr>
              <a:t>z</a:t>
            </a:r>
            <a:r>
              <a:rPr sz="2400" spc="10">
                <a:solidFill>
                  <a:srgbClr val="FFFFFF"/>
                </a:solidFill>
                <a:latin typeface="Garamond"/>
                <a:cs typeface="Garamond"/>
              </a:rPr>
              <a:t> </a:t>
            </a:r>
            <a:r>
              <a:rPr sz="2400" spc="-5">
                <a:solidFill>
                  <a:srgbClr val="FFFFFF"/>
                </a:solidFill>
                <a:latin typeface="Garamond"/>
                <a:cs typeface="Garamond"/>
              </a:rPr>
              <a:t>urzędu</a:t>
            </a:r>
            <a:endParaRPr sz="2400">
              <a:latin typeface="Garamond"/>
              <a:cs typeface="Garamond"/>
            </a:endParaRPr>
          </a:p>
          <a:p>
            <a:pPr marL="563880" indent="-170815">
              <a:lnSpc>
                <a:spcPct val="100000"/>
              </a:lnSpc>
              <a:spcBef>
                <a:spcPts val="1175"/>
              </a:spcBef>
              <a:buChar char="-"/>
              <a:tabLst>
                <a:tab pos="564515" algn="l"/>
              </a:tabLst>
            </a:pPr>
            <a:r>
              <a:rPr sz="2400" spc="-10">
                <a:solidFill>
                  <a:srgbClr val="FFFFFF"/>
                </a:solidFill>
                <a:latin typeface="Garamond"/>
                <a:cs typeface="Garamond"/>
              </a:rPr>
              <a:t>przestępstwa </a:t>
            </a:r>
            <a:r>
              <a:rPr sz="2400" spc="5">
                <a:solidFill>
                  <a:srgbClr val="FFFFFF"/>
                </a:solidFill>
                <a:latin typeface="Garamond"/>
                <a:cs typeface="Garamond"/>
              </a:rPr>
              <a:t>ścigane </a:t>
            </a:r>
            <a:r>
              <a:rPr sz="2400" spc="-5">
                <a:solidFill>
                  <a:srgbClr val="FFFFFF"/>
                </a:solidFill>
                <a:latin typeface="Garamond"/>
                <a:cs typeface="Garamond"/>
              </a:rPr>
              <a:t>na</a:t>
            </a:r>
            <a:r>
              <a:rPr sz="2400" spc="20">
                <a:solidFill>
                  <a:srgbClr val="FFFFFF"/>
                </a:solidFill>
                <a:latin typeface="Garamond"/>
                <a:cs typeface="Garamond"/>
              </a:rPr>
              <a:t> </a:t>
            </a:r>
            <a:r>
              <a:rPr sz="2400" spc="-5">
                <a:solidFill>
                  <a:srgbClr val="FFFFFF"/>
                </a:solidFill>
                <a:latin typeface="Garamond"/>
                <a:cs typeface="Garamond"/>
              </a:rPr>
              <a:t>wniosek</a:t>
            </a:r>
            <a:endParaRPr sz="2400">
              <a:latin typeface="Garamond"/>
              <a:cs typeface="Garamond"/>
            </a:endParaRPr>
          </a:p>
          <a:p>
            <a:pPr marL="958850" lvl="1" indent="-184785">
              <a:lnSpc>
                <a:spcPct val="100000"/>
              </a:lnSpc>
              <a:spcBef>
                <a:spcPts val="1175"/>
              </a:spcBef>
              <a:buChar char="•"/>
              <a:tabLst>
                <a:tab pos="959485" algn="l"/>
              </a:tabLst>
            </a:pPr>
            <a:r>
              <a:rPr sz="2400" spc="-10">
                <a:solidFill>
                  <a:srgbClr val="FFFFFF"/>
                </a:solidFill>
                <a:latin typeface="Garamond"/>
                <a:cs typeface="Garamond"/>
              </a:rPr>
              <a:t>przestępstwa </a:t>
            </a:r>
            <a:r>
              <a:rPr sz="2400" spc="-5">
                <a:solidFill>
                  <a:srgbClr val="FFFFFF"/>
                </a:solidFill>
                <a:latin typeface="Garamond"/>
                <a:cs typeface="Garamond"/>
              </a:rPr>
              <a:t>bezwzględnie</a:t>
            </a:r>
            <a:r>
              <a:rPr sz="2400" spc="5">
                <a:solidFill>
                  <a:srgbClr val="FFFFFF"/>
                </a:solidFill>
                <a:latin typeface="Garamond"/>
                <a:cs typeface="Garamond"/>
              </a:rPr>
              <a:t> </a:t>
            </a:r>
            <a:r>
              <a:rPr sz="2400" spc="-15">
                <a:solidFill>
                  <a:srgbClr val="FFFFFF"/>
                </a:solidFill>
                <a:latin typeface="Garamond"/>
                <a:cs typeface="Garamond"/>
              </a:rPr>
              <a:t>wnioskowe</a:t>
            </a:r>
            <a:endParaRPr sz="2400">
              <a:latin typeface="Garamond"/>
              <a:cs typeface="Garamond"/>
            </a:endParaRPr>
          </a:p>
          <a:p>
            <a:pPr marL="958215" lvl="1" indent="-184150">
              <a:lnSpc>
                <a:spcPct val="100000"/>
              </a:lnSpc>
              <a:spcBef>
                <a:spcPts val="1180"/>
              </a:spcBef>
              <a:buChar char="•"/>
              <a:tabLst>
                <a:tab pos="958850" algn="l"/>
              </a:tabLst>
            </a:pPr>
            <a:r>
              <a:rPr sz="2400" spc="-10">
                <a:solidFill>
                  <a:srgbClr val="FFFFFF"/>
                </a:solidFill>
                <a:latin typeface="Garamond"/>
                <a:cs typeface="Garamond"/>
              </a:rPr>
              <a:t>przestępstwa </a:t>
            </a:r>
            <a:r>
              <a:rPr sz="2400" spc="-5">
                <a:solidFill>
                  <a:srgbClr val="FFFFFF"/>
                </a:solidFill>
                <a:latin typeface="Garamond"/>
                <a:cs typeface="Garamond"/>
              </a:rPr>
              <a:t>względnie</a:t>
            </a:r>
            <a:r>
              <a:rPr sz="2400" spc="10">
                <a:solidFill>
                  <a:srgbClr val="FFFFFF"/>
                </a:solidFill>
                <a:latin typeface="Garamond"/>
                <a:cs typeface="Garamond"/>
              </a:rPr>
              <a:t> </a:t>
            </a:r>
            <a:r>
              <a:rPr sz="2400" spc="-15">
                <a:solidFill>
                  <a:srgbClr val="FFFFFF"/>
                </a:solidFill>
                <a:latin typeface="Garamond"/>
                <a:cs typeface="Garamond"/>
              </a:rPr>
              <a:t>wnioskowe</a:t>
            </a:r>
            <a:endParaRPr sz="2400">
              <a:latin typeface="Garamond"/>
              <a:cs typeface="Garamond"/>
            </a:endParaRPr>
          </a:p>
          <a:p>
            <a:pPr marL="375285" indent="-363220">
              <a:lnSpc>
                <a:spcPct val="100000"/>
              </a:lnSpc>
              <a:spcBef>
                <a:spcPts val="1175"/>
              </a:spcBef>
              <a:buClr>
                <a:srgbClr val="83992A"/>
              </a:buClr>
              <a:buSzPct val="114583"/>
              <a:buFont typeface="Arial"/>
              <a:buChar char="•"/>
              <a:tabLst>
                <a:tab pos="375285" algn="l"/>
                <a:tab pos="375920" algn="l"/>
              </a:tabLst>
            </a:pPr>
            <a:r>
              <a:rPr sz="2400" spc="-10">
                <a:solidFill>
                  <a:srgbClr val="FFFFFF"/>
                </a:solidFill>
                <a:latin typeface="Garamond"/>
                <a:cs typeface="Garamond"/>
              </a:rPr>
              <a:t>przestępstwa </a:t>
            </a:r>
            <a:r>
              <a:rPr sz="2400" spc="5">
                <a:solidFill>
                  <a:srgbClr val="FFFFFF"/>
                </a:solidFill>
                <a:latin typeface="Garamond"/>
                <a:cs typeface="Garamond"/>
              </a:rPr>
              <a:t>ścigane </a:t>
            </a:r>
            <a:r>
              <a:rPr sz="2400">
                <a:solidFill>
                  <a:srgbClr val="FFFFFF"/>
                </a:solidFill>
                <a:latin typeface="Garamond"/>
                <a:cs typeface="Garamond"/>
              </a:rPr>
              <a:t>z</a:t>
            </a:r>
            <a:r>
              <a:rPr sz="2400" spc="5">
                <a:solidFill>
                  <a:srgbClr val="FFFFFF"/>
                </a:solidFill>
                <a:latin typeface="Garamond"/>
                <a:cs typeface="Garamond"/>
              </a:rPr>
              <a:t> </a:t>
            </a:r>
            <a:r>
              <a:rPr sz="2400" spc="-5">
                <a:solidFill>
                  <a:srgbClr val="FFFFFF"/>
                </a:solidFill>
                <a:latin typeface="Garamond"/>
                <a:cs typeface="Garamond"/>
              </a:rPr>
              <a:t>oskarżenia</a:t>
            </a:r>
            <a:endParaRPr sz="2400">
              <a:latin typeface="Garamond"/>
              <a:cs typeface="Garamond"/>
            </a:endParaRPr>
          </a:p>
          <a:p>
            <a:pPr marL="299085">
              <a:lnSpc>
                <a:spcPct val="100000"/>
              </a:lnSpc>
              <a:spcBef>
                <a:spcPts val="5"/>
              </a:spcBef>
            </a:pPr>
            <a:r>
              <a:rPr sz="2400" spc="5">
                <a:solidFill>
                  <a:srgbClr val="FFFFFF"/>
                </a:solidFill>
                <a:latin typeface="Garamond"/>
                <a:cs typeface="Garamond"/>
              </a:rPr>
              <a:t>prywatnego</a:t>
            </a:r>
            <a:endParaRPr sz="2400">
              <a:latin typeface="Garamond"/>
              <a:cs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9768" y="467868"/>
            <a:ext cx="11330178" cy="158724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50748" y="647700"/>
            <a:ext cx="10890885" cy="1152525"/>
          </a:xfrm>
          <a:prstGeom prst="rect">
            <a:avLst/>
          </a:prstGeom>
          <a:ln w="15240">
            <a:solidFill>
              <a:srgbClr val="83992A"/>
            </a:solidFill>
          </a:ln>
        </p:spPr>
        <p:txBody>
          <a:bodyPr vert="horz" wrap="square" lIns="0" tIns="208279" rIns="0" bIns="0" rtlCol="0">
            <a:spAutoFit/>
          </a:bodyPr>
          <a:lstStyle/>
          <a:p>
            <a:pPr marL="1270" algn="ctr">
              <a:lnSpc>
                <a:spcPct val="100000"/>
              </a:lnSpc>
              <a:spcBef>
                <a:spcPts val="1639"/>
              </a:spcBef>
            </a:pPr>
            <a:r>
              <a:rPr sz="4400" spc="-55">
                <a:solidFill>
                  <a:srgbClr val="FFFFFF"/>
                </a:solidFill>
              </a:rPr>
              <a:t>TRYB</a:t>
            </a:r>
            <a:r>
              <a:rPr sz="4400" spc="-35">
                <a:solidFill>
                  <a:srgbClr val="FFFFFF"/>
                </a:solidFill>
              </a:rPr>
              <a:t> </a:t>
            </a:r>
            <a:r>
              <a:rPr sz="4400" spc="-20">
                <a:solidFill>
                  <a:srgbClr val="FFFFFF"/>
                </a:solidFill>
              </a:rPr>
              <a:t>PUBLICZNOSKARGOWY</a:t>
            </a:r>
            <a:endParaRPr sz="4400"/>
          </a:p>
        </p:txBody>
      </p:sp>
      <p:sp>
        <p:nvSpPr>
          <p:cNvPr id="6" name="object 6"/>
          <p:cNvSpPr/>
          <p:nvPr/>
        </p:nvSpPr>
        <p:spPr>
          <a:xfrm>
            <a:off x="1063925" y="2528889"/>
            <a:ext cx="12192000" cy="457352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374394" y="2621660"/>
            <a:ext cx="9357995" cy="2519680"/>
          </a:xfrm>
          <a:prstGeom prst="rect">
            <a:avLst/>
          </a:prstGeom>
        </p:spPr>
        <p:txBody>
          <a:bodyPr vert="horz" wrap="square" lIns="0" tIns="12700" rIns="0" bIns="0" rtlCol="0">
            <a:spAutoFit/>
          </a:bodyPr>
          <a:lstStyle/>
          <a:p>
            <a:pPr marL="299085" marR="129539" indent="-287020">
              <a:lnSpc>
                <a:spcPct val="100000"/>
              </a:lnSpc>
              <a:spcBef>
                <a:spcPts val="100"/>
              </a:spcBef>
              <a:buClr>
                <a:srgbClr val="83992A"/>
              </a:buClr>
              <a:buSzPct val="114583"/>
              <a:buFont typeface="Arial"/>
              <a:buChar char="•"/>
              <a:tabLst>
                <a:tab pos="299085" algn="l"/>
                <a:tab pos="299720" algn="l"/>
              </a:tabLst>
            </a:pPr>
            <a:r>
              <a:rPr sz="2400" spc="-20">
                <a:solidFill>
                  <a:srgbClr val="252525"/>
                </a:solidFill>
                <a:latin typeface="Garamond"/>
                <a:cs typeface="Garamond"/>
              </a:rPr>
              <a:t>Postępowanie </a:t>
            </a:r>
            <a:r>
              <a:rPr sz="2400" spc="-15">
                <a:solidFill>
                  <a:srgbClr val="252525"/>
                </a:solidFill>
                <a:latin typeface="Garamond"/>
                <a:cs typeface="Garamond"/>
              </a:rPr>
              <a:t>prowadzone </a:t>
            </a:r>
            <a:r>
              <a:rPr sz="2400">
                <a:solidFill>
                  <a:srgbClr val="252525"/>
                </a:solidFill>
                <a:latin typeface="Garamond"/>
                <a:cs typeface="Garamond"/>
              </a:rPr>
              <a:t>z </a:t>
            </a:r>
            <a:r>
              <a:rPr sz="2400" spc="-5">
                <a:solidFill>
                  <a:srgbClr val="252525"/>
                </a:solidFill>
                <a:latin typeface="Garamond"/>
                <a:cs typeface="Garamond"/>
              </a:rPr>
              <a:t>własnej inicjatywy przez </a:t>
            </a:r>
            <a:r>
              <a:rPr sz="2400" spc="5">
                <a:solidFill>
                  <a:srgbClr val="252525"/>
                </a:solidFill>
                <a:latin typeface="Garamond"/>
                <a:cs typeface="Garamond"/>
              </a:rPr>
              <a:t>organy </a:t>
            </a:r>
            <a:r>
              <a:rPr sz="2400">
                <a:solidFill>
                  <a:srgbClr val="252525"/>
                </a:solidFill>
                <a:latin typeface="Garamond"/>
                <a:cs typeface="Garamond"/>
              </a:rPr>
              <a:t>ścigania, które  w </a:t>
            </a:r>
            <a:r>
              <a:rPr sz="2400" spc="-5">
                <a:solidFill>
                  <a:srgbClr val="252525"/>
                </a:solidFill>
                <a:latin typeface="Garamond"/>
                <a:cs typeface="Garamond"/>
              </a:rPr>
              <a:t>razie podejrzenia popełnienia </a:t>
            </a:r>
            <a:r>
              <a:rPr sz="2400" spc="-10">
                <a:solidFill>
                  <a:srgbClr val="252525"/>
                </a:solidFill>
                <a:latin typeface="Garamond"/>
                <a:cs typeface="Garamond"/>
              </a:rPr>
              <a:t>przestępstwa </a:t>
            </a:r>
            <a:r>
              <a:rPr sz="2400">
                <a:solidFill>
                  <a:srgbClr val="252525"/>
                </a:solidFill>
                <a:latin typeface="Garamond"/>
                <a:cs typeface="Garamond"/>
              </a:rPr>
              <a:t>mają </a:t>
            </a:r>
            <a:r>
              <a:rPr sz="2400" spc="-10">
                <a:solidFill>
                  <a:srgbClr val="252525"/>
                </a:solidFill>
                <a:latin typeface="Garamond"/>
                <a:cs typeface="Garamond"/>
              </a:rPr>
              <a:t>obowiązek </a:t>
            </a:r>
            <a:r>
              <a:rPr sz="2400" spc="-5">
                <a:solidFill>
                  <a:srgbClr val="252525"/>
                </a:solidFill>
                <a:latin typeface="Garamond"/>
                <a:cs typeface="Garamond"/>
              </a:rPr>
              <a:t>podjąć  wszelkie działania </a:t>
            </a:r>
            <a:r>
              <a:rPr sz="2400">
                <a:solidFill>
                  <a:srgbClr val="252525"/>
                </a:solidFill>
                <a:latin typeface="Garamond"/>
                <a:cs typeface="Garamond"/>
              </a:rPr>
              <a:t>w </a:t>
            </a:r>
            <a:r>
              <a:rPr sz="2400" spc="-5">
                <a:solidFill>
                  <a:srgbClr val="252525"/>
                </a:solidFill>
                <a:latin typeface="Garamond"/>
                <a:cs typeface="Garamond"/>
              </a:rPr>
              <a:t>celu </a:t>
            </a:r>
            <a:r>
              <a:rPr sz="2400" spc="5">
                <a:solidFill>
                  <a:srgbClr val="252525"/>
                </a:solidFill>
                <a:latin typeface="Garamond"/>
                <a:cs typeface="Garamond"/>
              </a:rPr>
              <a:t>wykrycia</a:t>
            </a:r>
            <a:r>
              <a:rPr sz="2400" spc="25">
                <a:solidFill>
                  <a:srgbClr val="252525"/>
                </a:solidFill>
                <a:latin typeface="Garamond"/>
                <a:cs typeface="Garamond"/>
              </a:rPr>
              <a:t> </a:t>
            </a:r>
            <a:r>
              <a:rPr sz="2400" spc="-40">
                <a:solidFill>
                  <a:srgbClr val="252525"/>
                </a:solidFill>
                <a:latin typeface="Garamond"/>
                <a:cs typeface="Garamond"/>
              </a:rPr>
              <a:t>sprawcy.</a:t>
            </a:r>
            <a:endParaRPr sz="2400">
              <a:latin typeface="Garamond"/>
              <a:cs typeface="Garamond"/>
            </a:endParaRPr>
          </a:p>
          <a:p>
            <a:pPr marL="299085" indent="-287020">
              <a:lnSpc>
                <a:spcPct val="100000"/>
              </a:lnSpc>
              <a:spcBef>
                <a:spcPts val="1180"/>
              </a:spcBef>
              <a:buClr>
                <a:srgbClr val="83992A"/>
              </a:buClr>
              <a:buSzPct val="114583"/>
              <a:buFont typeface="Arial"/>
              <a:buChar char="•"/>
              <a:tabLst>
                <a:tab pos="299085" algn="l"/>
                <a:tab pos="299720" algn="l"/>
              </a:tabLst>
            </a:pPr>
            <a:r>
              <a:rPr sz="2400" spc="-45">
                <a:solidFill>
                  <a:srgbClr val="252525"/>
                </a:solidFill>
                <a:latin typeface="Garamond"/>
                <a:cs typeface="Garamond"/>
              </a:rPr>
              <a:t>BEZWARUNKOWY-gdy </a:t>
            </a:r>
            <a:r>
              <a:rPr sz="2400">
                <a:solidFill>
                  <a:srgbClr val="252525"/>
                </a:solidFill>
                <a:latin typeface="Garamond"/>
                <a:cs typeface="Garamond"/>
              </a:rPr>
              <a:t>w k.k. </a:t>
            </a:r>
            <a:r>
              <a:rPr sz="2400" spc="-5">
                <a:solidFill>
                  <a:srgbClr val="252525"/>
                </a:solidFill>
                <a:latin typeface="Garamond"/>
                <a:cs typeface="Garamond"/>
              </a:rPr>
              <a:t>brak </a:t>
            </a:r>
            <a:r>
              <a:rPr sz="2400" spc="5">
                <a:solidFill>
                  <a:srgbClr val="252525"/>
                </a:solidFill>
                <a:latin typeface="Garamond"/>
                <a:cs typeface="Garamond"/>
              </a:rPr>
              <a:t>informacji </a:t>
            </a:r>
            <a:r>
              <a:rPr sz="2400">
                <a:solidFill>
                  <a:srgbClr val="252525"/>
                </a:solidFill>
                <a:latin typeface="Garamond"/>
                <a:cs typeface="Garamond"/>
              </a:rPr>
              <a:t>co do</a:t>
            </a:r>
            <a:r>
              <a:rPr sz="2400" spc="30">
                <a:solidFill>
                  <a:srgbClr val="252525"/>
                </a:solidFill>
                <a:latin typeface="Garamond"/>
                <a:cs typeface="Garamond"/>
              </a:rPr>
              <a:t> </a:t>
            </a:r>
            <a:r>
              <a:rPr sz="2400" spc="10">
                <a:solidFill>
                  <a:srgbClr val="252525"/>
                </a:solidFill>
                <a:latin typeface="Garamond"/>
                <a:cs typeface="Garamond"/>
              </a:rPr>
              <a:t>trybu,</a:t>
            </a:r>
            <a:endParaRPr sz="2400">
              <a:latin typeface="Garamond"/>
              <a:cs typeface="Garamond"/>
            </a:endParaRPr>
          </a:p>
          <a:p>
            <a:pPr marL="299085" indent="-287020">
              <a:lnSpc>
                <a:spcPct val="100000"/>
              </a:lnSpc>
              <a:spcBef>
                <a:spcPts val="1175"/>
              </a:spcBef>
              <a:buClr>
                <a:srgbClr val="83992A"/>
              </a:buClr>
              <a:buSzPct val="114583"/>
              <a:buFont typeface="Arial"/>
              <a:buChar char="•"/>
              <a:tabLst>
                <a:tab pos="299085" algn="l"/>
                <a:tab pos="299720" algn="l"/>
              </a:tabLst>
            </a:pPr>
            <a:r>
              <a:rPr sz="2400" spc="-55">
                <a:solidFill>
                  <a:srgbClr val="252525"/>
                </a:solidFill>
                <a:latin typeface="Garamond"/>
                <a:cs typeface="Garamond"/>
              </a:rPr>
              <a:t>WARUNKOWY </a:t>
            </a:r>
            <a:r>
              <a:rPr sz="2400">
                <a:solidFill>
                  <a:srgbClr val="252525"/>
                </a:solidFill>
                <a:latin typeface="Garamond"/>
                <a:cs typeface="Garamond"/>
              </a:rPr>
              <a:t>– </a:t>
            </a:r>
            <a:r>
              <a:rPr sz="2400" spc="-5">
                <a:solidFill>
                  <a:srgbClr val="252525"/>
                </a:solidFill>
                <a:latin typeface="Garamond"/>
                <a:cs typeface="Garamond"/>
              </a:rPr>
              <a:t>uzależniony od </a:t>
            </a:r>
            <a:r>
              <a:rPr sz="2400" u="heavy">
                <a:solidFill>
                  <a:srgbClr val="252525"/>
                </a:solidFill>
                <a:uFill>
                  <a:solidFill>
                    <a:srgbClr val="252525"/>
                  </a:solidFill>
                </a:uFill>
                <a:latin typeface="Garamond"/>
                <a:cs typeface="Garamond"/>
              </a:rPr>
              <a:t>wniosku o ściganie</a:t>
            </a:r>
            <a:r>
              <a:rPr sz="2400">
                <a:solidFill>
                  <a:srgbClr val="252525"/>
                </a:solidFill>
                <a:latin typeface="Garamond"/>
                <a:cs typeface="Garamond"/>
              </a:rPr>
              <a:t> właściwego</a:t>
            </a:r>
            <a:r>
              <a:rPr sz="2400" spc="55">
                <a:solidFill>
                  <a:srgbClr val="252525"/>
                </a:solidFill>
                <a:latin typeface="Garamond"/>
                <a:cs typeface="Garamond"/>
              </a:rPr>
              <a:t> </a:t>
            </a:r>
            <a:r>
              <a:rPr sz="2400" spc="-5">
                <a:solidFill>
                  <a:srgbClr val="252525"/>
                </a:solidFill>
                <a:latin typeface="Garamond"/>
                <a:cs typeface="Garamond"/>
              </a:rPr>
              <a:t>podmiotu</a:t>
            </a:r>
            <a:endParaRPr sz="2400">
              <a:latin typeface="Garamond"/>
              <a:cs typeface="Garamond"/>
            </a:endParaRPr>
          </a:p>
          <a:p>
            <a:pPr marL="299085">
              <a:lnSpc>
                <a:spcPct val="100000"/>
              </a:lnSpc>
            </a:pPr>
            <a:r>
              <a:rPr sz="2400" spc="5">
                <a:solidFill>
                  <a:srgbClr val="252525"/>
                </a:solidFill>
                <a:latin typeface="Garamond"/>
                <a:cs typeface="Garamond"/>
              </a:rPr>
              <a:t>(art. </a:t>
            </a:r>
            <a:r>
              <a:rPr sz="2400">
                <a:solidFill>
                  <a:srgbClr val="252525"/>
                </a:solidFill>
                <a:latin typeface="Garamond"/>
                <a:cs typeface="Garamond"/>
              </a:rPr>
              <a:t>12 </a:t>
            </a:r>
            <a:r>
              <a:rPr sz="2400" spc="-15">
                <a:solidFill>
                  <a:srgbClr val="252525"/>
                </a:solidFill>
                <a:latin typeface="Garamond"/>
                <a:cs typeface="Garamond"/>
              </a:rPr>
              <a:t>k.p.k.) </a:t>
            </a:r>
            <a:r>
              <a:rPr sz="2400">
                <a:solidFill>
                  <a:srgbClr val="252525"/>
                </a:solidFill>
                <a:latin typeface="Garamond"/>
                <a:cs typeface="Garamond"/>
              </a:rPr>
              <a:t>lub </a:t>
            </a:r>
            <a:r>
              <a:rPr sz="2400" u="heavy" spc="-15">
                <a:solidFill>
                  <a:srgbClr val="252525"/>
                </a:solidFill>
                <a:uFill>
                  <a:solidFill>
                    <a:srgbClr val="252525"/>
                  </a:solidFill>
                </a:uFill>
                <a:latin typeface="Garamond"/>
                <a:cs typeface="Garamond"/>
              </a:rPr>
              <a:t>zezwolenia </a:t>
            </a:r>
            <a:r>
              <a:rPr sz="2400" u="heavy" spc="-5">
                <a:solidFill>
                  <a:srgbClr val="252525"/>
                </a:solidFill>
                <a:uFill>
                  <a:solidFill>
                    <a:srgbClr val="252525"/>
                  </a:solidFill>
                </a:uFill>
                <a:latin typeface="Garamond"/>
                <a:cs typeface="Garamond"/>
              </a:rPr>
              <a:t>na </a:t>
            </a:r>
            <a:r>
              <a:rPr sz="2400" u="heavy" spc="5">
                <a:solidFill>
                  <a:srgbClr val="252525"/>
                </a:solidFill>
                <a:uFill>
                  <a:solidFill>
                    <a:srgbClr val="252525"/>
                  </a:solidFill>
                </a:uFill>
                <a:latin typeface="Garamond"/>
                <a:cs typeface="Garamond"/>
              </a:rPr>
              <a:t>ściganie</a:t>
            </a:r>
            <a:r>
              <a:rPr sz="2400" spc="5">
                <a:solidFill>
                  <a:srgbClr val="252525"/>
                </a:solidFill>
                <a:latin typeface="Garamond"/>
                <a:cs typeface="Garamond"/>
              </a:rPr>
              <a:t> </a:t>
            </a:r>
            <a:r>
              <a:rPr sz="2400">
                <a:solidFill>
                  <a:srgbClr val="252525"/>
                </a:solidFill>
                <a:latin typeface="Garamond"/>
                <a:cs typeface="Garamond"/>
              </a:rPr>
              <a:t>właściwego</a:t>
            </a:r>
            <a:r>
              <a:rPr sz="2400" spc="10">
                <a:solidFill>
                  <a:srgbClr val="252525"/>
                </a:solidFill>
                <a:latin typeface="Garamond"/>
                <a:cs typeface="Garamond"/>
              </a:rPr>
              <a:t> </a:t>
            </a:r>
            <a:r>
              <a:rPr sz="2400" spc="-5">
                <a:solidFill>
                  <a:srgbClr val="252525"/>
                </a:solidFill>
                <a:latin typeface="Garamond"/>
                <a:cs typeface="Garamond"/>
              </a:rPr>
              <a:t>organu</a:t>
            </a:r>
            <a:endParaRPr sz="2400">
              <a:latin typeface="Garamond"/>
              <a:cs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2265045" y="1240916"/>
            <a:ext cx="7662545" cy="696595"/>
          </a:xfrm>
          <a:prstGeom prst="rect">
            <a:avLst/>
          </a:prstGeom>
        </p:spPr>
        <p:txBody>
          <a:bodyPr vert="horz" wrap="square" lIns="0" tIns="13335" rIns="0" bIns="0" rtlCol="0">
            <a:spAutoFit/>
          </a:bodyPr>
          <a:lstStyle/>
          <a:p>
            <a:pPr marL="12700">
              <a:lnSpc>
                <a:spcPct val="100000"/>
              </a:lnSpc>
              <a:spcBef>
                <a:spcPts val="105"/>
              </a:spcBef>
            </a:pPr>
            <a:r>
              <a:rPr sz="4400" spc="-55"/>
              <a:t>TRYB</a:t>
            </a:r>
            <a:r>
              <a:rPr sz="4400" spc="-110"/>
              <a:t> </a:t>
            </a:r>
            <a:r>
              <a:rPr sz="4400" spc="-65"/>
              <a:t>PRYWATNOSKARGOWY</a:t>
            </a:r>
            <a:endParaRPr sz="4400"/>
          </a:p>
        </p:txBody>
      </p:sp>
      <p:graphicFrame>
        <p:nvGraphicFramePr>
          <p:cNvPr id="4" name="object 4"/>
          <p:cNvGraphicFramePr>
            <a:graphicFrameLocks noGrp="1"/>
          </p:cNvGraphicFramePr>
          <p:nvPr/>
        </p:nvGraphicFramePr>
        <p:xfrm>
          <a:off x="1355344" y="2566345"/>
          <a:ext cx="9489440" cy="1129434"/>
        </p:xfrm>
        <a:graphic>
          <a:graphicData uri="http://schemas.openxmlformats.org/drawingml/2006/table">
            <a:tbl>
              <a:tblPr firstRow="1" bandRow="1">
                <a:tableStyleId>{2D5ABB26-0587-4C30-8999-92F81FD0307C}</a:tableStyleId>
              </a:tblPr>
              <a:tblGrid>
                <a:gridCol w="2019300">
                  <a:extLst>
                    <a:ext uri="{9D8B030D-6E8A-4147-A177-3AD203B41FA5}">
                      <a16:colId xmlns:a16="http://schemas.microsoft.com/office/drawing/2014/main" val="20000"/>
                    </a:ext>
                  </a:extLst>
                </a:gridCol>
                <a:gridCol w="3302635">
                  <a:extLst>
                    <a:ext uri="{9D8B030D-6E8A-4147-A177-3AD203B41FA5}">
                      <a16:colId xmlns:a16="http://schemas.microsoft.com/office/drawing/2014/main" val="20001"/>
                    </a:ext>
                  </a:extLst>
                </a:gridCol>
                <a:gridCol w="1760855">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1679575">
                  <a:extLst>
                    <a:ext uri="{9D8B030D-6E8A-4147-A177-3AD203B41FA5}">
                      <a16:colId xmlns:a16="http://schemas.microsoft.com/office/drawing/2014/main" val="20004"/>
                    </a:ext>
                  </a:extLst>
                </a:gridCol>
              </a:tblGrid>
              <a:tr h="408833">
                <a:tc>
                  <a:txBody>
                    <a:bodyPr/>
                    <a:lstStyle/>
                    <a:p>
                      <a:pPr marL="318135" indent="-287020">
                        <a:lnSpc>
                          <a:spcPct val="100000"/>
                        </a:lnSpc>
                        <a:spcBef>
                          <a:spcPts val="95"/>
                        </a:spcBef>
                        <a:buClr>
                          <a:srgbClr val="83992A"/>
                        </a:buClr>
                        <a:buSzPct val="114583"/>
                        <a:buFont typeface="Arial"/>
                        <a:buChar char="•"/>
                        <a:tabLst>
                          <a:tab pos="318135" algn="l"/>
                          <a:tab pos="318770" algn="l"/>
                        </a:tabLst>
                      </a:pPr>
                      <a:r>
                        <a:rPr sz="2400" spc="-20">
                          <a:solidFill>
                            <a:srgbClr val="252525"/>
                          </a:solidFill>
                          <a:latin typeface="Garamond"/>
                          <a:cs typeface="Garamond"/>
                        </a:rPr>
                        <a:t>Postępowanie</a:t>
                      </a:r>
                      <a:endParaRPr sz="2400">
                        <a:latin typeface="Garamond"/>
                        <a:cs typeface="Garamond"/>
                      </a:endParaRPr>
                    </a:p>
                  </a:txBody>
                  <a:tcPr marL="0" marR="0" marT="12065" marB="0"/>
                </a:tc>
                <a:tc>
                  <a:txBody>
                    <a:bodyPr/>
                    <a:lstStyle/>
                    <a:p>
                      <a:pPr marL="180340">
                        <a:lnSpc>
                          <a:spcPct val="100000"/>
                        </a:lnSpc>
                        <a:spcBef>
                          <a:spcPts val="95"/>
                        </a:spcBef>
                        <a:tabLst>
                          <a:tab pos="1891030" algn="l"/>
                          <a:tab pos="2426970" algn="l"/>
                        </a:tabLst>
                      </a:pPr>
                      <a:r>
                        <a:rPr sz="2400" spc="-10">
                          <a:solidFill>
                            <a:srgbClr val="252525"/>
                          </a:solidFill>
                          <a:latin typeface="Garamond"/>
                          <a:cs typeface="Garamond"/>
                        </a:rPr>
                        <a:t>prowadzone	</a:t>
                      </a:r>
                      <a:r>
                        <a:rPr sz="2400" spc="-5">
                          <a:solidFill>
                            <a:srgbClr val="252525"/>
                          </a:solidFill>
                          <a:latin typeface="Garamond"/>
                          <a:cs typeface="Garamond"/>
                        </a:rPr>
                        <a:t>na	skutek</a:t>
                      </a:r>
                      <a:endParaRPr sz="2400">
                        <a:latin typeface="Garamond"/>
                        <a:cs typeface="Garamond"/>
                      </a:endParaRPr>
                    </a:p>
                  </a:txBody>
                  <a:tcPr marL="0" marR="0" marT="12065" marB="0"/>
                </a:tc>
                <a:tc>
                  <a:txBody>
                    <a:bodyPr/>
                    <a:lstStyle/>
                    <a:p>
                      <a:pPr marL="144145">
                        <a:lnSpc>
                          <a:spcPct val="100000"/>
                        </a:lnSpc>
                        <a:spcBef>
                          <a:spcPts val="95"/>
                        </a:spcBef>
                      </a:pPr>
                      <a:r>
                        <a:rPr sz="2400" b="1">
                          <a:solidFill>
                            <a:srgbClr val="252525"/>
                          </a:solidFill>
                          <a:latin typeface="Garamond"/>
                          <a:cs typeface="Garamond"/>
                        </a:rPr>
                        <a:t>prywatnego</a:t>
                      </a:r>
                      <a:endParaRPr sz="2400">
                        <a:latin typeface="Garamond"/>
                        <a:cs typeface="Garamond"/>
                      </a:endParaRPr>
                    </a:p>
                  </a:txBody>
                  <a:tcPr marL="0" marR="0" marT="12065" marB="0"/>
                </a:tc>
                <a:tc>
                  <a:txBody>
                    <a:bodyPr/>
                    <a:lstStyle/>
                    <a:p>
                      <a:pPr marL="151765">
                        <a:lnSpc>
                          <a:spcPct val="100000"/>
                        </a:lnSpc>
                        <a:spcBef>
                          <a:spcPts val="95"/>
                        </a:spcBef>
                      </a:pPr>
                      <a:r>
                        <a:rPr sz="2400" b="1">
                          <a:solidFill>
                            <a:srgbClr val="252525"/>
                          </a:solidFill>
                          <a:latin typeface="Garamond"/>
                          <a:cs typeface="Garamond"/>
                        </a:rPr>
                        <a:t>aktu</a:t>
                      </a:r>
                      <a:endParaRPr sz="2400">
                        <a:latin typeface="Garamond"/>
                        <a:cs typeface="Garamond"/>
                      </a:endParaRPr>
                    </a:p>
                  </a:txBody>
                  <a:tcPr marL="0" marR="0" marT="12065" marB="0"/>
                </a:tc>
                <a:tc>
                  <a:txBody>
                    <a:bodyPr/>
                    <a:lstStyle/>
                    <a:p>
                      <a:pPr marR="24765" algn="r">
                        <a:lnSpc>
                          <a:spcPct val="100000"/>
                        </a:lnSpc>
                        <a:spcBef>
                          <a:spcPts val="95"/>
                        </a:spcBef>
                      </a:pPr>
                      <a:r>
                        <a:rPr sz="2400" b="1">
                          <a:solidFill>
                            <a:srgbClr val="252525"/>
                          </a:solidFill>
                          <a:latin typeface="Garamond"/>
                          <a:cs typeface="Garamond"/>
                        </a:rPr>
                        <a:t>o</a:t>
                      </a:r>
                      <a:r>
                        <a:rPr sz="2400" b="1" spc="-10">
                          <a:solidFill>
                            <a:srgbClr val="252525"/>
                          </a:solidFill>
                          <a:latin typeface="Garamond"/>
                          <a:cs typeface="Garamond"/>
                        </a:rPr>
                        <a:t>s</a:t>
                      </a:r>
                      <a:r>
                        <a:rPr sz="2400" b="1" spc="-5">
                          <a:solidFill>
                            <a:srgbClr val="252525"/>
                          </a:solidFill>
                          <a:latin typeface="Garamond"/>
                          <a:cs typeface="Garamond"/>
                        </a:rPr>
                        <a:t>karż</a:t>
                      </a:r>
                      <a:r>
                        <a:rPr sz="2400" b="1">
                          <a:solidFill>
                            <a:srgbClr val="252525"/>
                          </a:solidFill>
                          <a:latin typeface="Garamond"/>
                          <a:cs typeface="Garamond"/>
                        </a:rPr>
                        <a:t>e</a:t>
                      </a:r>
                      <a:r>
                        <a:rPr sz="2400" b="1" spc="-5">
                          <a:solidFill>
                            <a:srgbClr val="252525"/>
                          </a:solidFill>
                          <a:latin typeface="Garamond"/>
                          <a:cs typeface="Garamond"/>
                        </a:rPr>
                        <a:t>nia</a:t>
                      </a:r>
                      <a:endParaRPr sz="2400">
                        <a:latin typeface="Garamond"/>
                        <a:cs typeface="Garamond"/>
                      </a:endParaRPr>
                    </a:p>
                  </a:txBody>
                  <a:tcPr marL="0" marR="0" marT="12065" marB="0"/>
                </a:tc>
                <a:extLst>
                  <a:ext uri="{0D108BD9-81ED-4DB2-BD59-A6C34878D82A}">
                    <a16:rowId xmlns:a16="http://schemas.microsoft.com/office/drawing/2014/main" val="10000"/>
                  </a:ext>
                </a:extLst>
              </a:tr>
              <a:tr h="366121">
                <a:tc>
                  <a:txBody>
                    <a:bodyPr/>
                    <a:lstStyle/>
                    <a:p>
                      <a:pPr marL="318135">
                        <a:lnSpc>
                          <a:spcPts val="2640"/>
                        </a:lnSpc>
                      </a:pPr>
                      <a:r>
                        <a:rPr sz="2400">
                          <a:solidFill>
                            <a:srgbClr val="252525"/>
                          </a:solidFill>
                          <a:latin typeface="Garamond"/>
                          <a:cs typeface="Garamond"/>
                        </a:rPr>
                        <a:t>wniesionego</a:t>
                      </a:r>
                      <a:endParaRPr sz="2400">
                        <a:latin typeface="Garamond"/>
                        <a:cs typeface="Garamond"/>
                      </a:endParaRPr>
                    </a:p>
                  </a:txBody>
                  <a:tcPr marL="0" marR="0" marT="0" marB="0"/>
                </a:tc>
                <a:tc>
                  <a:txBody>
                    <a:bodyPr/>
                    <a:lstStyle/>
                    <a:p>
                      <a:pPr marL="76835">
                        <a:lnSpc>
                          <a:spcPts val="2640"/>
                        </a:lnSpc>
                        <a:tabLst>
                          <a:tab pos="1024890" algn="l"/>
                        </a:tabLst>
                      </a:pPr>
                      <a:r>
                        <a:rPr sz="2400" spc="-5">
                          <a:solidFill>
                            <a:srgbClr val="252525"/>
                          </a:solidFill>
                          <a:latin typeface="Garamond"/>
                          <a:cs typeface="Garamond"/>
                        </a:rPr>
                        <a:t>przez	</a:t>
                      </a:r>
                      <a:r>
                        <a:rPr sz="2400" spc="-10">
                          <a:solidFill>
                            <a:srgbClr val="252525"/>
                          </a:solidFill>
                          <a:latin typeface="Garamond"/>
                          <a:cs typeface="Garamond"/>
                        </a:rPr>
                        <a:t>pokrzywdzonego,</a:t>
                      </a:r>
                      <a:endParaRPr sz="2400">
                        <a:latin typeface="Garamond"/>
                        <a:cs typeface="Garamond"/>
                      </a:endParaRPr>
                    </a:p>
                  </a:txBody>
                  <a:tcPr marL="0" marR="0" marT="0" marB="0"/>
                </a:tc>
                <a:tc>
                  <a:txBody>
                    <a:bodyPr/>
                    <a:lstStyle/>
                    <a:p>
                      <a:pPr marL="113664">
                        <a:lnSpc>
                          <a:spcPts val="2640"/>
                        </a:lnSpc>
                        <a:tabLst>
                          <a:tab pos="1041400" algn="l"/>
                        </a:tabLst>
                      </a:pPr>
                      <a:r>
                        <a:rPr sz="2400" spc="10">
                          <a:solidFill>
                            <a:srgbClr val="252525"/>
                          </a:solidFill>
                          <a:latin typeface="Garamond"/>
                          <a:cs typeface="Garamond"/>
                        </a:rPr>
                        <a:t>który	</a:t>
                      </a:r>
                      <a:r>
                        <a:rPr sz="2400" spc="-5">
                          <a:solidFill>
                            <a:srgbClr val="252525"/>
                          </a:solidFill>
                          <a:latin typeface="Garamond"/>
                          <a:cs typeface="Garamond"/>
                        </a:rPr>
                        <a:t>staje</a:t>
                      </a:r>
                      <a:endParaRPr sz="2400">
                        <a:latin typeface="Garamond"/>
                        <a:cs typeface="Garamond"/>
                      </a:endParaRPr>
                    </a:p>
                  </a:txBody>
                  <a:tcPr marL="0" marR="0" marT="0" marB="0"/>
                </a:tc>
                <a:tc>
                  <a:txBody>
                    <a:bodyPr/>
                    <a:lstStyle/>
                    <a:p>
                      <a:pPr marL="104775" marR="3175">
                        <a:lnSpc>
                          <a:spcPts val="2640"/>
                        </a:lnSpc>
                      </a:pPr>
                      <a:r>
                        <a:rPr sz="2400">
                          <a:solidFill>
                            <a:srgbClr val="252525"/>
                          </a:solidFill>
                          <a:latin typeface="Garamond"/>
                          <a:cs typeface="Garamond"/>
                        </a:rPr>
                        <a:t>się</a:t>
                      </a:r>
                      <a:endParaRPr sz="2400">
                        <a:latin typeface="Garamond"/>
                        <a:cs typeface="Garamond"/>
                      </a:endParaRPr>
                    </a:p>
                  </a:txBody>
                  <a:tcPr marL="0" marR="0" marT="0" marB="0"/>
                </a:tc>
                <a:tc>
                  <a:txBody>
                    <a:bodyPr/>
                    <a:lstStyle/>
                    <a:p>
                      <a:pPr marR="24130" algn="r">
                        <a:lnSpc>
                          <a:spcPts val="2640"/>
                        </a:lnSpc>
                      </a:pPr>
                      <a:r>
                        <a:rPr sz="2400" spc="-5">
                          <a:solidFill>
                            <a:srgbClr val="252525"/>
                          </a:solidFill>
                          <a:latin typeface="Garamond"/>
                          <a:cs typeface="Garamond"/>
                        </a:rPr>
                        <a:t>oskarż</a:t>
                      </a:r>
                      <a:r>
                        <a:rPr sz="2400" spc="-15">
                          <a:solidFill>
                            <a:srgbClr val="252525"/>
                          </a:solidFill>
                          <a:latin typeface="Garamond"/>
                          <a:cs typeface="Garamond"/>
                        </a:rPr>
                        <a:t>y</a:t>
                      </a:r>
                      <a:r>
                        <a:rPr sz="2400">
                          <a:solidFill>
                            <a:srgbClr val="252525"/>
                          </a:solidFill>
                          <a:latin typeface="Garamond"/>
                          <a:cs typeface="Garamond"/>
                        </a:rPr>
                        <a:t>cielem</a:t>
                      </a:r>
                      <a:endParaRPr sz="2400">
                        <a:latin typeface="Garamond"/>
                        <a:cs typeface="Garamond"/>
                      </a:endParaRPr>
                    </a:p>
                  </a:txBody>
                  <a:tcPr marL="0" marR="0" marT="0" marB="0"/>
                </a:tc>
                <a:extLst>
                  <a:ext uri="{0D108BD9-81ED-4DB2-BD59-A6C34878D82A}">
                    <a16:rowId xmlns:a16="http://schemas.microsoft.com/office/drawing/2014/main" val="10001"/>
                  </a:ext>
                </a:extLst>
              </a:tr>
              <a:tr h="354480">
                <a:tc>
                  <a:txBody>
                    <a:bodyPr/>
                    <a:lstStyle/>
                    <a:p>
                      <a:pPr marL="318135">
                        <a:lnSpc>
                          <a:spcPts val="2640"/>
                        </a:lnSpc>
                      </a:pPr>
                      <a:r>
                        <a:rPr sz="2400" spc="-5">
                          <a:solidFill>
                            <a:srgbClr val="252525"/>
                          </a:solidFill>
                          <a:latin typeface="Garamond"/>
                          <a:cs typeface="Garamond"/>
                        </a:rPr>
                        <a:t>prywatnym.</a:t>
                      </a:r>
                      <a:endParaRPr sz="2400">
                        <a:latin typeface="Garamond"/>
                        <a:cs typeface="Garamond"/>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marR="3175">
                        <a:lnSpc>
                          <a:spcPct val="100000"/>
                        </a:lnSpc>
                      </a:pPr>
                      <a:endParaRPr sz="2200">
                        <a:latin typeface="Times New Roman"/>
                        <a:cs typeface="Times New Roman"/>
                      </a:endParaRPr>
                    </a:p>
                  </a:txBody>
                  <a:tcPr marL="0" marR="0" marT="0" marB="0"/>
                </a:tc>
                <a:tc>
                  <a:txBody>
                    <a:bodyPr/>
                    <a:lstStyle/>
                    <a:p>
                      <a:pPr>
                        <a:lnSpc>
                          <a:spcPct val="100000"/>
                        </a:lnSpc>
                      </a:pPr>
                      <a:endParaRPr sz="220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5" name="object 5"/>
          <p:cNvSpPr txBox="1"/>
          <p:nvPr/>
        </p:nvSpPr>
        <p:spPr>
          <a:xfrm>
            <a:off x="1374394" y="3813175"/>
            <a:ext cx="9443085" cy="757555"/>
          </a:xfrm>
          <a:prstGeom prst="rect">
            <a:avLst/>
          </a:prstGeom>
        </p:spPr>
        <p:txBody>
          <a:bodyPr vert="horz" wrap="square" lIns="0" tIns="12700" rIns="0" bIns="0" rtlCol="0">
            <a:spAutoFit/>
          </a:bodyPr>
          <a:lstStyle/>
          <a:p>
            <a:pPr marL="299085" indent="-287020">
              <a:lnSpc>
                <a:spcPct val="100000"/>
              </a:lnSpc>
              <a:spcBef>
                <a:spcPts val="100"/>
              </a:spcBef>
              <a:buClr>
                <a:srgbClr val="83992A"/>
              </a:buClr>
              <a:buSzPct val="114583"/>
              <a:buFont typeface="Arial"/>
              <a:buChar char="•"/>
              <a:tabLst>
                <a:tab pos="299085" algn="l"/>
                <a:tab pos="299720" algn="l"/>
              </a:tabLst>
            </a:pPr>
            <a:r>
              <a:rPr sz="2400" spc="-5">
                <a:solidFill>
                  <a:srgbClr val="252525"/>
                </a:solidFill>
                <a:latin typeface="Garamond"/>
                <a:cs typeface="Garamond"/>
              </a:rPr>
              <a:t>Oskarżyciel</a:t>
            </a:r>
            <a:r>
              <a:rPr sz="2400" spc="370">
                <a:solidFill>
                  <a:srgbClr val="252525"/>
                </a:solidFill>
                <a:latin typeface="Garamond"/>
                <a:cs typeface="Garamond"/>
              </a:rPr>
              <a:t> </a:t>
            </a:r>
            <a:r>
              <a:rPr sz="2400" spc="-5">
                <a:solidFill>
                  <a:srgbClr val="252525"/>
                </a:solidFill>
                <a:latin typeface="Garamond"/>
                <a:cs typeface="Garamond"/>
              </a:rPr>
              <a:t>publiczny</a:t>
            </a:r>
            <a:r>
              <a:rPr sz="2400" spc="355">
                <a:solidFill>
                  <a:srgbClr val="252525"/>
                </a:solidFill>
                <a:latin typeface="Garamond"/>
                <a:cs typeface="Garamond"/>
              </a:rPr>
              <a:t> </a:t>
            </a:r>
            <a:r>
              <a:rPr sz="2400" spc="-5">
                <a:solidFill>
                  <a:srgbClr val="252525"/>
                </a:solidFill>
                <a:latin typeface="Garamond"/>
                <a:cs typeface="Garamond"/>
              </a:rPr>
              <a:t>może</a:t>
            </a:r>
            <a:r>
              <a:rPr sz="2400" spc="350">
                <a:solidFill>
                  <a:srgbClr val="252525"/>
                </a:solidFill>
                <a:latin typeface="Garamond"/>
                <a:cs typeface="Garamond"/>
              </a:rPr>
              <a:t> </a:t>
            </a:r>
            <a:r>
              <a:rPr sz="2400" spc="-5">
                <a:solidFill>
                  <a:srgbClr val="252525"/>
                </a:solidFill>
                <a:latin typeface="Garamond"/>
                <a:cs typeface="Garamond"/>
              </a:rPr>
              <a:t>wszcząć</a:t>
            </a:r>
            <a:r>
              <a:rPr sz="2400" spc="375">
                <a:solidFill>
                  <a:srgbClr val="252525"/>
                </a:solidFill>
                <a:latin typeface="Garamond"/>
                <a:cs typeface="Garamond"/>
              </a:rPr>
              <a:t> </a:t>
            </a:r>
            <a:r>
              <a:rPr sz="2400">
                <a:solidFill>
                  <a:srgbClr val="252525"/>
                </a:solidFill>
                <a:latin typeface="Garamond"/>
                <a:cs typeface="Garamond"/>
              </a:rPr>
              <a:t>lub</a:t>
            </a:r>
            <a:r>
              <a:rPr sz="2400" spc="360">
                <a:solidFill>
                  <a:srgbClr val="252525"/>
                </a:solidFill>
                <a:latin typeface="Garamond"/>
                <a:cs typeface="Garamond"/>
              </a:rPr>
              <a:t> </a:t>
            </a:r>
            <a:r>
              <a:rPr sz="2400" spc="-5">
                <a:solidFill>
                  <a:srgbClr val="252525"/>
                </a:solidFill>
                <a:latin typeface="Garamond"/>
                <a:cs typeface="Garamond"/>
              </a:rPr>
              <a:t>wstąpić,</a:t>
            </a:r>
            <a:r>
              <a:rPr sz="2400" spc="370">
                <a:solidFill>
                  <a:srgbClr val="252525"/>
                </a:solidFill>
                <a:latin typeface="Garamond"/>
                <a:cs typeface="Garamond"/>
              </a:rPr>
              <a:t> </a:t>
            </a:r>
            <a:r>
              <a:rPr sz="2400">
                <a:solidFill>
                  <a:srgbClr val="252525"/>
                </a:solidFill>
                <a:latin typeface="Garamond"/>
                <a:cs typeface="Garamond"/>
              </a:rPr>
              <a:t>gdy</a:t>
            </a:r>
            <a:r>
              <a:rPr sz="2400" spc="360">
                <a:solidFill>
                  <a:srgbClr val="252525"/>
                </a:solidFill>
                <a:latin typeface="Garamond"/>
                <a:cs typeface="Garamond"/>
              </a:rPr>
              <a:t> </a:t>
            </a:r>
            <a:r>
              <a:rPr sz="2400" spc="-10">
                <a:solidFill>
                  <a:srgbClr val="252525"/>
                </a:solidFill>
                <a:latin typeface="Garamond"/>
                <a:cs typeface="Garamond"/>
              </a:rPr>
              <a:t>zachodzi</a:t>
            </a:r>
            <a:r>
              <a:rPr sz="2400" spc="360">
                <a:solidFill>
                  <a:srgbClr val="252525"/>
                </a:solidFill>
                <a:latin typeface="Garamond"/>
                <a:cs typeface="Garamond"/>
              </a:rPr>
              <a:t> </a:t>
            </a:r>
            <a:r>
              <a:rPr sz="2400" spc="-5">
                <a:solidFill>
                  <a:srgbClr val="252525"/>
                </a:solidFill>
                <a:latin typeface="Garamond"/>
                <a:cs typeface="Garamond"/>
              </a:rPr>
              <a:t>przesłanka</a:t>
            </a:r>
            <a:endParaRPr sz="2400">
              <a:latin typeface="Garamond"/>
              <a:cs typeface="Garamond"/>
            </a:endParaRPr>
          </a:p>
          <a:p>
            <a:pPr marL="299085">
              <a:lnSpc>
                <a:spcPct val="100000"/>
              </a:lnSpc>
            </a:pPr>
            <a:r>
              <a:rPr sz="2400" spc="-5">
                <a:solidFill>
                  <a:srgbClr val="252525"/>
                </a:solidFill>
                <a:latin typeface="Garamond"/>
                <a:cs typeface="Garamond"/>
              </a:rPr>
              <a:t>interesu </a:t>
            </a:r>
            <a:r>
              <a:rPr sz="2400">
                <a:solidFill>
                  <a:srgbClr val="252525"/>
                </a:solidFill>
                <a:latin typeface="Garamond"/>
                <a:cs typeface="Garamond"/>
              </a:rPr>
              <a:t>społecznego</a:t>
            </a:r>
            <a:endParaRPr sz="2400">
              <a:latin typeface="Garamond"/>
              <a:cs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495425" y="1275968"/>
            <a:ext cx="9194800" cy="635000"/>
          </a:xfrm>
          <a:prstGeom prst="rect">
            <a:avLst/>
          </a:prstGeom>
        </p:spPr>
        <p:txBody>
          <a:bodyPr vert="horz" wrap="square" lIns="0" tIns="12065" rIns="0" bIns="0" rtlCol="0">
            <a:spAutoFit/>
          </a:bodyPr>
          <a:lstStyle/>
          <a:p>
            <a:pPr marL="12700">
              <a:lnSpc>
                <a:spcPct val="100000"/>
              </a:lnSpc>
              <a:spcBef>
                <a:spcPts val="95"/>
              </a:spcBef>
            </a:pPr>
            <a:r>
              <a:rPr spc="-10"/>
              <a:t>Przestępstwa </a:t>
            </a:r>
            <a:r>
              <a:rPr spc="5"/>
              <a:t>ścigane </a:t>
            </a:r>
            <a:r>
              <a:rPr spc="-5"/>
              <a:t>z </a:t>
            </a:r>
            <a:r>
              <a:rPr spc="-10"/>
              <a:t>oskarżenia</a:t>
            </a:r>
            <a:r>
              <a:rPr spc="25"/>
              <a:t> </a:t>
            </a:r>
            <a:r>
              <a:t>publicznego</a:t>
            </a:r>
          </a:p>
        </p:txBody>
      </p:sp>
      <p:sp>
        <p:nvSpPr>
          <p:cNvPr id="4" name="object 4"/>
          <p:cNvSpPr txBox="1">
            <a:spLocks noGrp="1"/>
          </p:cNvSpPr>
          <p:nvPr>
            <p:ph type="body" idx="1"/>
          </p:nvPr>
        </p:nvSpPr>
        <p:spPr>
          <a:prstGeom prst="rect">
            <a:avLst/>
          </a:prstGeom>
        </p:spPr>
        <p:txBody>
          <a:bodyPr vert="horz" wrap="square" lIns="0" tIns="121920" rIns="0" bIns="0" rtlCol="0">
            <a:spAutoFit/>
          </a:bodyPr>
          <a:lstStyle/>
          <a:p>
            <a:pPr marL="13335">
              <a:lnSpc>
                <a:spcPct val="100000"/>
              </a:lnSpc>
              <a:spcBef>
                <a:spcPts val="960"/>
              </a:spcBef>
            </a:pPr>
            <a:r>
              <a:rPr sz="2200" spc="-10"/>
              <a:t>Przestępstwa </a:t>
            </a:r>
            <a:r>
              <a:rPr sz="2200"/>
              <a:t>ścigane </a:t>
            </a:r>
            <a:r>
              <a:rPr sz="2200" spc="-5"/>
              <a:t>z</a:t>
            </a:r>
            <a:r>
              <a:rPr sz="2200" spc="20"/>
              <a:t> </a:t>
            </a:r>
            <a:r>
              <a:rPr sz="2200" spc="-5"/>
              <a:t>urzędu</a:t>
            </a:r>
            <a:endParaRPr sz="2200"/>
          </a:p>
          <a:p>
            <a:pPr marL="170180" indent="-157480">
              <a:lnSpc>
                <a:spcPct val="100000"/>
              </a:lnSpc>
              <a:spcBef>
                <a:spcPts val="865"/>
              </a:spcBef>
              <a:buChar char="-"/>
              <a:tabLst>
                <a:tab pos="171450" algn="l"/>
              </a:tabLst>
            </a:pPr>
            <a:r>
              <a:rPr sz="2200" spc="-10"/>
              <a:t>znakomita </a:t>
            </a:r>
            <a:r>
              <a:rPr sz="2200" spc="-5"/>
              <a:t>większość </a:t>
            </a:r>
            <a:r>
              <a:rPr sz="2200" spc="-10"/>
              <a:t>spraw </a:t>
            </a:r>
            <a:r>
              <a:rPr sz="2200" spc="-5"/>
              <a:t>karnych jest </a:t>
            </a:r>
            <a:r>
              <a:rPr sz="2200" spc="-10"/>
              <a:t>inicjowana </a:t>
            </a:r>
            <a:r>
              <a:rPr sz="2200" spc="-5"/>
              <a:t>w tym</a:t>
            </a:r>
            <a:r>
              <a:rPr sz="2200" spc="130"/>
              <a:t> </a:t>
            </a:r>
            <a:r>
              <a:rPr sz="2200" spc="5"/>
              <a:t>trybie</a:t>
            </a:r>
            <a:endParaRPr sz="2200"/>
          </a:p>
          <a:p>
            <a:pPr marL="238760" indent="-226060">
              <a:lnSpc>
                <a:spcPts val="2510"/>
              </a:lnSpc>
              <a:spcBef>
                <a:spcPts val="865"/>
              </a:spcBef>
              <a:buChar char="-"/>
              <a:tabLst>
                <a:tab pos="239395" algn="l"/>
                <a:tab pos="240029" algn="l"/>
                <a:tab pos="1045210" algn="l"/>
                <a:tab pos="2122805" algn="l"/>
                <a:tab pos="3750945" algn="l"/>
                <a:tab pos="4872355" algn="l"/>
                <a:tab pos="6490970" algn="l"/>
                <a:tab pos="6998970" algn="l"/>
                <a:tab pos="8312784" algn="l"/>
                <a:tab pos="8733155" algn="l"/>
              </a:tabLst>
            </a:pPr>
            <a:r>
              <a:rPr sz="2200" spc="-20"/>
              <a:t>prawo	</a:t>
            </a:r>
            <a:r>
              <a:rPr sz="2200" spc="-5"/>
              <a:t>nakazuje	</a:t>
            </a:r>
            <a:r>
              <a:rPr sz="2200" spc="-10"/>
              <a:t>odpowiednim	</a:t>
            </a:r>
            <a:r>
              <a:rPr sz="2200" spc="5"/>
              <a:t>organom	</a:t>
            </a:r>
            <a:r>
              <a:rPr sz="2200" spc="-15"/>
              <a:t>państwowym,	</a:t>
            </a:r>
            <a:r>
              <a:rPr sz="2200" spc="-20"/>
              <a:t>aby	</a:t>
            </a:r>
            <a:r>
              <a:rPr sz="2200" spc="-5"/>
              <a:t>niezależnie	od	źródła</a:t>
            </a:r>
            <a:endParaRPr sz="2200"/>
          </a:p>
          <a:p>
            <a:pPr marL="13335">
              <a:lnSpc>
                <a:spcPts val="2510"/>
              </a:lnSpc>
            </a:pPr>
            <a:r>
              <a:rPr sz="2200"/>
              <a:t>informacji </a:t>
            </a:r>
            <a:r>
              <a:rPr sz="2200" spc="-5"/>
              <a:t>dającej </a:t>
            </a:r>
            <a:r>
              <a:rPr sz="2200" spc="-10"/>
              <a:t>podstawę </a:t>
            </a:r>
            <a:r>
              <a:rPr sz="2200"/>
              <a:t>do </a:t>
            </a:r>
            <a:r>
              <a:rPr sz="2200" spc="-5"/>
              <a:t>podejrzenia, że mogło mieć</a:t>
            </a:r>
            <a:r>
              <a:rPr sz="2200" spc="165"/>
              <a:t> </a:t>
            </a:r>
            <a:r>
              <a:rPr sz="2200" spc="-5"/>
              <a:t>miejsce</a:t>
            </a:r>
            <a:endParaRPr sz="2200"/>
          </a:p>
          <a:p>
            <a:pPr marL="13335">
              <a:lnSpc>
                <a:spcPts val="2510"/>
              </a:lnSpc>
              <a:spcBef>
                <a:spcPts val="865"/>
              </a:spcBef>
              <a:tabLst>
                <a:tab pos="1395730" algn="l"/>
                <a:tab pos="2760345" algn="l"/>
                <a:tab pos="2961640" algn="l"/>
                <a:tab pos="3474720" algn="l"/>
                <a:tab pos="4916805" algn="l"/>
                <a:tab pos="5309870" algn="l"/>
                <a:tab pos="6196965" algn="l"/>
                <a:tab pos="7399655" algn="l"/>
                <a:tab pos="8824595" algn="l"/>
              </a:tabLst>
            </a:pPr>
            <a:r>
              <a:rPr sz="2200" spc="-10"/>
              <a:t>z</a:t>
            </a:r>
            <a:r>
              <a:rPr sz="2200" spc="-15"/>
              <a:t>a</a:t>
            </a:r>
            <a:r>
              <a:rPr sz="2200" spc="-35"/>
              <a:t>c</a:t>
            </a:r>
            <a:r>
              <a:rPr sz="2200" spc="-5"/>
              <a:t>h</a:t>
            </a:r>
            <a:r>
              <a:rPr sz="2200" spc="-35"/>
              <a:t>ow</a:t>
            </a:r>
            <a:r>
              <a:rPr sz="2200" spc="-5"/>
              <a:t>a</a:t>
            </a:r>
            <a:r>
              <a:rPr sz="2200" spc="-10"/>
              <a:t>ni</a:t>
            </a:r>
            <a:r>
              <a:rPr sz="2200" spc="-5"/>
              <a:t>e</a:t>
            </a:r>
            <a:r>
              <a:rPr sz="2200"/>
              <a:t>	</a:t>
            </a:r>
            <a:r>
              <a:rPr sz="2200" spc="-5"/>
              <a:t>p</a:t>
            </a:r>
            <a:r>
              <a:rPr sz="2200" spc="-10"/>
              <a:t>rz</a:t>
            </a:r>
            <a:r>
              <a:rPr sz="2200" spc="-15"/>
              <a:t>e</a:t>
            </a:r>
            <a:r>
              <a:rPr sz="2200" spc="-5"/>
              <a:t>st</a:t>
            </a:r>
            <a:r>
              <a:rPr sz="2200" spc="-15"/>
              <a:t>ę</a:t>
            </a:r>
            <a:r>
              <a:rPr sz="2200" spc="-5"/>
              <a:t>p</a:t>
            </a:r>
            <a:r>
              <a:rPr sz="2200" spc="-10"/>
              <a:t>n</a:t>
            </a:r>
            <a:r>
              <a:rPr sz="2200" spc="-40"/>
              <a:t>e</a:t>
            </a:r>
            <a:r>
              <a:rPr sz="2200" spc="-5"/>
              <a:t>,</a:t>
            </a:r>
            <a:r>
              <a:rPr sz="2200"/>
              <a:t>	</a:t>
            </a:r>
            <a:r>
              <a:rPr sz="2200" spc="-5"/>
              <a:t>i</a:t>
            </a:r>
            <a:r>
              <a:rPr sz="2200"/>
              <a:t>	</a:t>
            </a:r>
            <a:r>
              <a:rPr sz="2200" spc="-15"/>
              <a:t>be</a:t>
            </a:r>
            <a:r>
              <a:rPr sz="2200" spc="-5"/>
              <a:t>z</a:t>
            </a:r>
            <a:r>
              <a:rPr sz="2200"/>
              <a:t>	</a:t>
            </a:r>
            <a:r>
              <a:rPr sz="2200" spc="-10"/>
              <a:t>o</a:t>
            </a:r>
            <a:r>
              <a:rPr sz="2200" spc="-20"/>
              <a:t>c</a:t>
            </a:r>
            <a:r>
              <a:rPr sz="2200" spc="-10"/>
              <a:t>zeki</a:t>
            </a:r>
            <a:r>
              <a:rPr sz="2200" spc="-30"/>
              <a:t>w</a:t>
            </a:r>
            <a:r>
              <a:rPr sz="2200" spc="-5"/>
              <a:t>a</a:t>
            </a:r>
            <a:r>
              <a:rPr sz="2200" spc="-10"/>
              <a:t>ni</a:t>
            </a:r>
            <a:r>
              <a:rPr sz="2200" spc="-5"/>
              <a:t>a</a:t>
            </a:r>
            <a:r>
              <a:rPr sz="2200"/>
              <a:t>	n</a:t>
            </a:r>
            <a:r>
              <a:rPr sz="2200" spc="-5"/>
              <a:t>a</a:t>
            </a:r>
            <a:r>
              <a:rPr sz="2200"/>
              <a:t>	</a:t>
            </a:r>
            <a:r>
              <a:rPr sz="2200" spc="-10"/>
              <a:t>r</a:t>
            </a:r>
            <a:r>
              <a:rPr sz="2200" spc="-5"/>
              <a:t>eakcję</a:t>
            </a:r>
            <a:r>
              <a:rPr sz="2200"/>
              <a:t>	</a:t>
            </a:r>
            <a:r>
              <a:rPr sz="2200" spc="-5"/>
              <a:t>p</a:t>
            </a:r>
            <a:r>
              <a:rPr sz="2200" spc="-10"/>
              <a:t>odm</a:t>
            </a:r>
            <a:r>
              <a:rPr sz="2200"/>
              <a:t>i</a:t>
            </a:r>
            <a:r>
              <a:rPr sz="2200" spc="-10"/>
              <a:t>o</a:t>
            </a:r>
            <a:r>
              <a:rPr sz="2200" spc="-20"/>
              <a:t>t</a:t>
            </a:r>
            <a:r>
              <a:rPr sz="2200" spc="-5"/>
              <a:t>u</a:t>
            </a:r>
            <a:r>
              <a:rPr sz="2200"/>
              <a:t>	</a:t>
            </a:r>
            <a:r>
              <a:rPr sz="2200" spc="-5"/>
              <a:t>dotk</a:t>
            </a:r>
            <a:r>
              <a:rPr sz="2200" spc="-10"/>
              <a:t>ni</a:t>
            </a:r>
            <a:r>
              <a:rPr sz="2200" spc="-15"/>
              <a:t>ę</a:t>
            </a:r>
            <a:r>
              <a:rPr sz="2200" spc="-5"/>
              <a:t>t</a:t>
            </a:r>
            <a:r>
              <a:rPr sz="2200" spc="-15"/>
              <a:t>e</a:t>
            </a:r>
            <a:r>
              <a:rPr sz="2200" spc="50"/>
              <a:t>g</a:t>
            </a:r>
            <a:r>
              <a:rPr sz="2200" spc="-5"/>
              <a:t>o</a:t>
            </a:r>
            <a:r>
              <a:rPr sz="2200"/>
              <a:t>	</a:t>
            </a:r>
            <a:r>
              <a:rPr sz="2200" spc="-5"/>
              <a:t>tak</a:t>
            </a:r>
            <a:r>
              <a:rPr sz="2200" spc="5"/>
              <a:t>i</a:t>
            </a:r>
            <a:r>
              <a:rPr sz="2200" spc="-5"/>
              <a:t>m</a:t>
            </a:r>
            <a:endParaRPr sz="2200"/>
          </a:p>
          <a:p>
            <a:pPr marL="13335">
              <a:lnSpc>
                <a:spcPts val="2510"/>
              </a:lnSpc>
            </a:pPr>
            <a:r>
              <a:rPr sz="2200" spc="-15"/>
              <a:t>zachowaniem, </a:t>
            </a:r>
            <a:r>
              <a:rPr sz="2200" spc="-10"/>
              <a:t>podjęły czynności zmierzające </a:t>
            </a:r>
            <a:r>
              <a:rPr sz="2200"/>
              <a:t>do </a:t>
            </a:r>
            <a:r>
              <a:rPr sz="2200" spc="-10"/>
              <a:t>realizacji </a:t>
            </a:r>
            <a:r>
              <a:rPr sz="2200"/>
              <a:t>ścigania</a:t>
            </a:r>
            <a:r>
              <a:rPr sz="2200" spc="220"/>
              <a:t> </a:t>
            </a:r>
            <a:r>
              <a:rPr sz="2200" spc="10"/>
              <a:t>karnego</a:t>
            </a:r>
            <a:endParaRPr sz="2200"/>
          </a:p>
          <a:p>
            <a:pPr marL="200660" indent="-187960">
              <a:lnSpc>
                <a:spcPts val="2510"/>
              </a:lnSpc>
              <a:spcBef>
                <a:spcPts val="865"/>
              </a:spcBef>
              <a:buChar char="-"/>
              <a:tabLst>
                <a:tab pos="201930" algn="l"/>
              </a:tabLst>
            </a:pPr>
            <a:r>
              <a:rPr sz="2200" spc="-10"/>
              <a:t>przestępstwa</a:t>
            </a:r>
            <a:r>
              <a:rPr sz="2200" spc="254"/>
              <a:t> </a:t>
            </a:r>
            <a:r>
              <a:rPr sz="2200"/>
              <a:t>ścigane</a:t>
            </a:r>
            <a:r>
              <a:rPr sz="2200" spc="254"/>
              <a:t> </a:t>
            </a:r>
            <a:r>
              <a:rPr sz="2200" spc="-10"/>
              <a:t>niezależnie</a:t>
            </a:r>
            <a:r>
              <a:rPr sz="2200" spc="260"/>
              <a:t> </a:t>
            </a:r>
            <a:r>
              <a:rPr sz="2200" spc="-5"/>
              <a:t>od</a:t>
            </a:r>
            <a:r>
              <a:rPr sz="2200" spc="260"/>
              <a:t> </a:t>
            </a:r>
            <a:r>
              <a:rPr sz="2200" spc="-20"/>
              <a:t>woli</a:t>
            </a:r>
            <a:r>
              <a:rPr sz="2200" spc="265"/>
              <a:t> </a:t>
            </a:r>
            <a:r>
              <a:rPr sz="2200" spc="-5"/>
              <a:t>pokrzywdzonego</a:t>
            </a:r>
            <a:r>
              <a:rPr sz="2200" spc="254"/>
              <a:t> </a:t>
            </a:r>
            <a:r>
              <a:rPr sz="2200" spc="-5"/>
              <a:t>(interes</a:t>
            </a:r>
            <a:r>
              <a:rPr sz="2200" spc="260"/>
              <a:t> </a:t>
            </a:r>
            <a:r>
              <a:rPr sz="2200" spc="-5"/>
              <a:t>społeczny</a:t>
            </a:r>
            <a:r>
              <a:rPr sz="2200" spc="229"/>
              <a:t> </a:t>
            </a:r>
            <a:r>
              <a:rPr sz="2200" spc="-5"/>
              <a:t>w</a:t>
            </a:r>
            <a:r>
              <a:rPr sz="2200" spc="260"/>
              <a:t> </a:t>
            </a:r>
            <a:r>
              <a:rPr sz="2200" spc="-15"/>
              <a:t>ich</a:t>
            </a:r>
            <a:endParaRPr sz="2200"/>
          </a:p>
          <a:p>
            <a:pPr marL="13335">
              <a:lnSpc>
                <a:spcPts val="2510"/>
              </a:lnSpc>
            </a:pPr>
            <a:r>
              <a:rPr sz="2200"/>
              <a:t>ściganiu)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495425" y="1275968"/>
            <a:ext cx="9194800" cy="635000"/>
          </a:xfrm>
          <a:prstGeom prst="rect">
            <a:avLst/>
          </a:prstGeom>
        </p:spPr>
        <p:txBody>
          <a:bodyPr vert="horz" wrap="square" lIns="0" tIns="12065" rIns="0" bIns="0" rtlCol="0">
            <a:spAutoFit/>
          </a:bodyPr>
          <a:lstStyle/>
          <a:p>
            <a:pPr marL="12700">
              <a:lnSpc>
                <a:spcPct val="100000"/>
              </a:lnSpc>
              <a:spcBef>
                <a:spcPts val="95"/>
              </a:spcBef>
            </a:pPr>
            <a:r>
              <a:rPr spc="-10"/>
              <a:t>Przestępstwa </a:t>
            </a:r>
            <a:r>
              <a:rPr spc="5"/>
              <a:t>ścigane </a:t>
            </a:r>
            <a:r>
              <a:rPr spc="-5"/>
              <a:t>z </a:t>
            </a:r>
            <a:r>
              <a:rPr spc="-10"/>
              <a:t>oskarżenia</a:t>
            </a:r>
            <a:r>
              <a:rPr spc="25"/>
              <a:t> </a:t>
            </a:r>
            <a:r>
              <a:t>publicznego</a:t>
            </a:r>
          </a:p>
        </p:txBody>
      </p:sp>
      <p:sp>
        <p:nvSpPr>
          <p:cNvPr id="4" name="object 4"/>
          <p:cNvSpPr txBox="1"/>
          <p:nvPr/>
        </p:nvSpPr>
        <p:spPr>
          <a:xfrm>
            <a:off x="1374394" y="2454406"/>
            <a:ext cx="9444990" cy="3122930"/>
          </a:xfrm>
          <a:prstGeom prst="rect">
            <a:avLst/>
          </a:prstGeom>
        </p:spPr>
        <p:txBody>
          <a:bodyPr vert="horz" wrap="square" lIns="0" tIns="88265" rIns="0" bIns="0" rtlCol="0">
            <a:spAutoFit/>
          </a:bodyPr>
          <a:lstStyle/>
          <a:p>
            <a:pPr marL="12700">
              <a:lnSpc>
                <a:spcPct val="100000"/>
              </a:lnSpc>
              <a:spcBef>
                <a:spcPts val="695"/>
              </a:spcBef>
            </a:pPr>
            <a:r>
              <a:rPr sz="1700" spc="-5">
                <a:solidFill>
                  <a:srgbClr val="252525"/>
                </a:solidFill>
                <a:latin typeface="Garamond"/>
                <a:cs typeface="Garamond"/>
              </a:rPr>
              <a:t>Przestępstwa </a:t>
            </a:r>
            <a:r>
              <a:rPr sz="1700" spc="5">
                <a:solidFill>
                  <a:srgbClr val="252525"/>
                </a:solidFill>
                <a:latin typeface="Garamond"/>
                <a:cs typeface="Garamond"/>
              </a:rPr>
              <a:t>ścigane </a:t>
            </a:r>
            <a:r>
              <a:rPr sz="1700" spc="-5">
                <a:solidFill>
                  <a:srgbClr val="252525"/>
                </a:solidFill>
                <a:latin typeface="Garamond"/>
                <a:cs typeface="Garamond"/>
              </a:rPr>
              <a:t>na </a:t>
            </a:r>
            <a:r>
              <a:rPr sz="1700">
                <a:solidFill>
                  <a:srgbClr val="252525"/>
                </a:solidFill>
                <a:latin typeface="Garamond"/>
                <a:cs typeface="Garamond"/>
              </a:rPr>
              <a:t>wniosek </a:t>
            </a:r>
            <a:r>
              <a:rPr sz="1700" spc="5">
                <a:solidFill>
                  <a:srgbClr val="252525"/>
                </a:solidFill>
                <a:latin typeface="Garamond"/>
                <a:cs typeface="Garamond"/>
              </a:rPr>
              <a:t>(art. </a:t>
            </a:r>
            <a:r>
              <a:rPr sz="1700">
                <a:solidFill>
                  <a:srgbClr val="252525"/>
                </a:solidFill>
                <a:latin typeface="Garamond"/>
                <a:cs typeface="Garamond"/>
              </a:rPr>
              <a:t>12</a:t>
            </a:r>
            <a:r>
              <a:rPr sz="1700" spc="-35">
                <a:solidFill>
                  <a:srgbClr val="252525"/>
                </a:solidFill>
                <a:latin typeface="Garamond"/>
                <a:cs typeface="Garamond"/>
              </a:rPr>
              <a:t> </a:t>
            </a:r>
            <a:r>
              <a:rPr sz="1700" spc="-15">
                <a:solidFill>
                  <a:srgbClr val="252525"/>
                </a:solidFill>
                <a:latin typeface="Garamond"/>
                <a:cs typeface="Garamond"/>
              </a:rPr>
              <a:t>k.p.k.)</a:t>
            </a:r>
            <a:endParaRPr sz="1700">
              <a:latin typeface="Garamond"/>
              <a:cs typeface="Garamond"/>
            </a:endParaRPr>
          </a:p>
          <a:p>
            <a:pPr marL="134620" indent="-121920">
              <a:lnSpc>
                <a:spcPct val="100000"/>
              </a:lnSpc>
              <a:spcBef>
                <a:spcPts val="600"/>
              </a:spcBef>
              <a:buChar char="-"/>
              <a:tabLst>
                <a:tab pos="134620" algn="l"/>
              </a:tabLst>
            </a:pPr>
            <a:r>
              <a:rPr sz="1700">
                <a:solidFill>
                  <a:srgbClr val="252525"/>
                </a:solidFill>
                <a:latin typeface="Garamond"/>
                <a:cs typeface="Garamond"/>
              </a:rPr>
              <a:t>w </a:t>
            </a:r>
            <a:r>
              <a:rPr sz="1700" spc="-10">
                <a:solidFill>
                  <a:srgbClr val="252525"/>
                </a:solidFill>
                <a:latin typeface="Garamond"/>
                <a:cs typeface="Garamond"/>
              </a:rPr>
              <a:t>sprawach </a:t>
            </a:r>
            <a:r>
              <a:rPr sz="1700">
                <a:solidFill>
                  <a:srgbClr val="252525"/>
                </a:solidFill>
                <a:latin typeface="Garamond"/>
                <a:cs typeface="Garamond"/>
              </a:rPr>
              <a:t>o </a:t>
            </a:r>
            <a:r>
              <a:rPr sz="1700" spc="-5">
                <a:solidFill>
                  <a:srgbClr val="252525"/>
                </a:solidFill>
                <a:latin typeface="Garamond"/>
                <a:cs typeface="Garamond"/>
              </a:rPr>
              <a:t>przestępstwa </a:t>
            </a:r>
            <a:r>
              <a:rPr sz="1700" spc="5">
                <a:solidFill>
                  <a:srgbClr val="252525"/>
                </a:solidFill>
                <a:latin typeface="Garamond"/>
                <a:cs typeface="Garamond"/>
              </a:rPr>
              <a:t>ścigane </a:t>
            </a:r>
            <a:r>
              <a:rPr sz="1700" spc="-5">
                <a:solidFill>
                  <a:srgbClr val="252525"/>
                </a:solidFill>
                <a:latin typeface="Garamond"/>
                <a:cs typeface="Garamond"/>
              </a:rPr>
              <a:t>na </a:t>
            </a:r>
            <a:r>
              <a:rPr sz="1700">
                <a:solidFill>
                  <a:srgbClr val="252525"/>
                </a:solidFill>
                <a:latin typeface="Garamond"/>
                <a:cs typeface="Garamond"/>
              </a:rPr>
              <a:t>wniosek </a:t>
            </a:r>
            <a:r>
              <a:rPr sz="1700" spc="-10">
                <a:solidFill>
                  <a:srgbClr val="252525"/>
                </a:solidFill>
                <a:latin typeface="Garamond"/>
                <a:cs typeface="Garamond"/>
              </a:rPr>
              <a:t>postępowanie </a:t>
            </a:r>
            <a:r>
              <a:rPr sz="1700">
                <a:solidFill>
                  <a:srgbClr val="252525"/>
                </a:solidFill>
                <a:latin typeface="Garamond"/>
                <a:cs typeface="Garamond"/>
              </a:rPr>
              <a:t>z </a:t>
            </a:r>
            <a:r>
              <a:rPr sz="1700" spc="-5">
                <a:solidFill>
                  <a:srgbClr val="252525"/>
                </a:solidFill>
                <a:latin typeface="Garamond"/>
                <a:cs typeface="Garamond"/>
              </a:rPr>
              <a:t>chwilą</a:t>
            </a:r>
            <a:r>
              <a:rPr sz="1700" spc="-80">
                <a:solidFill>
                  <a:srgbClr val="252525"/>
                </a:solidFill>
                <a:latin typeface="Garamond"/>
                <a:cs typeface="Garamond"/>
              </a:rPr>
              <a:t> </a:t>
            </a:r>
            <a:r>
              <a:rPr sz="1700" spc="-5">
                <a:solidFill>
                  <a:srgbClr val="252525"/>
                </a:solidFill>
                <a:latin typeface="Garamond"/>
                <a:cs typeface="Garamond"/>
              </a:rPr>
              <a:t>złożenia</a:t>
            </a:r>
            <a:endParaRPr sz="1700">
              <a:latin typeface="Garamond"/>
              <a:cs typeface="Garamond"/>
            </a:endParaRPr>
          </a:p>
          <a:p>
            <a:pPr marL="12700">
              <a:lnSpc>
                <a:spcPct val="100000"/>
              </a:lnSpc>
              <a:spcBef>
                <a:spcPts val="600"/>
              </a:spcBef>
            </a:pPr>
            <a:r>
              <a:rPr sz="1700">
                <a:solidFill>
                  <a:srgbClr val="252525"/>
                </a:solidFill>
                <a:latin typeface="Garamond"/>
                <a:cs typeface="Garamond"/>
              </a:rPr>
              <a:t>wniosku </a:t>
            </a:r>
            <a:r>
              <a:rPr sz="1700" spc="-5">
                <a:solidFill>
                  <a:srgbClr val="252525"/>
                </a:solidFill>
                <a:latin typeface="Garamond"/>
                <a:cs typeface="Garamond"/>
              </a:rPr>
              <a:t>toczy </a:t>
            </a:r>
            <a:r>
              <a:rPr sz="1700">
                <a:solidFill>
                  <a:srgbClr val="252525"/>
                </a:solidFill>
                <a:latin typeface="Garamond"/>
                <a:cs typeface="Garamond"/>
              </a:rPr>
              <a:t>się z urzędu, czyli jest</a:t>
            </a:r>
            <a:r>
              <a:rPr sz="1700" spc="-45">
                <a:solidFill>
                  <a:srgbClr val="252525"/>
                </a:solidFill>
                <a:latin typeface="Garamond"/>
                <a:cs typeface="Garamond"/>
              </a:rPr>
              <a:t> </a:t>
            </a:r>
            <a:r>
              <a:rPr sz="1700" spc="-5">
                <a:solidFill>
                  <a:srgbClr val="252525"/>
                </a:solidFill>
                <a:latin typeface="Garamond"/>
                <a:cs typeface="Garamond"/>
              </a:rPr>
              <a:t>publicznoskargowe</a:t>
            </a:r>
            <a:endParaRPr sz="1700">
              <a:latin typeface="Garamond"/>
              <a:cs typeface="Garamond"/>
            </a:endParaRPr>
          </a:p>
          <a:p>
            <a:pPr marL="12700" marR="2585085">
              <a:lnSpc>
                <a:spcPct val="129400"/>
              </a:lnSpc>
              <a:spcBef>
                <a:spcPts val="5"/>
              </a:spcBef>
              <a:buChar char="-"/>
              <a:tabLst>
                <a:tab pos="134620" algn="l"/>
              </a:tabLst>
            </a:pPr>
            <a:r>
              <a:rPr sz="1700" spc="-5">
                <a:solidFill>
                  <a:srgbClr val="252525"/>
                </a:solidFill>
                <a:latin typeface="Garamond"/>
                <a:cs typeface="Garamond"/>
              </a:rPr>
              <a:t>przestępstwa bezwzględnie </a:t>
            </a:r>
            <a:r>
              <a:rPr sz="1700" spc="-10">
                <a:solidFill>
                  <a:srgbClr val="252525"/>
                </a:solidFill>
                <a:latin typeface="Garamond"/>
                <a:cs typeface="Garamond"/>
              </a:rPr>
              <a:t>wnioskowe </a:t>
            </a:r>
            <a:r>
              <a:rPr sz="1700">
                <a:solidFill>
                  <a:srgbClr val="252525"/>
                </a:solidFill>
                <a:latin typeface="Garamond"/>
                <a:cs typeface="Garamond"/>
              </a:rPr>
              <a:t>- </a:t>
            </a:r>
            <a:r>
              <a:rPr sz="1700" spc="5">
                <a:solidFill>
                  <a:srgbClr val="252525"/>
                </a:solidFill>
                <a:latin typeface="Garamond"/>
                <a:cs typeface="Garamond"/>
              </a:rPr>
              <a:t>ścigane </a:t>
            </a:r>
            <a:r>
              <a:rPr sz="1700" spc="-5">
                <a:solidFill>
                  <a:srgbClr val="252525"/>
                </a:solidFill>
                <a:latin typeface="Garamond"/>
                <a:cs typeface="Garamond"/>
              </a:rPr>
              <a:t>dopiero po złożeniu </a:t>
            </a:r>
            <a:r>
              <a:rPr sz="1700">
                <a:solidFill>
                  <a:srgbClr val="252525"/>
                </a:solidFill>
                <a:latin typeface="Garamond"/>
                <a:cs typeface="Garamond"/>
              </a:rPr>
              <a:t>wniosku  </a:t>
            </a:r>
            <a:r>
              <a:rPr sz="1700" spc="-5">
                <a:solidFill>
                  <a:srgbClr val="252525"/>
                </a:solidFill>
                <a:latin typeface="Garamond"/>
                <a:cs typeface="Garamond"/>
              </a:rPr>
              <a:t>przez pokrzywdzonego, niezależnie od relacji łączącej </a:t>
            </a:r>
            <a:r>
              <a:rPr sz="1700">
                <a:solidFill>
                  <a:srgbClr val="252525"/>
                </a:solidFill>
                <a:latin typeface="Garamond"/>
                <a:cs typeface="Garamond"/>
              </a:rPr>
              <a:t>pokrzywdzonego z  podejrzanym </a:t>
            </a:r>
            <a:r>
              <a:rPr sz="1700" spc="-25">
                <a:solidFill>
                  <a:srgbClr val="252525"/>
                </a:solidFill>
                <a:latin typeface="Garamond"/>
                <a:cs typeface="Garamond"/>
              </a:rPr>
              <a:t>(np. </a:t>
            </a:r>
            <a:r>
              <a:rPr sz="1700" spc="5">
                <a:solidFill>
                  <a:srgbClr val="252525"/>
                </a:solidFill>
                <a:latin typeface="Garamond"/>
                <a:cs typeface="Garamond"/>
              </a:rPr>
              <a:t>art. </a:t>
            </a:r>
            <a:r>
              <a:rPr sz="1700">
                <a:solidFill>
                  <a:srgbClr val="252525"/>
                </a:solidFill>
                <a:latin typeface="Garamond"/>
                <a:cs typeface="Garamond"/>
              </a:rPr>
              <a:t>190 k.k. - </a:t>
            </a:r>
            <a:r>
              <a:rPr sz="1700" spc="5">
                <a:solidFill>
                  <a:srgbClr val="252525"/>
                </a:solidFill>
                <a:latin typeface="Garamond"/>
                <a:cs typeface="Garamond"/>
              </a:rPr>
              <a:t>groźba </a:t>
            </a:r>
            <a:r>
              <a:rPr sz="1700" spc="-5">
                <a:solidFill>
                  <a:srgbClr val="252525"/>
                </a:solidFill>
                <a:latin typeface="Garamond"/>
                <a:cs typeface="Garamond"/>
              </a:rPr>
              <a:t>karalna, </a:t>
            </a:r>
            <a:r>
              <a:rPr sz="1700" spc="5">
                <a:solidFill>
                  <a:srgbClr val="252525"/>
                </a:solidFill>
                <a:latin typeface="Garamond"/>
                <a:cs typeface="Garamond"/>
              </a:rPr>
              <a:t>art. </a:t>
            </a:r>
            <a:r>
              <a:rPr sz="1700">
                <a:solidFill>
                  <a:srgbClr val="252525"/>
                </a:solidFill>
                <a:latin typeface="Garamond"/>
                <a:cs typeface="Garamond"/>
              </a:rPr>
              <a:t>192 k.k. - zabieg </a:t>
            </a:r>
            <a:r>
              <a:rPr sz="1700" spc="-5">
                <a:solidFill>
                  <a:srgbClr val="252525"/>
                </a:solidFill>
                <a:latin typeface="Garamond"/>
                <a:cs typeface="Garamond"/>
              </a:rPr>
              <a:t>leczniczy bez  </a:t>
            </a:r>
            <a:r>
              <a:rPr sz="1700" spc="5">
                <a:solidFill>
                  <a:srgbClr val="252525"/>
                </a:solidFill>
                <a:latin typeface="Garamond"/>
                <a:cs typeface="Garamond"/>
              </a:rPr>
              <a:t>zgody</a:t>
            </a:r>
            <a:r>
              <a:rPr sz="1700" spc="-25">
                <a:solidFill>
                  <a:srgbClr val="252525"/>
                </a:solidFill>
                <a:latin typeface="Garamond"/>
                <a:cs typeface="Garamond"/>
              </a:rPr>
              <a:t> </a:t>
            </a:r>
            <a:r>
              <a:rPr sz="1700" spc="-5">
                <a:solidFill>
                  <a:srgbClr val="252525"/>
                </a:solidFill>
                <a:latin typeface="Garamond"/>
                <a:cs typeface="Garamond"/>
              </a:rPr>
              <a:t>pacjenta)</a:t>
            </a:r>
            <a:endParaRPr sz="1700">
              <a:latin typeface="Garamond"/>
              <a:cs typeface="Garamond"/>
            </a:endParaRPr>
          </a:p>
          <a:p>
            <a:pPr marL="12700" marR="5080" algn="just">
              <a:lnSpc>
                <a:spcPct val="80000"/>
              </a:lnSpc>
              <a:spcBef>
                <a:spcPts val="1005"/>
              </a:spcBef>
              <a:buChar char="-"/>
              <a:tabLst>
                <a:tab pos="193040" algn="l"/>
              </a:tabLst>
            </a:pPr>
            <a:r>
              <a:rPr sz="1700" spc="-5">
                <a:solidFill>
                  <a:srgbClr val="252525"/>
                </a:solidFill>
                <a:latin typeface="Garamond"/>
                <a:cs typeface="Garamond"/>
              </a:rPr>
              <a:t>przestępstwa </a:t>
            </a:r>
            <a:r>
              <a:rPr sz="1700">
                <a:solidFill>
                  <a:srgbClr val="252525"/>
                </a:solidFill>
                <a:latin typeface="Garamond"/>
                <a:cs typeface="Garamond"/>
              </a:rPr>
              <a:t>względnie </a:t>
            </a:r>
            <a:r>
              <a:rPr sz="1700" spc="-15">
                <a:solidFill>
                  <a:srgbClr val="252525"/>
                </a:solidFill>
                <a:latin typeface="Garamond"/>
                <a:cs typeface="Garamond"/>
              </a:rPr>
              <a:t>wnioskowe </a:t>
            </a:r>
            <a:r>
              <a:rPr sz="1700">
                <a:solidFill>
                  <a:srgbClr val="252525"/>
                </a:solidFill>
                <a:latin typeface="Garamond"/>
                <a:cs typeface="Garamond"/>
              </a:rPr>
              <a:t>- wniosek </a:t>
            </a:r>
            <a:r>
              <a:rPr sz="1700" spc="-5">
                <a:solidFill>
                  <a:srgbClr val="252525"/>
                </a:solidFill>
                <a:latin typeface="Garamond"/>
                <a:cs typeface="Garamond"/>
              </a:rPr>
              <a:t>jest </a:t>
            </a:r>
            <a:r>
              <a:rPr sz="1700" spc="5">
                <a:solidFill>
                  <a:srgbClr val="252525"/>
                </a:solidFill>
                <a:latin typeface="Garamond"/>
                <a:cs typeface="Garamond"/>
              </a:rPr>
              <a:t>wymagany </a:t>
            </a:r>
            <a:r>
              <a:rPr sz="1700">
                <a:solidFill>
                  <a:srgbClr val="252525"/>
                </a:solidFill>
                <a:latin typeface="Garamond"/>
                <a:cs typeface="Garamond"/>
              </a:rPr>
              <a:t>z </a:t>
            </a:r>
            <a:r>
              <a:rPr sz="1700" spc="-20">
                <a:solidFill>
                  <a:srgbClr val="252525"/>
                </a:solidFill>
                <a:latin typeface="Garamond"/>
                <a:cs typeface="Garamond"/>
              </a:rPr>
              <a:t>powodu </a:t>
            </a:r>
            <a:r>
              <a:rPr sz="1700">
                <a:solidFill>
                  <a:srgbClr val="252525"/>
                </a:solidFill>
                <a:latin typeface="Garamond"/>
                <a:cs typeface="Garamond"/>
              </a:rPr>
              <a:t>osobistego </a:t>
            </a:r>
            <a:r>
              <a:rPr sz="1700" spc="-5">
                <a:solidFill>
                  <a:srgbClr val="252525"/>
                </a:solidFill>
                <a:latin typeface="Garamond"/>
                <a:cs typeface="Garamond"/>
              </a:rPr>
              <a:t>stosunku </a:t>
            </a:r>
            <a:r>
              <a:rPr sz="1700">
                <a:solidFill>
                  <a:srgbClr val="252525"/>
                </a:solidFill>
                <a:latin typeface="Garamond"/>
                <a:cs typeface="Garamond"/>
              </a:rPr>
              <a:t>łączącego  </a:t>
            </a:r>
            <a:r>
              <a:rPr sz="1700" spc="-10">
                <a:solidFill>
                  <a:srgbClr val="252525"/>
                </a:solidFill>
                <a:latin typeface="Garamond"/>
                <a:cs typeface="Garamond"/>
              </a:rPr>
              <a:t>sprawcę </a:t>
            </a:r>
            <a:r>
              <a:rPr sz="1700">
                <a:solidFill>
                  <a:srgbClr val="252525"/>
                </a:solidFill>
                <a:latin typeface="Garamond"/>
                <a:cs typeface="Garamond"/>
              </a:rPr>
              <a:t>z </a:t>
            </a:r>
            <a:r>
              <a:rPr sz="1700" spc="-5">
                <a:solidFill>
                  <a:srgbClr val="252525"/>
                </a:solidFill>
                <a:latin typeface="Garamond"/>
                <a:cs typeface="Garamond"/>
              </a:rPr>
              <a:t>pokrzywdzonym </a:t>
            </a:r>
            <a:r>
              <a:rPr sz="1700" spc="-25">
                <a:solidFill>
                  <a:srgbClr val="252525"/>
                </a:solidFill>
                <a:latin typeface="Garamond"/>
                <a:cs typeface="Garamond"/>
              </a:rPr>
              <a:t>(np. </a:t>
            </a:r>
            <a:r>
              <a:rPr sz="1700" spc="5">
                <a:solidFill>
                  <a:srgbClr val="252525"/>
                </a:solidFill>
                <a:latin typeface="Garamond"/>
                <a:cs typeface="Garamond"/>
              </a:rPr>
              <a:t>art. </a:t>
            </a:r>
            <a:r>
              <a:rPr sz="1700">
                <a:solidFill>
                  <a:srgbClr val="252525"/>
                </a:solidFill>
                <a:latin typeface="Garamond"/>
                <a:cs typeface="Garamond"/>
              </a:rPr>
              <a:t>278 § 4 k.k. - </a:t>
            </a:r>
            <a:r>
              <a:rPr sz="1700" spc="-5">
                <a:solidFill>
                  <a:srgbClr val="252525"/>
                </a:solidFill>
                <a:latin typeface="Garamond"/>
                <a:cs typeface="Garamond"/>
              </a:rPr>
              <a:t>kradzież na </a:t>
            </a:r>
            <a:r>
              <a:rPr sz="1700" spc="-10">
                <a:solidFill>
                  <a:srgbClr val="252525"/>
                </a:solidFill>
                <a:latin typeface="Garamond"/>
                <a:cs typeface="Garamond"/>
              </a:rPr>
              <a:t>szkodę osoby najbliższej, </a:t>
            </a:r>
            <a:r>
              <a:rPr sz="1700">
                <a:solidFill>
                  <a:srgbClr val="252525"/>
                </a:solidFill>
                <a:latin typeface="Garamond"/>
                <a:cs typeface="Garamond"/>
              </a:rPr>
              <a:t>art. </a:t>
            </a:r>
            <a:r>
              <a:rPr sz="1700" spc="-5">
                <a:solidFill>
                  <a:srgbClr val="252525"/>
                </a:solidFill>
                <a:latin typeface="Garamond"/>
                <a:cs typeface="Garamond"/>
              </a:rPr>
              <a:t>279 </a:t>
            </a:r>
            <a:r>
              <a:rPr sz="1700">
                <a:solidFill>
                  <a:srgbClr val="252525"/>
                </a:solidFill>
                <a:latin typeface="Garamond"/>
                <a:cs typeface="Garamond"/>
              </a:rPr>
              <a:t>§ 2 </a:t>
            </a:r>
            <a:r>
              <a:rPr sz="1700" spc="-5">
                <a:solidFill>
                  <a:srgbClr val="252525"/>
                </a:solidFill>
                <a:latin typeface="Garamond"/>
                <a:cs typeface="Garamond"/>
              </a:rPr>
              <a:t>k.k. </a:t>
            </a:r>
            <a:r>
              <a:rPr sz="1700">
                <a:solidFill>
                  <a:srgbClr val="252525"/>
                </a:solidFill>
                <a:latin typeface="Garamond"/>
                <a:cs typeface="Garamond"/>
              </a:rPr>
              <a:t>-  kradzież z włamaniem </a:t>
            </a:r>
            <a:r>
              <a:rPr sz="1700" spc="-5">
                <a:solidFill>
                  <a:srgbClr val="252525"/>
                </a:solidFill>
                <a:latin typeface="Garamond"/>
                <a:cs typeface="Garamond"/>
              </a:rPr>
              <a:t>na szkodę </a:t>
            </a:r>
            <a:r>
              <a:rPr sz="1700" spc="-10">
                <a:solidFill>
                  <a:srgbClr val="252525"/>
                </a:solidFill>
                <a:latin typeface="Garamond"/>
                <a:cs typeface="Garamond"/>
              </a:rPr>
              <a:t>osoby</a:t>
            </a:r>
            <a:r>
              <a:rPr sz="1700" spc="-80">
                <a:solidFill>
                  <a:srgbClr val="252525"/>
                </a:solidFill>
                <a:latin typeface="Garamond"/>
                <a:cs typeface="Garamond"/>
              </a:rPr>
              <a:t> </a:t>
            </a:r>
            <a:r>
              <a:rPr sz="1700" spc="-5">
                <a:solidFill>
                  <a:srgbClr val="252525"/>
                </a:solidFill>
                <a:latin typeface="Garamond"/>
                <a:cs typeface="Garamond"/>
              </a:rPr>
              <a:t>najbliższej)</a:t>
            </a:r>
            <a:endParaRPr sz="1700">
              <a:latin typeface="Garamond"/>
              <a:cs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2895600" y="838200"/>
            <a:ext cx="5976620" cy="696595"/>
          </a:xfrm>
          <a:prstGeom prst="rect">
            <a:avLst/>
          </a:prstGeom>
        </p:spPr>
        <p:txBody>
          <a:bodyPr vert="horz" wrap="square" lIns="0" tIns="13335" rIns="0" bIns="0" rtlCol="0">
            <a:spAutoFit/>
          </a:bodyPr>
          <a:lstStyle/>
          <a:p>
            <a:pPr marL="12700">
              <a:lnSpc>
                <a:spcPct val="100000"/>
              </a:lnSpc>
              <a:spcBef>
                <a:spcPts val="105"/>
              </a:spcBef>
            </a:pPr>
            <a:r>
              <a:rPr sz="4400" spc="-5"/>
              <a:t>WNIOSEK </a:t>
            </a:r>
            <a:r>
              <a:rPr sz="4400"/>
              <a:t>O</a:t>
            </a:r>
            <a:r>
              <a:rPr sz="4400" spc="-70"/>
              <a:t> </a:t>
            </a:r>
            <a:r>
              <a:rPr sz="4400"/>
              <a:t>ŚCIGANIE</a:t>
            </a:r>
          </a:p>
        </p:txBody>
      </p:sp>
      <p:sp>
        <p:nvSpPr>
          <p:cNvPr id="4" name="object 4"/>
          <p:cNvSpPr txBox="1"/>
          <p:nvPr/>
        </p:nvSpPr>
        <p:spPr>
          <a:xfrm>
            <a:off x="1161732" y="1828800"/>
            <a:ext cx="9444355" cy="4265911"/>
          </a:xfrm>
          <a:prstGeom prst="rect">
            <a:avLst/>
          </a:prstGeom>
        </p:spPr>
        <p:txBody>
          <a:bodyPr vert="horz" wrap="square" lIns="0" tIns="74295" rIns="0" bIns="0" rtlCol="0">
            <a:spAutoFit/>
          </a:bodyPr>
          <a:lstStyle/>
          <a:p>
            <a:pPr marL="12700" marR="5080" algn="just">
              <a:lnSpc>
                <a:spcPct val="80000"/>
              </a:lnSpc>
              <a:spcBef>
                <a:spcPts val="585"/>
              </a:spcBef>
            </a:pPr>
            <a:r>
              <a:rPr sz="2000" spc="-5">
                <a:solidFill>
                  <a:srgbClr val="252525"/>
                </a:solidFill>
                <a:latin typeface="Garamond"/>
                <a:cs typeface="Garamond"/>
              </a:rPr>
              <a:t>Wniosek </a:t>
            </a:r>
            <a:r>
              <a:rPr sz="2000">
                <a:solidFill>
                  <a:srgbClr val="252525"/>
                </a:solidFill>
                <a:latin typeface="Garamond"/>
                <a:cs typeface="Garamond"/>
              </a:rPr>
              <a:t>o ściganie </a:t>
            </a:r>
            <a:r>
              <a:rPr sz="2000" spc="-10">
                <a:solidFill>
                  <a:srgbClr val="252525"/>
                </a:solidFill>
                <a:latin typeface="Garamond"/>
                <a:cs typeface="Garamond"/>
              </a:rPr>
              <a:t>przestępstwa </a:t>
            </a:r>
            <a:r>
              <a:rPr sz="2000" spc="-5">
                <a:solidFill>
                  <a:srgbClr val="252525"/>
                </a:solidFill>
                <a:latin typeface="Garamond"/>
                <a:cs typeface="Garamond"/>
              </a:rPr>
              <a:t>stanowi wyraz </a:t>
            </a:r>
            <a:r>
              <a:rPr sz="2000" spc="-15">
                <a:solidFill>
                  <a:srgbClr val="252525"/>
                </a:solidFill>
                <a:latin typeface="Garamond"/>
                <a:cs typeface="Garamond"/>
              </a:rPr>
              <a:t>woli </a:t>
            </a:r>
            <a:r>
              <a:rPr sz="2000">
                <a:solidFill>
                  <a:srgbClr val="252525"/>
                </a:solidFill>
                <a:latin typeface="Garamond"/>
                <a:cs typeface="Garamond"/>
              </a:rPr>
              <a:t>uprawnionego </a:t>
            </a:r>
            <a:r>
              <a:rPr sz="2000" spc="-5">
                <a:solidFill>
                  <a:srgbClr val="252525"/>
                </a:solidFill>
                <a:latin typeface="Garamond"/>
                <a:cs typeface="Garamond"/>
              </a:rPr>
              <a:t>podmiotu </a:t>
            </a:r>
            <a:r>
              <a:rPr sz="2000">
                <a:solidFill>
                  <a:srgbClr val="252525"/>
                </a:solidFill>
                <a:latin typeface="Garamond"/>
                <a:cs typeface="Garamond"/>
              </a:rPr>
              <a:t>i wywiera </a:t>
            </a:r>
            <a:r>
              <a:rPr sz="2000" spc="-5">
                <a:solidFill>
                  <a:srgbClr val="252525"/>
                </a:solidFill>
                <a:latin typeface="Garamond"/>
                <a:cs typeface="Garamond"/>
              </a:rPr>
              <a:t>skutki  prawne niezwłocznie </a:t>
            </a:r>
            <a:r>
              <a:rPr sz="2000">
                <a:solidFill>
                  <a:srgbClr val="252525"/>
                </a:solidFill>
                <a:latin typeface="Garamond"/>
                <a:cs typeface="Garamond"/>
              </a:rPr>
              <a:t>po </a:t>
            </a:r>
            <a:r>
              <a:rPr sz="2000" spc="15">
                <a:solidFill>
                  <a:srgbClr val="252525"/>
                </a:solidFill>
                <a:latin typeface="Garamond"/>
                <a:cs typeface="Garamond"/>
              </a:rPr>
              <a:t>jego </a:t>
            </a:r>
            <a:r>
              <a:rPr sz="2000" spc="-5">
                <a:solidFill>
                  <a:srgbClr val="252525"/>
                </a:solidFill>
                <a:latin typeface="Garamond"/>
                <a:cs typeface="Garamond"/>
              </a:rPr>
              <a:t>złożeniu </a:t>
            </a:r>
            <a:r>
              <a:rPr sz="2000">
                <a:solidFill>
                  <a:srgbClr val="252525"/>
                </a:solidFill>
                <a:latin typeface="Garamond"/>
                <a:cs typeface="Garamond"/>
              </a:rPr>
              <a:t>(wyrok SA w </a:t>
            </a:r>
            <a:r>
              <a:rPr sz="2000" spc="-10">
                <a:solidFill>
                  <a:srgbClr val="252525"/>
                </a:solidFill>
                <a:latin typeface="Garamond"/>
                <a:cs typeface="Garamond"/>
              </a:rPr>
              <a:t>Krakowie </a:t>
            </a:r>
            <a:r>
              <a:rPr sz="2000">
                <a:solidFill>
                  <a:srgbClr val="252525"/>
                </a:solidFill>
                <a:latin typeface="Garamond"/>
                <a:cs typeface="Garamond"/>
              </a:rPr>
              <a:t>z </a:t>
            </a:r>
            <a:r>
              <a:rPr sz="2000" spc="-5">
                <a:solidFill>
                  <a:srgbClr val="252525"/>
                </a:solidFill>
                <a:latin typeface="Garamond"/>
                <a:cs typeface="Garamond"/>
              </a:rPr>
              <a:t>14.7.2005 </a:t>
            </a:r>
            <a:r>
              <a:rPr sz="2000" spc="-30">
                <a:solidFill>
                  <a:srgbClr val="252525"/>
                </a:solidFill>
                <a:latin typeface="Garamond"/>
                <a:cs typeface="Garamond"/>
              </a:rPr>
              <a:t>r., </a:t>
            </a:r>
            <a:r>
              <a:rPr sz="2000">
                <a:solidFill>
                  <a:srgbClr val="252525"/>
                </a:solidFill>
                <a:latin typeface="Garamond"/>
                <a:cs typeface="Garamond"/>
              </a:rPr>
              <a:t>II </a:t>
            </a:r>
            <a:r>
              <a:rPr sz="2000" spc="-5">
                <a:solidFill>
                  <a:srgbClr val="252525"/>
                </a:solidFill>
                <a:latin typeface="Garamond"/>
                <a:cs typeface="Garamond"/>
              </a:rPr>
              <a:t>AKA 140/05).  Wniosek powinien stanowić jednoznaczny </a:t>
            </a:r>
            <a:r>
              <a:rPr sz="2000">
                <a:solidFill>
                  <a:srgbClr val="252525"/>
                </a:solidFill>
                <a:latin typeface="Garamond"/>
                <a:cs typeface="Garamond"/>
              </a:rPr>
              <a:t>wyraz </a:t>
            </a:r>
            <a:r>
              <a:rPr sz="2000" spc="-15">
                <a:solidFill>
                  <a:srgbClr val="252525"/>
                </a:solidFill>
                <a:latin typeface="Garamond"/>
                <a:cs typeface="Garamond"/>
              </a:rPr>
              <a:t>woli </a:t>
            </a:r>
            <a:r>
              <a:rPr sz="2000" spc="5">
                <a:solidFill>
                  <a:srgbClr val="252525"/>
                </a:solidFill>
                <a:latin typeface="Garamond"/>
                <a:cs typeface="Garamond"/>
              </a:rPr>
              <a:t>ścigania </a:t>
            </a:r>
            <a:r>
              <a:rPr sz="2000">
                <a:solidFill>
                  <a:srgbClr val="252525"/>
                </a:solidFill>
                <a:latin typeface="Garamond"/>
                <a:cs typeface="Garamond"/>
              </a:rPr>
              <a:t>(wyrok </a:t>
            </a:r>
            <a:r>
              <a:rPr sz="2000" spc="5">
                <a:solidFill>
                  <a:srgbClr val="252525"/>
                </a:solidFill>
                <a:latin typeface="Garamond"/>
                <a:cs typeface="Garamond"/>
              </a:rPr>
              <a:t>SA </a:t>
            </a:r>
            <a:r>
              <a:rPr sz="2000">
                <a:solidFill>
                  <a:srgbClr val="252525"/>
                </a:solidFill>
                <a:latin typeface="Garamond"/>
                <a:cs typeface="Garamond"/>
              </a:rPr>
              <a:t>w Katowicach z  </a:t>
            </a:r>
            <a:r>
              <a:rPr sz="2000" spc="-5">
                <a:solidFill>
                  <a:srgbClr val="252525"/>
                </a:solidFill>
                <a:latin typeface="Garamond"/>
                <a:cs typeface="Garamond"/>
              </a:rPr>
              <a:t>4.2.2010 </a:t>
            </a:r>
            <a:r>
              <a:rPr sz="2000" spc="-25">
                <a:solidFill>
                  <a:srgbClr val="252525"/>
                </a:solidFill>
                <a:latin typeface="Garamond"/>
                <a:cs typeface="Garamond"/>
              </a:rPr>
              <a:t>r., </a:t>
            </a:r>
            <a:r>
              <a:rPr sz="2000" spc="-5">
                <a:solidFill>
                  <a:srgbClr val="252525"/>
                </a:solidFill>
                <a:latin typeface="Garamond"/>
                <a:cs typeface="Garamond"/>
              </a:rPr>
              <a:t>II AKA 406/09). Wniosek nie musi zawierać </a:t>
            </a:r>
            <a:r>
              <a:rPr sz="2000" spc="5">
                <a:solidFill>
                  <a:srgbClr val="252525"/>
                </a:solidFill>
                <a:latin typeface="Garamond"/>
                <a:cs typeface="Garamond"/>
              </a:rPr>
              <a:t>imiennego </a:t>
            </a:r>
            <a:r>
              <a:rPr sz="2000" spc="-5">
                <a:solidFill>
                  <a:srgbClr val="252525"/>
                </a:solidFill>
                <a:latin typeface="Garamond"/>
                <a:cs typeface="Garamond"/>
              </a:rPr>
              <a:t>wskazania</a:t>
            </a:r>
            <a:r>
              <a:rPr sz="2000" spc="60">
                <a:solidFill>
                  <a:srgbClr val="252525"/>
                </a:solidFill>
                <a:latin typeface="Garamond"/>
                <a:cs typeface="Garamond"/>
              </a:rPr>
              <a:t> </a:t>
            </a:r>
            <a:r>
              <a:rPr sz="2000" spc="-35">
                <a:solidFill>
                  <a:srgbClr val="252525"/>
                </a:solidFill>
                <a:latin typeface="Garamond"/>
                <a:cs typeface="Garamond"/>
              </a:rPr>
              <a:t>sprawców.</a:t>
            </a:r>
            <a:endParaRPr sz="2000">
              <a:latin typeface="Garamond"/>
              <a:cs typeface="Garamond"/>
            </a:endParaRPr>
          </a:p>
          <a:p>
            <a:pPr marL="12700" marR="5715" algn="just">
              <a:lnSpc>
                <a:spcPts val="1920"/>
              </a:lnSpc>
              <a:spcBef>
                <a:spcPts val="1060"/>
              </a:spcBef>
            </a:pPr>
            <a:r>
              <a:rPr sz="2000" spc="5">
                <a:solidFill>
                  <a:srgbClr val="252525"/>
                </a:solidFill>
                <a:latin typeface="Garamond"/>
                <a:cs typeface="Garamond"/>
              </a:rPr>
              <a:t>Art. </a:t>
            </a:r>
            <a:r>
              <a:rPr sz="2000" spc="-5">
                <a:solidFill>
                  <a:srgbClr val="252525"/>
                </a:solidFill>
                <a:latin typeface="Garamond"/>
                <a:cs typeface="Garamond"/>
              </a:rPr>
              <a:t>12 </a:t>
            </a:r>
            <a:r>
              <a:rPr sz="2000">
                <a:solidFill>
                  <a:srgbClr val="252525"/>
                </a:solidFill>
                <a:latin typeface="Garamond"/>
                <a:cs typeface="Garamond"/>
              </a:rPr>
              <a:t>§ 3 </a:t>
            </a:r>
            <a:r>
              <a:rPr sz="2000" spc="-15" err="1">
                <a:solidFill>
                  <a:srgbClr val="252525"/>
                </a:solidFill>
                <a:latin typeface="Garamond"/>
                <a:cs typeface="Garamond"/>
              </a:rPr>
              <a:t>k.p.k.</a:t>
            </a:r>
            <a:r>
              <a:rPr sz="2000" spc="-15">
                <a:solidFill>
                  <a:srgbClr val="252525"/>
                </a:solidFill>
                <a:latin typeface="Garamond"/>
                <a:cs typeface="Garamond"/>
              </a:rPr>
              <a:t>: </a:t>
            </a:r>
            <a:r>
              <a:rPr lang="pl-PL" sz="2000" spc="-5">
                <a:solidFill>
                  <a:srgbClr val="252525"/>
                </a:solidFill>
                <a:latin typeface="Garamond"/>
                <a:cs typeface="Garamond"/>
              </a:rPr>
              <a:t>Wniosek może być cofnięty w postępowaniu przygotowawczym za zgodą</a:t>
            </a:r>
          </a:p>
          <a:p>
            <a:pPr marL="12700" marR="5715" algn="just">
              <a:lnSpc>
                <a:spcPts val="1920"/>
              </a:lnSpc>
              <a:spcBef>
                <a:spcPts val="1060"/>
              </a:spcBef>
            </a:pPr>
            <a:r>
              <a:rPr lang="pl-PL" sz="2000" spc="-5">
                <a:solidFill>
                  <a:srgbClr val="252525"/>
                </a:solidFill>
                <a:latin typeface="Garamond"/>
                <a:cs typeface="Garamond"/>
              </a:rPr>
              <a:t>prokuratora, a w postępowaniu sądowym za zgodą sądu – aż do zamknięcia przewodu sądowego na pierwszej rozprawie głównej. W sprawach, w których akt oskarżenia wniósł oskarżyciel publiczny, cofnięcie wniosku po rozpoczęciu przewodu sądowego jest skuteczne, jeżeli nie sprzeciwi się temu oskarżyciel publiczny obecny na rozprawie lub posiedzeniu. Ponowne złożenie wniosku jest niedopuszczalne.</a:t>
            </a:r>
          </a:p>
          <a:p>
            <a:pPr marL="12700" marR="5715" algn="just">
              <a:lnSpc>
                <a:spcPts val="1920"/>
              </a:lnSpc>
              <a:spcBef>
                <a:spcPts val="1060"/>
              </a:spcBef>
            </a:pPr>
            <a:r>
              <a:rPr sz="2000" spc="-5" err="1">
                <a:solidFill>
                  <a:srgbClr val="252525"/>
                </a:solidFill>
                <a:latin typeface="Garamond"/>
                <a:cs typeface="Garamond"/>
              </a:rPr>
              <a:t>Cofnięcie</a:t>
            </a:r>
            <a:r>
              <a:rPr sz="2000" spc="-5">
                <a:solidFill>
                  <a:srgbClr val="252525"/>
                </a:solidFill>
                <a:latin typeface="Garamond"/>
                <a:cs typeface="Garamond"/>
              </a:rPr>
              <a:t> wniosku </a:t>
            </a:r>
            <a:r>
              <a:rPr sz="2000">
                <a:solidFill>
                  <a:srgbClr val="252525"/>
                </a:solidFill>
                <a:latin typeface="Garamond"/>
                <a:cs typeface="Garamond"/>
              </a:rPr>
              <a:t>jest definitywne i</a:t>
            </a:r>
            <a:r>
              <a:rPr sz="2000" spc="65">
                <a:solidFill>
                  <a:srgbClr val="252525"/>
                </a:solidFill>
                <a:latin typeface="Garamond"/>
                <a:cs typeface="Garamond"/>
              </a:rPr>
              <a:t> </a:t>
            </a:r>
            <a:r>
              <a:rPr sz="2000" spc="5">
                <a:solidFill>
                  <a:srgbClr val="252525"/>
                </a:solidFill>
                <a:latin typeface="Garamond"/>
                <a:cs typeface="Garamond"/>
              </a:rPr>
              <a:t>wymaga:</a:t>
            </a:r>
            <a:endParaRPr sz="2000">
              <a:latin typeface="Garamond"/>
              <a:cs typeface="Garamond"/>
            </a:endParaRPr>
          </a:p>
          <a:p>
            <a:pPr marL="155575" indent="-143510">
              <a:lnSpc>
                <a:spcPct val="100000"/>
              </a:lnSpc>
              <a:spcBef>
                <a:spcPts val="600"/>
              </a:spcBef>
              <a:buChar char="-"/>
              <a:tabLst>
                <a:tab pos="156210" algn="l"/>
              </a:tabLst>
            </a:pPr>
            <a:r>
              <a:rPr sz="2000" spc="5">
                <a:solidFill>
                  <a:srgbClr val="252525"/>
                </a:solidFill>
                <a:latin typeface="Garamond"/>
                <a:cs typeface="Garamond"/>
              </a:rPr>
              <a:t>zgody </a:t>
            </a:r>
            <a:r>
              <a:rPr sz="2000" spc="-5">
                <a:solidFill>
                  <a:srgbClr val="252525"/>
                </a:solidFill>
                <a:latin typeface="Garamond"/>
                <a:cs typeface="Garamond"/>
              </a:rPr>
              <a:t>prokuratora </a:t>
            </a:r>
            <a:r>
              <a:rPr sz="2000">
                <a:solidFill>
                  <a:srgbClr val="252525"/>
                </a:solidFill>
                <a:latin typeface="Garamond"/>
                <a:cs typeface="Garamond"/>
              </a:rPr>
              <a:t>lub</a:t>
            </a:r>
            <a:r>
              <a:rPr sz="2000" spc="-25">
                <a:solidFill>
                  <a:srgbClr val="252525"/>
                </a:solidFill>
                <a:latin typeface="Garamond"/>
                <a:cs typeface="Garamond"/>
              </a:rPr>
              <a:t> </a:t>
            </a:r>
            <a:r>
              <a:rPr sz="2000">
                <a:solidFill>
                  <a:srgbClr val="252525"/>
                </a:solidFill>
                <a:latin typeface="Garamond"/>
                <a:cs typeface="Garamond"/>
              </a:rPr>
              <a:t>sądu</a:t>
            </a:r>
            <a:endParaRPr sz="2000">
              <a:latin typeface="Garamond"/>
              <a:cs typeface="Garamond"/>
            </a:endParaRPr>
          </a:p>
          <a:p>
            <a:pPr marL="155575" indent="-143510">
              <a:lnSpc>
                <a:spcPct val="100000"/>
              </a:lnSpc>
              <a:spcBef>
                <a:spcPts val="600"/>
              </a:spcBef>
              <a:buChar char="-"/>
              <a:tabLst>
                <a:tab pos="156210" algn="l"/>
              </a:tabLst>
            </a:pPr>
            <a:r>
              <a:rPr sz="2000" spc="-10">
                <a:solidFill>
                  <a:srgbClr val="252525"/>
                </a:solidFill>
                <a:latin typeface="Garamond"/>
                <a:cs typeface="Garamond"/>
              </a:rPr>
              <a:t>zachowania </a:t>
            </a:r>
            <a:r>
              <a:rPr sz="2000" spc="5">
                <a:solidFill>
                  <a:srgbClr val="252525"/>
                </a:solidFill>
                <a:latin typeface="Garamond"/>
                <a:cs typeface="Garamond"/>
              </a:rPr>
              <a:t>terminu </a:t>
            </a:r>
            <a:r>
              <a:rPr sz="2000">
                <a:solidFill>
                  <a:srgbClr val="252525"/>
                </a:solidFill>
                <a:latin typeface="Garamond"/>
                <a:cs typeface="Garamond"/>
              </a:rPr>
              <a:t>- do </a:t>
            </a:r>
            <a:r>
              <a:rPr sz="2000" spc="-5">
                <a:solidFill>
                  <a:srgbClr val="252525"/>
                </a:solidFill>
                <a:latin typeface="Garamond"/>
                <a:cs typeface="Garamond"/>
              </a:rPr>
              <a:t>rozpoczęcia </a:t>
            </a:r>
            <a:r>
              <a:rPr sz="2000" spc="-10">
                <a:solidFill>
                  <a:srgbClr val="252525"/>
                </a:solidFill>
                <a:latin typeface="Garamond"/>
                <a:cs typeface="Garamond"/>
              </a:rPr>
              <a:t>przewodu </a:t>
            </a:r>
            <a:r>
              <a:rPr sz="2000">
                <a:solidFill>
                  <a:srgbClr val="252525"/>
                </a:solidFill>
                <a:latin typeface="Garamond"/>
                <a:cs typeface="Garamond"/>
              </a:rPr>
              <a:t>sądowego </a:t>
            </a:r>
            <a:r>
              <a:rPr sz="2000" spc="-5">
                <a:solidFill>
                  <a:srgbClr val="252525"/>
                </a:solidFill>
                <a:latin typeface="Garamond"/>
                <a:cs typeface="Garamond"/>
              </a:rPr>
              <a:t>na pierwszej </a:t>
            </a:r>
            <a:r>
              <a:rPr sz="2000" spc="-5" err="1">
                <a:solidFill>
                  <a:srgbClr val="252525"/>
                </a:solidFill>
                <a:latin typeface="Garamond"/>
                <a:cs typeface="Garamond"/>
              </a:rPr>
              <a:t>rozprawie</a:t>
            </a:r>
            <a:r>
              <a:rPr sz="2000" spc="5">
                <a:solidFill>
                  <a:srgbClr val="252525"/>
                </a:solidFill>
                <a:latin typeface="Garamond"/>
                <a:cs typeface="Garamond"/>
              </a:rPr>
              <a:t> </a:t>
            </a:r>
            <a:r>
              <a:rPr sz="2000" spc="-5" err="1">
                <a:solidFill>
                  <a:srgbClr val="252525"/>
                </a:solidFill>
                <a:latin typeface="Garamond"/>
                <a:cs typeface="Garamond"/>
              </a:rPr>
              <a:t>głównej</a:t>
            </a:r>
            <a:r>
              <a:rPr lang="pl-PL" sz="2000" spc="-5">
                <a:solidFill>
                  <a:srgbClr val="252525"/>
                </a:solidFill>
                <a:latin typeface="Garamond"/>
                <a:cs typeface="Garamond"/>
              </a:rPr>
              <a:t>+ po rozpoczęciu przewodu wymagana jest zgoda osk. </a:t>
            </a:r>
            <a:r>
              <a:rPr lang="pl-PL" sz="2000" spc="-5" err="1">
                <a:solidFill>
                  <a:srgbClr val="252525"/>
                </a:solidFill>
                <a:latin typeface="Garamond"/>
                <a:cs typeface="Garamond"/>
              </a:rPr>
              <a:t>Publ</a:t>
            </a:r>
            <a:r>
              <a:rPr lang="pl-PL" sz="2000" spc="-5">
                <a:solidFill>
                  <a:srgbClr val="252525"/>
                </a:solidFill>
                <a:latin typeface="Garamond"/>
                <a:cs typeface="Garamond"/>
              </a:rPr>
              <a:t>.</a:t>
            </a:r>
            <a:endParaRPr sz="2000">
              <a:latin typeface="Garamond"/>
              <a:cs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538097" y="1275968"/>
            <a:ext cx="9109075" cy="635000"/>
          </a:xfrm>
          <a:prstGeom prst="rect">
            <a:avLst/>
          </a:prstGeom>
        </p:spPr>
        <p:txBody>
          <a:bodyPr vert="horz" wrap="square" lIns="0" tIns="12065" rIns="0" bIns="0" rtlCol="0">
            <a:spAutoFit/>
          </a:bodyPr>
          <a:lstStyle/>
          <a:p>
            <a:pPr marL="12700">
              <a:lnSpc>
                <a:spcPct val="100000"/>
              </a:lnSpc>
              <a:spcBef>
                <a:spcPts val="95"/>
              </a:spcBef>
            </a:pPr>
            <a:r>
              <a:rPr spc="-10"/>
              <a:t>Przestępstwa </a:t>
            </a:r>
            <a:r>
              <a:rPr spc="5"/>
              <a:t>ścigane </a:t>
            </a:r>
            <a:r>
              <a:rPr spc="-5"/>
              <a:t>z </a:t>
            </a:r>
            <a:r>
              <a:rPr spc="-10"/>
              <a:t>oskarżenia</a:t>
            </a:r>
            <a:r>
              <a:rPr spc="10"/>
              <a:t> prywatnego</a:t>
            </a:r>
          </a:p>
        </p:txBody>
      </p:sp>
      <p:sp>
        <p:nvSpPr>
          <p:cNvPr id="4" name="object 4"/>
          <p:cNvSpPr txBox="1"/>
          <p:nvPr/>
        </p:nvSpPr>
        <p:spPr>
          <a:xfrm>
            <a:off x="1374394" y="2566161"/>
            <a:ext cx="9445625" cy="2736215"/>
          </a:xfrm>
          <a:prstGeom prst="rect">
            <a:avLst/>
          </a:prstGeom>
        </p:spPr>
        <p:txBody>
          <a:bodyPr vert="horz" wrap="square" lIns="0" tIns="12700" rIns="0" bIns="0" rtlCol="0">
            <a:spAutoFit/>
          </a:bodyPr>
          <a:lstStyle/>
          <a:p>
            <a:pPr marL="12700" marR="8890" algn="just">
              <a:lnSpc>
                <a:spcPct val="100000"/>
              </a:lnSpc>
              <a:spcBef>
                <a:spcPts val="100"/>
              </a:spcBef>
            </a:pPr>
            <a:r>
              <a:rPr sz="2400" spc="-20">
                <a:solidFill>
                  <a:srgbClr val="252525"/>
                </a:solidFill>
                <a:latin typeface="Garamond"/>
                <a:cs typeface="Garamond"/>
              </a:rPr>
              <a:t>Postępowanie </a:t>
            </a:r>
            <a:r>
              <a:rPr sz="2400">
                <a:solidFill>
                  <a:srgbClr val="252525"/>
                </a:solidFill>
                <a:latin typeface="Garamond"/>
                <a:cs typeface="Garamond"/>
              </a:rPr>
              <a:t>w </a:t>
            </a:r>
            <a:r>
              <a:rPr sz="2400" spc="-15">
                <a:solidFill>
                  <a:srgbClr val="252525"/>
                </a:solidFill>
                <a:latin typeface="Garamond"/>
                <a:cs typeface="Garamond"/>
              </a:rPr>
              <a:t>sprawach </a:t>
            </a:r>
            <a:r>
              <a:rPr sz="2400">
                <a:solidFill>
                  <a:srgbClr val="252525"/>
                </a:solidFill>
                <a:latin typeface="Garamond"/>
                <a:cs typeface="Garamond"/>
              </a:rPr>
              <a:t>z </a:t>
            </a:r>
            <a:r>
              <a:rPr sz="2400" spc="-5">
                <a:solidFill>
                  <a:srgbClr val="252525"/>
                </a:solidFill>
                <a:latin typeface="Garamond"/>
                <a:cs typeface="Garamond"/>
              </a:rPr>
              <a:t>oskarżenia </a:t>
            </a:r>
            <a:r>
              <a:rPr sz="2400" spc="5">
                <a:solidFill>
                  <a:srgbClr val="252525"/>
                </a:solidFill>
                <a:latin typeface="Garamond"/>
                <a:cs typeface="Garamond"/>
              </a:rPr>
              <a:t>prywatnego </a:t>
            </a:r>
            <a:r>
              <a:rPr sz="2400">
                <a:solidFill>
                  <a:srgbClr val="252525"/>
                </a:solidFill>
                <a:latin typeface="Garamond"/>
                <a:cs typeface="Garamond"/>
              </a:rPr>
              <a:t>jest </a:t>
            </a:r>
            <a:r>
              <a:rPr sz="2400" spc="-5">
                <a:solidFill>
                  <a:srgbClr val="252525"/>
                </a:solidFill>
                <a:latin typeface="Garamond"/>
                <a:cs typeface="Garamond"/>
              </a:rPr>
              <a:t>wszczynane </a:t>
            </a:r>
            <a:r>
              <a:rPr sz="2400">
                <a:solidFill>
                  <a:srgbClr val="252525"/>
                </a:solidFill>
                <a:latin typeface="Garamond"/>
                <a:cs typeface="Garamond"/>
              </a:rPr>
              <a:t>i </a:t>
            </a:r>
            <a:r>
              <a:rPr sz="2400" spc="-5">
                <a:solidFill>
                  <a:srgbClr val="252525"/>
                </a:solidFill>
                <a:latin typeface="Garamond"/>
                <a:cs typeface="Garamond"/>
              </a:rPr>
              <a:t>popierane  przez </a:t>
            </a:r>
            <a:r>
              <a:rPr sz="2400" spc="5">
                <a:solidFill>
                  <a:srgbClr val="252525"/>
                </a:solidFill>
                <a:latin typeface="Garamond"/>
                <a:cs typeface="Garamond"/>
              </a:rPr>
              <a:t>samego </a:t>
            </a:r>
            <a:r>
              <a:rPr sz="2400" spc="-5">
                <a:solidFill>
                  <a:srgbClr val="252525"/>
                </a:solidFill>
                <a:latin typeface="Garamond"/>
                <a:cs typeface="Garamond"/>
              </a:rPr>
              <a:t>pokrzywdzonego </a:t>
            </a:r>
            <a:r>
              <a:rPr sz="2400">
                <a:solidFill>
                  <a:srgbClr val="252525"/>
                </a:solidFill>
                <a:latin typeface="Garamond"/>
                <a:cs typeface="Garamond"/>
              </a:rPr>
              <a:t>będącego </a:t>
            </a:r>
            <a:r>
              <a:rPr sz="2400" spc="-5">
                <a:solidFill>
                  <a:srgbClr val="252525"/>
                </a:solidFill>
                <a:latin typeface="Garamond"/>
                <a:cs typeface="Garamond"/>
              </a:rPr>
              <a:t>„kreatorem” </a:t>
            </a:r>
            <a:r>
              <a:rPr sz="2400" spc="10">
                <a:solidFill>
                  <a:srgbClr val="252525"/>
                </a:solidFill>
                <a:latin typeface="Garamond"/>
                <a:cs typeface="Garamond"/>
              </a:rPr>
              <a:t>tego</a:t>
            </a:r>
            <a:r>
              <a:rPr sz="2400" spc="55">
                <a:solidFill>
                  <a:srgbClr val="252525"/>
                </a:solidFill>
                <a:latin typeface="Garamond"/>
                <a:cs typeface="Garamond"/>
              </a:rPr>
              <a:t> </a:t>
            </a:r>
            <a:r>
              <a:rPr sz="2400" spc="-10">
                <a:solidFill>
                  <a:srgbClr val="252525"/>
                </a:solidFill>
                <a:latin typeface="Garamond"/>
                <a:cs typeface="Garamond"/>
              </a:rPr>
              <a:t>postępowania.</a:t>
            </a:r>
            <a:endParaRPr sz="2400">
              <a:latin typeface="Garamond"/>
              <a:cs typeface="Garamond"/>
            </a:endParaRPr>
          </a:p>
          <a:p>
            <a:pPr marL="12700" marR="5080" algn="just">
              <a:lnSpc>
                <a:spcPct val="100000"/>
              </a:lnSpc>
              <a:spcBef>
                <a:spcPts val="1175"/>
              </a:spcBef>
            </a:pPr>
            <a:r>
              <a:rPr sz="2400">
                <a:solidFill>
                  <a:srgbClr val="252525"/>
                </a:solidFill>
                <a:latin typeface="Garamond"/>
                <a:cs typeface="Garamond"/>
              </a:rPr>
              <a:t>„W </a:t>
            </a:r>
            <a:r>
              <a:rPr sz="2400" spc="-15">
                <a:solidFill>
                  <a:srgbClr val="252525"/>
                </a:solidFill>
                <a:latin typeface="Garamond"/>
                <a:cs typeface="Garamond"/>
              </a:rPr>
              <a:t>konkretnych </a:t>
            </a:r>
            <a:r>
              <a:rPr sz="2400" spc="-10">
                <a:solidFill>
                  <a:srgbClr val="252525"/>
                </a:solidFill>
                <a:latin typeface="Garamond"/>
                <a:cs typeface="Garamond"/>
              </a:rPr>
              <a:t>przypadkach </a:t>
            </a:r>
            <a:r>
              <a:rPr sz="2400" spc="-5">
                <a:solidFill>
                  <a:srgbClr val="252525"/>
                </a:solidFill>
                <a:latin typeface="Garamond"/>
                <a:cs typeface="Garamond"/>
              </a:rPr>
              <a:t>wstępna ocena </a:t>
            </a:r>
            <a:r>
              <a:rPr sz="2400" spc="5">
                <a:solidFill>
                  <a:srgbClr val="252525"/>
                </a:solidFill>
                <a:latin typeface="Garamond"/>
                <a:cs typeface="Garamond"/>
              </a:rPr>
              <a:t>danego </a:t>
            </a:r>
            <a:r>
              <a:rPr sz="2400" spc="-10">
                <a:solidFill>
                  <a:srgbClr val="252525"/>
                </a:solidFill>
                <a:latin typeface="Garamond"/>
                <a:cs typeface="Garamond"/>
              </a:rPr>
              <a:t>czynu zależy </a:t>
            </a:r>
            <a:r>
              <a:rPr sz="2400">
                <a:solidFill>
                  <a:srgbClr val="252525"/>
                </a:solidFill>
                <a:latin typeface="Garamond"/>
                <a:cs typeface="Garamond"/>
              </a:rPr>
              <a:t>i </a:t>
            </a:r>
            <a:r>
              <a:rPr sz="2400" spc="-10">
                <a:solidFill>
                  <a:srgbClr val="252525"/>
                </a:solidFill>
                <a:latin typeface="Garamond"/>
                <a:cs typeface="Garamond"/>
              </a:rPr>
              <a:t>musi  zależeć </a:t>
            </a:r>
            <a:r>
              <a:rPr sz="2400" spc="-5">
                <a:solidFill>
                  <a:srgbClr val="252525"/>
                </a:solidFill>
                <a:latin typeface="Garamond"/>
                <a:cs typeface="Garamond"/>
              </a:rPr>
              <a:t>od </a:t>
            </a:r>
            <a:r>
              <a:rPr sz="2400">
                <a:solidFill>
                  <a:srgbClr val="252525"/>
                </a:solidFill>
                <a:latin typeface="Garamond"/>
                <a:cs typeface="Garamond"/>
              </a:rPr>
              <a:t>tej </a:t>
            </a:r>
            <a:r>
              <a:rPr sz="2400" spc="-15">
                <a:solidFill>
                  <a:srgbClr val="252525"/>
                </a:solidFill>
                <a:latin typeface="Garamond"/>
                <a:cs typeface="Garamond"/>
              </a:rPr>
              <a:t>osoby </a:t>
            </a:r>
            <a:r>
              <a:rPr sz="2400" spc="-5">
                <a:solidFill>
                  <a:srgbClr val="252525"/>
                </a:solidFill>
                <a:latin typeface="Garamond"/>
                <a:cs typeface="Garamond"/>
              </a:rPr>
              <a:t>[pokrzywdzonego], </a:t>
            </a:r>
            <a:r>
              <a:rPr sz="2400" spc="-15">
                <a:solidFill>
                  <a:srgbClr val="252525"/>
                </a:solidFill>
                <a:latin typeface="Garamond"/>
                <a:cs typeface="Garamond"/>
              </a:rPr>
              <a:t>zdecydowanie </a:t>
            </a:r>
            <a:r>
              <a:rPr sz="2400" spc="-5">
                <a:solidFill>
                  <a:srgbClr val="252525"/>
                </a:solidFill>
                <a:latin typeface="Garamond"/>
                <a:cs typeface="Garamond"/>
              </a:rPr>
              <a:t>niewskazane </a:t>
            </a:r>
            <a:r>
              <a:rPr sz="2400" spc="-15">
                <a:solidFill>
                  <a:srgbClr val="252525"/>
                </a:solidFill>
                <a:latin typeface="Garamond"/>
                <a:cs typeface="Garamond"/>
              </a:rPr>
              <a:t>byłoby  </a:t>
            </a:r>
            <a:r>
              <a:rPr sz="2400" spc="-5">
                <a:solidFill>
                  <a:srgbClr val="252525"/>
                </a:solidFill>
                <a:latin typeface="Garamond"/>
                <a:cs typeface="Garamond"/>
              </a:rPr>
              <a:t>uszczęśliwianie na </a:t>
            </a:r>
            <a:r>
              <a:rPr sz="2400">
                <a:solidFill>
                  <a:srgbClr val="252525"/>
                </a:solidFill>
                <a:latin typeface="Garamond"/>
                <a:cs typeface="Garamond"/>
              </a:rPr>
              <a:t>siłę w </a:t>
            </a:r>
            <a:r>
              <a:rPr sz="2400" spc="-5">
                <a:solidFill>
                  <a:srgbClr val="252525"/>
                </a:solidFill>
                <a:latin typeface="Garamond"/>
                <a:cs typeface="Garamond"/>
              </a:rPr>
              <a:t>sytuacjach, </a:t>
            </a:r>
            <a:r>
              <a:rPr sz="2400">
                <a:solidFill>
                  <a:srgbClr val="252525"/>
                </a:solidFill>
                <a:latin typeface="Garamond"/>
                <a:cs typeface="Garamond"/>
              </a:rPr>
              <a:t>gdy </a:t>
            </a:r>
            <a:r>
              <a:rPr sz="2400" spc="-10">
                <a:solidFill>
                  <a:srgbClr val="252525"/>
                </a:solidFill>
                <a:latin typeface="Garamond"/>
                <a:cs typeface="Garamond"/>
              </a:rPr>
              <a:t>pokrzywdzony </a:t>
            </a:r>
            <a:r>
              <a:rPr sz="2400" spc="-5">
                <a:solidFill>
                  <a:srgbClr val="252525"/>
                </a:solidFill>
                <a:latin typeface="Garamond"/>
                <a:cs typeface="Garamond"/>
              </a:rPr>
              <a:t>nie </a:t>
            </a:r>
            <a:r>
              <a:rPr sz="2400">
                <a:solidFill>
                  <a:srgbClr val="252525"/>
                </a:solidFill>
                <a:latin typeface="Garamond"/>
                <a:cs typeface="Garamond"/>
              </a:rPr>
              <a:t>jest </a:t>
            </a:r>
            <a:r>
              <a:rPr sz="2400" spc="-5">
                <a:solidFill>
                  <a:srgbClr val="252525"/>
                </a:solidFill>
                <a:latin typeface="Garamond"/>
                <a:cs typeface="Garamond"/>
              </a:rPr>
              <a:t>zainteresowany  </a:t>
            </a:r>
            <a:r>
              <a:rPr sz="2400">
                <a:solidFill>
                  <a:srgbClr val="252525"/>
                </a:solidFill>
                <a:latin typeface="Garamond"/>
                <a:cs typeface="Garamond"/>
              </a:rPr>
              <a:t>ściganiem </a:t>
            </a:r>
            <a:r>
              <a:rPr sz="2400" spc="-5">
                <a:solidFill>
                  <a:srgbClr val="252525"/>
                </a:solidFill>
                <a:latin typeface="Garamond"/>
                <a:cs typeface="Garamond"/>
              </a:rPr>
              <a:t>albo </a:t>
            </a:r>
            <a:r>
              <a:rPr sz="2400" spc="5">
                <a:solidFill>
                  <a:srgbClr val="252525"/>
                </a:solidFill>
                <a:latin typeface="Garamond"/>
                <a:cs typeface="Garamond"/>
              </a:rPr>
              <a:t>zgoła </a:t>
            </a:r>
            <a:r>
              <a:rPr sz="2400" spc="-5">
                <a:solidFill>
                  <a:srgbClr val="252525"/>
                </a:solidFill>
                <a:latin typeface="Garamond"/>
                <a:cs typeface="Garamond"/>
              </a:rPr>
              <a:t>nie </a:t>
            </a:r>
            <a:r>
              <a:rPr sz="2400" spc="5">
                <a:solidFill>
                  <a:srgbClr val="252525"/>
                </a:solidFill>
                <a:latin typeface="Garamond"/>
                <a:cs typeface="Garamond"/>
              </a:rPr>
              <a:t>dopatruje </a:t>
            </a:r>
            <a:r>
              <a:rPr sz="2400">
                <a:solidFill>
                  <a:srgbClr val="252525"/>
                </a:solidFill>
                <a:latin typeface="Garamond"/>
                <a:cs typeface="Garamond"/>
              </a:rPr>
              <a:t>się </a:t>
            </a:r>
            <a:r>
              <a:rPr sz="2400" spc="-5">
                <a:solidFill>
                  <a:srgbClr val="252525"/>
                </a:solidFill>
                <a:latin typeface="Garamond"/>
                <a:cs typeface="Garamond"/>
              </a:rPr>
              <a:t>jakiegokolwiek </a:t>
            </a:r>
            <a:r>
              <a:rPr sz="2400" spc="-10">
                <a:solidFill>
                  <a:srgbClr val="252525"/>
                </a:solidFill>
                <a:latin typeface="Garamond"/>
                <a:cs typeface="Garamond"/>
              </a:rPr>
              <a:t>przestępstwa </a:t>
            </a:r>
            <a:r>
              <a:rPr sz="2400">
                <a:solidFill>
                  <a:srgbClr val="252525"/>
                </a:solidFill>
                <a:latin typeface="Garamond"/>
                <a:cs typeface="Garamond"/>
              </a:rPr>
              <a:t>i </a:t>
            </a:r>
            <a:r>
              <a:rPr sz="2400" spc="5">
                <a:solidFill>
                  <a:srgbClr val="252525"/>
                </a:solidFill>
                <a:latin typeface="Garamond"/>
                <a:cs typeface="Garamond"/>
              </a:rPr>
              <a:t>własnego  </a:t>
            </a:r>
            <a:r>
              <a:rPr sz="2400" spc="-15">
                <a:solidFill>
                  <a:srgbClr val="252525"/>
                </a:solidFill>
                <a:latin typeface="Garamond"/>
                <a:cs typeface="Garamond"/>
              </a:rPr>
              <a:t>pokrzywdzenia.” </a:t>
            </a:r>
            <a:r>
              <a:rPr sz="2400">
                <a:solidFill>
                  <a:srgbClr val="252525"/>
                </a:solidFill>
                <a:latin typeface="Garamond"/>
                <a:cs typeface="Garamond"/>
              </a:rPr>
              <a:t>(dr </a:t>
            </a:r>
            <a:r>
              <a:rPr sz="2400" spc="-30">
                <a:solidFill>
                  <a:srgbClr val="252525"/>
                </a:solidFill>
                <a:latin typeface="Garamond"/>
                <a:cs typeface="Garamond"/>
              </a:rPr>
              <a:t>hab. </a:t>
            </a:r>
            <a:r>
              <a:rPr sz="2400" spc="-10">
                <a:solidFill>
                  <a:srgbClr val="252525"/>
                </a:solidFill>
                <a:latin typeface="Garamond"/>
                <a:cs typeface="Garamond"/>
              </a:rPr>
              <a:t>Andrzej </a:t>
            </a:r>
            <a:r>
              <a:rPr sz="2400" spc="-5">
                <a:solidFill>
                  <a:srgbClr val="252525"/>
                </a:solidFill>
                <a:latin typeface="Garamond"/>
                <a:cs typeface="Garamond"/>
              </a:rPr>
              <a:t>Światłowski, </a:t>
            </a:r>
            <a:r>
              <a:rPr sz="2400" spc="-15">
                <a:solidFill>
                  <a:srgbClr val="252525"/>
                </a:solidFill>
                <a:latin typeface="Garamond"/>
                <a:cs typeface="Garamond"/>
              </a:rPr>
              <a:t>prof.</a:t>
            </a:r>
            <a:r>
              <a:rPr sz="2400" spc="90">
                <a:solidFill>
                  <a:srgbClr val="252525"/>
                </a:solidFill>
                <a:latin typeface="Garamond"/>
                <a:cs typeface="Garamond"/>
              </a:rPr>
              <a:t> </a:t>
            </a:r>
            <a:r>
              <a:rPr sz="2400">
                <a:solidFill>
                  <a:srgbClr val="252525"/>
                </a:solidFill>
                <a:latin typeface="Garamond"/>
                <a:cs typeface="Garamond"/>
              </a:rPr>
              <a:t>UJ)</a:t>
            </a:r>
            <a:endParaRPr sz="2400">
              <a:latin typeface="Garamond"/>
              <a:cs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3958590" y="1240916"/>
            <a:ext cx="4276725" cy="696595"/>
          </a:xfrm>
          <a:prstGeom prst="rect">
            <a:avLst/>
          </a:prstGeom>
        </p:spPr>
        <p:txBody>
          <a:bodyPr vert="horz" wrap="square" lIns="0" tIns="13335" rIns="0" bIns="0" rtlCol="0">
            <a:spAutoFit/>
          </a:bodyPr>
          <a:lstStyle/>
          <a:p>
            <a:pPr marL="12700">
              <a:lnSpc>
                <a:spcPct val="100000"/>
              </a:lnSpc>
              <a:spcBef>
                <a:spcPts val="105"/>
              </a:spcBef>
            </a:pPr>
            <a:r>
              <a:rPr sz="4400" spc="-45"/>
              <a:t>SĄDY </a:t>
            </a:r>
            <a:r>
              <a:rPr sz="4400"/>
              <a:t>W</a:t>
            </a:r>
            <a:r>
              <a:rPr sz="4400" spc="-55"/>
              <a:t> </a:t>
            </a:r>
            <a:r>
              <a:rPr sz="4400"/>
              <a:t>POLSCE</a:t>
            </a:r>
          </a:p>
        </p:txBody>
      </p:sp>
      <p:sp>
        <p:nvSpPr>
          <p:cNvPr id="4" name="object 4"/>
          <p:cNvSpPr txBox="1"/>
          <p:nvPr/>
        </p:nvSpPr>
        <p:spPr>
          <a:xfrm>
            <a:off x="1374394" y="2443722"/>
            <a:ext cx="8615045" cy="3074035"/>
          </a:xfrm>
          <a:prstGeom prst="rect">
            <a:avLst/>
          </a:prstGeom>
        </p:spPr>
        <p:txBody>
          <a:bodyPr vert="horz" wrap="square" lIns="0" tIns="88265" rIns="0" bIns="0" rtlCol="0">
            <a:spAutoFit/>
          </a:bodyPr>
          <a:lstStyle/>
          <a:p>
            <a:pPr marL="12700">
              <a:lnSpc>
                <a:spcPct val="100000"/>
              </a:lnSpc>
              <a:spcBef>
                <a:spcPts val="695"/>
              </a:spcBef>
            </a:pPr>
            <a:r>
              <a:rPr sz="2000" spc="-10">
                <a:solidFill>
                  <a:srgbClr val="252525"/>
                </a:solidFill>
                <a:latin typeface="Garamond"/>
                <a:cs typeface="Garamond"/>
              </a:rPr>
              <a:t>Ustawa </a:t>
            </a:r>
            <a:r>
              <a:rPr sz="2000">
                <a:solidFill>
                  <a:srgbClr val="252525"/>
                </a:solidFill>
                <a:latin typeface="Garamond"/>
                <a:cs typeface="Garamond"/>
              </a:rPr>
              <a:t>– </a:t>
            </a:r>
            <a:r>
              <a:rPr sz="2000" spc="-15">
                <a:solidFill>
                  <a:srgbClr val="252525"/>
                </a:solidFill>
                <a:latin typeface="Garamond"/>
                <a:cs typeface="Garamond"/>
              </a:rPr>
              <a:t>Prawo </a:t>
            </a:r>
            <a:r>
              <a:rPr sz="2000">
                <a:solidFill>
                  <a:srgbClr val="252525"/>
                </a:solidFill>
                <a:latin typeface="Garamond"/>
                <a:cs typeface="Garamond"/>
              </a:rPr>
              <a:t>o ustroju sądów</a:t>
            </a:r>
            <a:r>
              <a:rPr sz="2000" spc="-50">
                <a:solidFill>
                  <a:srgbClr val="252525"/>
                </a:solidFill>
                <a:latin typeface="Garamond"/>
                <a:cs typeface="Garamond"/>
              </a:rPr>
              <a:t> </a:t>
            </a:r>
            <a:r>
              <a:rPr sz="2000" spc="-10">
                <a:solidFill>
                  <a:srgbClr val="252525"/>
                </a:solidFill>
                <a:latin typeface="Garamond"/>
                <a:cs typeface="Garamond"/>
              </a:rPr>
              <a:t>powszechnych</a:t>
            </a:r>
            <a:endParaRPr sz="2000">
              <a:latin typeface="Garamond"/>
              <a:cs typeface="Garamond"/>
            </a:endParaRPr>
          </a:p>
          <a:p>
            <a:pPr marL="12700">
              <a:lnSpc>
                <a:spcPct val="100000"/>
              </a:lnSpc>
              <a:spcBef>
                <a:spcPts val="600"/>
              </a:spcBef>
            </a:pPr>
            <a:r>
              <a:rPr sz="2000">
                <a:solidFill>
                  <a:srgbClr val="252525"/>
                </a:solidFill>
                <a:latin typeface="Garamond"/>
                <a:cs typeface="Garamond"/>
              </a:rPr>
              <a:t>§ </a:t>
            </a:r>
            <a:r>
              <a:rPr sz="2000" spc="-5">
                <a:solidFill>
                  <a:srgbClr val="252525"/>
                </a:solidFill>
                <a:latin typeface="Garamond"/>
                <a:cs typeface="Garamond"/>
              </a:rPr>
              <a:t>1. </a:t>
            </a:r>
            <a:r>
              <a:rPr sz="2000">
                <a:solidFill>
                  <a:srgbClr val="252525"/>
                </a:solidFill>
                <a:latin typeface="Garamond"/>
                <a:cs typeface="Garamond"/>
              </a:rPr>
              <a:t>Sądami </a:t>
            </a:r>
            <a:r>
              <a:rPr sz="2000" spc="-5">
                <a:solidFill>
                  <a:srgbClr val="252525"/>
                </a:solidFill>
                <a:latin typeface="Garamond"/>
                <a:cs typeface="Garamond"/>
              </a:rPr>
              <a:t>powszechnymi </a:t>
            </a:r>
            <a:r>
              <a:rPr sz="2000">
                <a:solidFill>
                  <a:srgbClr val="252525"/>
                </a:solidFill>
                <a:latin typeface="Garamond"/>
                <a:cs typeface="Garamond"/>
              </a:rPr>
              <a:t>są sądy </a:t>
            </a:r>
            <a:r>
              <a:rPr sz="2000" spc="-10">
                <a:solidFill>
                  <a:srgbClr val="252525"/>
                </a:solidFill>
                <a:latin typeface="Garamond"/>
                <a:cs typeface="Garamond"/>
              </a:rPr>
              <a:t>rejonowe, </a:t>
            </a:r>
            <a:r>
              <a:rPr sz="2000">
                <a:solidFill>
                  <a:srgbClr val="252525"/>
                </a:solidFill>
                <a:latin typeface="Garamond"/>
                <a:cs typeface="Garamond"/>
              </a:rPr>
              <a:t>sądy okręgowe </a:t>
            </a:r>
            <a:r>
              <a:rPr sz="2000" spc="-5">
                <a:solidFill>
                  <a:srgbClr val="252525"/>
                </a:solidFill>
                <a:latin typeface="Garamond"/>
                <a:cs typeface="Garamond"/>
              </a:rPr>
              <a:t>oraz </a:t>
            </a:r>
            <a:r>
              <a:rPr sz="2000">
                <a:solidFill>
                  <a:srgbClr val="252525"/>
                </a:solidFill>
                <a:latin typeface="Garamond"/>
                <a:cs typeface="Garamond"/>
              </a:rPr>
              <a:t>sądy</a:t>
            </a:r>
            <a:r>
              <a:rPr sz="2000" spc="-80">
                <a:solidFill>
                  <a:srgbClr val="252525"/>
                </a:solidFill>
                <a:latin typeface="Garamond"/>
                <a:cs typeface="Garamond"/>
              </a:rPr>
              <a:t> </a:t>
            </a:r>
            <a:r>
              <a:rPr sz="2000" spc="-5">
                <a:solidFill>
                  <a:srgbClr val="252525"/>
                </a:solidFill>
                <a:latin typeface="Garamond"/>
                <a:cs typeface="Garamond"/>
              </a:rPr>
              <a:t>apelacyjne.</a:t>
            </a:r>
            <a:endParaRPr sz="2000">
              <a:latin typeface="Garamond"/>
              <a:cs typeface="Garamond"/>
            </a:endParaRPr>
          </a:p>
          <a:p>
            <a:pPr marL="12700">
              <a:lnSpc>
                <a:spcPct val="100000"/>
              </a:lnSpc>
              <a:spcBef>
                <a:spcPts val="605"/>
              </a:spcBef>
            </a:pPr>
            <a:r>
              <a:rPr sz="2000">
                <a:solidFill>
                  <a:srgbClr val="252525"/>
                </a:solidFill>
                <a:latin typeface="Garamond"/>
                <a:cs typeface="Garamond"/>
              </a:rPr>
              <a:t>§ </a:t>
            </a:r>
            <a:r>
              <a:rPr sz="2000" spc="-5">
                <a:solidFill>
                  <a:srgbClr val="252525"/>
                </a:solidFill>
                <a:latin typeface="Garamond"/>
                <a:cs typeface="Garamond"/>
              </a:rPr>
              <a:t>2. </a:t>
            </a:r>
            <a:r>
              <a:rPr sz="2000">
                <a:solidFill>
                  <a:srgbClr val="252525"/>
                </a:solidFill>
                <a:latin typeface="Garamond"/>
                <a:cs typeface="Garamond"/>
              </a:rPr>
              <a:t>Sądy </a:t>
            </a:r>
            <a:r>
              <a:rPr sz="2000" spc="-10">
                <a:solidFill>
                  <a:srgbClr val="252525"/>
                </a:solidFill>
                <a:latin typeface="Garamond"/>
                <a:cs typeface="Garamond"/>
              </a:rPr>
              <a:t>powszechne </a:t>
            </a:r>
            <a:r>
              <a:rPr sz="2000" spc="-5">
                <a:solidFill>
                  <a:srgbClr val="252525"/>
                </a:solidFill>
                <a:latin typeface="Garamond"/>
                <a:cs typeface="Garamond"/>
              </a:rPr>
              <a:t>sprawują </a:t>
            </a:r>
            <a:r>
              <a:rPr sz="2000">
                <a:solidFill>
                  <a:srgbClr val="252525"/>
                </a:solidFill>
                <a:latin typeface="Garamond"/>
                <a:cs typeface="Garamond"/>
              </a:rPr>
              <a:t>wymiar </a:t>
            </a:r>
            <a:r>
              <a:rPr sz="2000" spc="-5">
                <a:solidFill>
                  <a:srgbClr val="252525"/>
                </a:solidFill>
                <a:latin typeface="Garamond"/>
                <a:cs typeface="Garamond"/>
              </a:rPr>
              <a:t>sprawiedliwości </a:t>
            </a:r>
            <a:r>
              <a:rPr sz="2000">
                <a:solidFill>
                  <a:srgbClr val="252525"/>
                </a:solidFill>
                <a:latin typeface="Garamond"/>
                <a:cs typeface="Garamond"/>
              </a:rPr>
              <a:t>w</a:t>
            </a:r>
            <a:r>
              <a:rPr sz="2000" spc="-25">
                <a:solidFill>
                  <a:srgbClr val="252525"/>
                </a:solidFill>
                <a:latin typeface="Garamond"/>
                <a:cs typeface="Garamond"/>
              </a:rPr>
              <a:t> </a:t>
            </a:r>
            <a:r>
              <a:rPr sz="2000" spc="-5">
                <a:solidFill>
                  <a:srgbClr val="252525"/>
                </a:solidFill>
                <a:latin typeface="Garamond"/>
                <a:cs typeface="Garamond"/>
              </a:rPr>
              <a:t>zakresie</a:t>
            </a:r>
            <a:endParaRPr sz="2000">
              <a:latin typeface="Garamond"/>
              <a:cs typeface="Garamond"/>
            </a:endParaRPr>
          </a:p>
          <a:p>
            <a:pPr marL="12700">
              <a:lnSpc>
                <a:spcPct val="100000"/>
              </a:lnSpc>
              <a:spcBef>
                <a:spcPts val="600"/>
              </a:spcBef>
            </a:pPr>
            <a:r>
              <a:rPr sz="2000" spc="-5">
                <a:solidFill>
                  <a:srgbClr val="252525"/>
                </a:solidFill>
                <a:latin typeface="Garamond"/>
                <a:cs typeface="Garamond"/>
              </a:rPr>
              <a:t>nienależącym </a:t>
            </a:r>
            <a:r>
              <a:rPr sz="2000">
                <a:solidFill>
                  <a:srgbClr val="252525"/>
                </a:solidFill>
                <a:latin typeface="Garamond"/>
                <a:cs typeface="Garamond"/>
              </a:rPr>
              <a:t>do sądów administracyjnych, sądów </a:t>
            </a:r>
            <a:r>
              <a:rPr sz="2000" spc="-15">
                <a:solidFill>
                  <a:srgbClr val="252525"/>
                </a:solidFill>
                <a:latin typeface="Garamond"/>
                <a:cs typeface="Garamond"/>
              </a:rPr>
              <a:t>wojskowych </a:t>
            </a:r>
            <a:r>
              <a:rPr sz="2000" spc="-5">
                <a:solidFill>
                  <a:srgbClr val="252525"/>
                </a:solidFill>
                <a:latin typeface="Garamond"/>
                <a:cs typeface="Garamond"/>
              </a:rPr>
              <a:t>oraz </a:t>
            </a:r>
            <a:r>
              <a:rPr sz="2000">
                <a:solidFill>
                  <a:srgbClr val="252525"/>
                </a:solidFill>
                <a:latin typeface="Garamond"/>
                <a:cs typeface="Garamond"/>
              </a:rPr>
              <a:t>Sądu</a:t>
            </a:r>
            <a:r>
              <a:rPr sz="2000" spc="-10">
                <a:solidFill>
                  <a:srgbClr val="252525"/>
                </a:solidFill>
                <a:latin typeface="Garamond"/>
                <a:cs typeface="Garamond"/>
              </a:rPr>
              <a:t> </a:t>
            </a:r>
            <a:r>
              <a:rPr sz="2000" spc="-5">
                <a:solidFill>
                  <a:srgbClr val="252525"/>
                </a:solidFill>
                <a:latin typeface="Garamond"/>
                <a:cs typeface="Garamond"/>
              </a:rPr>
              <a:t>Najwyższego.</a:t>
            </a:r>
            <a:endParaRPr sz="2000">
              <a:latin typeface="Garamond"/>
              <a:cs typeface="Garamond"/>
            </a:endParaRPr>
          </a:p>
          <a:p>
            <a:pPr marL="12700" marR="1475740">
              <a:lnSpc>
                <a:spcPts val="3000"/>
              </a:lnSpc>
              <a:spcBef>
                <a:spcPts val="200"/>
              </a:spcBef>
            </a:pPr>
            <a:r>
              <a:rPr sz="2000">
                <a:solidFill>
                  <a:srgbClr val="252525"/>
                </a:solidFill>
                <a:latin typeface="Garamond"/>
                <a:cs typeface="Garamond"/>
              </a:rPr>
              <a:t>§ </a:t>
            </a:r>
            <a:r>
              <a:rPr sz="2000" spc="-5">
                <a:solidFill>
                  <a:srgbClr val="252525"/>
                </a:solidFill>
                <a:latin typeface="Garamond"/>
                <a:cs typeface="Garamond"/>
              </a:rPr>
              <a:t>3. </a:t>
            </a:r>
            <a:r>
              <a:rPr sz="2000">
                <a:solidFill>
                  <a:srgbClr val="252525"/>
                </a:solidFill>
                <a:latin typeface="Garamond"/>
                <a:cs typeface="Garamond"/>
              </a:rPr>
              <a:t>Sądy </a:t>
            </a:r>
            <a:r>
              <a:rPr sz="2000" spc="-10">
                <a:solidFill>
                  <a:srgbClr val="252525"/>
                </a:solidFill>
                <a:latin typeface="Garamond"/>
                <a:cs typeface="Garamond"/>
              </a:rPr>
              <a:t>powszechne wykonują </a:t>
            </a:r>
            <a:r>
              <a:rPr sz="2000" spc="-5">
                <a:solidFill>
                  <a:srgbClr val="252525"/>
                </a:solidFill>
                <a:latin typeface="Garamond"/>
                <a:cs typeface="Garamond"/>
              </a:rPr>
              <a:t>również inne zadania </a:t>
            </a:r>
            <a:r>
              <a:rPr sz="2000">
                <a:solidFill>
                  <a:srgbClr val="252525"/>
                </a:solidFill>
                <a:latin typeface="Garamond"/>
                <a:cs typeface="Garamond"/>
              </a:rPr>
              <a:t>z </a:t>
            </a:r>
            <a:r>
              <a:rPr sz="2000" spc="-5">
                <a:solidFill>
                  <a:srgbClr val="252525"/>
                </a:solidFill>
                <a:latin typeface="Garamond"/>
                <a:cs typeface="Garamond"/>
              </a:rPr>
              <a:t>zakresu </a:t>
            </a:r>
            <a:r>
              <a:rPr sz="2000" spc="-10">
                <a:solidFill>
                  <a:srgbClr val="252525"/>
                </a:solidFill>
                <a:latin typeface="Garamond"/>
                <a:cs typeface="Garamond"/>
              </a:rPr>
              <a:t>ochrony  </a:t>
            </a:r>
            <a:r>
              <a:rPr sz="2000" spc="-5">
                <a:solidFill>
                  <a:srgbClr val="252525"/>
                </a:solidFill>
                <a:latin typeface="Garamond"/>
                <a:cs typeface="Garamond"/>
              </a:rPr>
              <a:t>prawnej, powierzone </a:t>
            </a:r>
            <a:r>
              <a:rPr sz="2000">
                <a:solidFill>
                  <a:srgbClr val="252525"/>
                </a:solidFill>
                <a:latin typeface="Garamond"/>
                <a:cs typeface="Garamond"/>
              </a:rPr>
              <a:t>w drodze</a:t>
            </a:r>
            <a:r>
              <a:rPr sz="2000" spc="-5">
                <a:solidFill>
                  <a:srgbClr val="252525"/>
                </a:solidFill>
                <a:latin typeface="Garamond"/>
                <a:cs typeface="Garamond"/>
              </a:rPr>
              <a:t> </a:t>
            </a:r>
            <a:r>
              <a:rPr sz="2000" spc="-45">
                <a:solidFill>
                  <a:srgbClr val="252525"/>
                </a:solidFill>
                <a:latin typeface="Garamond"/>
                <a:cs typeface="Garamond"/>
              </a:rPr>
              <a:t>ustaw.</a:t>
            </a:r>
            <a:endParaRPr sz="2000">
              <a:latin typeface="Garamond"/>
              <a:cs typeface="Garamond"/>
            </a:endParaRPr>
          </a:p>
          <a:p>
            <a:pPr marL="12700">
              <a:lnSpc>
                <a:spcPct val="100000"/>
              </a:lnSpc>
              <a:spcBef>
                <a:spcPts val="400"/>
              </a:spcBef>
            </a:pPr>
            <a:r>
              <a:rPr sz="2000">
                <a:solidFill>
                  <a:srgbClr val="252525"/>
                </a:solidFill>
                <a:latin typeface="Garamond"/>
                <a:cs typeface="Garamond"/>
              </a:rPr>
              <a:t>§ </a:t>
            </a:r>
            <a:r>
              <a:rPr sz="2000" spc="-5">
                <a:solidFill>
                  <a:srgbClr val="252525"/>
                </a:solidFill>
                <a:latin typeface="Garamond"/>
                <a:cs typeface="Garamond"/>
              </a:rPr>
              <a:t>4. </a:t>
            </a:r>
            <a:r>
              <a:rPr sz="2000">
                <a:solidFill>
                  <a:srgbClr val="252525"/>
                </a:solidFill>
                <a:latin typeface="Garamond"/>
                <a:cs typeface="Garamond"/>
              </a:rPr>
              <a:t>Ilekroć w </a:t>
            </a:r>
            <a:r>
              <a:rPr sz="2000" spc="-5">
                <a:solidFill>
                  <a:srgbClr val="252525"/>
                </a:solidFill>
                <a:latin typeface="Garamond"/>
                <a:cs typeface="Garamond"/>
              </a:rPr>
              <a:t>dalszych przepisach </a:t>
            </a:r>
            <a:r>
              <a:rPr sz="2000">
                <a:solidFill>
                  <a:srgbClr val="252525"/>
                </a:solidFill>
                <a:latin typeface="Garamond"/>
                <a:cs typeface="Garamond"/>
              </a:rPr>
              <a:t>jest </a:t>
            </a:r>
            <a:r>
              <a:rPr sz="2000" spc="-15">
                <a:solidFill>
                  <a:srgbClr val="252525"/>
                </a:solidFill>
                <a:latin typeface="Garamond"/>
                <a:cs typeface="Garamond"/>
              </a:rPr>
              <a:t>mowa </a:t>
            </a:r>
            <a:r>
              <a:rPr sz="2000">
                <a:solidFill>
                  <a:srgbClr val="252525"/>
                </a:solidFill>
                <a:latin typeface="Garamond"/>
                <a:cs typeface="Garamond"/>
              </a:rPr>
              <a:t>o </a:t>
            </a:r>
            <a:r>
              <a:rPr sz="2000" spc="-5">
                <a:solidFill>
                  <a:srgbClr val="252525"/>
                </a:solidFill>
                <a:latin typeface="Garamond"/>
                <a:cs typeface="Garamond"/>
              </a:rPr>
              <a:t>sądach bez </a:t>
            </a:r>
            <a:r>
              <a:rPr sz="2000">
                <a:solidFill>
                  <a:srgbClr val="252525"/>
                </a:solidFill>
                <a:latin typeface="Garamond"/>
                <a:cs typeface="Garamond"/>
              </a:rPr>
              <a:t>bliższego</a:t>
            </a:r>
            <a:r>
              <a:rPr sz="2000" spc="15">
                <a:solidFill>
                  <a:srgbClr val="252525"/>
                </a:solidFill>
                <a:latin typeface="Garamond"/>
                <a:cs typeface="Garamond"/>
              </a:rPr>
              <a:t> </a:t>
            </a:r>
            <a:r>
              <a:rPr sz="2000" spc="-10">
                <a:solidFill>
                  <a:srgbClr val="252525"/>
                </a:solidFill>
                <a:latin typeface="Garamond"/>
                <a:cs typeface="Garamond"/>
              </a:rPr>
              <a:t>ich</a:t>
            </a:r>
            <a:endParaRPr sz="2000">
              <a:latin typeface="Garamond"/>
              <a:cs typeface="Garamond"/>
            </a:endParaRPr>
          </a:p>
          <a:p>
            <a:pPr marL="12700">
              <a:lnSpc>
                <a:spcPct val="100000"/>
              </a:lnSpc>
              <a:spcBef>
                <a:spcPts val="600"/>
              </a:spcBef>
            </a:pPr>
            <a:r>
              <a:rPr sz="2000" spc="-5">
                <a:solidFill>
                  <a:srgbClr val="252525"/>
                </a:solidFill>
                <a:latin typeface="Garamond"/>
                <a:cs typeface="Garamond"/>
              </a:rPr>
              <a:t>określenia, rozumie </a:t>
            </a:r>
            <a:r>
              <a:rPr sz="2000">
                <a:solidFill>
                  <a:srgbClr val="252525"/>
                </a:solidFill>
                <a:latin typeface="Garamond"/>
                <a:cs typeface="Garamond"/>
              </a:rPr>
              <a:t>się </a:t>
            </a:r>
            <a:r>
              <a:rPr sz="2000" spc="-5">
                <a:solidFill>
                  <a:srgbClr val="252525"/>
                </a:solidFill>
                <a:latin typeface="Garamond"/>
                <a:cs typeface="Garamond"/>
              </a:rPr>
              <a:t>przez </a:t>
            </a:r>
            <a:r>
              <a:rPr sz="2000">
                <a:solidFill>
                  <a:srgbClr val="252525"/>
                </a:solidFill>
                <a:latin typeface="Garamond"/>
                <a:cs typeface="Garamond"/>
              </a:rPr>
              <a:t>to sądy</a:t>
            </a:r>
            <a:r>
              <a:rPr sz="2000" spc="-25">
                <a:solidFill>
                  <a:srgbClr val="252525"/>
                </a:solidFill>
                <a:latin typeface="Garamond"/>
                <a:cs typeface="Garamond"/>
              </a:rPr>
              <a:t> </a:t>
            </a:r>
            <a:r>
              <a:rPr sz="2000" spc="-10">
                <a:solidFill>
                  <a:srgbClr val="252525"/>
                </a:solidFill>
                <a:latin typeface="Garamond"/>
                <a:cs typeface="Garamond"/>
              </a:rPr>
              <a:t>powszechne.</a:t>
            </a:r>
            <a:endParaRPr sz="2000">
              <a:latin typeface="Garamond"/>
              <a:cs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9777" y="588340"/>
            <a:ext cx="4711065" cy="697230"/>
          </a:xfrm>
          <a:prstGeom prst="rect">
            <a:avLst/>
          </a:prstGeom>
        </p:spPr>
        <p:txBody>
          <a:bodyPr vert="horz" wrap="square" lIns="0" tIns="13335" rIns="0" bIns="0" rtlCol="0">
            <a:spAutoFit/>
          </a:bodyPr>
          <a:lstStyle/>
          <a:p>
            <a:pPr marL="12700">
              <a:lnSpc>
                <a:spcPct val="100000"/>
              </a:lnSpc>
              <a:spcBef>
                <a:spcPts val="105"/>
              </a:spcBef>
            </a:pPr>
            <a:r>
              <a:rPr sz="4400" spc="-30"/>
              <a:t>KONSTYTUCJA</a:t>
            </a:r>
            <a:r>
              <a:rPr sz="4400" spc="-90"/>
              <a:t> </a:t>
            </a:r>
            <a:r>
              <a:rPr sz="4400"/>
              <a:t>RP</a:t>
            </a:r>
          </a:p>
        </p:txBody>
      </p:sp>
      <p:sp>
        <p:nvSpPr>
          <p:cNvPr id="3" name="object 3"/>
          <p:cNvSpPr txBox="1"/>
          <p:nvPr/>
        </p:nvSpPr>
        <p:spPr>
          <a:xfrm>
            <a:off x="901700" y="1351726"/>
            <a:ext cx="10448925" cy="4282440"/>
          </a:xfrm>
          <a:prstGeom prst="rect">
            <a:avLst/>
          </a:prstGeom>
        </p:spPr>
        <p:txBody>
          <a:bodyPr vert="horz" wrap="square" lIns="0" tIns="89535" rIns="0" bIns="0" rtlCol="0">
            <a:spAutoFit/>
          </a:bodyPr>
          <a:lstStyle/>
          <a:p>
            <a:pPr marL="12700">
              <a:lnSpc>
                <a:spcPct val="100000"/>
              </a:lnSpc>
              <a:spcBef>
                <a:spcPts val="705"/>
              </a:spcBef>
            </a:pPr>
            <a:r>
              <a:rPr sz="1900" spc="5">
                <a:solidFill>
                  <a:srgbClr val="252525"/>
                </a:solidFill>
                <a:latin typeface="Garamond"/>
                <a:cs typeface="Garamond"/>
              </a:rPr>
              <a:t>Art. </a:t>
            </a:r>
            <a:r>
              <a:rPr sz="1900" spc="-5">
                <a:solidFill>
                  <a:srgbClr val="252525"/>
                </a:solidFill>
                <a:latin typeface="Garamond"/>
                <a:cs typeface="Garamond"/>
              </a:rPr>
              <a:t>173. Sądy i </a:t>
            </a:r>
            <a:r>
              <a:rPr sz="1900" spc="-10">
                <a:solidFill>
                  <a:srgbClr val="252525"/>
                </a:solidFill>
                <a:latin typeface="Garamond"/>
                <a:cs typeface="Garamond"/>
              </a:rPr>
              <a:t>Trybunały </a:t>
            </a:r>
            <a:r>
              <a:rPr sz="1900" spc="-5">
                <a:solidFill>
                  <a:srgbClr val="252525"/>
                </a:solidFill>
                <a:latin typeface="Garamond"/>
                <a:cs typeface="Garamond"/>
              </a:rPr>
              <a:t>są władzą odrębną i niezależną </a:t>
            </a:r>
            <a:r>
              <a:rPr sz="1900">
                <a:solidFill>
                  <a:srgbClr val="252525"/>
                </a:solidFill>
                <a:latin typeface="Garamond"/>
                <a:cs typeface="Garamond"/>
              </a:rPr>
              <a:t>od </a:t>
            </a:r>
            <a:r>
              <a:rPr sz="1900" spc="-5">
                <a:solidFill>
                  <a:srgbClr val="252525"/>
                </a:solidFill>
                <a:latin typeface="Garamond"/>
                <a:cs typeface="Garamond"/>
              </a:rPr>
              <a:t>innych</a:t>
            </a:r>
            <a:r>
              <a:rPr sz="1900" spc="100">
                <a:solidFill>
                  <a:srgbClr val="252525"/>
                </a:solidFill>
                <a:latin typeface="Garamond"/>
                <a:cs typeface="Garamond"/>
              </a:rPr>
              <a:t> </a:t>
            </a:r>
            <a:r>
              <a:rPr sz="1900" spc="-5">
                <a:solidFill>
                  <a:srgbClr val="252525"/>
                </a:solidFill>
                <a:latin typeface="Garamond"/>
                <a:cs typeface="Garamond"/>
              </a:rPr>
              <a:t>władz.</a:t>
            </a:r>
            <a:endParaRPr sz="1900">
              <a:latin typeface="Garamond"/>
              <a:cs typeface="Garamond"/>
            </a:endParaRPr>
          </a:p>
          <a:p>
            <a:pPr marL="12700">
              <a:lnSpc>
                <a:spcPct val="100000"/>
              </a:lnSpc>
              <a:spcBef>
                <a:spcPts val="605"/>
              </a:spcBef>
            </a:pPr>
            <a:r>
              <a:rPr sz="1900" spc="5">
                <a:solidFill>
                  <a:srgbClr val="252525"/>
                </a:solidFill>
                <a:latin typeface="Garamond"/>
                <a:cs typeface="Garamond"/>
              </a:rPr>
              <a:t>Art. </a:t>
            </a:r>
            <a:r>
              <a:rPr sz="1900" spc="-10">
                <a:solidFill>
                  <a:srgbClr val="252525"/>
                </a:solidFill>
                <a:latin typeface="Garamond"/>
                <a:cs typeface="Garamond"/>
              </a:rPr>
              <a:t>174. </a:t>
            </a:r>
            <a:r>
              <a:rPr sz="1900" spc="-5">
                <a:solidFill>
                  <a:srgbClr val="252525"/>
                </a:solidFill>
                <a:latin typeface="Garamond"/>
                <a:cs typeface="Garamond"/>
              </a:rPr>
              <a:t>Sądy i </a:t>
            </a:r>
            <a:r>
              <a:rPr sz="1900" spc="-10">
                <a:solidFill>
                  <a:srgbClr val="252525"/>
                </a:solidFill>
                <a:latin typeface="Garamond"/>
                <a:cs typeface="Garamond"/>
              </a:rPr>
              <a:t>Trybunały wydają </a:t>
            </a:r>
            <a:r>
              <a:rPr sz="1900" spc="-5">
                <a:solidFill>
                  <a:srgbClr val="252525"/>
                </a:solidFill>
                <a:latin typeface="Garamond"/>
                <a:cs typeface="Garamond"/>
              </a:rPr>
              <a:t>wyroki w imieniu Rzeczypospolitej</a:t>
            </a:r>
            <a:r>
              <a:rPr sz="1900" spc="110">
                <a:solidFill>
                  <a:srgbClr val="252525"/>
                </a:solidFill>
                <a:latin typeface="Garamond"/>
                <a:cs typeface="Garamond"/>
              </a:rPr>
              <a:t> </a:t>
            </a:r>
            <a:r>
              <a:rPr sz="1900" spc="-15">
                <a:solidFill>
                  <a:srgbClr val="252525"/>
                </a:solidFill>
                <a:latin typeface="Garamond"/>
                <a:cs typeface="Garamond"/>
              </a:rPr>
              <a:t>Polskiej.</a:t>
            </a:r>
            <a:endParaRPr sz="1900">
              <a:latin typeface="Garamond"/>
              <a:cs typeface="Garamond"/>
            </a:endParaRPr>
          </a:p>
          <a:p>
            <a:pPr marL="12700">
              <a:lnSpc>
                <a:spcPct val="100000"/>
              </a:lnSpc>
              <a:spcBef>
                <a:spcPts val="600"/>
              </a:spcBef>
              <a:tabLst>
                <a:tab pos="9900920" algn="l"/>
              </a:tabLst>
            </a:pPr>
            <a:r>
              <a:rPr sz="1900" spc="5">
                <a:solidFill>
                  <a:srgbClr val="252525"/>
                </a:solidFill>
                <a:latin typeface="Garamond"/>
                <a:cs typeface="Garamond"/>
              </a:rPr>
              <a:t>Art.</a:t>
            </a:r>
            <a:r>
              <a:rPr sz="1900" spc="-85">
                <a:solidFill>
                  <a:srgbClr val="252525"/>
                </a:solidFill>
                <a:latin typeface="Garamond"/>
                <a:cs typeface="Garamond"/>
              </a:rPr>
              <a:t> </a:t>
            </a:r>
            <a:r>
              <a:rPr sz="1900" spc="-10">
                <a:solidFill>
                  <a:srgbClr val="252525"/>
                </a:solidFill>
                <a:latin typeface="Garamond"/>
                <a:cs typeface="Garamond"/>
              </a:rPr>
              <a:t>1</a:t>
            </a:r>
            <a:r>
              <a:rPr sz="1900" u="heavy" spc="-10">
                <a:solidFill>
                  <a:srgbClr val="252525"/>
                </a:solidFill>
                <a:uFill>
                  <a:solidFill>
                    <a:srgbClr val="83992A"/>
                  </a:solidFill>
                </a:uFill>
                <a:latin typeface="Garamond"/>
                <a:cs typeface="Garamond"/>
              </a:rPr>
              <a:t>75	</a:t>
            </a:r>
            <a:endParaRPr sz="1900">
              <a:latin typeface="Garamond"/>
              <a:cs typeface="Garamond"/>
            </a:endParaRPr>
          </a:p>
          <a:p>
            <a:pPr marL="238125" indent="-226060">
              <a:lnSpc>
                <a:spcPct val="100000"/>
              </a:lnSpc>
              <a:spcBef>
                <a:spcPts val="600"/>
              </a:spcBef>
              <a:buAutoNum type="arabicPeriod"/>
              <a:tabLst>
                <a:tab pos="238760" algn="l"/>
              </a:tabLst>
            </a:pPr>
            <a:r>
              <a:rPr sz="1900" spc="-15">
                <a:solidFill>
                  <a:srgbClr val="252525"/>
                </a:solidFill>
                <a:latin typeface="Garamond"/>
                <a:cs typeface="Garamond"/>
              </a:rPr>
              <a:t>Wymiar </a:t>
            </a:r>
            <a:r>
              <a:rPr sz="1900" spc="-10">
                <a:solidFill>
                  <a:srgbClr val="252525"/>
                </a:solidFill>
                <a:latin typeface="Garamond"/>
                <a:cs typeface="Garamond"/>
              </a:rPr>
              <a:t>sprawiedliwości </a:t>
            </a:r>
            <a:r>
              <a:rPr sz="1900" spc="-5">
                <a:solidFill>
                  <a:srgbClr val="252525"/>
                </a:solidFill>
                <a:latin typeface="Garamond"/>
                <a:cs typeface="Garamond"/>
              </a:rPr>
              <a:t>w Rzeczypospolitej </a:t>
            </a:r>
            <a:r>
              <a:rPr sz="1900" spc="-15">
                <a:solidFill>
                  <a:srgbClr val="252525"/>
                </a:solidFill>
                <a:latin typeface="Garamond"/>
                <a:cs typeface="Garamond"/>
              </a:rPr>
              <a:t>Polskiej </a:t>
            </a:r>
            <a:r>
              <a:rPr sz="1900" spc="-10">
                <a:solidFill>
                  <a:srgbClr val="252525"/>
                </a:solidFill>
                <a:latin typeface="Garamond"/>
                <a:cs typeface="Garamond"/>
              </a:rPr>
              <a:t>sprawują </a:t>
            </a:r>
            <a:r>
              <a:rPr sz="1900" spc="-5">
                <a:solidFill>
                  <a:srgbClr val="252525"/>
                </a:solidFill>
                <a:latin typeface="Garamond"/>
                <a:cs typeface="Garamond"/>
              </a:rPr>
              <a:t>Sąd </a:t>
            </a:r>
            <a:r>
              <a:rPr sz="1900" spc="-20">
                <a:solidFill>
                  <a:srgbClr val="252525"/>
                </a:solidFill>
                <a:latin typeface="Garamond"/>
                <a:cs typeface="Garamond"/>
              </a:rPr>
              <a:t>Najwyższy,</a:t>
            </a:r>
            <a:r>
              <a:rPr sz="1900" spc="114">
                <a:solidFill>
                  <a:srgbClr val="252525"/>
                </a:solidFill>
                <a:latin typeface="Garamond"/>
                <a:cs typeface="Garamond"/>
              </a:rPr>
              <a:t> </a:t>
            </a:r>
            <a:r>
              <a:rPr sz="1900" spc="-5">
                <a:solidFill>
                  <a:srgbClr val="252525"/>
                </a:solidFill>
                <a:latin typeface="Garamond"/>
                <a:cs typeface="Garamond"/>
              </a:rPr>
              <a:t>sądy</a:t>
            </a:r>
            <a:endParaRPr sz="1900">
              <a:latin typeface="Garamond"/>
              <a:cs typeface="Garamond"/>
            </a:endParaRPr>
          </a:p>
          <a:p>
            <a:pPr marL="12700">
              <a:lnSpc>
                <a:spcPct val="100000"/>
              </a:lnSpc>
              <a:spcBef>
                <a:spcPts val="600"/>
              </a:spcBef>
            </a:pPr>
            <a:r>
              <a:rPr sz="1900" spc="-10">
                <a:solidFill>
                  <a:srgbClr val="252525"/>
                </a:solidFill>
                <a:latin typeface="Garamond"/>
                <a:cs typeface="Garamond"/>
              </a:rPr>
              <a:t>powszechne, </a:t>
            </a:r>
            <a:r>
              <a:rPr sz="1900" spc="-5">
                <a:solidFill>
                  <a:srgbClr val="252525"/>
                </a:solidFill>
                <a:latin typeface="Garamond"/>
                <a:cs typeface="Garamond"/>
              </a:rPr>
              <a:t>sądy </a:t>
            </a:r>
            <a:r>
              <a:rPr sz="1900" spc="-10">
                <a:solidFill>
                  <a:srgbClr val="252525"/>
                </a:solidFill>
                <a:latin typeface="Garamond"/>
                <a:cs typeface="Garamond"/>
              </a:rPr>
              <a:t>administracyjne </a:t>
            </a:r>
            <a:r>
              <a:rPr sz="1900" spc="-5">
                <a:solidFill>
                  <a:srgbClr val="252525"/>
                </a:solidFill>
                <a:latin typeface="Garamond"/>
                <a:cs typeface="Garamond"/>
              </a:rPr>
              <a:t>oraz sądy</a:t>
            </a:r>
            <a:r>
              <a:rPr sz="1900" spc="35">
                <a:solidFill>
                  <a:srgbClr val="252525"/>
                </a:solidFill>
                <a:latin typeface="Garamond"/>
                <a:cs typeface="Garamond"/>
              </a:rPr>
              <a:t> </a:t>
            </a:r>
            <a:r>
              <a:rPr sz="1900" spc="-25">
                <a:solidFill>
                  <a:srgbClr val="252525"/>
                </a:solidFill>
                <a:latin typeface="Garamond"/>
                <a:cs typeface="Garamond"/>
              </a:rPr>
              <a:t>wojskowe.</a:t>
            </a:r>
            <a:endParaRPr sz="1900">
              <a:latin typeface="Garamond"/>
              <a:cs typeface="Garamond"/>
            </a:endParaRPr>
          </a:p>
          <a:p>
            <a:pPr marL="12700" marR="3124835">
              <a:lnSpc>
                <a:spcPct val="126299"/>
              </a:lnSpc>
              <a:buAutoNum type="arabicPeriod" startAt="2"/>
              <a:tabLst>
                <a:tab pos="238760" algn="l"/>
              </a:tabLst>
            </a:pPr>
            <a:r>
              <a:rPr sz="1900" spc="-5">
                <a:solidFill>
                  <a:srgbClr val="252525"/>
                </a:solidFill>
                <a:latin typeface="Garamond"/>
                <a:cs typeface="Garamond"/>
              </a:rPr>
              <a:t>Sąd </a:t>
            </a:r>
            <a:r>
              <a:rPr sz="1900" spc="-10">
                <a:solidFill>
                  <a:srgbClr val="252525"/>
                </a:solidFill>
                <a:latin typeface="Garamond"/>
                <a:cs typeface="Garamond"/>
              </a:rPr>
              <a:t>wyjątkowy </a:t>
            </a:r>
            <a:r>
              <a:rPr sz="1900" spc="-5">
                <a:solidFill>
                  <a:srgbClr val="252525"/>
                </a:solidFill>
                <a:latin typeface="Garamond"/>
                <a:cs typeface="Garamond"/>
              </a:rPr>
              <a:t>lub </a:t>
            </a:r>
            <a:r>
              <a:rPr sz="1900" spc="10">
                <a:solidFill>
                  <a:srgbClr val="252525"/>
                </a:solidFill>
                <a:latin typeface="Garamond"/>
                <a:cs typeface="Garamond"/>
              </a:rPr>
              <a:t>tryb </a:t>
            </a:r>
            <a:r>
              <a:rPr sz="1900" spc="-5">
                <a:solidFill>
                  <a:srgbClr val="252525"/>
                </a:solidFill>
                <a:latin typeface="Garamond"/>
                <a:cs typeface="Garamond"/>
              </a:rPr>
              <a:t>doraźny może </a:t>
            </a:r>
            <a:r>
              <a:rPr sz="1900" spc="-10">
                <a:solidFill>
                  <a:srgbClr val="252525"/>
                </a:solidFill>
                <a:latin typeface="Garamond"/>
                <a:cs typeface="Garamond"/>
              </a:rPr>
              <a:t>być </a:t>
            </a:r>
            <a:r>
              <a:rPr sz="1900" spc="-5">
                <a:solidFill>
                  <a:srgbClr val="252525"/>
                </a:solidFill>
                <a:latin typeface="Garamond"/>
                <a:cs typeface="Garamond"/>
              </a:rPr>
              <a:t>ustanowiony </a:t>
            </a:r>
            <a:r>
              <a:rPr sz="1900" spc="-10">
                <a:solidFill>
                  <a:srgbClr val="252525"/>
                </a:solidFill>
                <a:latin typeface="Garamond"/>
                <a:cs typeface="Garamond"/>
              </a:rPr>
              <a:t>tylko </a:t>
            </a:r>
            <a:r>
              <a:rPr sz="1900" spc="-5">
                <a:solidFill>
                  <a:srgbClr val="252525"/>
                </a:solidFill>
                <a:latin typeface="Garamond"/>
                <a:cs typeface="Garamond"/>
              </a:rPr>
              <a:t>na czas </a:t>
            </a:r>
            <a:r>
              <a:rPr sz="1900" spc="-40">
                <a:solidFill>
                  <a:srgbClr val="252525"/>
                </a:solidFill>
                <a:latin typeface="Garamond"/>
                <a:cs typeface="Garamond"/>
              </a:rPr>
              <a:t>wojny.  </a:t>
            </a:r>
            <a:r>
              <a:rPr sz="1900" spc="5">
                <a:solidFill>
                  <a:srgbClr val="252525"/>
                </a:solidFill>
                <a:latin typeface="Garamond"/>
                <a:cs typeface="Garamond"/>
              </a:rPr>
              <a:t>Art.</a:t>
            </a:r>
            <a:r>
              <a:rPr sz="1900" spc="-5">
                <a:solidFill>
                  <a:srgbClr val="252525"/>
                </a:solidFill>
                <a:latin typeface="Garamond"/>
                <a:cs typeface="Garamond"/>
              </a:rPr>
              <a:t> </a:t>
            </a:r>
            <a:r>
              <a:rPr sz="1900" spc="-10">
                <a:solidFill>
                  <a:srgbClr val="252525"/>
                </a:solidFill>
                <a:latin typeface="Garamond"/>
                <a:cs typeface="Garamond"/>
              </a:rPr>
              <a:t>176</a:t>
            </a:r>
            <a:endParaRPr sz="1900">
              <a:latin typeface="Garamond"/>
              <a:cs typeface="Garamond"/>
            </a:endParaRPr>
          </a:p>
          <a:p>
            <a:pPr marL="238125" indent="-226060">
              <a:lnSpc>
                <a:spcPct val="100000"/>
              </a:lnSpc>
              <a:spcBef>
                <a:spcPts val="600"/>
              </a:spcBef>
              <a:buAutoNum type="arabicPeriod"/>
              <a:tabLst>
                <a:tab pos="238760" algn="l"/>
              </a:tabLst>
            </a:pPr>
            <a:r>
              <a:rPr sz="1900" spc="-15">
                <a:solidFill>
                  <a:srgbClr val="252525"/>
                </a:solidFill>
                <a:latin typeface="Garamond"/>
                <a:cs typeface="Garamond"/>
              </a:rPr>
              <a:t>Postępowanie </a:t>
            </a:r>
            <a:r>
              <a:rPr sz="1900" spc="-10">
                <a:solidFill>
                  <a:srgbClr val="252525"/>
                </a:solidFill>
                <a:latin typeface="Garamond"/>
                <a:cs typeface="Garamond"/>
              </a:rPr>
              <a:t>sądowe </a:t>
            </a:r>
            <a:r>
              <a:rPr sz="1900" spc="-5">
                <a:solidFill>
                  <a:srgbClr val="252525"/>
                </a:solidFill>
                <a:latin typeface="Garamond"/>
                <a:cs typeface="Garamond"/>
              </a:rPr>
              <a:t>jest co najmniej</a:t>
            </a:r>
            <a:r>
              <a:rPr sz="1900" spc="35">
                <a:solidFill>
                  <a:srgbClr val="252525"/>
                </a:solidFill>
                <a:latin typeface="Garamond"/>
                <a:cs typeface="Garamond"/>
              </a:rPr>
              <a:t> </a:t>
            </a:r>
            <a:r>
              <a:rPr sz="1900" spc="-5">
                <a:solidFill>
                  <a:srgbClr val="252525"/>
                </a:solidFill>
                <a:latin typeface="Garamond"/>
                <a:cs typeface="Garamond"/>
              </a:rPr>
              <a:t>dwuinstancyjne.</a:t>
            </a:r>
            <a:endParaRPr sz="1900">
              <a:latin typeface="Garamond"/>
              <a:cs typeface="Garamond"/>
            </a:endParaRPr>
          </a:p>
          <a:p>
            <a:pPr marL="12700" marR="3037840">
              <a:lnSpc>
                <a:spcPct val="126299"/>
              </a:lnSpc>
              <a:spcBef>
                <a:spcPts val="5"/>
              </a:spcBef>
              <a:buAutoNum type="arabicPeriod"/>
              <a:tabLst>
                <a:tab pos="238760" algn="l"/>
              </a:tabLst>
            </a:pPr>
            <a:r>
              <a:rPr sz="1900">
                <a:solidFill>
                  <a:srgbClr val="252525"/>
                </a:solidFill>
                <a:latin typeface="Garamond"/>
                <a:cs typeface="Garamond"/>
              </a:rPr>
              <a:t>Ustrój </a:t>
            </a:r>
            <a:r>
              <a:rPr sz="1900" spc="-5">
                <a:solidFill>
                  <a:srgbClr val="252525"/>
                </a:solidFill>
                <a:latin typeface="Garamond"/>
                <a:cs typeface="Garamond"/>
              </a:rPr>
              <a:t>i </a:t>
            </a:r>
            <a:r>
              <a:rPr sz="1900" spc="-15">
                <a:solidFill>
                  <a:srgbClr val="252525"/>
                </a:solidFill>
                <a:latin typeface="Garamond"/>
                <a:cs typeface="Garamond"/>
              </a:rPr>
              <a:t>właściwość </a:t>
            </a:r>
            <a:r>
              <a:rPr sz="1900" spc="-5">
                <a:solidFill>
                  <a:srgbClr val="252525"/>
                </a:solidFill>
                <a:latin typeface="Garamond"/>
                <a:cs typeface="Garamond"/>
              </a:rPr>
              <a:t>sądów oraz </a:t>
            </a:r>
            <a:r>
              <a:rPr sz="1900" spc="-10">
                <a:solidFill>
                  <a:srgbClr val="252525"/>
                </a:solidFill>
                <a:latin typeface="Garamond"/>
                <a:cs typeface="Garamond"/>
              </a:rPr>
              <a:t>postępowanie </a:t>
            </a:r>
            <a:r>
              <a:rPr sz="1900" spc="-5">
                <a:solidFill>
                  <a:srgbClr val="252525"/>
                </a:solidFill>
                <a:latin typeface="Garamond"/>
                <a:cs typeface="Garamond"/>
              </a:rPr>
              <a:t>przed sądami określają </a:t>
            </a:r>
            <a:r>
              <a:rPr sz="1900" spc="-30">
                <a:solidFill>
                  <a:srgbClr val="252525"/>
                </a:solidFill>
                <a:latin typeface="Garamond"/>
                <a:cs typeface="Garamond"/>
              </a:rPr>
              <a:t>ustawy.  </a:t>
            </a:r>
            <a:r>
              <a:rPr sz="1900" spc="5">
                <a:solidFill>
                  <a:srgbClr val="252525"/>
                </a:solidFill>
                <a:latin typeface="Garamond"/>
                <a:cs typeface="Garamond"/>
              </a:rPr>
              <a:t>Art.</a:t>
            </a:r>
            <a:r>
              <a:rPr sz="1900" spc="-5">
                <a:solidFill>
                  <a:srgbClr val="252525"/>
                </a:solidFill>
                <a:latin typeface="Garamond"/>
                <a:cs typeface="Garamond"/>
              </a:rPr>
              <a:t> </a:t>
            </a:r>
            <a:r>
              <a:rPr sz="1900" spc="-10">
                <a:solidFill>
                  <a:srgbClr val="252525"/>
                </a:solidFill>
                <a:latin typeface="Garamond"/>
                <a:cs typeface="Garamond"/>
              </a:rPr>
              <a:t>177</a:t>
            </a:r>
            <a:endParaRPr sz="1900">
              <a:latin typeface="Garamond"/>
              <a:cs typeface="Garamond"/>
            </a:endParaRPr>
          </a:p>
          <a:p>
            <a:pPr marL="12700">
              <a:lnSpc>
                <a:spcPts val="2050"/>
              </a:lnSpc>
              <a:spcBef>
                <a:spcPts val="600"/>
              </a:spcBef>
            </a:pPr>
            <a:r>
              <a:rPr sz="1900" spc="-5">
                <a:solidFill>
                  <a:srgbClr val="252525"/>
                </a:solidFill>
                <a:latin typeface="Garamond"/>
                <a:cs typeface="Garamond"/>
              </a:rPr>
              <a:t>Sądy </a:t>
            </a:r>
            <a:r>
              <a:rPr sz="1900" spc="-10">
                <a:solidFill>
                  <a:srgbClr val="252525"/>
                </a:solidFill>
                <a:latin typeface="Garamond"/>
                <a:cs typeface="Garamond"/>
              </a:rPr>
              <a:t>powszechne sprawują </a:t>
            </a:r>
            <a:r>
              <a:rPr sz="1900" spc="-5">
                <a:solidFill>
                  <a:srgbClr val="252525"/>
                </a:solidFill>
                <a:latin typeface="Garamond"/>
                <a:cs typeface="Garamond"/>
              </a:rPr>
              <a:t>wymiar </a:t>
            </a:r>
            <a:r>
              <a:rPr sz="1900" spc="-10">
                <a:solidFill>
                  <a:srgbClr val="252525"/>
                </a:solidFill>
                <a:latin typeface="Garamond"/>
                <a:cs typeface="Garamond"/>
              </a:rPr>
              <a:t>sprawiedliwości </a:t>
            </a:r>
            <a:r>
              <a:rPr sz="1900" spc="-20">
                <a:solidFill>
                  <a:srgbClr val="252525"/>
                </a:solidFill>
                <a:latin typeface="Garamond"/>
                <a:cs typeface="Garamond"/>
              </a:rPr>
              <a:t>we </a:t>
            </a:r>
            <a:r>
              <a:rPr sz="1900" spc="-10">
                <a:solidFill>
                  <a:srgbClr val="252525"/>
                </a:solidFill>
                <a:latin typeface="Garamond"/>
                <a:cs typeface="Garamond"/>
              </a:rPr>
              <a:t>wszystkich </a:t>
            </a:r>
            <a:r>
              <a:rPr sz="1900" spc="-15">
                <a:solidFill>
                  <a:srgbClr val="252525"/>
                </a:solidFill>
                <a:latin typeface="Garamond"/>
                <a:cs typeface="Garamond"/>
              </a:rPr>
              <a:t>sprawach, </a:t>
            </a:r>
            <a:r>
              <a:rPr sz="1900" spc="-5">
                <a:solidFill>
                  <a:srgbClr val="252525"/>
                </a:solidFill>
                <a:latin typeface="Garamond"/>
                <a:cs typeface="Garamond"/>
              </a:rPr>
              <a:t>z wyjątkiem </a:t>
            </a:r>
            <a:r>
              <a:rPr sz="1900" spc="-10">
                <a:solidFill>
                  <a:srgbClr val="252525"/>
                </a:solidFill>
                <a:latin typeface="Garamond"/>
                <a:cs typeface="Garamond"/>
              </a:rPr>
              <a:t>spraw</a:t>
            </a:r>
            <a:r>
              <a:rPr sz="1900" spc="-70">
                <a:solidFill>
                  <a:srgbClr val="252525"/>
                </a:solidFill>
                <a:latin typeface="Garamond"/>
                <a:cs typeface="Garamond"/>
              </a:rPr>
              <a:t> </a:t>
            </a:r>
            <a:r>
              <a:rPr sz="1900" spc="-25">
                <a:solidFill>
                  <a:srgbClr val="252525"/>
                </a:solidFill>
                <a:latin typeface="Garamond"/>
                <a:cs typeface="Garamond"/>
              </a:rPr>
              <a:t>ustawowo</a:t>
            </a:r>
            <a:endParaRPr sz="1900">
              <a:latin typeface="Garamond"/>
              <a:cs typeface="Garamond"/>
            </a:endParaRPr>
          </a:p>
          <a:p>
            <a:pPr marL="12700">
              <a:lnSpc>
                <a:spcPts val="2050"/>
              </a:lnSpc>
            </a:pPr>
            <a:r>
              <a:rPr sz="1900" spc="-5">
                <a:solidFill>
                  <a:srgbClr val="252525"/>
                </a:solidFill>
                <a:latin typeface="Garamond"/>
                <a:cs typeface="Garamond"/>
              </a:rPr>
              <a:t>zastrzeżonych dla </a:t>
            </a:r>
            <a:r>
              <a:rPr sz="1900" spc="-10">
                <a:solidFill>
                  <a:srgbClr val="252525"/>
                </a:solidFill>
                <a:latin typeface="Garamond"/>
                <a:cs typeface="Garamond"/>
              </a:rPr>
              <a:t>właściwości </a:t>
            </a:r>
            <a:r>
              <a:rPr sz="1900" spc="-5">
                <a:solidFill>
                  <a:srgbClr val="252525"/>
                </a:solidFill>
                <a:latin typeface="Garamond"/>
                <a:cs typeface="Garamond"/>
              </a:rPr>
              <a:t>innych</a:t>
            </a:r>
            <a:r>
              <a:rPr sz="1900" spc="15">
                <a:solidFill>
                  <a:srgbClr val="252525"/>
                </a:solidFill>
                <a:latin typeface="Garamond"/>
                <a:cs typeface="Garamond"/>
              </a:rPr>
              <a:t> </a:t>
            </a:r>
            <a:r>
              <a:rPr sz="1900" spc="-40">
                <a:solidFill>
                  <a:srgbClr val="252525"/>
                </a:solidFill>
                <a:latin typeface="Garamond"/>
                <a:cs typeface="Garamond"/>
              </a:rPr>
              <a:t>sądów.</a:t>
            </a:r>
            <a:endParaRPr sz="1900">
              <a:latin typeface="Garamond"/>
              <a:cs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3613784" y="847166"/>
            <a:ext cx="4711065" cy="697230"/>
          </a:xfrm>
          <a:prstGeom prst="rect">
            <a:avLst/>
          </a:prstGeom>
        </p:spPr>
        <p:txBody>
          <a:bodyPr vert="horz" wrap="square" lIns="0" tIns="13335" rIns="0" bIns="0" rtlCol="0">
            <a:spAutoFit/>
          </a:bodyPr>
          <a:lstStyle/>
          <a:p>
            <a:pPr marL="12700">
              <a:lnSpc>
                <a:spcPct val="100000"/>
              </a:lnSpc>
              <a:spcBef>
                <a:spcPts val="105"/>
              </a:spcBef>
            </a:pPr>
            <a:r>
              <a:rPr sz="4400" spc="-30"/>
              <a:t>KONSTYTUCJA</a:t>
            </a:r>
            <a:r>
              <a:rPr sz="4400" spc="-90"/>
              <a:t> </a:t>
            </a:r>
            <a:r>
              <a:rPr sz="4400"/>
              <a:t>RP</a:t>
            </a:r>
          </a:p>
        </p:txBody>
      </p:sp>
      <p:sp>
        <p:nvSpPr>
          <p:cNvPr id="4" name="object 4"/>
          <p:cNvSpPr txBox="1"/>
          <p:nvPr/>
        </p:nvSpPr>
        <p:spPr>
          <a:xfrm>
            <a:off x="910844" y="1433998"/>
            <a:ext cx="10415270" cy="4206240"/>
          </a:xfrm>
          <a:prstGeom prst="rect">
            <a:avLst/>
          </a:prstGeom>
        </p:spPr>
        <p:txBody>
          <a:bodyPr vert="horz" wrap="square" lIns="0" tIns="123189" rIns="0" bIns="0" rtlCol="0">
            <a:spAutoFit/>
          </a:bodyPr>
          <a:lstStyle/>
          <a:p>
            <a:pPr marL="12700" algn="just">
              <a:lnSpc>
                <a:spcPct val="100000"/>
              </a:lnSpc>
              <a:spcBef>
                <a:spcPts val="969"/>
              </a:spcBef>
            </a:pPr>
            <a:r>
              <a:rPr sz="2200" spc="5">
                <a:solidFill>
                  <a:srgbClr val="252525"/>
                </a:solidFill>
                <a:latin typeface="Garamond"/>
                <a:cs typeface="Garamond"/>
              </a:rPr>
              <a:t>Art. </a:t>
            </a:r>
            <a:r>
              <a:rPr sz="2200" spc="-5">
                <a:solidFill>
                  <a:srgbClr val="252525"/>
                </a:solidFill>
                <a:latin typeface="Garamond"/>
                <a:cs typeface="Garamond"/>
              </a:rPr>
              <a:t>178</a:t>
            </a:r>
            <a:endParaRPr sz="2200">
              <a:latin typeface="Garamond"/>
              <a:cs typeface="Garamond"/>
            </a:endParaRPr>
          </a:p>
          <a:p>
            <a:pPr marL="12700" marR="7620" algn="just">
              <a:lnSpc>
                <a:spcPts val="2380"/>
              </a:lnSpc>
              <a:spcBef>
                <a:spcPts val="1160"/>
              </a:spcBef>
              <a:buAutoNum type="arabicPeriod"/>
              <a:tabLst>
                <a:tab pos="314960" algn="l"/>
              </a:tabLst>
            </a:pPr>
            <a:r>
              <a:rPr sz="2200" spc="-5">
                <a:solidFill>
                  <a:srgbClr val="252525"/>
                </a:solidFill>
                <a:latin typeface="Garamond"/>
                <a:cs typeface="Garamond"/>
              </a:rPr>
              <a:t>Sędziowie w </a:t>
            </a:r>
            <a:r>
              <a:rPr sz="2200" spc="-20">
                <a:solidFill>
                  <a:srgbClr val="252525"/>
                </a:solidFill>
                <a:latin typeface="Garamond"/>
                <a:cs typeface="Garamond"/>
              </a:rPr>
              <a:t>sprawowaniu </a:t>
            </a:r>
            <a:r>
              <a:rPr sz="2200" spc="-10">
                <a:solidFill>
                  <a:srgbClr val="252525"/>
                </a:solidFill>
                <a:latin typeface="Garamond"/>
                <a:cs typeface="Garamond"/>
              </a:rPr>
              <a:t>swojego </a:t>
            </a:r>
            <a:r>
              <a:rPr sz="2200" spc="-5">
                <a:solidFill>
                  <a:srgbClr val="252525"/>
                </a:solidFill>
                <a:latin typeface="Garamond"/>
                <a:cs typeface="Garamond"/>
              </a:rPr>
              <a:t>urzędu są niezawiśli i </a:t>
            </a:r>
            <a:r>
              <a:rPr sz="2200">
                <a:solidFill>
                  <a:srgbClr val="252525"/>
                </a:solidFill>
                <a:latin typeface="Garamond"/>
                <a:cs typeface="Garamond"/>
              </a:rPr>
              <a:t>podlegają </a:t>
            </a:r>
            <a:r>
              <a:rPr sz="2200" spc="-10">
                <a:solidFill>
                  <a:srgbClr val="252525"/>
                </a:solidFill>
                <a:latin typeface="Garamond"/>
                <a:cs typeface="Garamond"/>
              </a:rPr>
              <a:t>tylko Konstytucji oraz  </a:t>
            </a:r>
            <a:r>
              <a:rPr sz="2200" spc="-15">
                <a:solidFill>
                  <a:srgbClr val="252525"/>
                </a:solidFill>
                <a:latin typeface="Garamond"/>
                <a:cs typeface="Garamond"/>
              </a:rPr>
              <a:t>ustawom.</a:t>
            </a:r>
            <a:endParaRPr sz="2200">
              <a:latin typeface="Garamond"/>
              <a:cs typeface="Garamond"/>
            </a:endParaRPr>
          </a:p>
          <a:p>
            <a:pPr marL="300355" indent="-288290" algn="just">
              <a:lnSpc>
                <a:spcPts val="2510"/>
              </a:lnSpc>
              <a:spcBef>
                <a:spcPts val="825"/>
              </a:spcBef>
              <a:buAutoNum type="arabicPeriod"/>
              <a:tabLst>
                <a:tab pos="300990" algn="l"/>
              </a:tabLst>
            </a:pPr>
            <a:r>
              <a:rPr sz="2200" spc="-5">
                <a:solidFill>
                  <a:srgbClr val="252525"/>
                </a:solidFill>
                <a:latin typeface="Garamond"/>
                <a:cs typeface="Garamond"/>
              </a:rPr>
              <a:t>Sędziom</a:t>
            </a:r>
            <a:r>
              <a:rPr sz="2200" spc="195">
                <a:solidFill>
                  <a:srgbClr val="252525"/>
                </a:solidFill>
                <a:latin typeface="Garamond"/>
                <a:cs typeface="Garamond"/>
              </a:rPr>
              <a:t> </a:t>
            </a:r>
            <a:r>
              <a:rPr sz="2200" spc="-5">
                <a:solidFill>
                  <a:srgbClr val="252525"/>
                </a:solidFill>
                <a:latin typeface="Garamond"/>
                <a:cs typeface="Garamond"/>
              </a:rPr>
              <a:t>zapewnia</a:t>
            </a:r>
            <a:r>
              <a:rPr sz="2200" spc="215">
                <a:solidFill>
                  <a:srgbClr val="252525"/>
                </a:solidFill>
                <a:latin typeface="Garamond"/>
                <a:cs typeface="Garamond"/>
              </a:rPr>
              <a:t> </a:t>
            </a:r>
            <a:r>
              <a:rPr sz="2200" spc="-5">
                <a:solidFill>
                  <a:srgbClr val="252525"/>
                </a:solidFill>
                <a:latin typeface="Garamond"/>
                <a:cs typeface="Garamond"/>
              </a:rPr>
              <a:t>się</a:t>
            </a:r>
            <a:r>
              <a:rPr sz="2200" spc="210">
                <a:solidFill>
                  <a:srgbClr val="252525"/>
                </a:solidFill>
                <a:latin typeface="Garamond"/>
                <a:cs typeface="Garamond"/>
              </a:rPr>
              <a:t> </a:t>
            </a:r>
            <a:r>
              <a:rPr sz="2200" spc="5">
                <a:solidFill>
                  <a:srgbClr val="252525"/>
                </a:solidFill>
                <a:latin typeface="Garamond"/>
                <a:cs typeface="Garamond"/>
              </a:rPr>
              <a:t>warunki</a:t>
            </a:r>
            <a:r>
              <a:rPr sz="2200" spc="215">
                <a:solidFill>
                  <a:srgbClr val="252525"/>
                </a:solidFill>
                <a:latin typeface="Garamond"/>
                <a:cs typeface="Garamond"/>
              </a:rPr>
              <a:t> </a:t>
            </a:r>
            <a:r>
              <a:rPr sz="2200" spc="-5">
                <a:solidFill>
                  <a:srgbClr val="252525"/>
                </a:solidFill>
                <a:latin typeface="Garamond"/>
                <a:cs typeface="Garamond"/>
              </a:rPr>
              <a:t>pracy</a:t>
            </a:r>
            <a:r>
              <a:rPr sz="2200" spc="215">
                <a:solidFill>
                  <a:srgbClr val="252525"/>
                </a:solidFill>
                <a:latin typeface="Garamond"/>
                <a:cs typeface="Garamond"/>
              </a:rPr>
              <a:t> </a:t>
            </a:r>
            <a:r>
              <a:rPr sz="2200" spc="-5">
                <a:solidFill>
                  <a:srgbClr val="252525"/>
                </a:solidFill>
                <a:latin typeface="Garamond"/>
                <a:cs typeface="Garamond"/>
              </a:rPr>
              <a:t>i</a:t>
            </a:r>
            <a:r>
              <a:rPr sz="2200" spc="215">
                <a:solidFill>
                  <a:srgbClr val="252525"/>
                </a:solidFill>
                <a:latin typeface="Garamond"/>
                <a:cs typeface="Garamond"/>
              </a:rPr>
              <a:t> </a:t>
            </a:r>
            <a:r>
              <a:rPr sz="2200">
                <a:solidFill>
                  <a:srgbClr val="252525"/>
                </a:solidFill>
                <a:latin typeface="Garamond"/>
                <a:cs typeface="Garamond"/>
              </a:rPr>
              <a:t>wynagrodzenie</a:t>
            </a:r>
            <a:r>
              <a:rPr sz="2200" spc="225">
                <a:solidFill>
                  <a:srgbClr val="252525"/>
                </a:solidFill>
                <a:latin typeface="Garamond"/>
                <a:cs typeface="Garamond"/>
              </a:rPr>
              <a:t> </a:t>
            </a:r>
            <a:r>
              <a:rPr sz="2200" spc="-10">
                <a:solidFill>
                  <a:srgbClr val="252525"/>
                </a:solidFill>
                <a:latin typeface="Garamond"/>
                <a:cs typeface="Garamond"/>
              </a:rPr>
              <a:t>odpowiadające</a:t>
            </a:r>
            <a:r>
              <a:rPr sz="2200" spc="210">
                <a:solidFill>
                  <a:srgbClr val="252525"/>
                </a:solidFill>
                <a:latin typeface="Garamond"/>
                <a:cs typeface="Garamond"/>
              </a:rPr>
              <a:t> </a:t>
            </a:r>
            <a:r>
              <a:rPr sz="2200">
                <a:solidFill>
                  <a:srgbClr val="252525"/>
                </a:solidFill>
                <a:latin typeface="Garamond"/>
                <a:cs typeface="Garamond"/>
              </a:rPr>
              <a:t>godności</a:t>
            </a:r>
            <a:r>
              <a:rPr sz="2200" spc="220">
                <a:solidFill>
                  <a:srgbClr val="252525"/>
                </a:solidFill>
                <a:latin typeface="Garamond"/>
                <a:cs typeface="Garamond"/>
              </a:rPr>
              <a:t> </a:t>
            </a:r>
            <a:r>
              <a:rPr sz="2200" spc="-5">
                <a:solidFill>
                  <a:srgbClr val="252525"/>
                </a:solidFill>
                <a:latin typeface="Garamond"/>
                <a:cs typeface="Garamond"/>
              </a:rPr>
              <a:t>urzędu</a:t>
            </a:r>
            <a:r>
              <a:rPr sz="2200" spc="215">
                <a:solidFill>
                  <a:srgbClr val="252525"/>
                </a:solidFill>
                <a:latin typeface="Garamond"/>
                <a:cs typeface="Garamond"/>
              </a:rPr>
              <a:t> </a:t>
            </a:r>
            <a:r>
              <a:rPr sz="2200" spc="-5">
                <a:solidFill>
                  <a:srgbClr val="252525"/>
                </a:solidFill>
                <a:latin typeface="Garamond"/>
                <a:cs typeface="Garamond"/>
              </a:rPr>
              <a:t>oraz</a:t>
            </a:r>
            <a:endParaRPr sz="2200">
              <a:latin typeface="Garamond"/>
              <a:cs typeface="Garamond"/>
            </a:endParaRPr>
          </a:p>
          <a:p>
            <a:pPr marL="12700" algn="just">
              <a:lnSpc>
                <a:spcPts val="2510"/>
              </a:lnSpc>
            </a:pPr>
            <a:r>
              <a:rPr sz="2200" spc="-10">
                <a:solidFill>
                  <a:srgbClr val="252525"/>
                </a:solidFill>
                <a:latin typeface="Garamond"/>
                <a:cs typeface="Garamond"/>
              </a:rPr>
              <a:t>zakresowi </a:t>
            </a:r>
            <a:r>
              <a:rPr sz="2200" spc="-15">
                <a:solidFill>
                  <a:srgbClr val="252525"/>
                </a:solidFill>
                <a:latin typeface="Garamond"/>
                <a:cs typeface="Garamond"/>
              </a:rPr>
              <a:t>ich</a:t>
            </a:r>
            <a:r>
              <a:rPr sz="2200" spc="15">
                <a:solidFill>
                  <a:srgbClr val="252525"/>
                </a:solidFill>
                <a:latin typeface="Garamond"/>
                <a:cs typeface="Garamond"/>
              </a:rPr>
              <a:t> </a:t>
            </a:r>
            <a:r>
              <a:rPr sz="2200" spc="-35">
                <a:solidFill>
                  <a:srgbClr val="252525"/>
                </a:solidFill>
                <a:latin typeface="Garamond"/>
                <a:cs typeface="Garamond"/>
              </a:rPr>
              <a:t>obowiązków.</a:t>
            </a:r>
            <a:endParaRPr sz="2200">
              <a:latin typeface="Garamond"/>
              <a:cs typeface="Garamond"/>
            </a:endParaRPr>
          </a:p>
          <a:p>
            <a:pPr marL="12700" marR="5080" algn="just">
              <a:lnSpc>
                <a:spcPts val="2380"/>
              </a:lnSpc>
              <a:spcBef>
                <a:spcPts val="1160"/>
              </a:spcBef>
              <a:buAutoNum type="arabicPeriod" startAt="3"/>
              <a:tabLst>
                <a:tab pos="389890" algn="l"/>
              </a:tabLst>
            </a:pPr>
            <a:r>
              <a:rPr sz="2200" spc="-5">
                <a:solidFill>
                  <a:srgbClr val="252525"/>
                </a:solidFill>
                <a:latin typeface="Garamond"/>
                <a:cs typeface="Garamond"/>
              </a:rPr>
              <a:t>Sędzia nie może należeć </a:t>
            </a:r>
            <a:r>
              <a:rPr sz="2200">
                <a:solidFill>
                  <a:srgbClr val="252525"/>
                </a:solidFill>
                <a:latin typeface="Garamond"/>
                <a:cs typeface="Garamond"/>
              </a:rPr>
              <a:t>do </a:t>
            </a:r>
            <a:r>
              <a:rPr sz="2200" spc="5">
                <a:solidFill>
                  <a:srgbClr val="252525"/>
                </a:solidFill>
                <a:latin typeface="Garamond"/>
                <a:cs typeface="Garamond"/>
              </a:rPr>
              <a:t>partii </a:t>
            </a:r>
            <a:r>
              <a:rPr sz="2200" spc="-5">
                <a:solidFill>
                  <a:srgbClr val="252525"/>
                </a:solidFill>
                <a:latin typeface="Garamond"/>
                <a:cs typeface="Garamond"/>
              </a:rPr>
              <a:t>politycznej, </a:t>
            </a:r>
            <a:r>
              <a:rPr sz="2200" spc="-10">
                <a:solidFill>
                  <a:srgbClr val="252525"/>
                </a:solidFill>
                <a:latin typeface="Garamond"/>
                <a:cs typeface="Garamond"/>
              </a:rPr>
              <a:t>związku </a:t>
            </a:r>
            <a:r>
              <a:rPr sz="2200" spc="-15">
                <a:solidFill>
                  <a:srgbClr val="252525"/>
                </a:solidFill>
                <a:latin typeface="Garamond"/>
                <a:cs typeface="Garamond"/>
              </a:rPr>
              <a:t>zawodowego</a:t>
            </a:r>
            <a:r>
              <a:rPr sz="2200" spc="520">
                <a:solidFill>
                  <a:srgbClr val="252525"/>
                </a:solidFill>
                <a:latin typeface="Garamond"/>
                <a:cs typeface="Garamond"/>
              </a:rPr>
              <a:t> </a:t>
            </a:r>
            <a:r>
              <a:rPr sz="2200" spc="-5">
                <a:solidFill>
                  <a:srgbClr val="252525"/>
                </a:solidFill>
                <a:latin typeface="Garamond"/>
                <a:cs typeface="Garamond"/>
              </a:rPr>
              <a:t>ani </a:t>
            </a:r>
            <a:r>
              <a:rPr sz="2200" spc="-15">
                <a:solidFill>
                  <a:srgbClr val="252525"/>
                </a:solidFill>
                <a:latin typeface="Garamond"/>
                <a:cs typeface="Garamond"/>
              </a:rPr>
              <a:t>prowadzić </a:t>
            </a:r>
            <a:r>
              <a:rPr sz="2200" spc="520">
                <a:solidFill>
                  <a:srgbClr val="252525"/>
                </a:solidFill>
                <a:latin typeface="Garamond"/>
                <a:cs typeface="Garamond"/>
              </a:rPr>
              <a:t> </a:t>
            </a:r>
            <a:r>
              <a:rPr sz="2200" spc="-5">
                <a:solidFill>
                  <a:srgbClr val="252525"/>
                </a:solidFill>
                <a:latin typeface="Garamond"/>
                <a:cs typeface="Garamond"/>
              </a:rPr>
              <a:t>działalności publicznej nie dającej się </a:t>
            </a:r>
            <a:r>
              <a:rPr sz="2200">
                <a:solidFill>
                  <a:srgbClr val="252525"/>
                </a:solidFill>
                <a:latin typeface="Garamond"/>
                <a:cs typeface="Garamond"/>
              </a:rPr>
              <a:t>pogodzić </a:t>
            </a:r>
            <a:r>
              <a:rPr sz="2200" spc="-5">
                <a:solidFill>
                  <a:srgbClr val="252525"/>
                </a:solidFill>
                <a:latin typeface="Garamond"/>
                <a:cs typeface="Garamond"/>
              </a:rPr>
              <a:t>z zasadami niezależności </a:t>
            </a:r>
            <a:r>
              <a:rPr sz="2200">
                <a:solidFill>
                  <a:srgbClr val="252525"/>
                </a:solidFill>
                <a:latin typeface="Garamond"/>
                <a:cs typeface="Garamond"/>
              </a:rPr>
              <a:t>sądów </a:t>
            </a:r>
            <a:r>
              <a:rPr sz="2200" spc="-5">
                <a:solidFill>
                  <a:srgbClr val="252525"/>
                </a:solidFill>
                <a:latin typeface="Garamond"/>
                <a:cs typeface="Garamond"/>
              </a:rPr>
              <a:t>i </a:t>
            </a:r>
            <a:r>
              <a:rPr sz="2200" spc="-10">
                <a:solidFill>
                  <a:srgbClr val="252525"/>
                </a:solidFill>
                <a:latin typeface="Garamond"/>
                <a:cs typeface="Garamond"/>
              </a:rPr>
              <a:t>niezawisłości  </a:t>
            </a:r>
            <a:r>
              <a:rPr sz="2200" spc="-35">
                <a:solidFill>
                  <a:srgbClr val="252525"/>
                </a:solidFill>
                <a:latin typeface="Garamond"/>
                <a:cs typeface="Garamond"/>
              </a:rPr>
              <a:t>sędziów.</a:t>
            </a:r>
            <a:endParaRPr sz="2200">
              <a:latin typeface="Garamond"/>
              <a:cs typeface="Garamond"/>
            </a:endParaRPr>
          </a:p>
          <a:p>
            <a:pPr marL="12700">
              <a:lnSpc>
                <a:spcPct val="100000"/>
              </a:lnSpc>
              <a:spcBef>
                <a:spcPts val="825"/>
              </a:spcBef>
            </a:pPr>
            <a:r>
              <a:rPr sz="2200" spc="5">
                <a:solidFill>
                  <a:srgbClr val="252525"/>
                </a:solidFill>
                <a:latin typeface="Garamond"/>
                <a:cs typeface="Garamond"/>
              </a:rPr>
              <a:t>Art.</a:t>
            </a:r>
            <a:r>
              <a:rPr sz="2200" spc="-75">
                <a:solidFill>
                  <a:srgbClr val="252525"/>
                </a:solidFill>
                <a:latin typeface="Garamond"/>
                <a:cs typeface="Garamond"/>
              </a:rPr>
              <a:t> </a:t>
            </a:r>
            <a:r>
              <a:rPr sz="2200" spc="-5">
                <a:solidFill>
                  <a:srgbClr val="252525"/>
                </a:solidFill>
                <a:latin typeface="Garamond"/>
                <a:cs typeface="Garamond"/>
              </a:rPr>
              <a:t>179</a:t>
            </a:r>
            <a:endParaRPr sz="2200">
              <a:latin typeface="Garamond"/>
              <a:cs typeface="Garamond"/>
            </a:endParaRPr>
          </a:p>
          <a:p>
            <a:pPr marL="12700">
              <a:lnSpc>
                <a:spcPts val="2510"/>
              </a:lnSpc>
              <a:spcBef>
                <a:spcPts val="865"/>
              </a:spcBef>
              <a:tabLst>
                <a:tab pos="1251585" algn="l"/>
                <a:tab pos="1628139" algn="l"/>
                <a:tab pos="3098800" algn="l"/>
                <a:tab pos="3850640" algn="l"/>
                <a:tab pos="5203825" algn="l"/>
                <a:tab pos="7249159" algn="l"/>
                <a:tab pos="7668259" algn="l"/>
                <a:tab pos="8714105" algn="l"/>
                <a:tab pos="9853930" algn="l"/>
              </a:tabLst>
            </a:pPr>
            <a:r>
              <a:rPr sz="2200" spc="-5">
                <a:solidFill>
                  <a:srgbClr val="252525"/>
                </a:solidFill>
                <a:latin typeface="Garamond"/>
                <a:cs typeface="Garamond"/>
              </a:rPr>
              <a:t>Sędziowie	są	</a:t>
            </a:r>
            <a:r>
              <a:rPr sz="2200" spc="-15">
                <a:solidFill>
                  <a:srgbClr val="252525"/>
                </a:solidFill>
                <a:latin typeface="Garamond"/>
                <a:cs typeface="Garamond"/>
              </a:rPr>
              <a:t>powoływani	</a:t>
            </a:r>
            <a:r>
              <a:rPr sz="2200" spc="-5">
                <a:solidFill>
                  <a:srgbClr val="252525"/>
                </a:solidFill>
                <a:latin typeface="Garamond"/>
                <a:cs typeface="Garamond"/>
              </a:rPr>
              <a:t>przez	Prezydenta	Rzeczypospolitej,	</a:t>
            </a:r>
            <a:r>
              <a:rPr sz="2200">
                <a:solidFill>
                  <a:srgbClr val="252525"/>
                </a:solidFill>
                <a:latin typeface="Garamond"/>
                <a:cs typeface="Garamond"/>
              </a:rPr>
              <a:t>na	</a:t>
            </a:r>
            <a:r>
              <a:rPr sz="2200" spc="-5">
                <a:solidFill>
                  <a:srgbClr val="252525"/>
                </a:solidFill>
                <a:latin typeface="Garamond"/>
                <a:cs typeface="Garamond"/>
              </a:rPr>
              <a:t>wniosek	</a:t>
            </a:r>
            <a:r>
              <a:rPr sz="2200" spc="-10">
                <a:solidFill>
                  <a:srgbClr val="252525"/>
                </a:solidFill>
                <a:latin typeface="Garamond"/>
                <a:cs typeface="Garamond"/>
              </a:rPr>
              <a:t>Krajowej	</a:t>
            </a:r>
            <a:r>
              <a:rPr sz="2200" spc="-5">
                <a:solidFill>
                  <a:srgbClr val="252525"/>
                </a:solidFill>
                <a:latin typeface="Garamond"/>
                <a:cs typeface="Garamond"/>
              </a:rPr>
              <a:t>Rady</a:t>
            </a:r>
            <a:endParaRPr sz="2200">
              <a:latin typeface="Garamond"/>
              <a:cs typeface="Garamond"/>
            </a:endParaRPr>
          </a:p>
          <a:p>
            <a:pPr marL="12700">
              <a:lnSpc>
                <a:spcPts val="2510"/>
              </a:lnSpc>
            </a:pPr>
            <a:r>
              <a:rPr sz="2200" spc="-10">
                <a:solidFill>
                  <a:srgbClr val="252525"/>
                </a:solidFill>
                <a:latin typeface="Garamond"/>
                <a:cs typeface="Garamond"/>
              </a:rPr>
              <a:t>Sądownictwa, na </a:t>
            </a:r>
            <a:r>
              <a:rPr sz="2200" spc="-5">
                <a:solidFill>
                  <a:srgbClr val="252525"/>
                </a:solidFill>
                <a:latin typeface="Garamond"/>
                <a:cs typeface="Garamond"/>
              </a:rPr>
              <a:t>czas</a:t>
            </a:r>
            <a:r>
              <a:rPr sz="2200" spc="45">
                <a:solidFill>
                  <a:srgbClr val="252525"/>
                </a:solidFill>
                <a:latin typeface="Garamond"/>
                <a:cs typeface="Garamond"/>
              </a:rPr>
              <a:t> </a:t>
            </a:r>
            <a:r>
              <a:rPr sz="2200" spc="-20">
                <a:solidFill>
                  <a:srgbClr val="252525"/>
                </a:solidFill>
                <a:latin typeface="Garamond"/>
                <a:cs typeface="Garamond"/>
              </a:rPr>
              <a:t>nieoznaczony.</a:t>
            </a:r>
            <a:endParaRPr sz="2200">
              <a:latin typeface="Garamond"/>
              <a:cs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p:nvPr/>
        </p:nvSpPr>
        <p:spPr>
          <a:xfrm>
            <a:off x="0" y="0"/>
            <a:ext cx="12188952" cy="68564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5" name="object 5"/>
          <p:cNvSpPr/>
          <p:nvPr/>
        </p:nvSpPr>
        <p:spPr>
          <a:xfrm>
            <a:off x="0" y="3153155"/>
            <a:ext cx="762000" cy="6065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437619" y="3153155"/>
            <a:ext cx="754379" cy="606552"/>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042541" y="1240916"/>
            <a:ext cx="8100695" cy="696595"/>
          </a:xfrm>
          <a:prstGeom prst="rect">
            <a:avLst/>
          </a:prstGeom>
        </p:spPr>
        <p:txBody>
          <a:bodyPr vert="horz" wrap="square" lIns="0" tIns="13335" rIns="0" bIns="0" rtlCol="0">
            <a:spAutoFit/>
          </a:bodyPr>
          <a:lstStyle/>
          <a:p>
            <a:pPr marL="12700">
              <a:lnSpc>
                <a:spcPct val="100000"/>
              </a:lnSpc>
              <a:spcBef>
                <a:spcPts val="105"/>
              </a:spcBef>
            </a:pPr>
            <a:r>
              <a:rPr sz="4400" spc="-50"/>
              <a:t>Podstawowe </a:t>
            </a:r>
            <a:r>
              <a:rPr sz="4400" spc="-5"/>
              <a:t>pojęcie procesu</a:t>
            </a:r>
            <a:r>
              <a:rPr sz="4400" spc="60"/>
              <a:t> </a:t>
            </a:r>
            <a:r>
              <a:rPr sz="4400" spc="20"/>
              <a:t>karnego</a:t>
            </a:r>
            <a:endParaRPr sz="4400"/>
          </a:p>
        </p:txBody>
      </p:sp>
      <p:sp>
        <p:nvSpPr>
          <p:cNvPr id="8" name="object 8"/>
          <p:cNvSpPr/>
          <p:nvPr/>
        </p:nvSpPr>
        <p:spPr>
          <a:xfrm>
            <a:off x="1299972" y="2851404"/>
            <a:ext cx="4392295" cy="2635250"/>
          </a:xfrm>
          <a:custGeom>
            <a:avLst/>
            <a:gdLst/>
            <a:ahLst/>
            <a:cxnLst/>
            <a:rect l="l" t="t" r="r" b="b"/>
            <a:pathLst>
              <a:path w="4392295" h="2635250">
                <a:moveTo>
                  <a:pt x="0" y="2634996"/>
                </a:moveTo>
                <a:lnTo>
                  <a:pt x="4392168" y="2634996"/>
                </a:lnTo>
                <a:lnTo>
                  <a:pt x="4392168" y="0"/>
                </a:lnTo>
                <a:lnTo>
                  <a:pt x="0" y="0"/>
                </a:lnTo>
                <a:lnTo>
                  <a:pt x="0" y="2634996"/>
                </a:lnTo>
                <a:close/>
              </a:path>
            </a:pathLst>
          </a:custGeom>
          <a:solidFill>
            <a:srgbClr val="D97828"/>
          </a:solidFill>
        </p:spPr>
        <p:txBody>
          <a:bodyPr wrap="square" lIns="0" tIns="0" rIns="0" bIns="0" rtlCol="0"/>
          <a:lstStyle/>
          <a:p>
            <a:endParaRPr/>
          </a:p>
        </p:txBody>
      </p:sp>
      <p:sp>
        <p:nvSpPr>
          <p:cNvPr id="9" name="object 9"/>
          <p:cNvSpPr/>
          <p:nvPr/>
        </p:nvSpPr>
        <p:spPr>
          <a:xfrm>
            <a:off x="1299972" y="2851404"/>
            <a:ext cx="4392295" cy="2635250"/>
          </a:xfrm>
          <a:custGeom>
            <a:avLst/>
            <a:gdLst/>
            <a:ahLst/>
            <a:cxnLst/>
            <a:rect l="l" t="t" r="r" b="b"/>
            <a:pathLst>
              <a:path w="4392295" h="2635250">
                <a:moveTo>
                  <a:pt x="0" y="2634996"/>
                </a:moveTo>
                <a:lnTo>
                  <a:pt x="4392168" y="2634996"/>
                </a:lnTo>
                <a:lnTo>
                  <a:pt x="4392168" y="0"/>
                </a:lnTo>
                <a:lnTo>
                  <a:pt x="0" y="0"/>
                </a:lnTo>
                <a:lnTo>
                  <a:pt x="0" y="2634996"/>
                </a:lnTo>
                <a:close/>
              </a:path>
            </a:pathLst>
          </a:custGeom>
          <a:ln w="15240">
            <a:solidFill>
              <a:srgbClr val="FFFFFF"/>
            </a:solidFill>
          </a:ln>
        </p:spPr>
        <p:txBody>
          <a:bodyPr wrap="square" lIns="0" tIns="0" rIns="0" bIns="0" rtlCol="0"/>
          <a:lstStyle/>
          <a:p>
            <a:endParaRPr/>
          </a:p>
        </p:txBody>
      </p:sp>
      <p:sp>
        <p:nvSpPr>
          <p:cNvPr id="10" name="object 10"/>
          <p:cNvSpPr txBox="1"/>
          <p:nvPr/>
        </p:nvSpPr>
        <p:spPr>
          <a:xfrm>
            <a:off x="1299972" y="2956686"/>
            <a:ext cx="4392295" cy="2342515"/>
          </a:xfrm>
          <a:prstGeom prst="rect">
            <a:avLst/>
          </a:prstGeom>
        </p:spPr>
        <p:txBody>
          <a:bodyPr vert="horz" wrap="square" lIns="0" tIns="64135" rIns="0" bIns="0" rtlCol="0">
            <a:spAutoFit/>
          </a:bodyPr>
          <a:lstStyle/>
          <a:p>
            <a:pPr marL="278765" marR="270510" indent="-1270" algn="ctr">
              <a:lnSpc>
                <a:spcPct val="84400"/>
              </a:lnSpc>
              <a:spcBef>
                <a:spcPts val="505"/>
              </a:spcBef>
            </a:pPr>
            <a:r>
              <a:rPr sz="2200" spc="-15">
                <a:solidFill>
                  <a:srgbClr val="FFFFFF"/>
                </a:solidFill>
                <a:latin typeface="Garamond"/>
                <a:cs typeface="Garamond"/>
              </a:rPr>
              <a:t>postępowanie </a:t>
            </a:r>
            <a:r>
              <a:rPr sz="2200" spc="5">
                <a:solidFill>
                  <a:srgbClr val="FFFFFF"/>
                </a:solidFill>
                <a:latin typeface="Garamond"/>
                <a:cs typeface="Garamond"/>
              </a:rPr>
              <a:t>karne </a:t>
            </a:r>
            <a:r>
              <a:rPr sz="2200" spc="-5">
                <a:solidFill>
                  <a:srgbClr val="FFFFFF"/>
                </a:solidFill>
                <a:latin typeface="Garamond"/>
                <a:cs typeface="Garamond"/>
              </a:rPr>
              <a:t>– pojęcie  wieloznaczne – może </a:t>
            </a:r>
            <a:r>
              <a:rPr sz="2200" spc="-15">
                <a:solidFill>
                  <a:srgbClr val="FFFFFF"/>
                </a:solidFill>
                <a:latin typeface="Garamond"/>
                <a:cs typeface="Garamond"/>
              </a:rPr>
              <a:t>być  równoważne </a:t>
            </a:r>
            <a:r>
              <a:rPr sz="2200" spc="-10">
                <a:solidFill>
                  <a:srgbClr val="FFFFFF"/>
                </a:solidFill>
                <a:latin typeface="Garamond"/>
                <a:cs typeface="Garamond"/>
              </a:rPr>
              <a:t>procesowi </a:t>
            </a:r>
            <a:r>
              <a:rPr sz="2200" spc="-5">
                <a:solidFill>
                  <a:srgbClr val="FFFFFF"/>
                </a:solidFill>
                <a:latin typeface="Garamond"/>
                <a:cs typeface="Garamond"/>
              </a:rPr>
              <a:t>karnemu;  samo </a:t>
            </a:r>
            <a:r>
              <a:rPr sz="2200" i="1" spc="-10">
                <a:solidFill>
                  <a:srgbClr val="FFFFFF"/>
                </a:solidFill>
                <a:latin typeface="Garamond"/>
                <a:cs typeface="Garamond"/>
              </a:rPr>
              <a:t>postępowanie </a:t>
            </a:r>
            <a:r>
              <a:rPr sz="2200" spc="-5">
                <a:solidFill>
                  <a:srgbClr val="FFFFFF"/>
                </a:solidFill>
                <a:latin typeface="Garamond"/>
                <a:cs typeface="Garamond"/>
              </a:rPr>
              <a:t>może też </a:t>
            </a:r>
            <a:r>
              <a:rPr sz="2200" spc="-10">
                <a:solidFill>
                  <a:srgbClr val="FFFFFF"/>
                </a:solidFill>
                <a:latin typeface="Garamond"/>
                <a:cs typeface="Garamond"/>
              </a:rPr>
              <a:t>określać  </a:t>
            </a:r>
            <a:r>
              <a:rPr sz="2200" spc="-5">
                <a:solidFill>
                  <a:srgbClr val="FFFFFF"/>
                </a:solidFill>
                <a:latin typeface="Garamond"/>
                <a:cs typeface="Garamond"/>
              </a:rPr>
              <a:t>poszczególne </a:t>
            </a:r>
            <a:r>
              <a:rPr sz="2200" spc="-10">
                <a:solidFill>
                  <a:srgbClr val="FFFFFF"/>
                </a:solidFill>
                <a:latin typeface="Garamond"/>
                <a:cs typeface="Garamond"/>
              </a:rPr>
              <a:t>etapy </a:t>
            </a:r>
            <a:r>
              <a:rPr sz="2200">
                <a:solidFill>
                  <a:srgbClr val="FFFFFF"/>
                </a:solidFill>
                <a:latin typeface="Garamond"/>
                <a:cs typeface="Garamond"/>
              </a:rPr>
              <a:t>całego  </a:t>
            </a:r>
            <a:r>
              <a:rPr sz="2200" spc="-15">
                <a:solidFill>
                  <a:srgbClr val="FFFFFF"/>
                </a:solidFill>
                <a:latin typeface="Garamond"/>
                <a:cs typeface="Garamond"/>
              </a:rPr>
              <a:t>postępowania </a:t>
            </a:r>
            <a:r>
              <a:rPr sz="2200" spc="-35">
                <a:solidFill>
                  <a:srgbClr val="FFFFFF"/>
                </a:solidFill>
                <a:latin typeface="Garamond"/>
                <a:cs typeface="Garamond"/>
              </a:rPr>
              <a:t>(np. </a:t>
            </a:r>
            <a:r>
              <a:rPr sz="2200" spc="-15">
                <a:solidFill>
                  <a:srgbClr val="FFFFFF"/>
                </a:solidFill>
                <a:latin typeface="Garamond"/>
                <a:cs typeface="Garamond"/>
              </a:rPr>
              <a:t>postępowanie  </a:t>
            </a:r>
            <a:r>
              <a:rPr sz="2200" spc="-10">
                <a:solidFill>
                  <a:srgbClr val="FFFFFF"/>
                </a:solidFill>
                <a:latin typeface="Garamond"/>
                <a:cs typeface="Garamond"/>
              </a:rPr>
              <a:t>przygotowawcze) </a:t>
            </a:r>
            <a:r>
              <a:rPr sz="2200" spc="-5">
                <a:solidFill>
                  <a:srgbClr val="FFFFFF"/>
                </a:solidFill>
                <a:latin typeface="Garamond"/>
                <a:cs typeface="Garamond"/>
              </a:rPr>
              <a:t>lub </a:t>
            </a:r>
            <a:r>
              <a:rPr sz="2200" spc="-15">
                <a:solidFill>
                  <a:srgbClr val="FFFFFF"/>
                </a:solidFill>
                <a:latin typeface="Garamond"/>
                <a:cs typeface="Garamond"/>
              </a:rPr>
              <a:t>postępowania  </a:t>
            </a:r>
            <a:r>
              <a:rPr sz="2200" spc="-5">
                <a:solidFill>
                  <a:srgbClr val="FFFFFF"/>
                </a:solidFill>
                <a:latin typeface="Garamond"/>
                <a:cs typeface="Garamond"/>
              </a:rPr>
              <a:t>szczególne </a:t>
            </a:r>
            <a:r>
              <a:rPr sz="2200" spc="-35">
                <a:solidFill>
                  <a:srgbClr val="FFFFFF"/>
                </a:solidFill>
                <a:latin typeface="Garamond"/>
                <a:cs typeface="Garamond"/>
              </a:rPr>
              <a:t>(np.</a:t>
            </a:r>
            <a:r>
              <a:rPr sz="2200" spc="35">
                <a:solidFill>
                  <a:srgbClr val="FFFFFF"/>
                </a:solidFill>
                <a:latin typeface="Garamond"/>
                <a:cs typeface="Garamond"/>
              </a:rPr>
              <a:t> </a:t>
            </a:r>
            <a:r>
              <a:rPr sz="2200" spc="-15">
                <a:solidFill>
                  <a:srgbClr val="FFFFFF"/>
                </a:solidFill>
                <a:latin typeface="Garamond"/>
                <a:cs typeface="Garamond"/>
              </a:rPr>
              <a:t>nakazowe)</a:t>
            </a:r>
            <a:endParaRPr sz="2200">
              <a:latin typeface="Garamond"/>
              <a:cs typeface="Garamond"/>
            </a:endParaRPr>
          </a:p>
        </p:txBody>
      </p:sp>
      <p:sp>
        <p:nvSpPr>
          <p:cNvPr id="11" name="object 11"/>
          <p:cNvSpPr/>
          <p:nvPr/>
        </p:nvSpPr>
        <p:spPr>
          <a:xfrm>
            <a:off x="5766815" y="4047744"/>
            <a:ext cx="658495" cy="242570"/>
          </a:xfrm>
          <a:custGeom>
            <a:avLst/>
            <a:gdLst/>
            <a:ahLst/>
            <a:cxnLst/>
            <a:rect l="l" t="t" r="r" b="b"/>
            <a:pathLst>
              <a:path w="658495" h="242570">
                <a:moveTo>
                  <a:pt x="537210" y="0"/>
                </a:moveTo>
                <a:lnTo>
                  <a:pt x="537210" y="60578"/>
                </a:lnTo>
                <a:lnTo>
                  <a:pt x="0" y="60578"/>
                </a:lnTo>
                <a:lnTo>
                  <a:pt x="0" y="181736"/>
                </a:lnTo>
                <a:lnTo>
                  <a:pt x="537210" y="181736"/>
                </a:lnTo>
                <a:lnTo>
                  <a:pt x="537210" y="242315"/>
                </a:lnTo>
                <a:lnTo>
                  <a:pt x="658368" y="121157"/>
                </a:lnTo>
                <a:lnTo>
                  <a:pt x="537210" y="0"/>
                </a:lnTo>
                <a:close/>
              </a:path>
            </a:pathLst>
          </a:custGeom>
          <a:solidFill>
            <a:srgbClr val="DC9634"/>
          </a:solidFill>
        </p:spPr>
        <p:txBody>
          <a:bodyPr wrap="square" lIns="0" tIns="0" rIns="0" bIns="0" rtlCol="0"/>
          <a:lstStyle/>
          <a:p>
            <a:endParaRPr/>
          </a:p>
        </p:txBody>
      </p:sp>
      <p:sp>
        <p:nvSpPr>
          <p:cNvPr id="12" name="object 12"/>
          <p:cNvSpPr/>
          <p:nvPr/>
        </p:nvSpPr>
        <p:spPr>
          <a:xfrm>
            <a:off x="5766815" y="4047744"/>
            <a:ext cx="658495" cy="242570"/>
          </a:xfrm>
          <a:custGeom>
            <a:avLst/>
            <a:gdLst/>
            <a:ahLst/>
            <a:cxnLst/>
            <a:rect l="l" t="t" r="r" b="b"/>
            <a:pathLst>
              <a:path w="658495" h="242570">
                <a:moveTo>
                  <a:pt x="0" y="60578"/>
                </a:moveTo>
                <a:lnTo>
                  <a:pt x="537210" y="60578"/>
                </a:lnTo>
                <a:lnTo>
                  <a:pt x="537210" y="0"/>
                </a:lnTo>
                <a:lnTo>
                  <a:pt x="658368" y="121157"/>
                </a:lnTo>
                <a:lnTo>
                  <a:pt x="537210" y="242315"/>
                </a:lnTo>
                <a:lnTo>
                  <a:pt x="537210" y="181736"/>
                </a:lnTo>
                <a:lnTo>
                  <a:pt x="0" y="181736"/>
                </a:lnTo>
                <a:lnTo>
                  <a:pt x="0" y="60578"/>
                </a:lnTo>
                <a:close/>
              </a:path>
            </a:pathLst>
          </a:custGeom>
          <a:ln w="15239">
            <a:solidFill>
              <a:srgbClr val="FFFFFF"/>
            </a:solidFill>
          </a:ln>
        </p:spPr>
        <p:txBody>
          <a:bodyPr wrap="square" lIns="0" tIns="0" rIns="0" bIns="0" rtlCol="0"/>
          <a:lstStyle/>
          <a:p>
            <a:endParaRPr/>
          </a:p>
        </p:txBody>
      </p:sp>
      <p:sp>
        <p:nvSpPr>
          <p:cNvPr id="13" name="object 13"/>
          <p:cNvSpPr/>
          <p:nvPr/>
        </p:nvSpPr>
        <p:spPr>
          <a:xfrm>
            <a:off x="6499859" y="2851404"/>
            <a:ext cx="4392295" cy="2635250"/>
          </a:xfrm>
          <a:custGeom>
            <a:avLst/>
            <a:gdLst/>
            <a:ahLst/>
            <a:cxnLst/>
            <a:rect l="l" t="t" r="r" b="b"/>
            <a:pathLst>
              <a:path w="4392295" h="2635250">
                <a:moveTo>
                  <a:pt x="0" y="2634996"/>
                </a:moveTo>
                <a:lnTo>
                  <a:pt x="4392168" y="2634996"/>
                </a:lnTo>
                <a:lnTo>
                  <a:pt x="4392168" y="0"/>
                </a:lnTo>
                <a:lnTo>
                  <a:pt x="0" y="0"/>
                </a:lnTo>
                <a:lnTo>
                  <a:pt x="0" y="2634996"/>
                </a:lnTo>
                <a:close/>
              </a:path>
            </a:pathLst>
          </a:custGeom>
          <a:solidFill>
            <a:srgbClr val="DEB340"/>
          </a:solidFill>
        </p:spPr>
        <p:txBody>
          <a:bodyPr wrap="square" lIns="0" tIns="0" rIns="0" bIns="0" rtlCol="0"/>
          <a:lstStyle/>
          <a:p>
            <a:endParaRPr/>
          </a:p>
        </p:txBody>
      </p:sp>
      <p:sp>
        <p:nvSpPr>
          <p:cNvPr id="14" name="object 14"/>
          <p:cNvSpPr/>
          <p:nvPr/>
        </p:nvSpPr>
        <p:spPr>
          <a:xfrm>
            <a:off x="6499859" y="2851404"/>
            <a:ext cx="4392295" cy="2635250"/>
          </a:xfrm>
          <a:custGeom>
            <a:avLst/>
            <a:gdLst/>
            <a:ahLst/>
            <a:cxnLst/>
            <a:rect l="l" t="t" r="r" b="b"/>
            <a:pathLst>
              <a:path w="4392295" h="2635250">
                <a:moveTo>
                  <a:pt x="0" y="2634996"/>
                </a:moveTo>
                <a:lnTo>
                  <a:pt x="4392168" y="2634996"/>
                </a:lnTo>
                <a:lnTo>
                  <a:pt x="4392168" y="0"/>
                </a:lnTo>
                <a:lnTo>
                  <a:pt x="0" y="0"/>
                </a:lnTo>
                <a:lnTo>
                  <a:pt x="0" y="2634996"/>
                </a:lnTo>
                <a:close/>
              </a:path>
            </a:pathLst>
          </a:custGeom>
          <a:ln w="15240">
            <a:solidFill>
              <a:srgbClr val="FFFFFF"/>
            </a:solidFill>
          </a:ln>
        </p:spPr>
        <p:txBody>
          <a:bodyPr wrap="square" lIns="0" tIns="0" rIns="0" bIns="0" rtlCol="0"/>
          <a:lstStyle/>
          <a:p>
            <a:endParaRPr/>
          </a:p>
        </p:txBody>
      </p:sp>
      <p:sp>
        <p:nvSpPr>
          <p:cNvPr id="15" name="object 15"/>
          <p:cNvSpPr txBox="1"/>
          <p:nvPr/>
        </p:nvSpPr>
        <p:spPr>
          <a:xfrm>
            <a:off x="6499859" y="3664077"/>
            <a:ext cx="4392295" cy="927100"/>
          </a:xfrm>
          <a:prstGeom prst="rect">
            <a:avLst/>
          </a:prstGeom>
        </p:spPr>
        <p:txBody>
          <a:bodyPr vert="horz" wrap="square" lIns="0" tIns="64769" rIns="0" bIns="0" rtlCol="0">
            <a:spAutoFit/>
          </a:bodyPr>
          <a:lstStyle/>
          <a:p>
            <a:pPr marL="153035" marR="144780" indent="-5715" algn="ctr">
              <a:lnSpc>
                <a:spcPts val="2230"/>
              </a:lnSpc>
              <a:spcBef>
                <a:spcPts val="509"/>
              </a:spcBef>
            </a:pPr>
            <a:r>
              <a:rPr sz="2200" spc="-10">
                <a:solidFill>
                  <a:srgbClr val="FFFFFF"/>
                </a:solidFill>
                <a:latin typeface="Garamond"/>
                <a:cs typeface="Garamond"/>
              </a:rPr>
              <a:t>również kodeks używa </a:t>
            </a:r>
            <a:r>
              <a:rPr sz="2200" spc="5">
                <a:solidFill>
                  <a:srgbClr val="FFFFFF"/>
                </a:solidFill>
                <a:latin typeface="Garamond"/>
                <a:cs typeface="Garamond"/>
              </a:rPr>
              <a:t>tego </a:t>
            </a:r>
            <a:r>
              <a:rPr sz="2200" spc="-5">
                <a:solidFill>
                  <a:srgbClr val="FFFFFF"/>
                </a:solidFill>
                <a:latin typeface="Garamond"/>
                <a:cs typeface="Garamond"/>
              </a:rPr>
              <a:t>pojęcia w  </a:t>
            </a:r>
            <a:r>
              <a:rPr sz="2200" spc="-10">
                <a:solidFill>
                  <a:srgbClr val="FFFFFF"/>
                </a:solidFill>
                <a:latin typeface="Garamond"/>
                <a:cs typeface="Garamond"/>
              </a:rPr>
              <a:t>różnych znaczeniach </a:t>
            </a:r>
            <a:r>
              <a:rPr sz="2200" spc="-5">
                <a:solidFill>
                  <a:srgbClr val="FFFFFF"/>
                </a:solidFill>
                <a:latin typeface="Garamond"/>
                <a:cs typeface="Garamond"/>
              </a:rPr>
              <a:t>– </a:t>
            </a:r>
            <a:r>
              <a:rPr sz="2200" spc="-35">
                <a:solidFill>
                  <a:srgbClr val="FFFFFF"/>
                </a:solidFill>
                <a:latin typeface="Garamond"/>
                <a:cs typeface="Garamond"/>
              </a:rPr>
              <a:t>zob. </a:t>
            </a:r>
            <a:r>
              <a:rPr sz="2200" spc="5">
                <a:solidFill>
                  <a:srgbClr val="FFFFFF"/>
                </a:solidFill>
                <a:latin typeface="Garamond"/>
                <a:cs typeface="Garamond"/>
              </a:rPr>
              <a:t>art. </a:t>
            </a:r>
            <a:r>
              <a:rPr sz="2200" spc="-5">
                <a:solidFill>
                  <a:srgbClr val="FFFFFF"/>
                </a:solidFill>
                <a:latin typeface="Garamond"/>
                <a:cs typeface="Garamond"/>
              </a:rPr>
              <a:t>2,</a:t>
            </a:r>
            <a:r>
              <a:rPr sz="2200" spc="95">
                <a:solidFill>
                  <a:srgbClr val="FFFFFF"/>
                </a:solidFill>
                <a:latin typeface="Garamond"/>
                <a:cs typeface="Garamond"/>
              </a:rPr>
              <a:t> </a:t>
            </a:r>
            <a:r>
              <a:rPr sz="2200" spc="5">
                <a:solidFill>
                  <a:srgbClr val="FFFFFF"/>
                </a:solidFill>
                <a:latin typeface="Garamond"/>
                <a:cs typeface="Garamond"/>
              </a:rPr>
              <a:t>art.</a:t>
            </a:r>
            <a:endParaRPr sz="2200">
              <a:latin typeface="Garamond"/>
              <a:cs typeface="Garamond"/>
            </a:endParaRPr>
          </a:p>
          <a:p>
            <a:pPr algn="ctr">
              <a:lnSpc>
                <a:spcPts val="2230"/>
              </a:lnSpc>
            </a:pPr>
            <a:r>
              <a:rPr sz="2200" spc="-5">
                <a:solidFill>
                  <a:srgbClr val="FFFFFF"/>
                </a:solidFill>
                <a:latin typeface="Garamond"/>
                <a:cs typeface="Garamond"/>
              </a:rPr>
              <a:t>160, </a:t>
            </a:r>
            <a:r>
              <a:rPr sz="2200" spc="5">
                <a:solidFill>
                  <a:srgbClr val="FFFFFF"/>
                </a:solidFill>
                <a:latin typeface="Garamond"/>
                <a:cs typeface="Garamond"/>
              </a:rPr>
              <a:t>art. </a:t>
            </a:r>
            <a:r>
              <a:rPr sz="2200" spc="-5">
                <a:solidFill>
                  <a:srgbClr val="FFFFFF"/>
                </a:solidFill>
                <a:latin typeface="Garamond"/>
                <a:cs typeface="Garamond"/>
              </a:rPr>
              <a:t>297</a:t>
            </a:r>
            <a:r>
              <a:rPr sz="2200" spc="-15">
                <a:solidFill>
                  <a:srgbClr val="FFFFFF"/>
                </a:solidFill>
                <a:latin typeface="Garamond"/>
                <a:cs typeface="Garamond"/>
              </a:rPr>
              <a:t> </a:t>
            </a:r>
            <a:r>
              <a:rPr sz="2200" spc="-20">
                <a:solidFill>
                  <a:srgbClr val="FFFFFF"/>
                </a:solidFill>
                <a:latin typeface="Garamond"/>
                <a:cs typeface="Garamond"/>
              </a:rPr>
              <a:t>k.p.k.</a:t>
            </a:r>
            <a:endParaRPr sz="2200">
              <a:latin typeface="Garamond"/>
              <a:cs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4501" y="588340"/>
            <a:ext cx="6895465" cy="697230"/>
          </a:xfrm>
          <a:prstGeom prst="rect">
            <a:avLst/>
          </a:prstGeom>
        </p:spPr>
        <p:txBody>
          <a:bodyPr vert="horz" wrap="square" lIns="0" tIns="13335" rIns="0" bIns="0" rtlCol="0">
            <a:spAutoFit/>
          </a:bodyPr>
          <a:lstStyle/>
          <a:p>
            <a:pPr marL="12700">
              <a:lnSpc>
                <a:spcPct val="100000"/>
              </a:lnSpc>
              <a:spcBef>
                <a:spcPts val="105"/>
              </a:spcBef>
            </a:pPr>
            <a:r>
              <a:rPr sz="4400" spc="-45"/>
              <a:t>PROKURATURY </a:t>
            </a:r>
            <a:r>
              <a:rPr sz="4400" spc="5"/>
              <a:t>W</a:t>
            </a:r>
            <a:r>
              <a:rPr sz="4400" spc="-65"/>
              <a:t> </a:t>
            </a:r>
            <a:r>
              <a:rPr sz="4400"/>
              <a:t>POLSCE</a:t>
            </a:r>
          </a:p>
        </p:txBody>
      </p:sp>
      <p:sp>
        <p:nvSpPr>
          <p:cNvPr id="3" name="object 3"/>
          <p:cNvSpPr txBox="1"/>
          <p:nvPr/>
        </p:nvSpPr>
        <p:spPr>
          <a:xfrm>
            <a:off x="993139" y="1255140"/>
            <a:ext cx="10340975" cy="4017010"/>
          </a:xfrm>
          <a:prstGeom prst="rect">
            <a:avLst/>
          </a:prstGeom>
        </p:spPr>
        <p:txBody>
          <a:bodyPr vert="horz" wrap="square" lIns="0" tIns="88900" rIns="0" bIns="0" rtlCol="0">
            <a:spAutoFit/>
          </a:bodyPr>
          <a:lstStyle/>
          <a:p>
            <a:pPr marL="12700" algn="just">
              <a:lnSpc>
                <a:spcPct val="100000"/>
              </a:lnSpc>
              <a:spcBef>
                <a:spcPts val="700"/>
              </a:spcBef>
            </a:pPr>
            <a:r>
              <a:rPr sz="1800" spc="-65">
                <a:solidFill>
                  <a:srgbClr val="252525"/>
                </a:solidFill>
                <a:latin typeface="Garamond"/>
                <a:cs typeface="Garamond"/>
              </a:rPr>
              <a:t>USTAWA </a:t>
            </a:r>
            <a:r>
              <a:rPr sz="1800">
                <a:solidFill>
                  <a:srgbClr val="252525"/>
                </a:solidFill>
                <a:latin typeface="Garamond"/>
                <a:cs typeface="Garamond"/>
              </a:rPr>
              <a:t>- </a:t>
            </a:r>
            <a:r>
              <a:rPr sz="1800" spc="-40">
                <a:solidFill>
                  <a:srgbClr val="252525"/>
                </a:solidFill>
                <a:latin typeface="Garamond"/>
                <a:cs typeface="Garamond"/>
              </a:rPr>
              <a:t>PRAWO </a:t>
            </a:r>
            <a:r>
              <a:rPr sz="1800">
                <a:solidFill>
                  <a:srgbClr val="252525"/>
                </a:solidFill>
                <a:latin typeface="Garamond"/>
                <a:cs typeface="Garamond"/>
              </a:rPr>
              <a:t>O</a:t>
            </a:r>
            <a:r>
              <a:rPr sz="1800" spc="110">
                <a:solidFill>
                  <a:srgbClr val="252525"/>
                </a:solidFill>
                <a:latin typeface="Garamond"/>
                <a:cs typeface="Garamond"/>
              </a:rPr>
              <a:t> </a:t>
            </a:r>
            <a:r>
              <a:rPr sz="1800" spc="-15">
                <a:solidFill>
                  <a:srgbClr val="252525"/>
                </a:solidFill>
                <a:latin typeface="Garamond"/>
                <a:cs typeface="Garamond"/>
              </a:rPr>
              <a:t>PROKURATURZE</a:t>
            </a:r>
            <a:endParaRPr sz="1800">
              <a:latin typeface="Garamond"/>
              <a:cs typeface="Garamond"/>
            </a:endParaRPr>
          </a:p>
          <a:p>
            <a:pPr marL="12700" algn="just">
              <a:lnSpc>
                <a:spcPct val="100000"/>
              </a:lnSpc>
              <a:spcBef>
                <a:spcPts val="605"/>
              </a:spcBef>
            </a:pPr>
            <a:r>
              <a:rPr sz="1800" spc="5">
                <a:solidFill>
                  <a:srgbClr val="252525"/>
                </a:solidFill>
                <a:latin typeface="Garamond"/>
                <a:cs typeface="Garamond"/>
              </a:rPr>
              <a:t>Art.</a:t>
            </a:r>
            <a:r>
              <a:rPr sz="1800">
                <a:solidFill>
                  <a:srgbClr val="252525"/>
                </a:solidFill>
                <a:latin typeface="Garamond"/>
                <a:cs typeface="Garamond"/>
              </a:rPr>
              <a:t> 1</a:t>
            </a:r>
            <a:endParaRPr sz="1800">
              <a:latin typeface="Garamond"/>
              <a:cs typeface="Garamond"/>
            </a:endParaRPr>
          </a:p>
          <a:p>
            <a:pPr marL="12700" marR="5715" algn="just">
              <a:lnSpc>
                <a:spcPct val="80000"/>
              </a:lnSpc>
              <a:spcBef>
                <a:spcPts val="1030"/>
              </a:spcBef>
            </a:pPr>
            <a:r>
              <a:rPr sz="1800">
                <a:solidFill>
                  <a:srgbClr val="252525"/>
                </a:solidFill>
                <a:latin typeface="Garamond"/>
                <a:cs typeface="Garamond"/>
              </a:rPr>
              <a:t>§ </a:t>
            </a:r>
            <a:r>
              <a:rPr sz="1800" spc="-5">
                <a:solidFill>
                  <a:srgbClr val="252525"/>
                </a:solidFill>
                <a:latin typeface="Garamond"/>
                <a:cs typeface="Garamond"/>
              </a:rPr>
              <a:t>1. Prokuraturę stanowią Prokurator </a:t>
            </a:r>
            <a:r>
              <a:rPr sz="1800" spc="-20">
                <a:solidFill>
                  <a:srgbClr val="252525"/>
                </a:solidFill>
                <a:latin typeface="Garamond"/>
                <a:cs typeface="Garamond"/>
              </a:rPr>
              <a:t>Generalny, </a:t>
            </a:r>
            <a:r>
              <a:rPr sz="1800" spc="-5">
                <a:solidFill>
                  <a:srgbClr val="252525"/>
                </a:solidFill>
                <a:latin typeface="Garamond"/>
                <a:cs typeface="Garamond"/>
              </a:rPr>
              <a:t>Prokurator </a:t>
            </a:r>
            <a:r>
              <a:rPr sz="1800" spc="-25">
                <a:solidFill>
                  <a:srgbClr val="252525"/>
                </a:solidFill>
                <a:latin typeface="Garamond"/>
                <a:cs typeface="Garamond"/>
              </a:rPr>
              <a:t>Krajowy, </a:t>
            </a:r>
            <a:r>
              <a:rPr sz="1800" spc="-5">
                <a:solidFill>
                  <a:srgbClr val="252525"/>
                </a:solidFill>
                <a:latin typeface="Garamond"/>
                <a:cs typeface="Garamond"/>
              </a:rPr>
              <a:t>pozostali zastępcy </a:t>
            </a:r>
            <a:r>
              <a:rPr sz="1800">
                <a:solidFill>
                  <a:srgbClr val="252525"/>
                </a:solidFill>
                <a:latin typeface="Garamond"/>
                <a:cs typeface="Garamond"/>
              </a:rPr>
              <a:t>Prokuratora Generalnego  </a:t>
            </a:r>
            <a:r>
              <a:rPr sz="1800" spc="10">
                <a:solidFill>
                  <a:srgbClr val="252525"/>
                </a:solidFill>
                <a:latin typeface="Garamond"/>
                <a:cs typeface="Garamond"/>
              </a:rPr>
              <a:t>oraz</a:t>
            </a:r>
            <a:r>
              <a:rPr sz="1800" strike="sngStrike" spc="10">
                <a:solidFill>
                  <a:srgbClr val="252525"/>
                </a:solidFill>
                <a:latin typeface="Garamond"/>
                <a:cs typeface="Garamond"/>
              </a:rPr>
              <a:t> </a:t>
            </a:r>
            <a:r>
              <a:rPr sz="1800" strike="sngStrike" spc="-5">
                <a:solidFill>
                  <a:srgbClr val="252525"/>
                </a:solidFill>
                <a:latin typeface="Garamond"/>
                <a:cs typeface="Garamond"/>
              </a:rPr>
              <a:t>prokuratorzy </a:t>
            </a:r>
            <a:r>
              <a:rPr sz="1800" strike="sngStrike" spc="-10">
                <a:solidFill>
                  <a:srgbClr val="252525"/>
                </a:solidFill>
                <a:latin typeface="Garamond"/>
                <a:cs typeface="Garamond"/>
              </a:rPr>
              <a:t>powszechnych </a:t>
            </a:r>
            <a:r>
              <a:rPr sz="1800" strike="sngStrike" spc="-5">
                <a:solidFill>
                  <a:srgbClr val="252525"/>
                </a:solidFill>
                <a:latin typeface="Garamond"/>
                <a:cs typeface="Garamond"/>
              </a:rPr>
              <a:t>jednostek organizacyjnych </a:t>
            </a:r>
            <a:r>
              <a:rPr sz="1800" strike="sngStrike">
                <a:solidFill>
                  <a:srgbClr val="252525"/>
                </a:solidFill>
                <a:latin typeface="Garamond"/>
                <a:cs typeface="Garamond"/>
              </a:rPr>
              <a:t>prokuratury i </a:t>
            </a:r>
            <a:r>
              <a:rPr sz="1800" strike="sngStrike" spc="-5">
                <a:solidFill>
                  <a:srgbClr val="252525"/>
                </a:solidFill>
                <a:latin typeface="Garamond"/>
                <a:cs typeface="Garamond"/>
              </a:rPr>
              <a:t>prokuratorzy Instytutu </a:t>
            </a:r>
            <a:r>
              <a:rPr sz="1800" strike="sngStrike" spc="-10">
                <a:solidFill>
                  <a:srgbClr val="252525"/>
                </a:solidFill>
                <a:latin typeface="Garamond"/>
                <a:cs typeface="Garamond"/>
              </a:rPr>
              <a:t>Pa</a:t>
            </a:r>
            <a:r>
              <a:rPr sz="1800" strike="noStrike" spc="-10">
                <a:solidFill>
                  <a:srgbClr val="252525"/>
                </a:solidFill>
                <a:latin typeface="Garamond"/>
                <a:cs typeface="Garamond"/>
              </a:rPr>
              <a:t>mięci  Narodowej </a:t>
            </a:r>
            <a:r>
              <a:rPr sz="1800" strike="noStrike">
                <a:solidFill>
                  <a:srgbClr val="252525"/>
                </a:solidFill>
                <a:latin typeface="Garamond"/>
                <a:cs typeface="Garamond"/>
              </a:rPr>
              <a:t>- </a:t>
            </a:r>
            <a:r>
              <a:rPr sz="1800" strike="noStrike" spc="-10">
                <a:solidFill>
                  <a:srgbClr val="252525"/>
                </a:solidFill>
                <a:latin typeface="Garamond"/>
                <a:cs typeface="Garamond"/>
              </a:rPr>
              <a:t>Komisji </a:t>
            </a:r>
            <a:r>
              <a:rPr sz="1800" strike="noStrike">
                <a:solidFill>
                  <a:srgbClr val="252525"/>
                </a:solidFill>
                <a:latin typeface="Garamond"/>
                <a:cs typeface="Garamond"/>
              </a:rPr>
              <a:t>Ścigania Zbrodni</a:t>
            </a:r>
            <a:r>
              <a:rPr sz="1800" strike="noStrike" spc="-15">
                <a:solidFill>
                  <a:srgbClr val="252525"/>
                </a:solidFill>
                <a:latin typeface="Garamond"/>
                <a:cs typeface="Garamond"/>
              </a:rPr>
              <a:t> </a:t>
            </a:r>
            <a:r>
              <a:rPr sz="1800" strike="noStrike" spc="-10">
                <a:solidFill>
                  <a:srgbClr val="252525"/>
                </a:solidFill>
                <a:latin typeface="Garamond"/>
                <a:cs typeface="Garamond"/>
              </a:rPr>
              <a:t>przeciwko</a:t>
            </a:r>
            <a:endParaRPr sz="1800">
              <a:latin typeface="Garamond"/>
              <a:cs typeface="Garamond"/>
            </a:endParaRPr>
          </a:p>
          <a:p>
            <a:pPr marL="12700" algn="just">
              <a:lnSpc>
                <a:spcPct val="100000"/>
              </a:lnSpc>
              <a:spcBef>
                <a:spcPts val="600"/>
              </a:spcBef>
            </a:pPr>
            <a:r>
              <a:rPr sz="1800" spc="-5">
                <a:solidFill>
                  <a:srgbClr val="252525"/>
                </a:solidFill>
                <a:latin typeface="Garamond"/>
                <a:cs typeface="Garamond"/>
              </a:rPr>
              <a:t>Narodowi </a:t>
            </a:r>
            <a:r>
              <a:rPr sz="1800" spc="-15">
                <a:solidFill>
                  <a:srgbClr val="252525"/>
                </a:solidFill>
                <a:latin typeface="Garamond"/>
                <a:cs typeface="Garamond"/>
              </a:rPr>
              <a:t>Polskiemu, </a:t>
            </a:r>
            <a:r>
              <a:rPr sz="1800" spc="-5">
                <a:solidFill>
                  <a:srgbClr val="252525"/>
                </a:solidFill>
                <a:latin typeface="Garamond"/>
                <a:cs typeface="Garamond"/>
              </a:rPr>
              <a:t>zwanego dalej „Instytutem </a:t>
            </a:r>
            <a:r>
              <a:rPr sz="1800" spc="-15">
                <a:solidFill>
                  <a:srgbClr val="252525"/>
                </a:solidFill>
                <a:latin typeface="Garamond"/>
                <a:cs typeface="Garamond"/>
              </a:rPr>
              <a:t>Pamięci</a:t>
            </a:r>
            <a:r>
              <a:rPr sz="1800" spc="80">
                <a:solidFill>
                  <a:srgbClr val="252525"/>
                </a:solidFill>
                <a:latin typeface="Garamond"/>
                <a:cs typeface="Garamond"/>
              </a:rPr>
              <a:t> </a:t>
            </a:r>
            <a:r>
              <a:rPr sz="1800" spc="-5">
                <a:solidFill>
                  <a:srgbClr val="252525"/>
                </a:solidFill>
                <a:latin typeface="Garamond"/>
                <a:cs typeface="Garamond"/>
              </a:rPr>
              <a:t>Narodowej”.</a:t>
            </a:r>
            <a:endParaRPr sz="1800">
              <a:latin typeface="Garamond"/>
              <a:cs typeface="Garamond"/>
            </a:endParaRPr>
          </a:p>
          <a:p>
            <a:pPr marL="12700" algn="just">
              <a:lnSpc>
                <a:spcPts val="1945"/>
              </a:lnSpc>
              <a:spcBef>
                <a:spcPts val="605"/>
              </a:spcBef>
            </a:pPr>
            <a:r>
              <a:rPr sz="1800">
                <a:solidFill>
                  <a:srgbClr val="252525"/>
                </a:solidFill>
                <a:latin typeface="Garamond"/>
                <a:cs typeface="Garamond"/>
              </a:rPr>
              <a:t>§</a:t>
            </a:r>
            <a:r>
              <a:rPr sz="1800" spc="85">
                <a:solidFill>
                  <a:srgbClr val="252525"/>
                </a:solidFill>
                <a:latin typeface="Garamond"/>
                <a:cs typeface="Garamond"/>
              </a:rPr>
              <a:t> </a:t>
            </a:r>
            <a:r>
              <a:rPr sz="1800" spc="-5">
                <a:solidFill>
                  <a:srgbClr val="252525"/>
                </a:solidFill>
                <a:latin typeface="Garamond"/>
                <a:cs typeface="Garamond"/>
              </a:rPr>
              <a:t>2.</a:t>
            </a:r>
            <a:r>
              <a:rPr sz="1800" spc="95">
                <a:solidFill>
                  <a:srgbClr val="252525"/>
                </a:solidFill>
                <a:latin typeface="Garamond"/>
                <a:cs typeface="Garamond"/>
              </a:rPr>
              <a:t> </a:t>
            </a:r>
            <a:r>
              <a:rPr sz="1800" spc="-5">
                <a:solidFill>
                  <a:srgbClr val="252525"/>
                </a:solidFill>
                <a:latin typeface="Garamond"/>
                <a:cs typeface="Garamond"/>
              </a:rPr>
              <a:t>Prokurator</a:t>
            </a:r>
            <a:r>
              <a:rPr sz="1800" spc="75">
                <a:solidFill>
                  <a:srgbClr val="252525"/>
                </a:solidFill>
                <a:latin typeface="Garamond"/>
                <a:cs typeface="Garamond"/>
              </a:rPr>
              <a:t> </a:t>
            </a:r>
            <a:r>
              <a:rPr sz="1800" spc="-5">
                <a:solidFill>
                  <a:srgbClr val="252525"/>
                </a:solidFill>
                <a:latin typeface="Garamond"/>
                <a:cs typeface="Garamond"/>
              </a:rPr>
              <a:t>Generalny</a:t>
            </a:r>
            <a:r>
              <a:rPr sz="1800" spc="85">
                <a:solidFill>
                  <a:srgbClr val="252525"/>
                </a:solidFill>
                <a:latin typeface="Garamond"/>
                <a:cs typeface="Garamond"/>
              </a:rPr>
              <a:t> </a:t>
            </a:r>
            <a:r>
              <a:rPr sz="1800" spc="-5">
                <a:solidFill>
                  <a:srgbClr val="252525"/>
                </a:solidFill>
                <a:latin typeface="Garamond"/>
                <a:cs typeface="Garamond"/>
              </a:rPr>
              <a:t>jest</a:t>
            </a:r>
            <a:r>
              <a:rPr sz="1800" spc="90">
                <a:solidFill>
                  <a:srgbClr val="252525"/>
                </a:solidFill>
                <a:latin typeface="Garamond"/>
                <a:cs typeface="Garamond"/>
              </a:rPr>
              <a:t> </a:t>
            </a:r>
            <a:r>
              <a:rPr sz="1800">
                <a:solidFill>
                  <a:srgbClr val="252525"/>
                </a:solidFill>
                <a:latin typeface="Garamond"/>
                <a:cs typeface="Garamond"/>
              </a:rPr>
              <a:t>naczelnym</a:t>
            </a:r>
            <a:r>
              <a:rPr sz="1800" spc="75">
                <a:solidFill>
                  <a:srgbClr val="252525"/>
                </a:solidFill>
                <a:latin typeface="Garamond"/>
                <a:cs typeface="Garamond"/>
              </a:rPr>
              <a:t> </a:t>
            </a:r>
            <a:r>
              <a:rPr sz="1800">
                <a:solidFill>
                  <a:srgbClr val="252525"/>
                </a:solidFill>
                <a:latin typeface="Garamond"/>
                <a:cs typeface="Garamond"/>
              </a:rPr>
              <a:t>organem</a:t>
            </a:r>
            <a:r>
              <a:rPr sz="1800" spc="90">
                <a:solidFill>
                  <a:srgbClr val="252525"/>
                </a:solidFill>
                <a:latin typeface="Garamond"/>
                <a:cs typeface="Garamond"/>
              </a:rPr>
              <a:t> </a:t>
            </a:r>
            <a:r>
              <a:rPr sz="1800" spc="-10">
                <a:solidFill>
                  <a:srgbClr val="252525"/>
                </a:solidFill>
                <a:latin typeface="Garamond"/>
                <a:cs typeface="Garamond"/>
              </a:rPr>
              <a:t>prokuratury.</a:t>
            </a:r>
            <a:r>
              <a:rPr sz="1800" spc="95">
                <a:solidFill>
                  <a:srgbClr val="252525"/>
                </a:solidFill>
                <a:latin typeface="Garamond"/>
                <a:cs typeface="Garamond"/>
              </a:rPr>
              <a:t> </a:t>
            </a:r>
            <a:r>
              <a:rPr sz="1800" spc="-5">
                <a:solidFill>
                  <a:srgbClr val="252525"/>
                </a:solidFill>
                <a:latin typeface="Garamond"/>
                <a:cs typeface="Garamond"/>
              </a:rPr>
              <a:t>Urząd</a:t>
            </a:r>
            <a:r>
              <a:rPr sz="1800" spc="90">
                <a:solidFill>
                  <a:srgbClr val="252525"/>
                </a:solidFill>
                <a:latin typeface="Garamond"/>
                <a:cs typeface="Garamond"/>
              </a:rPr>
              <a:t> </a:t>
            </a:r>
            <a:r>
              <a:rPr sz="1800" spc="-5">
                <a:solidFill>
                  <a:srgbClr val="252525"/>
                </a:solidFill>
                <a:latin typeface="Garamond"/>
                <a:cs typeface="Garamond"/>
              </a:rPr>
              <a:t>Prokuratora</a:t>
            </a:r>
            <a:r>
              <a:rPr sz="1800" spc="100">
                <a:solidFill>
                  <a:srgbClr val="252525"/>
                </a:solidFill>
                <a:latin typeface="Garamond"/>
                <a:cs typeface="Garamond"/>
              </a:rPr>
              <a:t> </a:t>
            </a:r>
            <a:r>
              <a:rPr sz="1800">
                <a:solidFill>
                  <a:srgbClr val="252525"/>
                </a:solidFill>
                <a:latin typeface="Garamond"/>
                <a:cs typeface="Garamond"/>
              </a:rPr>
              <a:t>Generalnego</a:t>
            </a:r>
            <a:r>
              <a:rPr sz="1800" spc="90">
                <a:solidFill>
                  <a:srgbClr val="252525"/>
                </a:solidFill>
                <a:latin typeface="Garamond"/>
                <a:cs typeface="Garamond"/>
              </a:rPr>
              <a:t> </a:t>
            </a:r>
            <a:r>
              <a:rPr sz="1800" spc="-10">
                <a:solidFill>
                  <a:srgbClr val="252525"/>
                </a:solidFill>
                <a:latin typeface="Garamond"/>
                <a:cs typeface="Garamond"/>
              </a:rPr>
              <a:t>sprawuje</a:t>
            </a:r>
            <a:r>
              <a:rPr sz="1800" spc="85">
                <a:solidFill>
                  <a:srgbClr val="252525"/>
                </a:solidFill>
                <a:latin typeface="Garamond"/>
                <a:cs typeface="Garamond"/>
              </a:rPr>
              <a:t> </a:t>
            </a:r>
            <a:r>
              <a:rPr sz="1800" spc="-5">
                <a:solidFill>
                  <a:srgbClr val="252525"/>
                </a:solidFill>
                <a:latin typeface="Garamond"/>
                <a:cs typeface="Garamond"/>
              </a:rPr>
              <a:t>Minister</a:t>
            </a:r>
            <a:endParaRPr sz="1800">
              <a:latin typeface="Garamond"/>
              <a:cs typeface="Garamond"/>
            </a:endParaRPr>
          </a:p>
          <a:p>
            <a:pPr marL="12700" algn="just">
              <a:lnSpc>
                <a:spcPts val="1945"/>
              </a:lnSpc>
            </a:pPr>
            <a:r>
              <a:rPr sz="1800" spc="-10">
                <a:solidFill>
                  <a:srgbClr val="252525"/>
                </a:solidFill>
                <a:latin typeface="Garamond"/>
                <a:cs typeface="Garamond"/>
              </a:rPr>
              <a:t>Sprawiedliwości. </a:t>
            </a:r>
            <a:r>
              <a:rPr sz="1800" spc="-5">
                <a:solidFill>
                  <a:srgbClr val="252525"/>
                </a:solidFill>
                <a:latin typeface="Garamond"/>
                <a:cs typeface="Garamond"/>
              </a:rPr>
              <a:t>Prokurator Generalny </a:t>
            </a:r>
            <a:r>
              <a:rPr sz="1800" spc="-10">
                <a:solidFill>
                  <a:srgbClr val="252525"/>
                </a:solidFill>
                <a:latin typeface="Garamond"/>
                <a:cs typeface="Garamond"/>
              </a:rPr>
              <a:t>musi </a:t>
            </a:r>
            <a:r>
              <a:rPr sz="1800">
                <a:solidFill>
                  <a:srgbClr val="252525"/>
                </a:solidFill>
                <a:latin typeface="Garamond"/>
                <a:cs typeface="Garamond"/>
              </a:rPr>
              <a:t>spełniać warunki </a:t>
            </a:r>
            <a:r>
              <a:rPr sz="1800" spc="-5">
                <a:solidFill>
                  <a:srgbClr val="252525"/>
                </a:solidFill>
                <a:latin typeface="Garamond"/>
                <a:cs typeface="Garamond"/>
              </a:rPr>
              <a:t>określone </a:t>
            </a:r>
            <a:r>
              <a:rPr sz="1800">
                <a:solidFill>
                  <a:srgbClr val="252525"/>
                </a:solidFill>
                <a:latin typeface="Garamond"/>
                <a:cs typeface="Garamond"/>
              </a:rPr>
              <a:t>w art.75 § 1 pkt </a:t>
            </a:r>
            <a:r>
              <a:rPr sz="1800" spc="-5">
                <a:solidFill>
                  <a:srgbClr val="252525"/>
                </a:solidFill>
                <a:latin typeface="Garamond"/>
                <a:cs typeface="Garamond"/>
              </a:rPr>
              <a:t>1-3 </a:t>
            </a:r>
            <a:r>
              <a:rPr sz="1800">
                <a:solidFill>
                  <a:srgbClr val="252525"/>
                </a:solidFill>
                <a:latin typeface="Garamond"/>
                <a:cs typeface="Garamond"/>
              </a:rPr>
              <a:t>i</a:t>
            </a:r>
            <a:r>
              <a:rPr sz="1800" spc="145">
                <a:solidFill>
                  <a:srgbClr val="252525"/>
                </a:solidFill>
                <a:latin typeface="Garamond"/>
                <a:cs typeface="Garamond"/>
              </a:rPr>
              <a:t> </a:t>
            </a:r>
            <a:r>
              <a:rPr sz="1800" spc="-5">
                <a:solidFill>
                  <a:srgbClr val="252525"/>
                </a:solidFill>
                <a:latin typeface="Garamond"/>
                <a:cs typeface="Garamond"/>
              </a:rPr>
              <a:t>8.</a:t>
            </a:r>
            <a:endParaRPr sz="1800">
              <a:latin typeface="Garamond"/>
              <a:cs typeface="Garamond"/>
            </a:endParaRPr>
          </a:p>
          <a:p>
            <a:pPr marL="12700" marR="5715" algn="just">
              <a:lnSpc>
                <a:spcPct val="80000"/>
              </a:lnSpc>
              <a:spcBef>
                <a:spcPts val="1030"/>
              </a:spcBef>
            </a:pPr>
            <a:r>
              <a:rPr sz="1800">
                <a:solidFill>
                  <a:srgbClr val="252525"/>
                </a:solidFill>
                <a:latin typeface="Garamond"/>
                <a:cs typeface="Garamond"/>
              </a:rPr>
              <a:t>§ </a:t>
            </a:r>
            <a:r>
              <a:rPr sz="1800" spc="-5">
                <a:solidFill>
                  <a:srgbClr val="252525"/>
                </a:solidFill>
                <a:latin typeface="Garamond"/>
                <a:cs typeface="Garamond"/>
              </a:rPr>
              <a:t>3. Prokuratorami </a:t>
            </a:r>
            <a:r>
              <a:rPr sz="1800" spc="-10">
                <a:solidFill>
                  <a:srgbClr val="252525"/>
                </a:solidFill>
                <a:latin typeface="Garamond"/>
                <a:cs typeface="Garamond"/>
              </a:rPr>
              <a:t>powszechnych </a:t>
            </a:r>
            <a:r>
              <a:rPr sz="1800" spc="-5">
                <a:solidFill>
                  <a:srgbClr val="252525"/>
                </a:solidFill>
                <a:latin typeface="Garamond"/>
                <a:cs typeface="Garamond"/>
              </a:rPr>
              <a:t>jednostek organizacyjnych </a:t>
            </a:r>
            <a:r>
              <a:rPr sz="1800">
                <a:solidFill>
                  <a:srgbClr val="252525"/>
                </a:solidFill>
                <a:latin typeface="Garamond"/>
                <a:cs typeface="Garamond"/>
              </a:rPr>
              <a:t>prokuratury są </a:t>
            </a:r>
            <a:r>
              <a:rPr sz="1800" spc="-5">
                <a:solidFill>
                  <a:srgbClr val="252525"/>
                </a:solidFill>
                <a:latin typeface="Garamond"/>
                <a:cs typeface="Garamond"/>
              </a:rPr>
              <a:t>prokuratorzy </a:t>
            </a:r>
            <a:r>
              <a:rPr sz="1800">
                <a:solidFill>
                  <a:srgbClr val="252525"/>
                </a:solidFill>
                <a:latin typeface="Garamond"/>
                <a:cs typeface="Garamond"/>
              </a:rPr>
              <a:t>Prokuratury </a:t>
            </a:r>
            <a:r>
              <a:rPr sz="1800" spc="-10">
                <a:solidFill>
                  <a:srgbClr val="252525"/>
                </a:solidFill>
                <a:latin typeface="Garamond"/>
                <a:cs typeface="Garamond"/>
              </a:rPr>
              <a:t>Krajowej,  </a:t>
            </a:r>
            <a:r>
              <a:rPr sz="1800" spc="-5">
                <a:solidFill>
                  <a:srgbClr val="252525"/>
                </a:solidFill>
                <a:latin typeface="Garamond"/>
                <a:cs typeface="Garamond"/>
              </a:rPr>
              <a:t>prokuratur </a:t>
            </a:r>
            <a:r>
              <a:rPr sz="1800" spc="-10">
                <a:solidFill>
                  <a:srgbClr val="252525"/>
                </a:solidFill>
                <a:latin typeface="Garamond"/>
                <a:cs typeface="Garamond"/>
              </a:rPr>
              <a:t>regionalnych, </a:t>
            </a:r>
            <a:r>
              <a:rPr sz="1800" spc="-5">
                <a:solidFill>
                  <a:srgbClr val="252525"/>
                </a:solidFill>
                <a:latin typeface="Garamond"/>
                <a:cs typeface="Garamond"/>
              </a:rPr>
              <a:t>prokuratur okręgowych </a:t>
            </a:r>
            <a:r>
              <a:rPr sz="1800">
                <a:solidFill>
                  <a:srgbClr val="252525"/>
                </a:solidFill>
                <a:latin typeface="Garamond"/>
                <a:cs typeface="Garamond"/>
              </a:rPr>
              <a:t>i </a:t>
            </a:r>
            <a:r>
              <a:rPr sz="1800" spc="-5">
                <a:solidFill>
                  <a:srgbClr val="252525"/>
                </a:solidFill>
                <a:latin typeface="Garamond"/>
                <a:cs typeface="Garamond"/>
              </a:rPr>
              <a:t>prokuratur</a:t>
            </a:r>
            <a:r>
              <a:rPr sz="1800" spc="70">
                <a:solidFill>
                  <a:srgbClr val="252525"/>
                </a:solidFill>
                <a:latin typeface="Garamond"/>
                <a:cs typeface="Garamond"/>
              </a:rPr>
              <a:t> </a:t>
            </a:r>
            <a:r>
              <a:rPr sz="1800" spc="-10">
                <a:solidFill>
                  <a:srgbClr val="252525"/>
                </a:solidFill>
                <a:latin typeface="Garamond"/>
                <a:cs typeface="Garamond"/>
              </a:rPr>
              <a:t>rejonowych.</a:t>
            </a:r>
            <a:endParaRPr sz="1800">
              <a:latin typeface="Garamond"/>
              <a:cs typeface="Garamond"/>
            </a:endParaRPr>
          </a:p>
          <a:p>
            <a:pPr marL="12700" marR="5080" algn="just">
              <a:lnSpc>
                <a:spcPct val="80000"/>
              </a:lnSpc>
              <a:spcBef>
                <a:spcPts val="1035"/>
              </a:spcBef>
            </a:pPr>
            <a:r>
              <a:rPr sz="1800">
                <a:solidFill>
                  <a:srgbClr val="252525"/>
                </a:solidFill>
                <a:latin typeface="Garamond"/>
                <a:cs typeface="Garamond"/>
              </a:rPr>
              <a:t>§ </a:t>
            </a:r>
            <a:r>
              <a:rPr sz="1800" spc="5">
                <a:solidFill>
                  <a:srgbClr val="252525"/>
                </a:solidFill>
                <a:latin typeface="Garamond"/>
                <a:cs typeface="Garamond"/>
              </a:rPr>
              <a:t>4. </a:t>
            </a:r>
            <a:r>
              <a:rPr sz="1800" spc="-5">
                <a:solidFill>
                  <a:srgbClr val="252525"/>
                </a:solidFill>
                <a:latin typeface="Garamond"/>
                <a:cs typeface="Garamond"/>
              </a:rPr>
              <a:t>Prokuratorami Instytutu </a:t>
            </a:r>
            <a:r>
              <a:rPr sz="1800" spc="-10">
                <a:solidFill>
                  <a:srgbClr val="252525"/>
                </a:solidFill>
                <a:latin typeface="Garamond"/>
                <a:cs typeface="Garamond"/>
              </a:rPr>
              <a:t>Pamięci Narodowej </a:t>
            </a:r>
            <a:r>
              <a:rPr sz="1800">
                <a:solidFill>
                  <a:srgbClr val="252525"/>
                </a:solidFill>
                <a:latin typeface="Garamond"/>
                <a:cs typeface="Garamond"/>
              </a:rPr>
              <a:t>są </a:t>
            </a:r>
            <a:r>
              <a:rPr sz="1800" spc="-5">
                <a:solidFill>
                  <a:srgbClr val="252525"/>
                </a:solidFill>
                <a:latin typeface="Garamond"/>
                <a:cs typeface="Garamond"/>
              </a:rPr>
              <a:t>prokuratorzy Głównej </a:t>
            </a:r>
            <a:r>
              <a:rPr sz="1800" spc="-10">
                <a:solidFill>
                  <a:srgbClr val="252525"/>
                </a:solidFill>
                <a:latin typeface="Garamond"/>
                <a:cs typeface="Garamond"/>
              </a:rPr>
              <a:t>Komisji </a:t>
            </a:r>
            <a:r>
              <a:rPr sz="1800">
                <a:solidFill>
                  <a:srgbClr val="252525"/>
                </a:solidFill>
                <a:latin typeface="Garamond"/>
                <a:cs typeface="Garamond"/>
              </a:rPr>
              <a:t>Ścigania </a:t>
            </a:r>
            <a:r>
              <a:rPr sz="1800" spc="-5">
                <a:solidFill>
                  <a:srgbClr val="252525"/>
                </a:solidFill>
                <a:latin typeface="Garamond"/>
                <a:cs typeface="Garamond"/>
              </a:rPr>
              <a:t>Zbrodni </a:t>
            </a:r>
            <a:r>
              <a:rPr sz="1800" spc="-10">
                <a:solidFill>
                  <a:srgbClr val="252525"/>
                </a:solidFill>
                <a:latin typeface="Garamond"/>
                <a:cs typeface="Garamond"/>
              </a:rPr>
              <a:t>przeciwko  </a:t>
            </a:r>
            <a:r>
              <a:rPr sz="1800" spc="-5">
                <a:solidFill>
                  <a:srgbClr val="252525"/>
                </a:solidFill>
                <a:latin typeface="Garamond"/>
                <a:cs typeface="Garamond"/>
              </a:rPr>
              <a:t>Narodowi </a:t>
            </a:r>
            <a:r>
              <a:rPr sz="1800" spc="-15">
                <a:solidFill>
                  <a:srgbClr val="252525"/>
                </a:solidFill>
                <a:latin typeface="Garamond"/>
                <a:cs typeface="Garamond"/>
              </a:rPr>
              <a:t>Polskiemu, </a:t>
            </a:r>
            <a:r>
              <a:rPr sz="1800" spc="-10">
                <a:solidFill>
                  <a:srgbClr val="252525"/>
                </a:solidFill>
                <a:latin typeface="Garamond"/>
                <a:cs typeface="Garamond"/>
              </a:rPr>
              <a:t>zwanej </a:t>
            </a:r>
            <a:r>
              <a:rPr sz="1800">
                <a:solidFill>
                  <a:srgbClr val="252525"/>
                </a:solidFill>
                <a:latin typeface="Garamond"/>
                <a:cs typeface="Garamond"/>
              </a:rPr>
              <a:t>dalej </a:t>
            </a:r>
            <a:r>
              <a:rPr sz="1800" spc="-5">
                <a:solidFill>
                  <a:srgbClr val="252525"/>
                </a:solidFill>
                <a:latin typeface="Garamond"/>
                <a:cs typeface="Garamond"/>
              </a:rPr>
              <a:t>„Główną Komisją”, prokuratorzy </a:t>
            </a:r>
            <a:r>
              <a:rPr sz="1800" spc="-10">
                <a:solidFill>
                  <a:srgbClr val="252525"/>
                </a:solidFill>
                <a:latin typeface="Garamond"/>
                <a:cs typeface="Garamond"/>
              </a:rPr>
              <a:t>oddziałowych </a:t>
            </a:r>
            <a:r>
              <a:rPr sz="1800" spc="-5">
                <a:solidFill>
                  <a:srgbClr val="252525"/>
                </a:solidFill>
                <a:latin typeface="Garamond"/>
                <a:cs typeface="Garamond"/>
              </a:rPr>
              <a:t>komisji </a:t>
            </a:r>
            <a:r>
              <a:rPr sz="1800">
                <a:solidFill>
                  <a:srgbClr val="252525"/>
                </a:solidFill>
                <a:latin typeface="Garamond"/>
                <a:cs typeface="Garamond"/>
              </a:rPr>
              <a:t>ścigania </a:t>
            </a:r>
            <a:r>
              <a:rPr sz="1800" spc="-5">
                <a:solidFill>
                  <a:srgbClr val="252525"/>
                </a:solidFill>
                <a:latin typeface="Garamond"/>
                <a:cs typeface="Garamond"/>
              </a:rPr>
              <a:t>zbrodni  </a:t>
            </a:r>
            <a:r>
              <a:rPr sz="1800" spc="-10">
                <a:solidFill>
                  <a:srgbClr val="252525"/>
                </a:solidFill>
                <a:latin typeface="Garamond"/>
                <a:cs typeface="Garamond"/>
              </a:rPr>
              <a:t>przeciwko </a:t>
            </a:r>
            <a:r>
              <a:rPr sz="1800" spc="-5">
                <a:solidFill>
                  <a:srgbClr val="252525"/>
                </a:solidFill>
                <a:latin typeface="Garamond"/>
                <a:cs typeface="Garamond"/>
              </a:rPr>
              <a:t>Narodowi </a:t>
            </a:r>
            <a:r>
              <a:rPr sz="1800" spc="-15">
                <a:solidFill>
                  <a:srgbClr val="252525"/>
                </a:solidFill>
                <a:latin typeface="Garamond"/>
                <a:cs typeface="Garamond"/>
              </a:rPr>
              <a:t>Polskiemu, </a:t>
            </a:r>
            <a:r>
              <a:rPr sz="1800" spc="-10">
                <a:solidFill>
                  <a:srgbClr val="252525"/>
                </a:solidFill>
                <a:latin typeface="Garamond"/>
                <a:cs typeface="Garamond"/>
              </a:rPr>
              <a:t>zwanych </a:t>
            </a:r>
            <a:r>
              <a:rPr sz="1800" spc="-5">
                <a:solidFill>
                  <a:srgbClr val="252525"/>
                </a:solidFill>
                <a:latin typeface="Garamond"/>
                <a:cs typeface="Garamond"/>
              </a:rPr>
              <a:t>dalej „oddziałowymi komisjami”, prokuratorzy </a:t>
            </a:r>
            <a:r>
              <a:rPr sz="1800">
                <a:solidFill>
                  <a:srgbClr val="252525"/>
                </a:solidFill>
                <a:latin typeface="Garamond"/>
                <a:cs typeface="Garamond"/>
              </a:rPr>
              <a:t>Biura Lustracyjnego </a:t>
            </a:r>
            <a:r>
              <a:rPr sz="1800" spc="-5">
                <a:solidFill>
                  <a:srgbClr val="252525"/>
                </a:solidFill>
                <a:latin typeface="Garamond"/>
                <a:cs typeface="Garamond"/>
              </a:rPr>
              <a:t>oraz  prokuratorzy </a:t>
            </a:r>
            <a:r>
              <a:rPr sz="1800" spc="-10">
                <a:solidFill>
                  <a:srgbClr val="252525"/>
                </a:solidFill>
                <a:latin typeface="Garamond"/>
                <a:cs typeface="Garamond"/>
              </a:rPr>
              <a:t>oddziałowych </a:t>
            </a:r>
            <a:r>
              <a:rPr sz="1800" spc="-5">
                <a:solidFill>
                  <a:srgbClr val="252525"/>
                </a:solidFill>
                <a:latin typeface="Garamond"/>
                <a:cs typeface="Garamond"/>
              </a:rPr>
              <a:t>biur</a:t>
            </a:r>
            <a:r>
              <a:rPr sz="1800" spc="30">
                <a:solidFill>
                  <a:srgbClr val="252525"/>
                </a:solidFill>
                <a:latin typeface="Garamond"/>
                <a:cs typeface="Garamond"/>
              </a:rPr>
              <a:t> </a:t>
            </a:r>
            <a:r>
              <a:rPr sz="1800" spc="-5">
                <a:solidFill>
                  <a:srgbClr val="252525"/>
                </a:solidFill>
                <a:latin typeface="Garamond"/>
                <a:cs typeface="Garamond"/>
              </a:rPr>
              <a:t>lustracyjnych.</a:t>
            </a:r>
            <a:endParaRPr sz="1800">
              <a:latin typeface="Garamond"/>
              <a:cs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2649092" y="1240916"/>
            <a:ext cx="6893559" cy="696595"/>
          </a:xfrm>
          <a:prstGeom prst="rect">
            <a:avLst/>
          </a:prstGeom>
        </p:spPr>
        <p:txBody>
          <a:bodyPr vert="horz" wrap="square" lIns="0" tIns="13335" rIns="0" bIns="0" rtlCol="0">
            <a:spAutoFit/>
          </a:bodyPr>
          <a:lstStyle/>
          <a:p>
            <a:pPr marL="12700">
              <a:lnSpc>
                <a:spcPct val="100000"/>
              </a:lnSpc>
              <a:spcBef>
                <a:spcPts val="105"/>
              </a:spcBef>
            </a:pPr>
            <a:r>
              <a:rPr sz="4400" spc="-45"/>
              <a:t>PROKURATURY </a:t>
            </a:r>
            <a:r>
              <a:rPr sz="4400"/>
              <a:t>W</a:t>
            </a:r>
            <a:r>
              <a:rPr sz="4400" spc="-70"/>
              <a:t> </a:t>
            </a:r>
            <a:r>
              <a:rPr sz="4400"/>
              <a:t>POLSCE</a:t>
            </a:r>
          </a:p>
        </p:txBody>
      </p:sp>
      <p:sp>
        <p:nvSpPr>
          <p:cNvPr id="4" name="object 4"/>
          <p:cNvSpPr txBox="1"/>
          <p:nvPr/>
        </p:nvSpPr>
        <p:spPr>
          <a:xfrm>
            <a:off x="1374394" y="2443722"/>
            <a:ext cx="6901180" cy="3074035"/>
          </a:xfrm>
          <a:prstGeom prst="rect">
            <a:avLst/>
          </a:prstGeom>
        </p:spPr>
        <p:txBody>
          <a:bodyPr vert="horz" wrap="square" lIns="0" tIns="88265" rIns="0" bIns="0" rtlCol="0">
            <a:spAutoFit/>
          </a:bodyPr>
          <a:lstStyle/>
          <a:p>
            <a:pPr marL="12700">
              <a:lnSpc>
                <a:spcPct val="100000"/>
              </a:lnSpc>
              <a:spcBef>
                <a:spcPts val="695"/>
              </a:spcBef>
            </a:pPr>
            <a:r>
              <a:rPr sz="2000" spc="10">
                <a:solidFill>
                  <a:srgbClr val="252525"/>
                </a:solidFill>
                <a:latin typeface="Garamond"/>
                <a:cs typeface="Garamond"/>
              </a:rPr>
              <a:t>Art.</a:t>
            </a:r>
            <a:r>
              <a:rPr sz="2000" spc="-20">
                <a:solidFill>
                  <a:srgbClr val="252525"/>
                </a:solidFill>
                <a:latin typeface="Garamond"/>
                <a:cs typeface="Garamond"/>
              </a:rPr>
              <a:t> </a:t>
            </a:r>
            <a:r>
              <a:rPr sz="2000" spc="-5">
                <a:solidFill>
                  <a:srgbClr val="252525"/>
                </a:solidFill>
                <a:latin typeface="Garamond"/>
                <a:cs typeface="Garamond"/>
              </a:rPr>
              <a:t>16</a:t>
            </a:r>
            <a:endParaRPr sz="2000">
              <a:latin typeface="Garamond"/>
              <a:cs typeface="Garamond"/>
            </a:endParaRPr>
          </a:p>
          <a:p>
            <a:pPr marL="12700">
              <a:lnSpc>
                <a:spcPct val="100000"/>
              </a:lnSpc>
              <a:spcBef>
                <a:spcPts val="600"/>
              </a:spcBef>
            </a:pPr>
            <a:r>
              <a:rPr sz="2000" spc="-10">
                <a:solidFill>
                  <a:srgbClr val="252525"/>
                </a:solidFill>
                <a:latin typeface="Garamond"/>
                <a:cs typeface="Garamond"/>
              </a:rPr>
              <a:t>Powszechnymi </a:t>
            </a:r>
            <a:r>
              <a:rPr sz="2000">
                <a:solidFill>
                  <a:srgbClr val="252525"/>
                </a:solidFill>
                <a:latin typeface="Garamond"/>
                <a:cs typeface="Garamond"/>
              </a:rPr>
              <a:t>jednostkami organizacyjnymi prokuratury</a:t>
            </a:r>
            <a:r>
              <a:rPr sz="2000" spc="-25">
                <a:solidFill>
                  <a:srgbClr val="252525"/>
                </a:solidFill>
                <a:latin typeface="Garamond"/>
                <a:cs typeface="Garamond"/>
              </a:rPr>
              <a:t> </a:t>
            </a:r>
            <a:r>
              <a:rPr sz="2000">
                <a:solidFill>
                  <a:srgbClr val="252525"/>
                </a:solidFill>
                <a:latin typeface="Garamond"/>
                <a:cs typeface="Garamond"/>
              </a:rPr>
              <a:t>są:</a:t>
            </a:r>
            <a:endParaRPr sz="2000">
              <a:latin typeface="Garamond"/>
              <a:cs typeface="Garamond"/>
            </a:endParaRPr>
          </a:p>
          <a:p>
            <a:pPr marL="12700" marR="5080">
              <a:lnSpc>
                <a:spcPct val="125000"/>
              </a:lnSpc>
              <a:spcBef>
                <a:spcPts val="5"/>
              </a:spcBef>
            </a:pPr>
            <a:r>
              <a:rPr sz="2000">
                <a:solidFill>
                  <a:srgbClr val="252525"/>
                </a:solidFill>
                <a:latin typeface="Garamond"/>
                <a:cs typeface="Garamond"/>
              </a:rPr>
              <a:t>Prokuratura </a:t>
            </a:r>
            <a:r>
              <a:rPr sz="2000" spc="-10">
                <a:solidFill>
                  <a:srgbClr val="252525"/>
                </a:solidFill>
                <a:latin typeface="Garamond"/>
                <a:cs typeface="Garamond"/>
              </a:rPr>
              <a:t>Krajowa, </a:t>
            </a:r>
            <a:r>
              <a:rPr sz="2000">
                <a:solidFill>
                  <a:srgbClr val="252525"/>
                </a:solidFill>
                <a:latin typeface="Garamond"/>
                <a:cs typeface="Garamond"/>
              </a:rPr>
              <a:t>prokuratury </a:t>
            </a:r>
            <a:r>
              <a:rPr sz="2000" spc="-5">
                <a:solidFill>
                  <a:srgbClr val="252525"/>
                </a:solidFill>
                <a:latin typeface="Garamond"/>
                <a:cs typeface="Garamond"/>
              </a:rPr>
              <a:t>regionalne, </a:t>
            </a:r>
            <a:r>
              <a:rPr sz="2000">
                <a:solidFill>
                  <a:srgbClr val="252525"/>
                </a:solidFill>
                <a:latin typeface="Garamond"/>
                <a:cs typeface="Garamond"/>
              </a:rPr>
              <a:t>prokuratury </a:t>
            </a:r>
            <a:r>
              <a:rPr sz="2000" spc="-5">
                <a:solidFill>
                  <a:srgbClr val="252525"/>
                </a:solidFill>
                <a:latin typeface="Garamond"/>
                <a:cs typeface="Garamond"/>
              </a:rPr>
              <a:t>okręgowe </a:t>
            </a:r>
            <a:r>
              <a:rPr sz="2000">
                <a:solidFill>
                  <a:srgbClr val="252525"/>
                </a:solidFill>
                <a:latin typeface="Garamond"/>
                <a:cs typeface="Garamond"/>
              </a:rPr>
              <a:t>i  prokuratury</a:t>
            </a:r>
            <a:r>
              <a:rPr sz="2000" spc="-40">
                <a:solidFill>
                  <a:srgbClr val="252525"/>
                </a:solidFill>
                <a:latin typeface="Garamond"/>
                <a:cs typeface="Garamond"/>
              </a:rPr>
              <a:t> </a:t>
            </a:r>
            <a:r>
              <a:rPr sz="2000" spc="-10">
                <a:solidFill>
                  <a:srgbClr val="252525"/>
                </a:solidFill>
                <a:latin typeface="Garamond"/>
                <a:cs typeface="Garamond"/>
              </a:rPr>
              <a:t>rejonowe.</a:t>
            </a:r>
            <a:endParaRPr sz="2000">
              <a:latin typeface="Garamond"/>
              <a:cs typeface="Garamond"/>
            </a:endParaRPr>
          </a:p>
          <a:p>
            <a:pPr marL="12700">
              <a:lnSpc>
                <a:spcPct val="100000"/>
              </a:lnSpc>
              <a:spcBef>
                <a:spcPts val="600"/>
              </a:spcBef>
            </a:pPr>
            <a:r>
              <a:rPr sz="2000" spc="10">
                <a:solidFill>
                  <a:srgbClr val="252525"/>
                </a:solidFill>
                <a:latin typeface="Garamond"/>
                <a:cs typeface="Garamond"/>
              </a:rPr>
              <a:t>Art.</a:t>
            </a:r>
            <a:r>
              <a:rPr sz="2000" spc="-20">
                <a:solidFill>
                  <a:srgbClr val="252525"/>
                </a:solidFill>
                <a:latin typeface="Garamond"/>
                <a:cs typeface="Garamond"/>
              </a:rPr>
              <a:t> </a:t>
            </a:r>
            <a:r>
              <a:rPr sz="2000" spc="-5">
                <a:solidFill>
                  <a:srgbClr val="252525"/>
                </a:solidFill>
                <a:latin typeface="Garamond"/>
                <a:cs typeface="Garamond"/>
              </a:rPr>
              <a:t>74</a:t>
            </a:r>
            <a:endParaRPr sz="2000">
              <a:latin typeface="Garamond"/>
              <a:cs typeface="Garamond"/>
            </a:endParaRPr>
          </a:p>
          <a:p>
            <a:pPr marL="12700" marR="624840">
              <a:lnSpc>
                <a:spcPct val="125000"/>
              </a:lnSpc>
            </a:pPr>
            <a:r>
              <a:rPr sz="2000">
                <a:solidFill>
                  <a:srgbClr val="252525"/>
                </a:solidFill>
                <a:latin typeface="Garamond"/>
                <a:cs typeface="Garamond"/>
              </a:rPr>
              <a:t>§ </a:t>
            </a:r>
            <a:r>
              <a:rPr sz="2000" spc="-5">
                <a:solidFill>
                  <a:srgbClr val="252525"/>
                </a:solidFill>
                <a:latin typeface="Garamond"/>
                <a:cs typeface="Garamond"/>
              </a:rPr>
              <a:t>1. </a:t>
            </a:r>
            <a:r>
              <a:rPr sz="2000">
                <a:solidFill>
                  <a:srgbClr val="252525"/>
                </a:solidFill>
                <a:latin typeface="Garamond"/>
                <a:cs typeface="Garamond"/>
              </a:rPr>
              <a:t>Prokuratorów </a:t>
            </a:r>
            <a:r>
              <a:rPr sz="2000" spc="-10">
                <a:solidFill>
                  <a:srgbClr val="252525"/>
                </a:solidFill>
                <a:latin typeface="Garamond"/>
                <a:cs typeface="Garamond"/>
              </a:rPr>
              <a:t>powszechnych </a:t>
            </a:r>
            <a:r>
              <a:rPr sz="2000" spc="-5">
                <a:solidFill>
                  <a:srgbClr val="252525"/>
                </a:solidFill>
                <a:latin typeface="Garamond"/>
                <a:cs typeface="Garamond"/>
              </a:rPr>
              <a:t>jednostek </a:t>
            </a:r>
            <a:r>
              <a:rPr sz="2000">
                <a:solidFill>
                  <a:srgbClr val="252525"/>
                </a:solidFill>
                <a:latin typeface="Garamond"/>
                <a:cs typeface="Garamond"/>
              </a:rPr>
              <a:t>organizacyjnych  prokuratury </a:t>
            </a:r>
            <a:r>
              <a:rPr sz="2000" spc="-5">
                <a:solidFill>
                  <a:srgbClr val="252525"/>
                </a:solidFill>
                <a:latin typeface="Garamond"/>
                <a:cs typeface="Garamond"/>
              </a:rPr>
              <a:t>na stanowisko prokuratorskie </a:t>
            </a:r>
            <a:r>
              <a:rPr sz="2000" spc="-15">
                <a:solidFill>
                  <a:srgbClr val="252525"/>
                </a:solidFill>
                <a:latin typeface="Garamond"/>
                <a:cs typeface="Garamond"/>
              </a:rPr>
              <a:t>powołuje </a:t>
            </a:r>
            <a:r>
              <a:rPr sz="2000">
                <a:solidFill>
                  <a:srgbClr val="252525"/>
                </a:solidFill>
                <a:latin typeface="Garamond"/>
                <a:cs typeface="Garamond"/>
              </a:rPr>
              <a:t>Prokurator  </a:t>
            </a:r>
            <a:r>
              <a:rPr sz="2000" spc="-5">
                <a:solidFill>
                  <a:srgbClr val="252525"/>
                </a:solidFill>
                <a:latin typeface="Garamond"/>
                <a:cs typeface="Garamond"/>
              </a:rPr>
              <a:t>Generalny na </a:t>
            </a:r>
            <a:r>
              <a:rPr sz="2000">
                <a:solidFill>
                  <a:srgbClr val="252525"/>
                </a:solidFill>
                <a:latin typeface="Garamond"/>
                <a:cs typeface="Garamond"/>
              </a:rPr>
              <a:t>wniosek Prokuratora</a:t>
            </a:r>
            <a:r>
              <a:rPr sz="2000" spc="-30">
                <a:solidFill>
                  <a:srgbClr val="252525"/>
                </a:solidFill>
                <a:latin typeface="Garamond"/>
                <a:cs typeface="Garamond"/>
              </a:rPr>
              <a:t> </a:t>
            </a:r>
            <a:r>
              <a:rPr sz="2000" spc="-10">
                <a:solidFill>
                  <a:srgbClr val="252525"/>
                </a:solidFill>
                <a:latin typeface="Garamond"/>
                <a:cs typeface="Garamond"/>
              </a:rPr>
              <a:t>Krajowego.</a:t>
            </a:r>
            <a:endParaRPr sz="2000">
              <a:latin typeface="Garamond"/>
              <a:cs typeface="Garamon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08661" rIns="0" bIns="0" rtlCol="0">
            <a:spAutoFit/>
          </a:bodyPr>
          <a:lstStyle/>
          <a:p>
            <a:pPr algn="ctr">
              <a:lnSpc>
                <a:spcPct val="100000"/>
              </a:lnSpc>
              <a:spcBef>
                <a:spcPts val="95"/>
              </a:spcBef>
            </a:pPr>
            <a:r>
              <a:rPr sz="2800" spc="-30"/>
              <a:t>ZASADA </a:t>
            </a:r>
            <a:r>
              <a:rPr sz="2800" spc="-100"/>
              <a:t>PRAWA </a:t>
            </a:r>
            <a:r>
              <a:rPr sz="2800" spc="-5"/>
              <a:t>A </a:t>
            </a:r>
            <a:r>
              <a:rPr sz="2800" spc="-30"/>
              <a:t>ZASADA</a:t>
            </a:r>
            <a:r>
              <a:rPr sz="2800" spc="145"/>
              <a:t> </a:t>
            </a:r>
            <a:r>
              <a:rPr sz="2800" spc="-55"/>
              <a:t>PROCESOWA</a:t>
            </a:r>
            <a:endParaRPr sz="2800"/>
          </a:p>
          <a:p>
            <a:pPr algn="ctr">
              <a:lnSpc>
                <a:spcPct val="100000"/>
              </a:lnSpc>
              <a:spcBef>
                <a:spcPts val="5"/>
              </a:spcBef>
            </a:pPr>
            <a:r>
              <a:rPr sz="2800" spc="-5"/>
              <a:t>- </a:t>
            </a:r>
            <a:r>
              <a:rPr sz="2800" spc="-30"/>
              <a:t>ZASADA</a:t>
            </a:r>
            <a:r>
              <a:rPr sz="2800" spc="10"/>
              <a:t> </a:t>
            </a:r>
            <a:r>
              <a:rPr sz="2800" spc="-100"/>
              <a:t>PRAWA</a:t>
            </a:r>
            <a:endParaRPr sz="2800"/>
          </a:p>
        </p:txBody>
      </p:sp>
      <p:sp>
        <p:nvSpPr>
          <p:cNvPr id="4" name="object 4"/>
          <p:cNvSpPr txBox="1"/>
          <p:nvPr/>
        </p:nvSpPr>
        <p:spPr>
          <a:xfrm>
            <a:off x="1374394" y="2475715"/>
            <a:ext cx="9444990" cy="2609850"/>
          </a:xfrm>
          <a:prstGeom prst="rect">
            <a:avLst/>
          </a:prstGeom>
        </p:spPr>
        <p:txBody>
          <a:bodyPr vert="horz" wrap="square" lIns="0" tIns="102870" rIns="0" bIns="0" rtlCol="0">
            <a:spAutoFit/>
          </a:bodyPr>
          <a:lstStyle/>
          <a:p>
            <a:pPr marL="299085" indent="-287020" algn="just">
              <a:lnSpc>
                <a:spcPct val="100000"/>
              </a:lnSpc>
              <a:spcBef>
                <a:spcPts val="810"/>
              </a:spcBef>
              <a:buClr>
                <a:srgbClr val="83992A"/>
              </a:buClr>
              <a:buSzPct val="114583"/>
              <a:buFont typeface="Arial"/>
              <a:buChar char="•"/>
              <a:tabLst>
                <a:tab pos="299720" algn="l"/>
              </a:tabLst>
            </a:pPr>
            <a:r>
              <a:rPr sz="2400" spc="15">
                <a:solidFill>
                  <a:srgbClr val="252525"/>
                </a:solidFill>
                <a:latin typeface="Garamond"/>
                <a:cs typeface="Garamond"/>
              </a:rPr>
              <a:t>Norma </a:t>
            </a:r>
            <a:r>
              <a:rPr sz="2400" spc="-10">
                <a:solidFill>
                  <a:srgbClr val="252525"/>
                </a:solidFill>
                <a:latin typeface="Garamond"/>
                <a:cs typeface="Garamond"/>
              </a:rPr>
              <a:t>prawna </a:t>
            </a:r>
            <a:r>
              <a:rPr sz="2400">
                <a:solidFill>
                  <a:srgbClr val="252525"/>
                </a:solidFill>
                <a:latin typeface="Garamond"/>
                <a:cs typeface="Garamond"/>
              </a:rPr>
              <a:t>o </a:t>
            </a:r>
            <a:r>
              <a:rPr sz="2400" spc="-5">
                <a:solidFill>
                  <a:srgbClr val="252525"/>
                </a:solidFill>
                <a:latin typeface="Garamond"/>
                <a:cs typeface="Garamond"/>
              </a:rPr>
              <a:t>szczególnym znaczeniu </a:t>
            </a:r>
            <a:r>
              <a:rPr sz="2400">
                <a:solidFill>
                  <a:srgbClr val="252525"/>
                </a:solidFill>
                <a:latin typeface="Garamond"/>
                <a:cs typeface="Garamond"/>
              </a:rPr>
              <a:t>w </a:t>
            </a:r>
            <a:r>
              <a:rPr sz="2400" spc="-5">
                <a:solidFill>
                  <a:srgbClr val="252525"/>
                </a:solidFill>
                <a:latin typeface="Garamond"/>
                <a:cs typeface="Garamond"/>
              </a:rPr>
              <a:t>systemie</a:t>
            </a:r>
            <a:r>
              <a:rPr sz="2400" spc="30">
                <a:solidFill>
                  <a:srgbClr val="252525"/>
                </a:solidFill>
                <a:latin typeface="Garamond"/>
                <a:cs typeface="Garamond"/>
              </a:rPr>
              <a:t> </a:t>
            </a:r>
            <a:r>
              <a:rPr sz="2400" spc="-15">
                <a:solidFill>
                  <a:srgbClr val="252525"/>
                </a:solidFill>
                <a:latin typeface="Garamond"/>
                <a:cs typeface="Garamond"/>
              </a:rPr>
              <a:t>prawa.</a:t>
            </a:r>
            <a:endParaRPr sz="2400">
              <a:latin typeface="Garamond"/>
              <a:cs typeface="Garamond"/>
            </a:endParaRPr>
          </a:p>
          <a:p>
            <a:pPr marL="299085" marR="5080" indent="-287020" algn="just">
              <a:lnSpc>
                <a:spcPct val="100000"/>
              </a:lnSpc>
              <a:spcBef>
                <a:spcPts val="1180"/>
              </a:spcBef>
              <a:buClr>
                <a:srgbClr val="83992A"/>
              </a:buClr>
              <a:buSzPct val="114583"/>
              <a:buFont typeface="Arial"/>
              <a:buChar char="•"/>
              <a:tabLst>
                <a:tab pos="299720" algn="l"/>
              </a:tabLst>
            </a:pPr>
            <a:r>
              <a:rPr sz="2400" spc="-15">
                <a:solidFill>
                  <a:srgbClr val="252525"/>
                </a:solidFill>
                <a:latin typeface="Garamond"/>
                <a:cs typeface="Garamond"/>
              </a:rPr>
              <a:t>Wyróżnia </a:t>
            </a:r>
            <a:r>
              <a:rPr sz="2400">
                <a:solidFill>
                  <a:srgbClr val="252525"/>
                </a:solidFill>
                <a:latin typeface="Garamond"/>
                <a:cs typeface="Garamond"/>
              </a:rPr>
              <a:t>się </a:t>
            </a:r>
            <a:r>
              <a:rPr sz="2400" spc="-5">
                <a:solidFill>
                  <a:srgbClr val="252525"/>
                </a:solidFill>
                <a:latin typeface="Garamond"/>
                <a:cs typeface="Garamond"/>
              </a:rPr>
              <a:t>zasady </a:t>
            </a:r>
            <a:r>
              <a:rPr sz="2400" b="1" u="heavy">
                <a:solidFill>
                  <a:srgbClr val="252525"/>
                </a:solidFill>
                <a:uFill>
                  <a:solidFill>
                    <a:srgbClr val="252525"/>
                  </a:solidFill>
                </a:uFill>
                <a:latin typeface="Garamond"/>
                <a:cs typeface="Garamond"/>
              </a:rPr>
              <a:t>uniwersalne </a:t>
            </a:r>
            <a:r>
              <a:rPr sz="2400" b="1" u="heavy" spc="-10">
                <a:solidFill>
                  <a:srgbClr val="252525"/>
                </a:solidFill>
                <a:uFill>
                  <a:solidFill>
                    <a:srgbClr val="252525"/>
                  </a:solidFill>
                </a:uFill>
                <a:latin typeface="Garamond"/>
                <a:cs typeface="Garamond"/>
              </a:rPr>
              <a:t>(ogólnoprawne)</a:t>
            </a:r>
            <a:r>
              <a:rPr sz="2400" b="1" spc="-10">
                <a:solidFill>
                  <a:srgbClr val="252525"/>
                </a:solidFill>
                <a:latin typeface="Garamond"/>
                <a:cs typeface="Garamond"/>
              </a:rPr>
              <a:t> </a:t>
            </a:r>
            <a:r>
              <a:rPr sz="2400" spc="-5">
                <a:solidFill>
                  <a:srgbClr val="252525"/>
                </a:solidFill>
                <a:latin typeface="Garamond"/>
                <a:cs typeface="Garamond"/>
              </a:rPr>
              <a:t>odnoszące </a:t>
            </a:r>
            <a:r>
              <a:rPr sz="2400">
                <a:solidFill>
                  <a:srgbClr val="252525"/>
                </a:solidFill>
                <a:latin typeface="Garamond"/>
                <a:cs typeface="Garamond"/>
              </a:rPr>
              <a:t>się do </a:t>
            </a:r>
            <a:r>
              <a:rPr sz="2400" spc="10">
                <a:solidFill>
                  <a:srgbClr val="252525"/>
                </a:solidFill>
                <a:latin typeface="Garamond"/>
                <a:cs typeface="Garamond"/>
              </a:rPr>
              <a:t>całego  </a:t>
            </a:r>
            <a:r>
              <a:rPr sz="2400" spc="-10">
                <a:solidFill>
                  <a:srgbClr val="252525"/>
                </a:solidFill>
                <a:latin typeface="Garamond"/>
                <a:cs typeface="Garamond"/>
              </a:rPr>
              <a:t>systemu </a:t>
            </a:r>
            <a:r>
              <a:rPr sz="2400" spc="-15">
                <a:solidFill>
                  <a:srgbClr val="252525"/>
                </a:solidFill>
                <a:latin typeface="Garamond"/>
                <a:cs typeface="Garamond"/>
              </a:rPr>
              <a:t>prawa </a:t>
            </a:r>
            <a:r>
              <a:rPr sz="2400" spc="-5">
                <a:solidFill>
                  <a:srgbClr val="252525"/>
                </a:solidFill>
                <a:latin typeface="Garamond"/>
                <a:cs typeface="Garamond"/>
              </a:rPr>
              <a:t>oraz </a:t>
            </a:r>
            <a:r>
              <a:rPr sz="2400" spc="-15">
                <a:solidFill>
                  <a:srgbClr val="252525"/>
                </a:solidFill>
                <a:latin typeface="Garamond"/>
                <a:cs typeface="Garamond"/>
              </a:rPr>
              <a:t>te, </a:t>
            </a:r>
            <a:r>
              <a:rPr sz="2400">
                <a:solidFill>
                  <a:srgbClr val="252525"/>
                </a:solidFill>
                <a:latin typeface="Garamond"/>
                <a:cs typeface="Garamond"/>
              </a:rPr>
              <a:t>które </a:t>
            </a:r>
            <a:r>
              <a:rPr sz="2400" spc="-5">
                <a:solidFill>
                  <a:srgbClr val="252525"/>
                </a:solidFill>
                <a:latin typeface="Garamond"/>
                <a:cs typeface="Garamond"/>
              </a:rPr>
              <a:t>dotyczą </a:t>
            </a:r>
            <a:r>
              <a:rPr sz="2400" spc="15">
                <a:solidFill>
                  <a:srgbClr val="252525"/>
                </a:solidFill>
                <a:latin typeface="Garamond"/>
                <a:cs typeface="Garamond"/>
              </a:rPr>
              <a:t>jego</a:t>
            </a:r>
            <a:r>
              <a:rPr sz="2400" u="heavy" spc="15">
                <a:solidFill>
                  <a:srgbClr val="252525"/>
                </a:solidFill>
                <a:uFill>
                  <a:solidFill>
                    <a:srgbClr val="252525"/>
                  </a:solidFill>
                </a:uFill>
                <a:latin typeface="Garamond"/>
                <a:cs typeface="Garamond"/>
              </a:rPr>
              <a:t> </a:t>
            </a:r>
            <a:r>
              <a:rPr sz="2400" b="1" u="heavy" spc="-15">
                <a:solidFill>
                  <a:srgbClr val="252525"/>
                </a:solidFill>
                <a:uFill>
                  <a:solidFill>
                    <a:srgbClr val="252525"/>
                  </a:solidFill>
                </a:uFill>
                <a:latin typeface="Garamond"/>
                <a:cs typeface="Garamond"/>
              </a:rPr>
              <a:t>poszczególnych </a:t>
            </a:r>
            <a:r>
              <a:rPr sz="2400" b="1" u="heavy">
                <a:solidFill>
                  <a:srgbClr val="252525"/>
                </a:solidFill>
                <a:uFill>
                  <a:solidFill>
                    <a:srgbClr val="252525"/>
                  </a:solidFill>
                </a:uFill>
                <a:latin typeface="Garamond"/>
                <a:cs typeface="Garamond"/>
              </a:rPr>
              <a:t>części</a:t>
            </a:r>
            <a:r>
              <a:rPr sz="2400" b="1">
                <a:solidFill>
                  <a:srgbClr val="252525"/>
                </a:solidFill>
                <a:latin typeface="Garamond"/>
                <a:cs typeface="Garamond"/>
              </a:rPr>
              <a:t> </a:t>
            </a:r>
            <a:r>
              <a:rPr sz="2400" spc="-30">
                <a:solidFill>
                  <a:srgbClr val="252525"/>
                </a:solidFill>
                <a:latin typeface="Garamond"/>
                <a:cs typeface="Garamond"/>
              </a:rPr>
              <a:t>(np.  </a:t>
            </a:r>
            <a:r>
              <a:rPr sz="2400" spc="-5">
                <a:solidFill>
                  <a:srgbClr val="252525"/>
                </a:solidFill>
                <a:latin typeface="Garamond"/>
                <a:cs typeface="Garamond"/>
              </a:rPr>
              <a:t>zasady </a:t>
            </a:r>
            <a:r>
              <a:rPr sz="2400" spc="-20">
                <a:solidFill>
                  <a:srgbClr val="252525"/>
                </a:solidFill>
                <a:latin typeface="Garamond"/>
                <a:cs typeface="Garamond"/>
              </a:rPr>
              <a:t>prawa </a:t>
            </a:r>
            <a:r>
              <a:rPr sz="2400" spc="-10">
                <a:solidFill>
                  <a:srgbClr val="252525"/>
                </a:solidFill>
                <a:latin typeface="Garamond"/>
                <a:cs typeface="Garamond"/>
              </a:rPr>
              <a:t>cywilnego, </a:t>
            </a:r>
            <a:r>
              <a:rPr sz="2400" spc="-5">
                <a:solidFill>
                  <a:srgbClr val="252525"/>
                </a:solidFill>
                <a:latin typeface="Garamond"/>
                <a:cs typeface="Garamond"/>
              </a:rPr>
              <a:t>zasady procesu</a:t>
            </a:r>
            <a:r>
              <a:rPr sz="2400" spc="75">
                <a:solidFill>
                  <a:srgbClr val="252525"/>
                </a:solidFill>
                <a:latin typeface="Garamond"/>
                <a:cs typeface="Garamond"/>
              </a:rPr>
              <a:t> </a:t>
            </a:r>
            <a:r>
              <a:rPr sz="2400" spc="5">
                <a:solidFill>
                  <a:srgbClr val="252525"/>
                </a:solidFill>
                <a:latin typeface="Garamond"/>
                <a:cs typeface="Garamond"/>
              </a:rPr>
              <a:t>karnego).</a:t>
            </a:r>
            <a:endParaRPr sz="2400">
              <a:latin typeface="Garamond"/>
              <a:cs typeface="Garamond"/>
            </a:endParaRPr>
          </a:p>
          <a:p>
            <a:pPr marL="286385" marR="8890" lvl="1" indent="-286385" algn="r">
              <a:lnSpc>
                <a:spcPct val="100000"/>
              </a:lnSpc>
              <a:spcBef>
                <a:spcPts val="1180"/>
              </a:spcBef>
              <a:buClr>
                <a:srgbClr val="83992A"/>
              </a:buClr>
              <a:buSzPct val="114583"/>
              <a:buFont typeface="Arial"/>
              <a:buChar char="•"/>
              <a:tabLst>
                <a:tab pos="286385" algn="l"/>
                <a:tab pos="287020" algn="l"/>
              </a:tabLst>
            </a:pPr>
            <a:r>
              <a:rPr sz="2400" spc="-5">
                <a:solidFill>
                  <a:srgbClr val="252525"/>
                </a:solidFill>
                <a:latin typeface="Garamond"/>
                <a:cs typeface="Garamond"/>
              </a:rPr>
              <a:t>Z. </a:t>
            </a:r>
            <a:r>
              <a:rPr sz="2400">
                <a:solidFill>
                  <a:srgbClr val="252525"/>
                </a:solidFill>
                <a:latin typeface="Garamond"/>
                <a:cs typeface="Garamond"/>
              </a:rPr>
              <a:t>Pulka [w:] </a:t>
            </a:r>
            <a:r>
              <a:rPr sz="2400" spc="-5">
                <a:solidFill>
                  <a:srgbClr val="252525"/>
                </a:solidFill>
                <a:latin typeface="Garamond"/>
                <a:cs typeface="Garamond"/>
              </a:rPr>
              <a:t>A. </a:t>
            </a:r>
            <a:r>
              <a:rPr sz="2400">
                <a:solidFill>
                  <a:srgbClr val="252525"/>
                </a:solidFill>
                <a:latin typeface="Garamond"/>
                <a:cs typeface="Garamond"/>
              </a:rPr>
              <a:t>Bator (red.), </a:t>
            </a:r>
            <a:r>
              <a:rPr sz="2400" i="1" spc="-5">
                <a:solidFill>
                  <a:srgbClr val="252525"/>
                </a:solidFill>
                <a:latin typeface="Garamond"/>
                <a:cs typeface="Garamond"/>
              </a:rPr>
              <a:t>Wprowadzenie do nauk </a:t>
            </a:r>
            <a:r>
              <a:rPr sz="2400" i="1" spc="-10">
                <a:solidFill>
                  <a:srgbClr val="252525"/>
                </a:solidFill>
                <a:latin typeface="Garamond"/>
                <a:cs typeface="Garamond"/>
              </a:rPr>
              <a:t>prawnych.</a:t>
            </a:r>
            <a:r>
              <a:rPr sz="2400" i="1" spc="45">
                <a:solidFill>
                  <a:srgbClr val="252525"/>
                </a:solidFill>
                <a:latin typeface="Garamond"/>
                <a:cs typeface="Garamond"/>
              </a:rPr>
              <a:t> </a:t>
            </a:r>
            <a:r>
              <a:rPr sz="2400" i="1" spc="-15">
                <a:solidFill>
                  <a:srgbClr val="252525"/>
                </a:solidFill>
                <a:latin typeface="Garamond"/>
                <a:cs typeface="Garamond"/>
              </a:rPr>
              <a:t>Leksykon</a:t>
            </a:r>
            <a:endParaRPr sz="2400">
              <a:latin typeface="Garamond"/>
              <a:cs typeface="Garamond"/>
            </a:endParaRPr>
          </a:p>
          <a:p>
            <a:pPr marR="8255" algn="r">
              <a:lnSpc>
                <a:spcPct val="100000"/>
              </a:lnSpc>
            </a:pPr>
            <a:r>
              <a:rPr sz="2400" i="1" spc="-10">
                <a:solidFill>
                  <a:srgbClr val="252525"/>
                </a:solidFill>
                <a:latin typeface="Garamond"/>
                <a:cs typeface="Garamond"/>
              </a:rPr>
              <a:t>tematyczny</a:t>
            </a:r>
            <a:r>
              <a:rPr sz="2400" spc="-10">
                <a:solidFill>
                  <a:srgbClr val="252525"/>
                </a:solidFill>
                <a:latin typeface="Garamond"/>
                <a:cs typeface="Garamond"/>
              </a:rPr>
              <a:t>, </a:t>
            </a:r>
            <a:r>
              <a:rPr sz="2400" spc="-40">
                <a:solidFill>
                  <a:srgbClr val="252525"/>
                </a:solidFill>
                <a:latin typeface="Garamond"/>
                <a:cs typeface="Garamond"/>
              </a:rPr>
              <a:t>Warszawa </a:t>
            </a:r>
            <a:r>
              <a:rPr sz="2400">
                <a:solidFill>
                  <a:srgbClr val="252525"/>
                </a:solidFill>
                <a:latin typeface="Garamond"/>
                <a:cs typeface="Garamond"/>
              </a:rPr>
              <a:t>2008,</a:t>
            </a:r>
            <a:r>
              <a:rPr sz="2400" spc="75">
                <a:solidFill>
                  <a:srgbClr val="252525"/>
                </a:solidFill>
                <a:latin typeface="Garamond"/>
                <a:cs typeface="Garamond"/>
              </a:rPr>
              <a:t> </a:t>
            </a:r>
            <a:r>
              <a:rPr sz="2400" spc="-20">
                <a:solidFill>
                  <a:srgbClr val="252525"/>
                </a:solidFill>
                <a:latin typeface="Garamond"/>
                <a:cs typeface="Garamond"/>
              </a:rPr>
              <a:t>s.150.</a:t>
            </a:r>
            <a:endParaRPr sz="2400">
              <a:latin typeface="Garamond"/>
              <a:cs typeface="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08661" rIns="0" bIns="0" rtlCol="0">
            <a:spAutoFit/>
          </a:bodyPr>
          <a:lstStyle/>
          <a:p>
            <a:pPr algn="ctr">
              <a:lnSpc>
                <a:spcPct val="100000"/>
              </a:lnSpc>
              <a:spcBef>
                <a:spcPts val="95"/>
              </a:spcBef>
            </a:pPr>
            <a:r>
              <a:rPr sz="2800" spc="-30"/>
              <a:t>ZASADA </a:t>
            </a:r>
            <a:r>
              <a:rPr sz="2800" spc="-100"/>
              <a:t>PRAWA </a:t>
            </a:r>
            <a:r>
              <a:rPr sz="2800" spc="-5"/>
              <a:t>A </a:t>
            </a:r>
            <a:r>
              <a:rPr sz="2800" spc="-30"/>
              <a:t>ZASADA</a:t>
            </a:r>
            <a:r>
              <a:rPr sz="2800" spc="145"/>
              <a:t> </a:t>
            </a:r>
            <a:r>
              <a:rPr sz="2800" spc="-55"/>
              <a:t>PROCESOWA</a:t>
            </a:r>
            <a:endParaRPr sz="2800"/>
          </a:p>
          <a:p>
            <a:pPr algn="ctr">
              <a:lnSpc>
                <a:spcPct val="100000"/>
              </a:lnSpc>
              <a:spcBef>
                <a:spcPts val="5"/>
              </a:spcBef>
            </a:pPr>
            <a:r>
              <a:rPr sz="2800" spc="-5"/>
              <a:t>- </a:t>
            </a:r>
            <a:r>
              <a:rPr sz="2800" spc="-30"/>
              <a:t>ZASADA</a:t>
            </a:r>
            <a:r>
              <a:rPr sz="2800" spc="10"/>
              <a:t> </a:t>
            </a:r>
            <a:r>
              <a:rPr sz="2800" spc="-55"/>
              <a:t>PROCESOWA</a:t>
            </a:r>
            <a:endParaRPr sz="2800"/>
          </a:p>
        </p:txBody>
      </p:sp>
      <p:sp>
        <p:nvSpPr>
          <p:cNvPr id="4" name="object 4"/>
          <p:cNvSpPr txBox="1"/>
          <p:nvPr/>
        </p:nvSpPr>
        <p:spPr>
          <a:xfrm>
            <a:off x="1374394" y="2566161"/>
            <a:ext cx="9444990" cy="2528570"/>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83992A"/>
              </a:buClr>
              <a:buSzPct val="114583"/>
              <a:buFont typeface="Arial"/>
              <a:buChar char="•"/>
              <a:tabLst>
                <a:tab pos="299085" algn="l"/>
              </a:tabLst>
            </a:pPr>
            <a:r>
              <a:rPr sz="2400" u="heavy" spc="-600">
                <a:solidFill>
                  <a:srgbClr val="252525"/>
                </a:solidFill>
                <a:uFill>
                  <a:solidFill>
                    <a:srgbClr val="252525"/>
                  </a:solidFill>
                </a:uFill>
                <a:latin typeface="Times New Roman"/>
                <a:cs typeface="Times New Roman"/>
              </a:rPr>
              <a:t> </a:t>
            </a:r>
            <a:r>
              <a:rPr sz="2400" b="1" u="heavy" spc="-5">
                <a:solidFill>
                  <a:srgbClr val="252525"/>
                </a:solidFill>
                <a:uFill>
                  <a:solidFill>
                    <a:srgbClr val="252525"/>
                  </a:solidFill>
                </a:uFill>
                <a:latin typeface="Garamond"/>
                <a:cs typeface="Garamond"/>
              </a:rPr>
              <a:t>Ogólna dyrektywa wyrażające </a:t>
            </a:r>
            <a:r>
              <a:rPr sz="2400" b="1" u="heavy">
                <a:solidFill>
                  <a:srgbClr val="252525"/>
                </a:solidFill>
                <a:uFill>
                  <a:solidFill>
                    <a:srgbClr val="252525"/>
                  </a:solidFill>
                </a:uFill>
                <a:latin typeface="Garamond"/>
                <a:cs typeface="Garamond"/>
              </a:rPr>
              <a:t>to, co w procesie </a:t>
            </a:r>
            <a:r>
              <a:rPr sz="2400" b="1" u="heavy" spc="-5">
                <a:solidFill>
                  <a:srgbClr val="252525"/>
                </a:solidFill>
                <a:uFill>
                  <a:solidFill>
                    <a:srgbClr val="252525"/>
                  </a:solidFill>
                </a:uFill>
                <a:latin typeface="Garamond"/>
                <a:cs typeface="Garamond"/>
              </a:rPr>
              <a:t>zasadnicze </a:t>
            </a:r>
            <a:r>
              <a:rPr sz="2400" b="1" u="heavy">
                <a:solidFill>
                  <a:srgbClr val="252525"/>
                </a:solidFill>
                <a:uFill>
                  <a:solidFill>
                    <a:srgbClr val="252525"/>
                  </a:solidFill>
                </a:uFill>
                <a:latin typeface="Garamond"/>
                <a:cs typeface="Garamond"/>
              </a:rPr>
              <a:t>i </a:t>
            </a:r>
            <a:r>
              <a:rPr sz="2400" b="1" u="heavy" spc="-10">
                <a:solidFill>
                  <a:srgbClr val="252525"/>
                </a:solidFill>
                <a:uFill>
                  <a:solidFill>
                    <a:srgbClr val="252525"/>
                  </a:solidFill>
                </a:uFill>
                <a:latin typeface="Garamond"/>
                <a:cs typeface="Garamond"/>
              </a:rPr>
              <a:t>typowe  </a:t>
            </a:r>
            <a:r>
              <a:rPr sz="2400" b="1" u="heavy">
                <a:solidFill>
                  <a:srgbClr val="252525"/>
                </a:solidFill>
                <a:uFill>
                  <a:solidFill>
                    <a:srgbClr val="252525"/>
                  </a:solidFill>
                </a:uFill>
                <a:latin typeface="Garamond"/>
                <a:cs typeface="Garamond"/>
              </a:rPr>
              <a:t>oraz </a:t>
            </a:r>
            <a:r>
              <a:rPr sz="2400" b="1" u="heavy" spc="-5">
                <a:solidFill>
                  <a:srgbClr val="252525"/>
                </a:solidFill>
                <a:uFill>
                  <a:solidFill>
                    <a:srgbClr val="252525"/>
                  </a:solidFill>
                </a:uFill>
                <a:latin typeface="Garamond"/>
                <a:cs typeface="Garamond"/>
              </a:rPr>
              <a:t>podkreślające jego </a:t>
            </a:r>
            <a:r>
              <a:rPr sz="2400" b="1" u="heavy" spc="-10">
                <a:solidFill>
                  <a:srgbClr val="252525"/>
                </a:solidFill>
                <a:uFill>
                  <a:solidFill>
                    <a:srgbClr val="252525"/>
                  </a:solidFill>
                </a:uFill>
                <a:latin typeface="Garamond"/>
                <a:cs typeface="Garamond"/>
              </a:rPr>
              <a:t>ogólne cechy </a:t>
            </a:r>
            <a:r>
              <a:rPr sz="2400" b="1" u="heavy" spc="-5">
                <a:solidFill>
                  <a:srgbClr val="252525"/>
                </a:solidFill>
                <a:uFill>
                  <a:solidFill>
                    <a:srgbClr val="252525"/>
                  </a:solidFill>
                </a:uFill>
                <a:latin typeface="Garamond"/>
                <a:cs typeface="Garamond"/>
              </a:rPr>
              <a:t>lub</a:t>
            </a:r>
            <a:r>
              <a:rPr sz="2400" b="1" u="heavy" spc="5">
                <a:solidFill>
                  <a:srgbClr val="252525"/>
                </a:solidFill>
                <a:uFill>
                  <a:solidFill>
                    <a:srgbClr val="252525"/>
                  </a:solidFill>
                </a:uFill>
                <a:latin typeface="Garamond"/>
                <a:cs typeface="Garamond"/>
              </a:rPr>
              <a:t> </a:t>
            </a:r>
            <a:r>
              <a:rPr sz="2400" b="1" u="heavy" spc="-10">
                <a:solidFill>
                  <a:srgbClr val="252525"/>
                </a:solidFill>
                <a:uFill>
                  <a:solidFill>
                    <a:srgbClr val="252525"/>
                  </a:solidFill>
                </a:uFill>
                <a:latin typeface="Garamond"/>
                <a:cs typeface="Garamond"/>
              </a:rPr>
              <a:t>prawidłowości.</a:t>
            </a:r>
            <a:endParaRPr sz="2400">
              <a:latin typeface="Garamond"/>
              <a:cs typeface="Garamond"/>
            </a:endParaRPr>
          </a:p>
          <a:p>
            <a:pPr marL="299085" marR="5080" indent="-287020" algn="just">
              <a:lnSpc>
                <a:spcPct val="100000"/>
              </a:lnSpc>
              <a:spcBef>
                <a:spcPts val="1175"/>
              </a:spcBef>
              <a:buClr>
                <a:srgbClr val="83992A"/>
              </a:buClr>
              <a:buSzPct val="114583"/>
              <a:buFont typeface="Arial"/>
              <a:buChar char="•"/>
              <a:tabLst>
                <a:tab pos="299720" algn="l"/>
              </a:tabLst>
            </a:pPr>
            <a:r>
              <a:rPr sz="2400">
                <a:solidFill>
                  <a:srgbClr val="252525"/>
                </a:solidFill>
                <a:latin typeface="Garamond"/>
                <a:cs typeface="Garamond"/>
              </a:rPr>
              <a:t>Ma </a:t>
            </a:r>
            <a:r>
              <a:rPr sz="2400" spc="-20">
                <a:solidFill>
                  <a:srgbClr val="252525"/>
                </a:solidFill>
                <a:latin typeface="Garamond"/>
                <a:cs typeface="Garamond"/>
              </a:rPr>
              <a:t>podstawowe </a:t>
            </a:r>
            <a:r>
              <a:rPr sz="2400" spc="-5">
                <a:solidFill>
                  <a:srgbClr val="252525"/>
                </a:solidFill>
                <a:latin typeface="Garamond"/>
                <a:cs typeface="Garamond"/>
              </a:rPr>
              <a:t>znaczenie </a:t>
            </a:r>
            <a:r>
              <a:rPr sz="2400">
                <a:solidFill>
                  <a:srgbClr val="252525"/>
                </a:solidFill>
                <a:latin typeface="Garamond"/>
                <a:cs typeface="Garamond"/>
              </a:rPr>
              <a:t>w </a:t>
            </a:r>
            <a:r>
              <a:rPr sz="2400" spc="-5">
                <a:solidFill>
                  <a:srgbClr val="252525"/>
                </a:solidFill>
                <a:latin typeface="Garamond"/>
                <a:cs typeface="Garamond"/>
              </a:rPr>
              <a:t>dziedzinie </a:t>
            </a:r>
            <a:r>
              <a:rPr sz="2400" spc="-10">
                <a:solidFill>
                  <a:srgbClr val="252525"/>
                </a:solidFill>
                <a:latin typeface="Garamond"/>
                <a:cs typeface="Garamond"/>
              </a:rPr>
              <a:t>postępowania </a:t>
            </a:r>
            <a:r>
              <a:rPr sz="2400" spc="-5">
                <a:solidFill>
                  <a:srgbClr val="252525"/>
                </a:solidFill>
                <a:latin typeface="Garamond"/>
                <a:cs typeface="Garamond"/>
              </a:rPr>
              <a:t>karnego, kształtuje  </a:t>
            </a:r>
            <a:r>
              <a:rPr sz="2400" spc="15">
                <a:solidFill>
                  <a:srgbClr val="252525"/>
                </a:solidFill>
                <a:latin typeface="Garamond"/>
                <a:cs typeface="Garamond"/>
              </a:rPr>
              <a:t>jego </a:t>
            </a:r>
            <a:r>
              <a:rPr sz="2400" spc="-5">
                <a:solidFill>
                  <a:srgbClr val="252525"/>
                </a:solidFill>
                <a:latin typeface="Garamond"/>
                <a:cs typeface="Garamond"/>
              </a:rPr>
              <a:t>model </a:t>
            </a:r>
            <a:r>
              <a:rPr sz="2400">
                <a:solidFill>
                  <a:srgbClr val="252525"/>
                </a:solidFill>
                <a:latin typeface="Garamond"/>
                <a:cs typeface="Garamond"/>
              </a:rPr>
              <a:t>i </a:t>
            </a:r>
            <a:r>
              <a:rPr sz="2400" spc="-10">
                <a:solidFill>
                  <a:srgbClr val="252525"/>
                </a:solidFill>
                <a:latin typeface="Garamond"/>
                <a:cs typeface="Garamond"/>
              </a:rPr>
              <a:t>stanowi </a:t>
            </a:r>
            <a:r>
              <a:rPr sz="2400" spc="-5">
                <a:solidFill>
                  <a:srgbClr val="252525"/>
                </a:solidFill>
                <a:latin typeface="Garamond"/>
                <a:cs typeface="Garamond"/>
              </a:rPr>
              <a:t>dyrektywę </a:t>
            </a:r>
            <a:r>
              <a:rPr sz="2400" spc="-10">
                <a:solidFill>
                  <a:srgbClr val="252525"/>
                </a:solidFill>
                <a:latin typeface="Garamond"/>
                <a:cs typeface="Garamond"/>
              </a:rPr>
              <a:t>postępowania </a:t>
            </a:r>
            <a:r>
              <a:rPr sz="2400" spc="-5">
                <a:solidFill>
                  <a:srgbClr val="252525"/>
                </a:solidFill>
                <a:latin typeface="Garamond"/>
                <a:cs typeface="Garamond"/>
              </a:rPr>
              <a:t>wiążącą </a:t>
            </a:r>
            <a:r>
              <a:rPr sz="2400" spc="-15">
                <a:solidFill>
                  <a:srgbClr val="252525"/>
                </a:solidFill>
                <a:latin typeface="Garamond"/>
                <a:cs typeface="Garamond"/>
              </a:rPr>
              <a:t>ustawodawcę, </a:t>
            </a:r>
            <a:r>
              <a:rPr sz="2400" spc="5">
                <a:solidFill>
                  <a:srgbClr val="252525"/>
                </a:solidFill>
                <a:latin typeface="Garamond"/>
                <a:cs typeface="Garamond"/>
              </a:rPr>
              <a:t>organy  wymiaru </a:t>
            </a:r>
            <a:r>
              <a:rPr sz="2400" spc="-10">
                <a:solidFill>
                  <a:srgbClr val="252525"/>
                </a:solidFill>
                <a:latin typeface="Garamond"/>
                <a:cs typeface="Garamond"/>
              </a:rPr>
              <a:t>sprawiedliwości </a:t>
            </a:r>
            <a:r>
              <a:rPr sz="2400" spc="-5">
                <a:solidFill>
                  <a:srgbClr val="252525"/>
                </a:solidFill>
                <a:latin typeface="Garamond"/>
                <a:cs typeface="Garamond"/>
              </a:rPr>
              <a:t>oraz uczestników</a:t>
            </a:r>
            <a:r>
              <a:rPr sz="2400" spc="40">
                <a:solidFill>
                  <a:srgbClr val="252525"/>
                </a:solidFill>
                <a:latin typeface="Garamond"/>
                <a:cs typeface="Garamond"/>
              </a:rPr>
              <a:t> </a:t>
            </a:r>
            <a:r>
              <a:rPr sz="2400" spc="-5">
                <a:solidFill>
                  <a:srgbClr val="252525"/>
                </a:solidFill>
                <a:latin typeface="Garamond"/>
                <a:cs typeface="Garamond"/>
              </a:rPr>
              <a:t>procesu.</a:t>
            </a:r>
            <a:endParaRPr sz="2400">
              <a:latin typeface="Garamond"/>
              <a:cs typeface="Garamond"/>
            </a:endParaRPr>
          </a:p>
          <a:p>
            <a:pPr marL="2752725" lvl="1" indent="-287020" algn="just">
              <a:lnSpc>
                <a:spcPct val="100000"/>
              </a:lnSpc>
              <a:spcBef>
                <a:spcPts val="1180"/>
              </a:spcBef>
              <a:buClr>
                <a:srgbClr val="83992A"/>
              </a:buClr>
              <a:buSzPct val="114583"/>
              <a:buFont typeface="Arial"/>
              <a:buChar char="•"/>
              <a:tabLst>
                <a:tab pos="2753360" algn="l"/>
              </a:tabLst>
            </a:pPr>
            <a:r>
              <a:rPr sz="2400" spc="-5">
                <a:solidFill>
                  <a:srgbClr val="252525"/>
                </a:solidFill>
                <a:latin typeface="Garamond"/>
                <a:cs typeface="Garamond"/>
              </a:rPr>
              <a:t>M. Cieślak, </a:t>
            </a:r>
            <a:r>
              <a:rPr sz="2400" i="1" spc="-10">
                <a:solidFill>
                  <a:srgbClr val="252525"/>
                </a:solidFill>
                <a:latin typeface="Garamond"/>
                <a:cs typeface="Garamond"/>
              </a:rPr>
              <a:t>Polska </a:t>
            </a:r>
            <a:r>
              <a:rPr sz="2400" i="1">
                <a:solidFill>
                  <a:srgbClr val="252525"/>
                </a:solidFill>
                <a:latin typeface="Garamond"/>
                <a:cs typeface="Garamond"/>
              </a:rPr>
              <a:t>procedura </a:t>
            </a:r>
            <a:r>
              <a:rPr sz="2400" i="1" spc="10">
                <a:solidFill>
                  <a:srgbClr val="252525"/>
                </a:solidFill>
                <a:latin typeface="Garamond"/>
                <a:cs typeface="Garamond"/>
              </a:rPr>
              <a:t>karna</a:t>
            </a:r>
            <a:r>
              <a:rPr sz="2400" spc="10">
                <a:solidFill>
                  <a:srgbClr val="252525"/>
                </a:solidFill>
                <a:latin typeface="Garamond"/>
                <a:cs typeface="Garamond"/>
              </a:rPr>
              <a:t>, </a:t>
            </a:r>
            <a:r>
              <a:rPr sz="2400" spc="-40">
                <a:solidFill>
                  <a:srgbClr val="252525"/>
                </a:solidFill>
                <a:latin typeface="Garamond"/>
                <a:cs typeface="Garamond"/>
              </a:rPr>
              <a:t>Warszawa </a:t>
            </a:r>
            <a:r>
              <a:rPr sz="2400">
                <a:solidFill>
                  <a:srgbClr val="252525"/>
                </a:solidFill>
                <a:latin typeface="Garamond"/>
                <a:cs typeface="Garamond"/>
              </a:rPr>
              <a:t>1973, </a:t>
            </a:r>
            <a:r>
              <a:rPr sz="2400" spc="-50">
                <a:solidFill>
                  <a:srgbClr val="252525"/>
                </a:solidFill>
                <a:latin typeface="Garamond"/>
                <a:cs typeface="Garamond"/>
              </a:rPr>
              <a:t>s.</a:t>
            </a:r>
            <a:r>
              <a:rPr sz="2400" spc="90">
                <a:solidFill>
                  <a:srgbClr val="252525"/>
                </a:solidFill>
                <a:latin typeface="Garamond"/>
                <a:cs typeface="Garamond"/>
              </a:rPr>
              <a:t> </a:t>
            </a:r>
            <a:r>
              <a:rPr sz="2400">
                <a:solidFill>
                  <a:srgbClr val="252525"/>
                </a:solidFill>
                <a:latin typeface="Garamond"/>
                <a:cs typeface="Garamond"/>
              </a:rPr>
              <a:t>202.</a:t>
            </a:r>
            <a:endParaRPr sz="2400">
              <a:latin typeface="Garamond"/>
              <a:cs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455800" y="1240916"/>
            <a:ext cx="9281795" cy="696595"/>
          </a:xfrm>
          <a:prstGeom prst="rect">
            <a:avLst/>
          </a:prstGeom>
        </p:spPr>
        <p:txBody>
          <a:bodyPr vert="horz" wrap="square" lIns="0" tIns="13335" rIns="0" bIns="0" rtlCol="0">
            <a:spAutoFit/>
          </a:bodyPr>
          <a:lstStyle/>
          <a:p>
            <a:pPr marL="12700">
              <a:lnSpc>
                <a:spcPct val="100000"/>
              </a:lnSpc>
              <a:spcBef>
                <a:spcPts val="105"/>
              </a:spcBef>
            </a:pPr>
            <a:r>
              <a:rPr sz="4400" spc="-30"/>
              <a:t>ZASADY </a:t>
            </a:r>
            <a:r>
              <a:rPr sz="4400" spc="-150"/>
              <a:t>PRAWA </a:t>
            </a:r>
            <a:r>
              <a:rPr sz="4400"/>
              <a:t>A NORMY</a:t>
            </a:r>
            <a:r>
              <a:rPr sz="4400" spc="20"/>
              <a:t> </a:t>
            </a:r>
            <a:r>
              <a:rPr sz="4400" spc="-65"/>
              <a:t>PRAWNE</a:t>
            </a:r>
            <a:endParaRPr sz="4400"/>
          </a:p>
        </p:txBody>
      </p:sp>
      <p:sp>
        <p:nvSpPr>
          <p:cNvPr id="4" name="object 4"/>
          <p:cNvSpPr txBox="1">
            <a:spLocks noGrp="1"/>
          </p:cNvSpPr>
          <p:nvPr>
            <p:ph type="body" idx="1"/>
          </p:nvPr>
        </p:nvSpPr>
        <p:spPr>
          <a:prstGeom prst="rect">
            <a:avLst/>
          </a:prstGeom>
        </p:spPr>
        <p:txBody>
          <a:bodyPr vert="horz" wrap="square" lIns="0" tIns="150044" rIns="0" bIns="0" rtlCol="0">
            <a:spAutoFit/>
          </a:bodyPr>
          <a:lstStyle/>
          <a:p>
            <a:pPr marL="299720" indent="-287020">
              <a:lnSpc>
                <a:spcPct val="100000"/>
              </a:lnSpc>
              <a:spcBef>
                <a:spcPts val="100"/>
              </a:spcBef>
              <a:buClr>
                <a:srgbClr val="83992A"/>
              </a:buClr>
              <a:buSzPct val="114583"/>
              <a:buFont typeface="Arial"/>
              <a:buChar char="•"/>
              <a:tabLst>
                <a:tab pos="300355" algn="l"/>
                <a:tab pos="300990" algn="l"/>
              </a:tabLst>
            </a:pPr>
            <a:r>
              <a:rPr spc="-5"/>
              <a:t>Zasady </a:t>
            </a:r>
            <a:r>
              <a:rPr spc="-15"/>
              <a:t>prawa </a:t>
            </a:r>
            <a:r>
              <a:rPr spc="-5"/>
              <a:t>różnią </a:t>
            </a:r>
            <a:r>
              <a:t>się </a:t>
            </a:r>
            <a:r>
              <a:rPr spc="-5"/>
              <a:t>od </a:t>
            </a:r>
            <a:r>
              <a:rPr spc="-10"/>
              <a:t>zwykłych </a:t>
            </a:r>
            <a:r>
              <a:rPr spc="15"/>
              <a:t>norm </a:t>
            </a:r>
            <a:r>
              <a:rPr spc="-15"/>
              <a:t>prawnych </a:t>
            </a:r>
            <a:r>
              <a:rPr spc="-5"/>
              <a:t>tym, że</a:t>
            </a:r>
            <a:r>
              <a:rPr spc="114"/>
              <a:t> </a:t>
            </a:r>
            <a:r>
              <a:rPr b="1">
                <a:latin typeface="Garamond"/>
                <a:cs typeface="Garamond"/>
              </a:rPr>
              <a:t>zasady </a:t>
            </a:r>
            <a:r>
              <a:rPr b="1" spc="-25">
                <a:latin typeface="Garamond"/>
                <a:cs typeface="Garamond"/>
              </a:rPr>
              <a:t>prawa</a:t>
            </a:r>
          </a:p>
          <a:p>
            <a:pPr marL="299720">
              <a:lnSpc>
                <a:spcPct val="100000"/>
              </a:lnSpc>
            </a:pPr>
            <a:r>
              <a:rPr b="1">
                <a:latin typeface="Garamond"/>
                <a:cs typeface="Garamond"/>
              </a:rPr>
              <a:t>mają </a:t>
            </a:r>
            <a:r>
              <a:rPr b="1" spc="-5">
                <a:latin typeface="Garamond"/>
                <a:cs typeface="Garamond"/>
              </a:rPr>
              <a:t>optymalizacyjny</a:t>
            </a:r>
            <a:r>
              <a:rPr b="1" spc="-35">
                <a:latin typeface="Garamond"/>
                <a:cs typeface="Garamond"/>
              </a:rPr>
              <a:t> </a:t>
            </a:r>
            <a:r>
              <a:rPr b="1" spc="-10">
                <a:latin typeface="Garamond"/>
                <a:cs typeface="Garamond"/>
              </a:rPr>
              <a:t>charakter.</a:t>
            </a:r>
          </a:p>
          <a:p>
            <a:pPr marL="299085" indent="-286385">
              <a:lnSpc>
                <a:spcPct val="100000"/>
              </a:lnSpc>
              <a:spcBef>
                <a:spcPts val="1175"/>
              </a:spcBef>
              <a:buClr>
                <a:srgbClr val="83992A"/>
              </a:buClr>
              <a:buSzPct val="114583"/>
              <a:buFont typeface="Arial"/>
              <a:buChar char="•"/>
              <a:tabLst>
                <a:tab pos="299720" algn="l"/>
                <a:tab pos="300355" algn="l"/>
              </a:tabLst>
            </a:pPr>
            <a:r>
              <a:rPr u="heavy" spc="-600">
                <a:uFill>
                  <a:solidFill>
                    <a:srgbClr val="252525"/>
                  </a:solidFill>
                </a:uFill>
                <a:latin typeface="Times New Roman"/>
                <a:cs typeface="Times New Roman"/>
              </a:rPr>
              <a:t> </a:t>
            </a:r>
            <a:r>
              <a:rPr b="1" u="heavy" spc="-10">
                <a:uFill>
                  <a:solidFill>
                    <a:srgbClr val="252525"/>
                  </a:solidFill>
                </a:uFill>
                <a:latin typeface="Garamond"/>
                <a:cs typeface="Garamond"/>
              </a:rPr>
              <a:t>Szczególna </a:t>
            </a:r>
            <a:r>
              <a:rPr b="1" u="heavy" spc="5">
                <a:uFill>
                  <a:solidFill>
                    <a:srgbClr val="252525"/>
                  </a:solidFill>
                </a:uFill>
                <a:latin typeface="Garamond"/>
                <a:cs typeface="Garamond"/>
              </a:rPr>
              <a:t>rola </a:t>
            </a:r>
            <a:r>
              <a:rPr b="1" u="heavy" spc="-10">
                <a:uFill>
                  <a:solidFill>
                    <a:srgbClr val="252525"/>
                  </a:solidFill>
                </a:uFill>
                <a:latin typeface="Garamond"/>
                <a:cs typeface="Garamond"/>
              </a:rPr>
              <a:t>przejawia </a:t>
            </a:r>
            <a:r>
              <a:rPr b="1" u="heavy">
                <a:uFill>
                  <a:solidFill>
                    <a:srgbClr val="252525"/>
                  </a:solidFill>
                </a:uFill>
                <a:latin typeface="Garamond"/>
                <a:cs typeface="Garamond"/>
              </a:rPr>
              <a:t>się w tym,</a:t>
            </a:r>
            <a:r>
              <a:rPr b="1" u="heavy" spc="-45">
                <a:uFill>
                  <a:solidFill>
                    <a:srgbClr val="252525"/>
                  </a:solidFill>
                </a:uFill>
                <a:latin typeface="Garamond"/>
                <a:cs typeface="Garamond"/>
              </a:rPr>
              <a:t> </a:t>
            </a:r>
            <a:r>
              <a:rPr b="1" u="heavy">
                <a:uFill>
                  <a:solidFill>
                    <a:srgbClr val="252525"/>
                  </a:solidFill>
                </a:uFill>
                <a:latin typeface="Garamond"/>
                <a:cs typeface="Garamond"/>
              </a:rPr>
              <a:t>że:</a:t>
            </a:r>
          </a:p>
          <a:p>
            <a:pPr marL="756920" lvl="1" indent="-287020">
              <a:lnSpc>
                <a:spcPct val="100000"/>
              </a:lnSpc>
              <a:spcBef>
                <a:spcPts val="1110"/>
              </a:spcBef>
              <a:buClr>
                <a:srgbClr val="83992A"/>
              </a:buClr>
              <a:buSzPct val="115000"/>
              <a:buFont typeface="Arial"/>
              <a:buChar char="•"/>
              <a:tabLst>
                <a:tab pos="757555" algn="l"/>
                <a:tab pos="758190" algn="l"/>
              </a:tabLst>
            </a:pPr>
            <a:r>
              <a:rPr sz="2000" spc="-5">
                <a:solidFill>
                  <a:srgbClr val="252525"/>
                </a:solidFill>
                <a:latin typeface="Garamond"/>
                <a:cs typeface="Garamond"/>
              </a:rPr>
              <a:t>wyznaczają </a:t>
            </a:r>
            <a:r>
              <a:rPr sz="2000" spc="5">
                <a:solidFill>
                  <a:srgbClr val="252525"/>
                </a:solidFill>
                <a:latin typeface="Garamond"/>
                <a:cs typeface="Garamond"/>
              </a:rPr>
              <a:t>kierunek </a:t>
            </a:r>
            <a:r>
              <a:rPr sz="2000">
                <a:solidFill>
                  <a:srgbClr val="252525"/>
                </a:solidFill>
                <a:latin typeface="Garamond"/>
                <a:cs typeface="Garamond"/>
              </a:rPr>
              <a:t>działań</a:t>
            </a:r>
            <a:r>
              <a:rPr sz="2000" spc="-20">
                <a:solidFill>
                  <a:srgbClr val="252525"/>
                </a:solidFill>
                <a:latin typeface="Garamond"/>
                <a:cs typeface="Garamond"/>
              </a:rPr>
              <a:t> </a:t>
            </a:r>
            <a:r>
              <a:rPr sz="2000" spc="-15">
                <a:solidFill>
                  <a:srgbClr val="252525"/>
                </a:solidFill>
                <a:latin typeface="Garamond"/>
                <a:cs typeface="Garamond"/>
              </a:rPr>
              <a:t>prawodawczych</a:t>
            </a:r>
            <a:endParaRPr sz="2000">
              <a:latin typeface="Garamond"/>
              <a:cs typeface="Garamond"/>
            </a:endParaRPr>
          </a:p>
          <a:p>
            <a:pPr marL="756920" lvl="1" indent="-287020">
              <a:lnSpc>
                <a:spcPct val="100000"/>
              </a:lnSpc>
              <a:spcBef>
                <a:spcPts val="1080"/>
              </a:spcBef>
              <a:buClr>
                <a:srgbClr val="83992A"/>
              </a:buClr>
              <a:buSzPct val="115000"/>
              <a:buFont typeface="Arial"/>
              <a:buChar char="•"/>
              <a:tabLst>
                <a:tab pos="757555" algn="l"/>
                <a:tab pos="758190" algn="l"/>
              </a:tabLst>
            </a:pPr>
            <a:r>
              <a:rPr sz="2000" spc="-5">
                <a:solidFill>
                  <a:srgbClr val="252525"/>
                </a:solidFill>
                <a:latin typeface="Garamond"/>
                <a:cs typeface="Garamond"/>
              </a:rPr>
              <a:t>wskazują </a:t>
            </a:r>
            <a:r>
              <a:rPr sz="2000" spc="5">
                <a:solidFill>
                  <a:srgbClr val="252525"/>
                </a:solidFill>
                <a:latin typeface="Garamond"/>
                <a:cs typeface="Garamond"/>
              </a:rPr>
              <a:t>kierunek </a:t>
            </a:r>
            <a:r>
              <a:rPr sz="2000">
                <a:solidFill>
                  <a:srgbClr val="252525"/>
                </a:solidFill>
                <a:latin typeface="Garamond"/>
                <a:cs typeface="Garamond"/>
              </a:rPr>
              <a:t>interpretacji przepisów</a:t>
            </a:r>
            <a:r>
              <a:rPr sz="2000" spc="-15">
                <a:solidFill>
                  <a:srgbClr val="252525"/>
                </a:solidFill>
                <a:latin typeface="Garamond"/>
                <a:cs typeface="Garamond"/>
              </a:rPr>
              <a:t> </a:t>
            </a:r>
            <a:r>
              <a:rPr sz="2000" spc="-10">
                <a:solidFill>
                  <a:srgbClr val="252525"/>
                </a:solidFill>
                <a:latin typeface="Garamond"/>
                <a:cs typeface="Garamond"/>
              </a:rPr>
              <a:t>prawa,</a:t>
            </a:r>
            <a:endParaRPr sz="2000">
              <a:latin typeface="Garamond"/>
              <a:cs typeface="Garamond"/>
            </a:endParaRPr>
          </a:p>
          <a:p>
            <a:pPr marL="756920" lvl="1" indent="-287020">
              <a:lnSpc>
                <a:spcPct val="100000"/>
              </a:lnSpc>
              <a:spcBef>
                <a:spcPts val="1080"/>
              </a:spcBef>
              <a:buClr>
                <a:srgbClr val="83992A"/>
              </a:buClr>
              <a:buSzPct val="115000"/>
              <a:buFont typeface="Arial"/>
              <a:buChar char="•"/>
              <a:tabLst>
                <a:tab pos="757555" algn="l"/>
                <a:tab pos="758190" algn="l"/>
              </a:tabLst>
            </a:pPr>
            <a:r>
              <a:rPr sz="2000" spc="-5">
                <a:solidFill>
                  <a:srgbClr val="252525"/>
                </a:solidFill>
                <a:latin typeface="Garamond"/>
                <a:cs typeface="Garamond"/>
              </a:rPr>
              <a:t>wskazują </a:t>
            </a:r>
            <a:r>
              <a:rPr sz="2000" spc="5">
                <a:solidFill>
                  <a:srgbClr val="252525"/>
                </a:solidFill>
                <a:latin typeface="Garamond"/>
                <a:cs typeface="Garamond"/>
              </a:rPr>
              <a:t>kierunki </a:t>
            </a:r>
            <a:r>
              <a:rPr sz="2000" spc="-10">
                <a:solidFill>
                  <a:srgbClr val="252525"/>
                </a:solidFill>
                <a:latin typeface="Garamond"/>
                <a:cs typeface="Garamond"/>
              </a:rPr>
              <a:t>stosowania </a:t>
            </a:r>
            <a:r>
              <a:rPr sz="2000" spc="-15">
                <a:solidFill>
                  <a:srgbClr val="252525"/>
                </a:solidFill>
                <a:latin typeface="Garamond"/>
                <a:cs typeface="Garamond"/>
              </a:rPr>
              <a:t>prawa </a:t>
            </a:r>
            <a:r>
              <a:rPr sz="2000" spc="-5">
                <a:solidFill>
                  <a:srgbClr val="252525"/>
                </a:solidFill>
                <a:latin typeface="Garamond"/>
                <a:cs typeface="Garamond"/>
              </a:rPr>
              <a:t>(zwłaszcza przy </a:t>
            </a:r>
            <a:r>
              <a:rPr sz="2000" spc="-60">
                <a:solidFill>
                  <a:srgbClr val="252525"/>
                </a:solidFill>
                <a:latin typeface="Garamond"/>
                <a:cs typeface="Garamond"/>
              </a:rPr>
              <a:t>tzw. </a:t>
            </a:r>
            <a:r>
              <a:rPr sz="2000" spc="-5">
                <a:solidFill>
                  <a:srgbClr val="252525"/>
                </a:solidFill>
                <a:latin typeface="Garamond"/>
                <a:cs typeface="Garamond"/>
              </a:rPr>
              <a:t>luzach</a:t>
            </a:r>
            <a:r>
              <a:rPr sz="2000" spc="60">
                <a:solidFill>
                  <a:srgbClr val="252525"/>
                </a:solidFill>
                <a:latin typeface="Garamond"/>
                <a:cs typeface="Garamond"/>
              </a:rPr>
              <a:t> </a:t>
            </a:r>
            <a:r>
              <a:rPr sz="2000" spc="-5">
                <a:solidFill>
                  <a:srgbClr val="252525"/>
                </a:solidFill>
                <a:latin typeface="Garamond"/>
                <a:cs typeface="Garamond"/>
              </a:rPr>
              <a:t>decyzyjnych)</a:t>
            </a:r>
            <a:endParaRPr sz="2000">
              <a:latin typeface="Garamond"/>
              <a:cs typeface="Garamond"/>
            </a:endParaRPr>
          </a:p>
          <a:p>
            <a:pPr marL="756920" lvl="1" indent="-287020">
              <a:lnSpc>
                <a:spcPct val="100000"/>
              </a:lnSpc>
              <a:spcBef>
                <a:spcPts val="1085"/>
              </a:spcBef>
              <a:buClr>
                <a:srgbClr val="83992A"/>
              </a:buClr>
              <a:buSzPct val="115000"/>
              <a:buFont typeface="Arial"/>
              <a:buChar char="•"/>
              <a:tabLst>
                <a:tab pos="757555" algn="l"/>
                <a:tab pos="758190" algn="l"/>
              </a:tabLst>
            </a:pPr>
            <a:r>
              <a:rPr sz="2000">
                <a:solidFill>
                  <a:srgbClr val="252525"/>
                </a:solidFill>
                <a:latin typeface="Garamond"/>
                <a:cs typeface="Garamond"/>
              </a:rPr>
              <a:t>ukierunkowują sposób </a:t>
            </a:r>
            <a:r>
              <a:rPr sz="2000" spc="-5">
                <a:solidFill>
                  <a:srgbClr val="252525"/>
                </a:solidFill>
                <a:latin typeface="Garamond"/>
                <a:cs typeface="Garamond"/>
              </a:rPr>
              <a:t>korzystania </a:t>
            </a:r>
            <a:r>
              <a:rPr sz="2000">
                <a:solidFill>
                  <a:srgbClr val="252525"/>
                </a:solidFill>
                <a:latin typeface="Garamond"/>
                <a:cs typeface="Garamond"/>
              </a:rPr>
              <a:t>z </a:t>
            </a:r>
            <a:r>
              <a:rPr sz="2000" spc="-5">
                <a:solidFill>
                  <a:srgbClr val="252525"/>
                </a:solidFill>
                <a:latin typeface="Garamond"/>
                <a:cs typeface="Garamond"/>
              </a:rPr>
              <a:t>przyznanych uprawnień przez różne</a:t>
            </a:r>
            <a:r>
              <a:rPr sz="2000" spc="-30">
                <a:solidFill>
                  <a:srgbClr val="252525"/>
                </a:solidFill>
                <a:latin typeface="Garamond"/>
                <a:cs typeface="Garamond"/>
              </a:rPr>
              <a:t> </a:t>
            </a:r>
            <a:r>
              <a:rPr sz="2000" spc="-5">
                <a:solidFill>
                  <a:srgbClr val="252525"/>
                </a:solidFill>
                <a:latin typeface="Garamond"/>
                <a:cs typeface="Garamond"/>
              </a:rPr>
              <a:t>podmioty</a:t>
            </a:r>
            <a:endParaRPr sz="2000">
              <a:latin typeface="Garamond"/>
              <a:cs typeface="Garamon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3255645" y="1240916"/>
            <a:ext cx="5680710" cy="696595"/>
          </a:xfrm>
          <a:prstGeom prst="rect">
            <a:avLst/>
          </a:prstGeom>
        </p:spPr>
        <p:txBody>
          <a:bodyPr vert="horz" wrap="square" lIns="0" tIns="13335" rIns="0" bIns="0" rtlCol="0">
            <a:spAutoFit/>
          </a:bodyPr>
          <a:lstStyle/>
          <a:p>
            <a:pPr marL="12700">
              <a:lnSpc>
                <a:spcPct val="100000"/>
              </a:lnSpc>
              <a:spcBef>
                <a:spcPts val="105"/>
              </a:spcBef>
            </a:pPr>
            <a:r>
              <a:rPr sz="4400" spc="-30"/>
              <a:t>ZASADY</a:t>
            </a:r>
            <a:r>
              <a:rPr sz="4400" spc="-125"/>
              <a:t> </a:t>
            </a:r>
            <a:r>
              <a:rPr sz="4400" spc="-35"/>
              <a:t>PROCESOWE</a:t>
            </a:r>
            <a:endParaRPr sz="4400"/>
          </a:p>
        </p:txBody>
      </p:sp>
      <p:sp>
        <p:nvSpPr>
          <p:cNvPr id="4" name="object 4"/>
          <p:cNvSpPr txBox="1"/>
          <p:nvPr/>
        </p:nvSpPr>
        <p:spPr>
          <a:xfrm>
            <a:off x="1374394" y="2512822"/>
            <a:ext cx="9444990" cy="3061335"/>
          </a:xfrm>
          <a:prstGeom prst="rect">
            <a:avLst/>
          </a:prstGeom>
        </p:spPr>
        <p:txBody>
          <a:bodyPr vert="horz" wrap="square" lIns="0" tIns="78740" rIns="0" bIns="0" rtlCol="0">
            <a:spAutoFit/>
          </a:bodyPr>
          <a:lstStyle/>
          <a:p>
            <a:pPr marL="299085" marR="5080" indent="-287020" algn="just">
              <a:lnSpc>
                <a:spcPct val="80000"/>
              </a:lnSpc>
              <a:spcBef>
                <a:spcPts val="620"/>
              </a:spcBef>
              <a:buClr>
                <a:srgbClr val="83992A"/>
              </a:buClr>
              <a:buSzPct val="113636"/>
              <a:buFont typeface="Arial"/>
              <a:buChar char="•"/>
              <a:tabLst>
                <a:tab pos="299720" algn="l"/>
              </a:tabLst>
            </a:pPr>
            <a:r>
              <a:rPr sz="2200">
                <a:solidFill>
                  <a:srgbClr val="252525"/>
                </a:solidFill>
                <a:latin typeface="Garamond"/>
                <a:cs typeface="Garamond"/>
              </a:rPr>
              <a:t>Zagadnienia </a:t>
            </a:r>
            <a:r>
              <a:rPr sz="2200" spc="-5">
                <a:solidFill>
                  <a:srgbClr val="252525"/>
                </a:solidFill>
                <a:latin typeface="Garamond"/>
                <a:cs typeface="Garamond"/>
              </a:rPr>
              <a:t>systematyki zasad </a:t>
            </a:r>
            <a:r>
              <a:rPr sz="2200" spc="-10">
                <a:solidFill>
                  <a:srgbClr val="252525"/>
                </a:solidFill>
                <a:latin typeface="Garamond"/>
                <a:cs typeface="Garamond"/>
              </a:rPr>
              <a:t>procesowych, </a:t>
            </a:r>
            <a:r>
              <a:rPr sz="2200" spc="-15">
                <a:solidFill>
                  <a:srgbClr val="252525"/>
                </a:solidFill>
                <a:latin typeface="Garamond"/>
                <a:cs typeface="Garamond"/>
              </a:rPr>
              <a:t>ich </a:t>
            </a:r>
            <a:r>
              <a:rPr sz="2200" spc="-10">
                <a:solidFill>
                  <a:srgbClr val="252525"/>
                </a:solidFill>
                <a:latin typeface="Garamond"/>
                <a:cs typeface="Garamond"/>
              </a:rPr>
              <a:t>hierarchii </a:t>
            </a:r>
            <a:r>
              <a:rPr sz="2200" spc="-5">
                <a:solidFill>
                  <a:srgbClr val="252525"/>
                </a:solidFill>
                <a:latin typeface="Garamond"/>
                <a:cs typeface="Garamond"/>
              </a:rPr>
              <a:t>oraz </a:t>
            </a:r>
            <a:r>
              <a:rPr sz="2200" spc="-10">
                <a:solidFill>
                  <a:srgbClr val="252525"/>
                </a:solidFill>
                <a:latin typeface="Garamond"/>
                <a:cs typeface="Garamond"/>
              </a:rPr>
              <a:t>liczby </a:t>
            </a:r>
            <a:r>
              <a:rPr sz="2200" spc="-5">
                <a:solidFill>
                  <a:srgbClr val="252525"/>
                </a:solidFill>
                <a:latin typeface="Garamond"/>
                <a:cs typeface="Garamond"/>
              </a:rPr>
              <a:t>są  w </a:t>
            </a:r>
            <a:r>
              <a:rPr sz="2200" spc="-10">
                <a:solidFill>
                  <a:srgbClr val="252525"/>
                </a:solidFill>
                <a:latin typeface="Garamond"/>
                <a:cs typeface="Garamond"/>
              </a:rPr>
              <a:t>piśmiennictwie </a:t>
            </a:r>
            <a:r>
              <a:rPr sz="2200" spc="-5">
                <a:solidFill>
                  <a:srgbClr val="252525"/>
                </a:solidFill>
                <a:latin typeface="Garamond"/>
                <a:cs typeface="Garamond"/>
              </a:rPr>
              <a:t>kwestiami </a:t>
            </a:r>
            <a:r>
              <a:rPr sz="2200">
                <a:solidFill>
                  <a:srgbClr val="252525"/>
                </a:solidFill>
                <a:latin typeface="Garamond"/>
                <a:cs typeface="Garamond"/>
              </a:rPr>
              <a:t>spornymi. </a:t>
            </a:r>
            <a:r>
              <a:rPr sz="2200" spc="-10">
                <a:solidFill>
                  <a:srgbClr val="252525"/>
                </a:solidFill>
                <a:latin typeface="Garamond"/>
                <a:cs typeface="Garamond"/>
              </a:rPr>
              <a:t>Przedstawiciele </a:t>
            </a:r>
            <a:r>
              <a:rPr sz="2200" spc="5">
                <a:solidFill>
                  <a:srgbClr val="252525"/>
                </a:solidFill>
                <a:latin typeface="Garamond"/>
                <a:cs typeface="Garamond"/>
              </a:rPr>
              <a:t>doktryny </a:t>
            </a:r>
            <a:r>
              <a:rPr sz="2200" spc="-5">
                <a:solidFill>
                  <a:srgbClr val="252525"/>
                </a:solidFill>
                <a:latin typeface="Garamond"/>
                <a:cs typeface="Garamond"/>
              </a:rPr>
              <a:t>wyróżniają różną  liczbę zasad oraz odmiennie je porządkują. Wiąże się to z </a:t>
            </a:r>
            <a:r>
              <a:rPr sz="2200">
                <a:solidFill>
                  <a:srgbClr val="252525"/>
                </a:solidFill>
                <a:latin typeface="Garamond"/>
                <a:cs typeface="Garamond"/>
              </a:rPr>
              <a:t>faktem, </a:t>
            </a:r>
            <a:r>
              <a:rPr sz="2200" spc="-5">
                <a:solidFill>
                  <a:srgbClr val="252525"/>
                </a:solidFill>
                <a:latin typeface="Garamond"/>
                <a:cs typeface="Garamond"/>
              </a:rPr>
              <a:t>że zasady  </a:t>
            </a:r>
            <a:r>
              <a:rPr sz="2200" spc="-10">
                <a:solidFill>
                  <a:srgbClr val="252525"/>
                </a:solidFill>
                <a:latin typeface="Garamond"/>
                <a:cs typeface="Garamond"/>
              </a:rPr>
              <a:t>procesowe </a:t>
            </a:r>
            <a:r>
              <a:rPr sz="2200" spc="-5">
                <a:solidFill>
                  <a:srgbClr val="252525"/>
                </a:solidFill>
                <a:latin typeface="Garamond"/>
                <a:cs typeface="Garamond"/>
              </a:rPr>
              <a:t>dotyczą </a:t>
            </a:r>
            <a:r>
              <a:rPr sz="2200">
                <a:solidFill>
                  <a:srgbClr val="252525"/>
                </a:solidFill>
                <a:latin typeface="Garamond"/>
                <a:cs typeface="Garamond"/>
              </a:rPr>
              <a:t>zagadnień </a:t>
            </a:r>
            <a:r>
              <a:rPr sz="2200" spc="-10">
                <a:solidFill>
                  <a:srgbClr val="252525"/>
                </a:solidFill>
                <a:latin typeface="Garamond"/>
                <a:cs typeface="Garamond"/>
              </a:rPr>
              <a:t>różnej wagi, </a:t>
            </a:r>
            <a:r>
              <a:rPr sz="2200" spc="-5">
                <a:solidFill>
                  <a:srgbClr val="252525"/>
                </a:solidFill>
                <a:latin typeface="Garamond"/>
                <a:cs typeface="Garamond"/>
              </a:rPr>
              <a:t>a tym </a:t>
            </a:r>
            <a:r>
              <a:rPr sz="2200" spc="-10">
                <a:solidFill>
                  <a:srgbClr val="252525"/>
                </a:solidFill>
                <a:latin typeface="Garamond"/>
                <a:cs typeface="Garamond"/>
              </a:rPr>
              <a:t>samym </a:t>
            </a:r>
            <a:r>
              <a:rPr sz="2200" spc="-5">
                <a:solidFill>
                  <a:srgbClr val="252525"/>
                </a:solidFill>
                <a:latin typeface="Garamond"/>
                <a:cs typeface="Garamond"/>
              </a:rPr>
              <a:t>posiadają odmienny  </a:t>
            </a:r>
            <a:r>
              <a:rPr sz="2200" spc="-10">
                <a:solidFill>
                  <a:srgbClr val="252525"/>
                </a:solidFill>
                <a:latin typeface="Garamond"/>
                <a:cs typeface="Garamond"/>
              </a:rPr>
              <a:t>stopień</a:t>
            </a:r>
            <a:r>
              <a:rPr sz="2200" spc="10">
                <a:solidFill>
                  <a:srgbClr val="252525"/>
                </a:solidFill>
                <a:latin typeface="Garamond"/>
                <a:cs typeface="Garamond"/>
              </a:rPr>
              <a:t> </a:t>
            </a:r>
            <a:r>
              <a:rPr sz="2200" spc="-5">
                <a:solidFill>
                  <a:srgbClr val="252525"/>
                </a:solidFill>
                <a:latin typeface="Garamond"/>
                <a:cs typeface="Garamond"/>
              </a:rPr>
              <a:t>ogólności</a:t>
            </a:r>
            <a:endParaRPr sz="2200">
              <a:latin typeface="Garamond"/>
              <a:cs typeface="Garamond"/>
            </a:endParaRPr>
          </a:p>
          <a:p>
            <a:pPr marL="299085" indent="-287020" algn="just">
              <a:lnSpc>
                <a:spcPct val="100000"/>
              </a:lnSpc>
              <a:spcBef>
                <a:spcPts val="600"/>
              </a:spcBef>
              <a:buClr>
                <a:srgbClr val="83992A"/>
              </a:buClr>
              <a:buSzPct val="113636"/>
              <a:buFont typeface="Arial"/>
              <a:buChar char="•"/>
              <a:tabLst>
                <a:tab pos="299720" algn="l"/>
              </a:tabLst>
            </a:pPr>
            <a:r>
              <a:rPr sz="2200" spc="-45">
                <a:solidFill>
                  <a:srgbClr val="252525"/>
                </a:solidFill>
                <a:latin typeface="Garamond"/>
                <a:cs typeface="Garamond"/>
              </a:rPr>
              <a:t>S. </a:t>
            </a:r>
            <a:r>
              <a:rPr sz="2200" spc="-35">
                <a:solidFill>
                  <a:srgbClr val="252525"/>
                </a:solidFill>
                <a:latin typeface="Garamond"/>
                <a:cs typeface="Garamond"/>
              </a:rPr>
              <a:t>Waltoś, </a:t>
            </a:r>
            <a:r>
              <a:rPr sz="2200" i="1" spc="-5">
                <a:solidFill>
                  <a:srgbClr val="252525"/>
                </a:solidFill>
                <a:latin typeface="Garamond"/>
                <a:cs typeface="Garamond"/>
              </a:rPr>
              <a:t>Naczelne zasady </a:t>
            </a:r>
            <a:r>
              <a:rPr sz="2200" i="1">
                <a:solidFill>
                  <a:srgbClr val="252525"/>
                </a:solidFill>
                <a:latin typeface="Garamond"/>
                <a:cs typeface="Garamond"/>
              </a:rPr>
              <a:t>procesu karnego</a:t>
            </a:r>
            <a:r>
              <a:rPr sz="2200">
                <a:solidFill>
                  <a:srgbClr val="252525"/>
                </a:solidFill>
                <a:latin typeface="Garamond"/>
                <a:cs typeface="Garamond"/>
              </a:rPr>
              <a:t>, </a:t>
            </a:r>
            <a:r>
              <a:rPr sz="2200" spc="-35">
                <a:solidFill>
                  <a:srgbClr val="252525"/>
                </a:solidFill>
                <a:latin typeface="Garamond"/>
                <a:cs typeface="Garamond"/>
              </a:rPr>
              <a:t>Warszawa </a:t>
            </a:r>
            <a:r>
              <a:rPr sz="2200" spc="-5">
                <a:solidFill>
                  <a:srgbClr val="252525"/>
                </a:solidFill>
                <a:latin typeface="Garamond"/>
                <a:cs typeface="Garamond"/>
              </a:rPr>
              <a:t>1999, </a:t>
            </a:r>
            <a:r>
              <a:rPr sz="2200" spc="-45">
                <a:solidFill>
                  <a:srgbClr val="252525"/>
                </a:solidFill>
                <a:latin typeface="Garamond"/>
                <a:cs typeface="Garamond"/>
              </a:rPr>
              <a:t>s.</a:t>
            </a:r>
            <a:r>
              <a:rPr sz="2200" spc="335">
                <a:solidFill>
                  <a:srgbClr val="252525"/>
                </a:solidFill>
                <a:latin typeface="Garamond"/>
                <a:cs typeface="Garamond"/>
              </a:rPr>
              <a:t> </a:t>
            </a:r>
            <a:r>
              <a:rPr sz="2200" spc="-5">
                <a:solidFill>
                  <a:srgbClr val="252525"/>
                </a:solidFill>
                <a:latin typeface="Garamond"/>
                <a:cs typeface="Garamond"/>
              </a:rPr>
              <a:t>4.</a:t>
            </a:r>
            <a:endParaRPr sz="2200">
              <a:latin typeface="Garamond"/>
              <a:cs typeface="Garamond"/>
            </a:endParaRPr>
          </a:p>
          <a:p>
            <a:pPr marL="299085" marR="5080" indent="-287020" algn="just">
              <a:lnSpc>
                <a:spcPts val="2110"/>
              </a:lnSpc>
              <a:spcBef>
                <a:spcPts val="1115"/>
              </a:spcBef>
              <a:buClr>
                <a:srgbClr val="83992A"/>
              </a:buClr>
              <a:buSzPct val="113636"/>
              <a:buFont typeface="Arial"/>
              <a:buChar char="•"/>
              <a:tabLst>
                <a:tab pos="299720" algn="l"/>
              </a:tabLst>
            </a:pPr>
            <a:r>
              <a:rPr sz="2200" spc="-5">
                <a:solidFill>
                  <a:srgbClr val="252525"/>
                </a:solidFill>
                <a:latin typeface="Garamond"/>
                <a:cs typeface="Garamond"/>
              </a:rPr>
              <a:t>Niemniej </a:t>
            </a:r>
            <a:r>
              <a:rPr sz="2200" b="1" u="heavy" spc="-15">
                <a:solidFill>
                  <a:srgbClr val="252525"/>
                </a:solidFill>
                <a:uFill>
                  <a:solidFill>
                    <a:srgbClr val="252525"/>
                  </a:solidFill>
                </a:uFill>
                <a:latin typeface="Garamond"/>
                <a:cs typeface="Garamond"/>
              </a:rPr>
              <a:t>przez</a:t>
            </a:r>
            <a:r>
              <a:rPr sz="2200" b="1" u="heavy" spc="520">
                <a:solidFill>
                  <a:srgbClr val="252525"/>
                </a:solidFill>
                <a:uFill>
                  <a:solidFill>
                    <a:srgbClr val="252525"/>
                  </a:solidFill>
                </a:uFill>
                <a:latin typeface="Garamond"/>
                <a:cs typeface="Garamond"/>
              </a:rPr>
              <a:t> </a:t>
            </a:r>
            <a:r>
              <a:rPr sz="2200" b="1" u="heavy" spc="15">
                <a:solidFill>
                  <a:srgbClr val="252525"/>
                </a:solidFill>
                <a:uFill>
                  <a:solidFill>
                    <a:srgbClr val="252525"/>
                  </a:solidFill>
                </a:uFill>
                <a:latin typeface="Garamond"/>
                <a:cs typeface="Garamond"/>
              </a:rPr>
              <a:t>pryzmat </a:t>
            </a:r>
            <a:r>
              <a:rPr sz="2200" b="1" u="heavy" spc="-5">
                <a:solidFill>
                  <a:srgbClr val="252525"/>
                </a:solidFill>
                <a:uFill>
                  <a:solidFill>
                    <a:srgbClr val="252525"/>
                  </a:solidFill>
                </a:uFill>
                <a:latin typeface="Garamond"/>
                <a:cs typeface="Garamond"/>
              </a:rPr>
              <a:t>zasad procesowych można uzyskać w sposób  </a:t>
            </a:r>
            <a:r>
              <a:rPr sz="2200" b="1" u="heavy" spc="-10">
                <a:solidFill>
                  <a:srgbClr val="252525"/>
                </a:solidFill>
                <a:uFill>
                  <a:solidFill>
                    <a:srgbClr val="252525"/>
                  </a:solidFill>
                </a:uFill>
                <a:latin typeface="Garamond"/>
                <a:cs typeface="Garamond"/>
              </a:rPr>
              <a:t>syntetyczny </a:t>
            </a:r>
            <a:r>
              <a:rPr sz="2200" b="1" u="heavy" spc="-15">
                <a:solidFill>
                  <a:srgbClr val="252525"/>
                </a:solidFill>
                <a:uFill>
                  <a:solidFill>
                    <a:srgbClr val="252525"/>
                  </a:solidFill>
                </a:uFill>
                <a:latin typeface="Garamond"/>
                <a:cs typeface="Garamond"/>
              </a:rPr>
              <a:t>ogólny </a:t>
            </a:r>
            <a:r>
              <a:rPr sz="2200" b="1" u="heavy" spc="-5">
                <a:solidFill>
                  <a:srgbClr val="252525"/>
                </a:solidFill>
                <a:uFill>
                  <a:solidFill>
                    <a:srgbClr val="252525"/>
                  </a:solidFill>
                </a:uFill>
                <a:latin typeface="Garamond"/>
                <a:cs typeface="Garamond"/>
              </a:rPr>
              <a:t>obraz modelu </a:t>
            </a:r>
            <a:r>
              <a:rPr sz="2200" b="1" u="heavy">
                <a:solidFill>
                  <a:srgbClr val="252525"/>
                </a:solidFill>
                <a:uFill>
                  <a:solidFill>
                    <a:srgbClr val="252525"/>
                  </a:solidFill>
                </a:uFill>
                <a:latin typeface="Garamond"/>
                <a:cs typeface="Garamond"/>
              </a:rPr>
              <a:t>procesu</a:t>
            </a:r>
            <a:r>
              <a:rPr sz="2200" b="1">
                <a:solidFill>
                  <a:srgbClr val="252525"/>
                </a:solidFill>
                <a:latin typeface="Garamond"/>
                <a:cs typeface="Garamond"/>
              </a:rPr>
              <a:t> </a:t>
            </a:r>
            <a:r>
              <a:rPr sz="2200" spc="-5">
                <a:solidFill>
                  <a:srgbClr val="252525"/>
                </a:solidFill>
                <a:latin typeface="Garamond"/>
                <a:cs typeface="Garamond"/>
              </a:rPr>
              <a:t>i są użyteczne w praktyce </a:t>
            </a:r>
            <a:r>
              <a:rPr sz="2200" spc="-10">
                <a:solidFill>
                  <a:srgbClr val="252525"/>
                </a:solidFill>
                <a:latin typeface="Garamond"/>
                <a:cs typeface="Garamond"/>
              </a:rPr>
              <a:t>stosowania  prawa, jako nieodzowna dyrektywa postępowania </a:t>
            </a:r>
            <a:r>
              <a:rPr sz="2200">
                <a:solidFill>
                  <a:srgbClr val="252525"/>
                </a:solidFill>
                <a:latin typeface="Garamond"/>
                <a:cs typeface="Garamond"/>
              </a:rPr>
              <a:t>dla organów </a:t>
            </a:r>
            <a:r>
              <a:rPr sz="2200" spc="-10">
                <a:solidFill>
                  <a:srgbClr val="252525"/>
                </a:solidFill>
                <a:latin typeface="Garamond"/>
                <a:cs typeface="Garamond"/>
              </a:rPr>
              <a:t>procesowych </a:t>
            </a:r>
            <a:r>
              <a:rPr sz="2200" spc="-5">
                <a:solidFill>
                  <a:srgbClr val="252525"/>
                </a:solidFill>
                <a:latin typeface="Garamond"/>
                <a:cs typeface="Garamond"/>
              </a:rPr>
              <a:t>i  wskazówka</a:t>
            </a:r>
            <a:r>
              <a:rPr sz="2200" spc="15">
                <a:solidFill>
                  <a:srgbClr val="252525"/>
                </a:solidFill>
                <a:latin typeface="Garamond"/>
                <a:cs typeface="Garamond"/>
              </a:rPr>
              <a:t> </a:t>
            </a:r>
            <a:r>
              <a:rPr sz="2200" spc="-5">
                <a:solidFill>
                  <a:srgbClr val="252525"/>
                </a:solidFill>
                <a:latin typeface="Garamond"/>
                <a:cs typeface="Garamond"/>
              </a:rPr>
              <a:t>interpretacyjna.</a:t>
            </a:r>
            <a:endParaRPr sz="2200">
              <a:latin typeface="Garamond"/>
              <a:cs typeface="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73303" rIns="0" bIns="0" rtlCol="0">
            <a:spAutoFit/>
          </a:bodyPr>
          <a:lstStyle/>
          <a:p>
            <a:pPr marL="635" algn="ctr">
              <a:lnSpc>
                <a:spcPct val="100000"/>
              </a:lnSpc>
              <a:spcBef>
                <a:spcPts val="100"/>
              </a:spcBef>
            </a:pPr>
            <a:r>
              <a:rPr sz="2400" spc="-25"/>
              <a:t>ZASADY </a:t>
            </a:r>
            <a:r>
              <a:rPr sz="2400" spc="-10"/>
              <a:t>ABSTRAKCYJNE </a:t>
            </a:r>
            <a:r>
              <a:rPr sz="2400"/>
              <a:t>I</a:t>
            </a:r>
            <a:r>
              <a:rPr sz="2400" spc="20"/>
              <a:t> </a:t>
            </a:r>
            <a:r>
              <a:rPr sz="2400" spc="-15"/>
              <a:t>KONKRETNE-</a:t>
            </a:r>
            <a:endParaRPr sz="2400"/>
          </a:p>
          <a:p>
            <a:pPr marL="635" algn="ctr">
              <a:lnSpc>
                <a:spcPct val="100000"/>
              </a:lnSpc>
              <a:spcBef>
                <a:spcPts val="5"/>
              </a:spcBef>
            </a:pPr>
            <a:r>
              <a:rPr sz="2400" spc="-25"/>
              <a:t>ZASADY</a:t>
            </a:r>
            <a:r>
              <a:rPr sz="2400" spc="5"/>
              <a:t> </a:t>
            </a:r>
            <a:r>
              <a:rPr sz="2400" spc="-10"/>
              <a:t>ABSTRAKCYJNE</a:t>
            </a:r>
            <a:endParaRPr sz="2400"/>
          </a:p>
        </p:txBody>
      </p:sp>
      <p:sp>
        <p:nvSpPr>
          <p:cNvPr id="4" name="object 4"/>
          <p:cNvSpPr txBox="1"/>
          <p:nvPr/>
        </p:nvSpPr>
        <p:spPr>
          <a:xfrm>
            <a:off x="1374394" y="2569210"/>
            <a:ext cx="9444990" cy="2994660"/>
          </a:xfrm>
          <a:prstGeom prst="rect">
            <a:avLst/>
          </a:prstGeom>
        </p:spPr>
        <p:txBody>
          <a:bodyPr vert="horz" wrap="square" lIns="0" tIns="12065" rIns="0" bIns="0" rtlCol="0">
            <a:spAutoFit/>
          </a:bodyPr>
          <a:lstStyle/>
          <a:p>
            <a:pPr marL="299085" indent="-287020" algn="just">
              <a:lnSpc>
                <a:spcPct val="100000"/>
              </a:lnSpc>
              <a:spcBef>
                <a:spcPts val="95"/>
              </a:spcBef>
              <a:buClr>
                <a:srgbClr val="83992A"/>
              </a:buClr>
              <a:buSzPct val="113636"/>
              <a:buFont typeface="Arial"/>
              <a:buChar char="•"/>
              <a:tabLst>
                <a:tab pos="299720" algn="l"/>
              </a:tabLst>
            </a:pPr>
            <a:r>
              <a:rPr sz="2200" spc="-10">
                <a:solidFill>
                  <a:srgbClr val="252525"/>
                </a:solidFill>
                <a:latin typeface="Garamond"/>
                <a:cs typeface="Garamond"/>
              </a:rPr>
              <a:t>Koncepcje teoretyczne, </a:t>
            </a:r>
            <a:r>
              <a:rPr sz="2200" spc="-5">
                <a:solidFill>
                  <a:srgbClr val="252525"/>
                </a:solidFill>
                <a:latin typeface="Garamond"/>
                <a:cs typeface="Garamond"/>
              </a:rPr>
              <a:t>wskazujące sposób rozwiązania </a:t>
            </a:r>
            <a:r>
              <a:rPr sz="2200">
                <a:solidFill>
                  <a:srgbClr val="252525"/>
                </a:solidFill>
                <a:latin typeface="Garamond"/>
                <a:cs typeface="Garamond"/>
              </a:rPr>
              <a:t>określonego</a:t>
            </a:r>
            <a:r>
              <a:rPr sz="2200" spc="185">
                <a:solidFill>
                  <a:srgbClr val="252525"/>
                </a:solidFill>
                <a:latin typeface="Garamond"/>
                <a:cs typeface="Garamond"/>
              </a:rPr>
              <a:t> </a:t>
            </a:r>
            <a:r>
              <a:rPr sz="2200">
                <a:solidFill>
                  <a:srgbClr val="252525"/>
                </a:solidFill>
                <a:latin typeface="Garamond"/>
                <a:cs typeface="Garamond"/>
              </a:rPr>
              <a:t>zagadnienia</a:t>
            </a:r>
            <a:endParaRPr sz="2200">
              <a:latin typeface="Garamond"/>
              <a:cs typeface="Garamond"/>
            </a:endParaRPr>
          </a:p>
          <a:p>
            <a:pPr marL="299085" algn="just">
              <a:lnSpc>
                <a:spcPct val="100000"/>
              </a:lnSpc>
            </a:pPr>
            <a:r>
              <a:rPr sz="2200" spc="-15">
                <a:solidFill>
                  <a:srgbClr val="252525"/>
                </a:solidFill>
                <a:latin typeface="Garamond"/>
                <a:cs typeface="Garamond"/>
              </a:rPr>
              <a:t>procesowego, </a:t>
            </a:r>
            <a:r>
              <a:rPr sz="2200" spc="-10">
                <a:solidFill>
                  <a:srgbClr val="252525"/>
                </a:solidFill>
                <a:latin typeface="Garamond"/>
                <a:cs typeface="Garamond"/>
              </a:rPr>
              <a:t>niezwiązane </a:t>
            </a:r>
            <a:r>
              <a:rPr sz="2200" spc="-5">
                <a:solidFill>
                  <a:srgbClr val="252525"/>
                </a:solidFill>
                <a:latin typeface="Garamond"/>
                <a:cs typeface="Garamond"/>
              </a:rPr>
              <a:t>z </a:t>
            </a:r>
            <a:r>
              <a:rPr sz="2200" spc="-10">
                <a:solidFill>
                  <a:srgbClr val="252525"/>
                </a:solidFill>
                <a:latin typeface="Garamond"/>
                <a:cs typeface="Garamond"/>
              </a:rPr>
              <a:t>konkretnym</a:t>
            </a:r>
            <a:r>
              <a:rPr sz="2200" spc="125">
                <a:solidFill>
                  <a:srgbClr val="252525"/>
                </a:solidFill>
                <a:latin typeface="Garamond"/>
                <a:cs typeface="Garamond"/>
              </a:rPr>
              <a:t> </a:t>
            </a:r>
            <a:r>
              <a:rPr sz="2200" spc="-15">
                <a:solidFill>
                  <a:srgbClr val="252525"/>
                </a:solidFill>
                <a:latin typeface="Garamond"/>
                <a:cs typeface="Garamond"/>
              </a:rPr>
              <a:t>ustawodawstwem.</a:t>
            </a:r>
            <a:endParaRPr sz="2200">
              <a:latin typeface="Garamond"/>
              <a:cs typeface="Garamond"/>
            </a:endParaRPr>
          </a:p>
          <a:p>
            <a:pPr marL="299085" indent="-287020" algn="just">
              <a:lnSpc>
                <a:spcPct val="100000"/>
              </a:lnSpc>
              <a:spcBef>
                <a:spcPts val="1130"/>
              </a:spcBef>
              <a:buClr>
                <a:srgbClr val="83992A"/>
              </a:buClr>
              <a:buSzPct val="113636"/>
              <a:buFont typeface="Arial"/>
              <a:buChar char="•"/>
              <a:tabLst>
                <a:tab pos="299720" algn="l"/>
              </a:tabLst>
            </a:pPr>
            <a:r>
              <a:rPr sz="2200" spc="-10">
                <a:solidFill>
                  <a:srgbClr val="252525"/>
                </a:solidFill>
                <a:latin typeface="Garamond"/>
                <a:cs typeface="Garamond"/>
              </a:rPr>
              <a:t>Ich cechą </a:t>
            </a:r>
            <a:r>
              <a:rPr sz="2200">
                <a:solidFill>
                  <a:srgbClr val="252525"/>
                </a:solidFill>
                <a:latin typeface="Garamond"/>
                <a:cs typeface="Garamond"/>
              </a:rPr>
              <a:t>charakterystyczną </a:t>
            </a:r>
            <a:r>
              <a:rPr sz="2200" spc="-5">
                <a:solidFill>
                  <a:srgbClr val="252525"/>
                </a:solidFill>
                <a:latin typeface="Garamond"/>
                <a:cs typeface="Garamond"/>
              </a:rPr>
              <a:t>jest </a:t>
            </a:r>
            <a:r>
              <a:rPr sz="2200" b="1" u="heavy" spc="-10">
                <a:solidFill>
                  <a:srgbClr val="252525"/>
                </a:solidFill>
                <a:uFill>
                  <a:solidFill>
                    <a:srgbClr val="252525"/>
                  </a:solidFill>
                </a:uFill>
                <a:latin typeface="Garamond"/>
                <a:cs typeface="Garamond"/>
              </a:rPr>
              <a:t>absolutyzm </a:t>
            </a:r>
            <a:r>
              <a:rPr sz="2200" b="1" u="heavy" spc="-5">
                <a:solidFill>
                  <a:srgbClr val="252525"/>
                </a:solidFill>
                <a:uFill>
                  <a:solidFill>
                    <a:srgbClr val="252525"/>
                  </a:solidFill>
                </a:uFill>
                <a:latin typeface="Garamond"/>
                <a:cs typeface="Garamond"/>
              </a:rPr>
              <a:t>oraz </a:t>
            </a:r>
            <a:r>
              <a:rPr sz="2200" b="1" u="heavy" spc="-10">
                <a:solidFill>
                  <a:srgbClr val="252525"/>
                </a:solidFill>
                <a:uFill>
                  <a:solidFill>
                    <a:srgbClr val="252525"/>
                  </a:solidFill>
                </a:uFill>
                <a:latin typeface="Garamond"/>
                <a:cs typeface="Garamond"/>
              </a:rPr>
              <a:t>krańcowość</a:t>
            </a:r>
            <a:r>
              <a:rPr sz="2200" b="1" spc="-10">
                <a:solidFill>
                  <a:srgbClr val="252525"/>
                </a:solidFill>
                <a:latin typeface="Garamond"/>
                <a:cs typeface="Garamond"/>
              </a:rPr>
              <a:t> </a:t>
            </a:r>
            <a:r>
              <a:rPr sz="2200" spc="-5">
                <a:solidFill>
                  <a:srgbClr val="252525"/>
                </a:solidFill>
                <a:latin typeface="Garamond"/>
                <a:cs typeface="Garamond"/>
              </a:rPr>
              <a:t>– nie dopuszcza</a:t>
            </a:r>
            <a:r>
              <a:rPr sz="2200" spc="90">
                <a:solidFill>
                  <a:srgbClr val="252525"/>
                </a:solidFill>
                <a:latin typeface="Garamond"/>
                <a:cs typeface="Garamond"/>
              </a:rPr>
              <a:t> </a:t>
            </a:r>
            <a:r>
              <a:rPr sz="2200">
                <a:solidFill>
                  <a:srgbClr val="252525"/>
                </a:solidFill>
                <a:latin typeface="Garamond"/>
                <a:cs typeface="Garamond"/>
              </a:rPr>
              <a:t>się</a:t>
            </a:r>
            <a:endParaRPr sz="2200">
              <a:latin typeface="Garamond"/>
              <a:cs typeface="Garamond"/>
            </a:endParaRPr>
          </a:p>
          <a:p>
            <a:pPr marL="299085" algn="just">
              <a:lnSpc>
                <a:spcPct val="100000"/>
              </a:lnSpc>
            </a:pPr>
            <a:r>
              <a:rPr sz="2200" spc="-5">
                <a:solidFill>
                  <a:srgbClr val="252525"/>
                </a:solidFill>
                <a:latin typeface="Garamond"/>
                <a:cs typeface="Garamond"/>
              </a:rPr>
              <a:t>od </a:t>
            </a:r>
            <a:r>
              <a:rPr sz="2200" spc="-15">
                <a:solidFill>
                  <a:srgbClr val="252525"/>
                </a:solidFill>
                <a:latin typeface="Garamond"/>
                <a:cs typeface="Garamond"/>
              </a:rPr>
              <a:t>nich</a:t>
            </a:r>
            <a:r>
              <a:rPr sz="2200" spc="15">
                <a:solidFill>
                  <a:srgbClr val="252525"/>
                </a:solidFill>
                <a:latin typeface="Garamond"/>
                <a:cs typeface="Garamond"/>
              </a:rPr>
              <a:t> </a:t>
            </a:r>
            <a:r>
              <a:rPr sz="2200" spc="-35">
                <a:solidFill>
                  <a:srgbClr val="252525"/>
                </a:solidFill>
                <a:latin typeface="Garamond"/>
                <a:cs typeface="Garamond"/>
              </a:rPr>
              <a:t>wyjątków.</a:t>
            </a:r>
            <a:endParaRPr sz="2200">
              <a:latin typeface="Garamond"/>
              <a:cs typeface="Garamond"/>
            </a:endParaRPr>
          </a:p>
          <a:p>
            <a:pPr marL="299085" marR="6350" indent="-287020" algn="just">
              <a:lnSpc>
                <a:spcPct val="100000"/>
              </a:lnSpc>
              <a:spcBef>
                <a:spcPts val="1130"/>
              </a:spcBef>
              <a:buClr>
                <a:srgbClr val="83992A"/>
              </a:buClr>
              <a:buSzPct val="113636"/>
              <a:buFont typeface="Arial"/>
              <a:buChar char="•"/>
              <a:tabLst>
                <a:tab pos="299720" algn="l"/>
              </a:tabLst>
            </a:pPr>
            <a:r>
              <a:rPr sz="2200" spc="-5">
                <a:solidFill>
                  <a:srgbClr val="252525"/>
                </a:solidFill>
                <a:latin typeface="Garamond"/>
                <a:cs typeface="Garamond"/>
              </a:rPr>
              <a:t>Zasad </a:t>
            </a:r>
            <a:r>
              <a:rPr sz="2200" spc="-10">
                <a:solidFill>
                  <a:srgbClr val="252525"/>
                </a:solidFill>
                <a:latin typeface="Garamond"/>
                <a:cs typeface="Garamond"/>
              </a:rPr>
              <a:t>abstrakcyjnych </a:t>
            </a:r>
            <a:r>
              <a:rPr sz="2200" spc="-5">
                <a:solidFill>
                  <a:srgbClr val="252525"/>
                </a:solidFill>
                <a:latin typeface="Garamond"/>
                <a:cs typeface="Garamond"/>
              </a:rPr>
              <a:t>nie można </a:t>
            </a:r>
            <a:r>
              <a:rPr sz="2200" spc="5">
                <a:solidFill>
                  <a:srgbClr val="252525"/>
                </a:solidFill>
                <a:latin typeface="Garamond"/>
                <a:cs typeface="Garamond"/>
              </a:rPr>
              <a:t>naruszyć </a:t>
            </a:r>
            <a:r>
              <a:rPr sz="2200" spc="-5">
                <a:solidFill>
                  <a:srgbClr val="252525"/>
                </a:solidFill>
                <a:latin typeface="Garamond"/>
                <a:cs typeface="Garamond"/>
              </a:rPr>
              <a:t>w toku </a:t>
            </a:r>
            <a:r>
              <a:rPr sz="2200" spc="-10">
                <a:solidFill>
                  <a:srgbClr val="252525"/>
                </a:solidFill>
                <a:latin typeface="Garamond"/>
                <a:cs typeface="Garamond"/>
              </a:rPr>
              <a:t>procesu </a:t>
            </a:r>
            <a:r>
              <a:rPr sz="2200" spc="-5">
                <a:solidFill>
                  <a:srgbClr val="252525"/>
                </a:solidFill>
                <a:latin typeface="Garamond"/>
                <a:cs typeface="Garamond"/>
              </a:rPr>
              <a:t>– są one jedynie  </a:t>
            </a:r>
            <a:r>
              <a:rPr sz="2200" spc="-15">
                <a:solidFill>
                  <a:srgbClr val="252525"/>
                </a:solidFill>
                <a:latin typeface="Garamond"/>
                <a:cs typeface="Garamond"/>
              </a:rPr>
              <a:t>wytworem </a:t>
            </a:r>
            <a:r>
              <a:rPr sz="2200" b="1">
                <a:solidFill>
                  <a:srgbClr val="252525"/>
                </a:solidFill>
                <a:latin typeface="Garamond"/>
                <a:cs typeface="Garamond"/>
              </a:rPr>
              <a:t>teorii, „założeniem </a:t>
            </a:r>
            <a:r>
              <a:rPr sz="2200" b="1" spc="-5">
                <a:solidFill>
                  <a:srgbClr val="252525"/>
                </a:solidFill>
                <a:latin typeface="Garamond"/>
                <a:cs typeface="Garamond"/>
              </a:rPr>
              <a:t>modelowym” i nie obowiązują w </a:t>
            </a:r>
            <a:r>
              <a:rPr sz="2200" b="1" spc="-10">
                <a:solidFill>
                  <a:srgbClr val="252525"/>
                </a:solidFill>
                <a:latin typeface="Garamond"/>
                <a:cs typeface="Garamond"/>
              </a:rPr>
              <a:t>praktyce</a:t>
            </a:r>
            <a:r>
              <a:rPr sz="2200" spc="-10">
                <a:solidFill>
                  <a:srgbClr val="252525"/>
                </a:solidFill>
                <a:latin typeface="Garamond"/>
                <a:cs typeface="Garamond"/>
              </a:rPr>
              <a:t>.  </a:t>
            </a:r>
            <a:r>
              <a:rPr sz="2200" spc="-15">
                <a:solidFill>
                  <a:srgbClr val="252525"/>
                </a:solidFill>
                <a:latin typeface="Garamond"/>
                <a:cs typeface="Garamond"/>
              </a:rPr>
              <a:t>Wyznaczają</a:t>
            </a:r>
            <a:r>
              <a:rPr sz="2200" spc="520">
                <a:solidFill>
                  <a:srgbClr val="252525"/>
                </a:solidFill>
                <a:latin typeface="Garamond"/>
                <a:cs typeface="Garamond"/>
              </a:rPr>
              <a:t> </a:t>
            </a:r>
            <a:r>
              <a:rPr sz="2200" spc="-10">
                <a:solidFill>
                  <a:srgbClr val="252525"/>
                </a:solidFill>
                <a:latin typeface="Garamond"/>
                <a:cs typeface="Garamond"/>
              </a:rPr>
              <a:t>one </a:t>
            </a:r>
            <a:r>
              <a:rPr sz="2200" spc="-5">
                <a:solidFill>
                  <a:srgbClr val="252525"/>
                </a:solidFill>
                <a:latin typeface="Garamond"/>
                <a:cs typeface="Garamond"/>
              </a:rPr>
              <a:t>jednak </a:t>
            </a:r>
            <a:r>
              <a:rPr sz="2200" spc="5">
                <a:solidFill>
                  <a:srgbClr val="252525"/>
                </a:solidFill>
                <a:latin typeface="Garamond"/>
                <a:cs typeface="Garamond"/>
              </a:rPr>
              <a:t>kierunek </a:t>
            </a:r>
            <a:r>
              <a:rPr sz="2200">
                <a:solidFill>
                  <a:srgbClr val="252525"/>
                </a:solidFill>
                <a:latin typeface="Garamond"/>
                <a:cs typeface="Garamond"/>
              </a:rPr>
              <a:t>wykładni </a:t>
            </a:r>
            <a:r>
              <a:rPr sz="2200" spc="-15">
                <a:solidFill>
                  <a:srgbClr val="252525"/>
                </a:solidFill>
                <a:latin typeface="Garamond"/>
                <a:cs typeface="Garamond"/>
              </a:rPr>
              <a:t>prawa</a:t>
            </a:r>
            <a:r>
              <a:rPr sz="2200" spc="520">
                <a:solidFill>
                  <a:srgbClr val="252525"/>
                </a:solidFill>
                <a:latin typeface="Garamond"/>
                <a:cs typeface="Garamond"/>
              </a:rPr>
              <a:t> </a:t>
            </a:r>
            <a:r>
              <a:rPr sz="2200" spc="-5">
                <a:solidFill>
                  <a:srgbClr val="252525"/>
                </a:solidFill>
                <a:latin typeface="Garamond"/>
                <a:cs typeface="Garamond"/>
              </a:rPr>
              <a:t>i </a:t>
            </a:r>
            <a:r>
              <a:rPr sz="2200" spc="-10">
                <a:solidFill>
                  <a:srgbClr val="252525"/>
                </a:solidFill>
                <a:latin typeface="Garamond"/>
                <a:cs typeface="Garamond"/>
              </a:rPr>
              <a:t>stanowią </a:t>
            </a:r>
            <a:r>
              <a:rPr sz="2200" spc="-5">
                <a:solidFill>
                  <a:srgbClr val="252525"/>
                </a:solidFill>
                <a:latin typeface="Garamond"/>
                <a:cs typeface="Garamond"/>
              </a:rPr>
              <a:t>wskazówkę </a:t>
            </a:r>
            <a:r>
              <a:rPr sz="2200">
                <a:solidFill>
                  <a:srgbClr val="252525"/>
                </a:solidFill>
                <a:latin typeface="Garamond"/>
                <a:cs typeface="Garamond"/>
              </a:rPr>
              <a:t>dla  </a:t>
            </a:r>
            <a:r>
              <a:rPr sz="2200" spc="-35">
                <a:solidFill>
                  <a:srgbClr val="252525"/>
                </a:solidFill>
                <a:latin typeface="Garamond"/>
                <a:cs typeface="Garamond"/>
              </a:rPr>
              <a:t>ustawodawcy, </a:t>
            </a:r>
            <a:r>
              <a:rPr sz="2200" spc="-5">
                <a:solidFill>
                  <a:srgbClr val="252525"/>
                </a:solidFill>
                <a:latin typeface="Garamond"/>
                <a:cs typeface="Garamond"/>
              </a:rPr>
              <a:t>w jaki sposób </a:t>
            </a:r>
            <a:r>
              <a:rPr sz="2200" spc="-10">
                <a:solidFill>
                  <a:srgbClr val="252525"/>
                </a:solidFill>
                <a:latin typeface="Garamond"/>
                <a:cs typeface="Garamond"/>
              </a:rPr>
              <a:t>można </a:t>
            </a:r>
            <a:r>
              <a:rPr sz="2200" spc="-5">
                <a:solidFill>
                  <a:srgbClr val="252525"/>
                </a:solidFill>
                <a:latin typeface="Garamond"/>
                <a:cs typeface="Garamond"/>
              </a:rPr>
              <a:t>unormować daną</a:t>
            </a:r>
            <a:r>
              <a:rPr sz="2200" spc="185">
                <a:solidFill>
                  <a:srgbClr val="252525"/>
                </a:solidFill>
                <a:latin typeface="Garamond"/>
                <a:cs typeface="Garamond"/>
              </a:rPr>
              <a:t> </a:t>
            </a:r>
            <a:r>
              <a:rPr sz="2200" spc="-10">
                <a:solidFill>
                  <a:srgbClr val="252525"/>
                </a:solidFill>
                <a:latin typeface="Garamond"/>
                <a:cs typeface="Garamond"/>
              </a:rPr>
              <a:t>problematykę</a:t>
            </a:r>
            <a:endParaRPr sz="2200">
              <a:latin typeface="Garamond"/>
              <a:cs typeface="Garamon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3" name="object 3"/>
          <p:cNvSpPr/>
          <p:nvPr/>
        </p:nvSpPr>
        <p:spPr>
          <a:xfrm>
            <a:off x="0" y="3153155"/>
            <a:ext cx="762000" cy="6065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37619" y="3153155"/>
            <a:ext cx="754379" cy="6065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6" name="object 6"/>
          <p:cNvSpPr txBox="1"/>
          <p:nvPr/>
        </p:nvSpPr>
        <p:spPr>
          <a:xfrm>
            <a:off x="1374394" y="1231214"/>
            <a:ext cx="9444355" cy="3705225"/>
          </a:xfrm>
          <a:prstGeom prst="rect">
            <a:avLst/>
          </a:prstGeom>
        </p:spPr>
        <p:txBody>
          <a:bodyPr vert="horz" wrap="square" lIns="0" tIns="12700" rIns="0" bIns="0" rtlCol="0">
            <a:spAutoFit/>
          </a:bodyPr>
          <a:lstStyle/>
          <a:p>
            <a:pPr algn="ctr">
              <a:lnSpc>
                <a:spcPct val="100000"/>
              </a:lnSpc>
              <a:spcBef>
                <a:spcPts val="100"/>
              </a:spcBef>
            </a:pPr>
            <a:r>
              <a:rPr sz="2400" spc="-25">
                <a:solidFill>
                  <a:srgbClr val="252525"/>
                </a:solidFill>
                <a:latin typeface="Garamond"/>
                <a:cs typeface="Garamond"/>
              </a:rPr>
              <a:t>ZASADY </a:t>
            </a:r>
            <a:r>
              <a:rPr sz="2400" spc="-10">
                <a:solidFill>
                  <a:srgbClr val="252525"/>
                </a:solidFill>
                <a:latin typeface="Garamond"/>
                <a:cs typeface="Garamond"/>
              </a:rPr>
              <a:t>ABSTRAKCYJNE </a:t>
            </a:r>
            <a:r>
              <a:rPr sz="2400">
                <a:solidFill>
                  <a:srgbClr val="252525"/>
                </a:solidFill>
                <a:latin typeface="Garamond"/>
                <a:cs typeface="Garamond"/>
              </a:rPr>
              <a:t>I</a:t>
            </a:r>
            <a:r>
              <a:rPr sz="2400" spc="35">
                <a:solidFill>
                  <a:srgbClr val="252525"/>
                </a:solidFill>
                <a:latin typeface="Garamond"/>
                <a:cs typeface="Garamond"/>
              </a:rPr>
              <a:t> </a:t>
            </a:r>
            <a:r>
              <a:rPr sz="2400" spc="-20">
                <a:solidFill>
                  <a:srgbClr val="252525"/>
                </a:solidFill>
                <a:latin typeface="Garamond"/>
                <a:cs typeface="Garamond"/>
              </a:rPr>
              <a:t>KONRETNE</a:t>
            </a:r>
            <a:endParaRPr sz="2400">
              <a:latin typeface="Garamond"/>
              <a:cs typeface="Garamond"/>
            </a:endParaRPr>
          </a:p>
          <a:p>
            <a:pPr algn="ctr">
              <a:lnSpc>
                <a:spcPct val="100000"/>
              </a:lnSpc>
              <a:spcBef>
                <a:spcPts val="5"/>
              </a:spcBef>
            </a:pPr>
            <a:r>
              <a:rPr sz="2400">
                <a:solidFill>
                  <a:srgbClr val="252525"/>
                </a:solidFill>
                <a:latin typeface="Garamond"/>
                <a:cs typeface="Garamond"/>
              </a:rPr>
              <a:t>- </a:t>
            </a:r>
            <a:r>
              <a:rPr sz="2400" spc="-25">
                <a:solidFill>
                  <a:srgbClr val="252525"/>
                </a:solidFill>
                <a:latin typeface="Garamond"/>
                <a:cs typeface="Garamond"/>
              </a:rPr>
              <a:t>ZASADY</a:t>
            </a:r>
            <a:r>
              <a:rPr sz="2400">
                <a:solidFill>
                  <a:srgbClr val="252525"/>
                </a:solidFill>
                <a:latin typeface="Garamond"/>
                <a:cs typeface="Garamond"/>
              </a:rPr>
              <a:t> </a:t>
            </a:r>
            <a:r>
              <a:rPr sz="2400" spc="-15">
                <a:solidFill>
                  <a:srgbClr val="252525"/>
                </a:solidFill>
                <a:latin typeface="Garamond"/>
                <a:cs typeface="Garamond"/>
              </a:rPr>
              <a:t>KONKRETNE</a:t>
            </a:r>
            <a:endParaRPr sz="2400">
              <a:latin typeface="Garamond"/>
              <a:cs typeface="Garamond"/>
            </a:endParaRPr>
          </a:p>
          <a:p>
            <a:pPr>
              <a:lnSpc>
                <a:spcPct val="100000"/>
              </a:lnSpc>
            </a:pPr>
            <a:endParaRPr sz="2700">
              <a:latin typeface="Times New Roman"/>
              <a:cs typeface="Times New Roman"/>
            </a:endParaRPr>
          </a:p>
          <a:p>
            <a:pPr marL="299085" marR="5080" indent="-287020">
              <a:lnSpc>
                <a:spcPct val="100000"/>
              </a:lnSpc>
              <a:spcBef>
                <a:spcPts val="1639"/>
              </a:spcBef>
              <a:buClr>
                <a:srgbClr val="83992A"/>
              </a:buClr>
              <a:buSzPct val="114583"/>
              <a:buFont typeface="Arial"/>
              <a:buChar char="•"/>
              <a:tabLst>
                <a:tab pos="299085" algn="l"/>
                <a:tab pos="299720" algn="l"/>
                <a:tab pos="1682750" algn="l"/>
                <a:tab pos="2538095" algn="l"/>
                <a:tab pos="4382135" algn="l"/>
                <a:tab pos="5194300" algn="l"/>
                <a:tab pos="7163434" algn="l"/>
                <a:tab pos="8262620" algn="l"/>
                <a:tab pos="8636000" algn="l"/>
              </a:tabLst>
            </a:pPr>
            <a:r>
              <a:rPr sz="2400" spc="-5">
                <a:solidFill>
                  <a:srgbClr val="252525"/>
                </a:solidFill>
                <a:latin typeface="Garamond"/>
                <a:cs typeface="Garamond"/>
              </a:rPr>
              <a:t>Ust</a:t>
            </a:r>
            <a:r>
              <a:rPr sz="2400" spc="-40">
                <a:solidFill>
                  <a:srgbClr val="252525"/>
                </a:solidFill>
                <a:latin typeface="Garamond"/>
                <a:cs typeface="Garamond"/>
              </a:rPr>
              <a:t>a</a:t>
            </a:r>
            <a:r>
              <a:rPr sz="2400" spc="-65">
                <a:solidFill>
                  <a:srgbClr val="252525"/>
                </a:solidFill>
                <a:latin typeface="Garamond"/>
                <a:cs typeface="Garamond"/>
              </a:rPr>
              <a:t>w</a:t>
            </a:r>
            <a:r>
              <a:rPr sz="2400" spc="-25">
                <a:solidFill>
                  <a:srgbClr val="252525"/>
                </a:solidFill>
                <a:latin typeface="Garamond"/>
                <a:cs typeface="Garamond"/>
              </a:rPr>
              <a:t>o</a:t>
            </a:r>
            <a:r>
              <a:rPr sz="2400">
                <a:solidFill>
                  <a:srgbClr val="252525"/>
                </a:solidFill>
                <a:latin typeface="Garamond"/>
                <a:cs typeface="Garamond"/>
              </a:rPr>
              <a:t>wy	w</a:t>
            </a:r>
            <a:r>
              <a:rPr sz="2400" spc="-10">
                <a:solidFill>
                  <a:srgbClr val="252525"/>
                </a:solidFill>
                <a:latin typeface="Garamond"/>
                <a:cs typeface="Garamond"/>
              </a:rPr>
              <a:t>y</a:t>
            </a:r>
            <a:r>
              <a:rPr sz="2400" spc="-5">
                <a:solidFill>
                  <a:srgbClr val="252525"/>
                </a:solidFill>
                <a:latin typeface="Garamond"/>
                <a:cs typeface="Garamond"/>
              </a:rPr>
              <a:t>ra</a:t>
            </a:r>
            <a:r>
              <a:rPr sz="2400">
                <a:solidFill>
                  <a:srgbClr val="252525"/>
                </a:solidFill>
                <a:latin typeface="Garamond"/>
                <a:cs typeface="Garamond"/>
              </a:rPr>
              <a:t>z	</a:t>
            </a:r>
            <a:r>
              <a:rPr sz="2400" spc="-5">
                <a:solidFill>
                  <a:srgbClr val="252525"/>
                </a:solidFill>
                <a:latin typeface="Garamond"/>
                <a:cs typeface="Garamond"/>
              </a:rPr>
              <a:t>od</a:t>
            </a:r>
            <a:r>
              <a:rPr sz="2400" spc="5">
                <a:solidFill>
                  <a:srgbClr val="252525"/>
                </a:solidFill>
                <a:latin typeface="Garamond"/>
                <a:cs typeface="Garamond"/>
              </a:rPr>
              <a:t>p</a:t>
            </a:r>
            <a:r>
              <a:rPr sz="2400" spc="-25">
                <a:solidFill>
                  <a:srgbClr val="252525"/>
                </a:solidFill>
                <a:latin typeface="Garamond"/>
                <a:cs typeface="Garamond"/>
              </a:rPr>
              <a:t>o</a:t>
            </a:r>
            <a:r>
              <a:rPr sz="2400">
                <a:solidFill>
                  <a:srgbClr val="252525"/>
                </a:solidFill>
                <a:latin typeface="Garamond"/>
                <a:cs typeface="Garamond"/>
              </a:rPr>
              <a:t>wiedni</a:t>
            </a:r>
            <a:r>
              <a:rPr sz="2400" spc="-45">
                <a:solidFill>
                  <a:srgbClr val="252525"/>
                </a:solidFill>
                <a:latin typeface="Garamond"/>
                <a:cs typeface="Garamond"/>
              </a:rPr>
              <a:t>c</a:t>
            </a:r>
            <a:r>
              <a:rPr sz="2400">
                <a:solidFill>
                  <a:srgbClr val="252525"/>
                </a:solidFill>
                <a:latin typeface="Garamond"/>
                <a:cs typeface="Garamond"/>
              </a:rPr>
              <a:t>h	</a:t>
            </a:r>
            <a:r>
              <a:rPr sz="2400" spc="-5">
                <a:solidFill>
                  <a:srgbClr val="252525"/>
                </a:solidFill>
                <a:latin typeface="Garamond"/>
                <a:cs typeface="Garamond"/>
              </a:rPr>
              <a:t>zasa</a:t>
            </a:r>
            <a:r>
              <a:rPr sz="2400">
                <a:solidFill>
                  <a:srgbClr val="252525"/>
                </a:solidFill>
                <a:latin typeface="Garamond"/>
                <a:cs typeface="Garamond"/>
              </a:rPr>
              <a:t>d	</a:t>
            </a:r>
            <a:r>
              <a:rPr sz="2400" spc="-5">
                <a:solidFill>
                  <a:srgbClr val="252525"/>
                </a:solidFill>
                <a:latin typeface="Garamond"/>
                <a:cs typeface="Garamond"/>
              </a:rPr>
              <a:t>abs</a:t>
            </a:r>
            <a:r>
              <a:rPr sz="2400" spc="-10">
                <a:solidFill>
                  <a:srgbClr val="252525"/>
                </a:solidFill>
                <a:latin typeface="Garamond"/>
                <a:cs typeface="Garamond"/>
              </a:rPr>
              <a:t>t</a:t>
            </a:r>
            <a:r>
              <a:rPr sz="2400" spc="-5">
                <a:solidFill>
                  <a:srgbClr val="252525"/>
                </a:solidFill>
                <a:latin typeface="Garamond"/>
                <a:cs typeface="Garamond"/>
              </a:rPr>
              <a:t>rak</a:t>
            </a:r>
            <a:r>
              <a:rPr sz="2400" spc="5">
                <a:solidFill>
                  <a:srgbClr val="252525"/>
                </a:solidFill>
                <a:latin typeface="Garamond"/>
                <a:cs typeface="Garamond"/>
              </a:rPr>
              <a:t>c</a:t>
            </a:r>
            <a:r>
              <a:rPr sz="2400">
                <a:solidFill>
                  <a:srgbClr val="252525"/>
                </a:solidFill>
                <a:latin typeface="Garamond"/>
                <a:cs typeface="Garamond"/>
              </a:rPr>
              <a:t>yjn</a:t>
            </a:r>
            <a:r>
              <a:rPr sz="2400" spc="-10">
                <a:solidFill>
                  <a:srgbClr val="252525"/>
                </a:solidFill>
                <a:latin typeface="Garamond"/>
                <a:cs typeface="Garamond"/>
              </a:rPr>
              <a:t>y</a:t>
            </a:r>
            <a:r>
              <a:rPr sz="2400" spc="-40">
                <a:solidFill>
                  <a:srgbClr val="252525"/>
                </a:solidFill>
                <a:latin typeface="Garamond"/>
                <a:cs typeface="Garamond"/>
              </a:rPr>
              <a:t>c</a:t>
            </a:r>
            <a:r>
              <a:rPr sz="2400" spc="-5">
                <a:solidFill>
                  <a:srgbClr val="252525"/>
                </a:solidFill>
                <a:latin typeface="Garamond"/>
                <a:cs typeface="Garamond"/>
              </a:rPr>
              <a:t>h</a:t>
            </a:r>
            <a:r>
              <a:rPr sz="2400">
                <a:solidFill>
                  <a:srgbClr val="252525"/>
                </a:solidFill>
                <a:latin typeface="Garamond"/>
                <a:cs typeface="Garamond"/>
              </a:rPr>
              <a:t>,	</a:t>
            </a:r>
            <a:r>
              <a:rPr sz="2400" spc="-5">
                <a:solidFill>
                  <a:srgbClr val="252525"/>
                </a:solidFill>
                <a:latin typeface="Garamond"/>
                <a:cs typeface="Garamond"/>
              </a:rPr>
              <a:t>pr</a:t>
            </a:r>
            <a:r>
              <a:rPr sz="2400" spc="5">
                <a:solidFill>
                  <a:srgbClr val="252525"/>
                </a:solidFill>
                <a:latin typeface="Garamond"/>
                <a:cs typeface="Garamond"/>
              </a:rPr>
              <a:t>z</a:t>
            </a:r>
            <a:r>
              <a:rPr sz="2400">
                <a:solidFill>
                  <a:srgbClr val="252525"/>
                </a:solidFill>
                <a:latin typeface="Garamond"/>
                <a:cs typeface="Garamond"/>
              </a:rPr>
              <a:t>y</a:t>
            </a:r>
            <a:r>
              <a:rPr sz="2400" spc="5">
                <a:solidFill>
                  <a:srgbClr val="252525"/>
                </a:solidFill>
                <a:latin typeface="Garamond"/>
                <a:cs typeface="Garamond"/>
              </a:rPr>
              <a:t>j</a:t>
            </a:r>
            <a:r>
              <a:rPr sz="2400">
                <a:solidFill>
                  <a:srgbClr val="252525"/>
                </a:solidFill>
                <a:latin typeface="Garamond"/>
                <a:cs typeface="Garamond"/>
              </a:rPr>
              <a:t>ę</a:t>
            </a:r>
            <a:r>
              <a:rPr sz="2400" spc="-10">
                <a:solidFill>
                  <a:srgbClr val="252525"/>
                </a:solidFill>
                <a:latin typeface="Garamond"/>
                <a:cs typeface="Garamond"/>
              </a:rPr>
              <a:t>t</a:t>
            </a:r>
            <a:r>
              <a:rPr sz="2400">
                <a:solidFill>
                  <a:srgbClr val="252525"/>
                </a:solidFill>
                <a:latin typeface="Garamond"/>
                <a:cs typeface="Garamond"/>
              </a:rPr>
              <a:t>y	w	</a:t>
            </a:r>
            <a:r>
              <a:rPr sz="2400" spc="5">
                <a:solidFill>
                  <a:srgbClr val="252525"/>
                </a:solidFill>
                <a:latin typeface="Garamond"/>
                <a:cs typeface="Garamond"/>
              </a:rPr>
              <a:t>d</a:t>
            </a:r>
            <a:r>
              <a:rPr sz="2400" spc="-5">
                <a:solidFill>
                  <a:srgbClr val="252525"/>
                </a:solidFill>
                <a:latin typeface="Garamond"/>
                <a:cs typeface="Garamond"/>
              </a:rPr>
              <a:t>anym  systemie </a:t>
            </a:r>
            <a:r>
              <a:rPr sz="2400" spc="-10">
                <a:solidFill>
                  <a:srgbClr val="252525"/>
                </a:solidFill>
                <a:latin typeface="Garamond"/>
                <a:cs typeface="Garamond"/>
              </a:rPr>
              <a:t>procesowym </a:t>
            </a:r>
            <a:r>
              <a:rPr sz="2400">
                <a:solidFill>
                  <a:srgbClr val="252525"/>
                </a:solidFill>
                <a:latin typeface="Garamond"/>
                <a:cs typeface="Garamond"/>
              </a:rPr>
              <a:t>i ściśle z </a:t>
            </a:r>
            <a:r>
              <a:rPr sz="2400" spc="-5">
                <a:solidFill>
                  <a:srgbClr val="252525"/>
                </a:solidFill>
                <a:latin typeface="Garamond"/>
                <a:cs typeface="Garamond"/>
              </a:rPr>
              <a:t>nim</a:t>
            </a:r>
            <a:r>
              <a:rPr sz="2400" spc="10">
                <a:solidFill>
                  <a:srgbClr val="252525"/>
                </a:solidFill>
                <a:latin typeface="Garamond"/>
                <a:cs typeface="Garamond"/>
              </a:rPr>
              <a:t> </a:t>
            </a:r>
            <a:r>
              <a:rPr sz="2400" spc="-30">
                <a:solidFill>
                  <a:srgbClr val="252525"/>
                </a:solidFill>
                <a:latin typeface="Garamond"/>
                <a:cs typeface="Garamond"/>
              </a:rPr>
              <a:t>związany.</a:t>
            </a:r>
            <a:endParaRPr sz="2400">
              <a:latin typeface="Garamond"/>
              <a:cs typeface="Garamond"/>
            </a:endParaRPr>
          </a:p>
          <a:p>
            <a:pPr marL="299085" marR="5080" indent="-287020">
              <a:lnSpc>
                <a:spcPct val="100000"/>
              </a:lnSpc>
              <a:spcBef>
                <a:spcPts val="1180"/>
              </a:spcBef>
              <a:buClr>
                <a:srgbClr val="83992A"/>
              </a:buClr>
              <a:buSzPct val="114583"/>
              <a:buFont typeface="Arial"/>
              <a:buChar char="•"/>
              <a:tabLst>
                <a:tab pos="299085" algn="l"/>
                <a:tab pos="299720" algn="l"/>
                <a:tab pos="1307465" algn="l"/>
                <a:tab pos="3036570" algn="l"/>
                <a:tab pos="3412490" algn="l"/>
                <a:tab pos="3860800" algn="l"/>
                <a:tab pos="4505325" algn="l"/>
                <a:tab pos="5471795" algn="l"/>
                <a:tab pos="5890895" algn="l"/>
                <a:tab pos="6648450" algn="l"/>
                <a:tab pos="7430134" algn="l"/>
              </a:tabLst>
            </a:pPr>
            <a:r>
              <a:rPr sz="2400" spc="-5">
                <a:solidFill>
                  <a:srgbClr val="252525"/>
                </a:solidFill>
                <a:latin typeface="Garamond"/>
                <a:cs typeface="Garamond"/>
              </a:rPr>
              <a:t>Zw</a:t>
            </a:r>
            <a:r>
              <a:rPr sz="2400" spc="-15">
                <a:solidFill>
                  <a:srgbClr val="252525"/>
                </a:solidFill>
                <a:latin typeface="Garamond"/>
                <a:cs typeface="Garamond"/>
              </a:rPr>
              <a:t>y</a:t>
            </a:r>
            <a:r>
              <a:rPr sz="2400">
                <a:solidFill>
                  <a:srgbClr val="252525"/>
                </a:solidFill>
                <a:latin typeface="Garamond"/>
                <a:cs typeface="Garamond"/>
              </a:rPr>
              <a:t>kle	do</a:t>
            </a:r>
            <a:r>
              <a:rPr sz="2400" spc="5">
                <a:solidFill>
                  <a:srgbClr val="252525"/>
                </a:solidFill>
                <a:latin typeface="Garamond"/>
                <a:cs typeface="Garamond"/>
              </a:rPr>
              <a:t>p</a:t>
            </a:r>
            <a:r>
              <a:rPr sz="2400">
                <a:solidFill>
                  <a:srgbClr val="252525"/>
                </a:solidFill>
                <a:latin typeface="Garamond"/>
                <a:cs typeface="Garamond"/>
              </a:rPr>
              <a:t>usz</a:t>
            </a:r>
            <a:r>
              <a:rPr sz="2400" spc="-10">
                <a:solidFill>
                  <a:srgbClr val="252525"/>
                </a:solidFill>
                <a:latin typeface="Garamond"/>
                <a:cs typeface="Garamond"/>
              </a:rPr>
              <a:t>c</a:t>
            </a:r>
            <a:r>
              <a:rPr sz="2400" spc="-5">
                <a:solidFill>
                  <a:srgbClr val="252525"/>
                </a:solidFill>
                <a:latin typeface="Garamond"/>
                <a:cs typeface="Garamond"/>
              </a:rPr>
              <a:t>zaln</a:t>
            </a:r>
            <a:r>
              <a:rPr sz="2400">
                <a:solidFill>
                  <a:srgbClr val="252525"/>
                </a:solidFill>
                <a:latin typeface="Garamond"/>
                <a:cs typeface="Garamond"/>
              </a:rPr>
              <a:t>e	są	</a:t>
            </a:r>
            <a:r>
              <a:rPr sz="2400" spc="-5">
                <a:solidFill>
                  <a:srgbClr val="252525"/>
                </a:solidFill>
                <a:latin typeface="Garamond"/>
                <a:cs typeface="Garamond"/>
              </a:rPr>
              <a:t>o</a:t>
            </a:r>
            <a:r>
              <a:rPr sz="2400">
                <a:solidFill>
                  <a:srgbClr val="252525"/>
                </a:solidFill>
                <a:latin typeface="Garamond"/>
                <a:cs typeface="Garamond"/>
              </a:rPr>
              <a:t>d	</a:t>
            </a:r>
            <a:r>
              <a:rPr sz="2400" spc="-5">
                <a:solidFill>
                  <a:srgbClr val="252525"/>
                </a:solidFill>
                <a:latin typeface="Garamond"/>
                <a:cs typeface="Garamond"/>
              </a:rPr>
              <a:t>ni</a:t>
            </a:r>
            <a:r>
              <a:rPr sz="2400" spc="-40">
                <a:solidFill>
                  <a:srgbClr val="252525"/>
                </a:solidFill>
                <a:latin typeface="Garamond"/>
                <a:cs typeface="Garamond"/>
              </a:rPr>
              <a:t>c</a:t>
            </a:r>
            <a:r>
              <a:rPr sz="2400">
                <a:solidFill>
                  <a:srgbClr val="252525"/>
                </a:solidFill>
                <a:latin typeface="Garamond"/>
                <a:cs typeface="Garamond"/>
              </a:rPr>
              <a:t>h	</a:t>
            </a:r>
            <a:r>
              <a:rPr sz="2400" spc="5">
                <a:solidFill>
                  <a:srgbClr val="252525"/>
                </a:solidFill>
                <a:latin typeface="Garamond"/>
                <a:cs typeface="Garamond"/>
              </a:rPr>
              <a:t>w</a:t>
            </a:r>
            <a:r>
              <a:rPr sz="2400">
                <a:solidFill>
                  <a:srgbClr val="252525"/>
                </a:solidFill>
                <a:latin typeface="Garamond"/>
                <a:cs typeface="Garamond"/>
              </a:rPr>
              <a:t>yją</a:t>
            </a:r>
            <a:r>
              <a:rPr sz="2400" spc="-10">
                <a:solidFill>
                  <a:srgbClr val="252525"/>
                </a:solidFill>
                <a:latin typeface="Garamond"/>
                <a:cs typeface="Garamond"/>
              </a:rPr>
              <a:t>t</a:t>
            </a:r>
            <a:r>
              <a:rPr sz="2400">
                <a:solidFill>
                  <a:srgbClr val="252525"/>
                </a:solidFill>
                <a:latin typeface="Garamond"/>
                <a:cs typeface="Garamond"/>
              </a:rPr>
              <a:t>ki	</a:t>
            </a:r>
            <a:r>
              <a:rPr sz="2400" spc="-5">
                <a:solidFill>
                  <a:srgbClr val="252525"/>
                </a:solidFill>
                <a:latin typeface="Garamond"/>
                <a:cs typeface="Garamond"/>
              </a:rPr>
              <a:t>n</a:t>
            </a:r>
            <a:r>
              <a:rPr sz="2400">
                <a:solidFill>
                  <a:srgbClr val="252525"/>
                </a:solidFill>
                <a:latin typeface="Garamond"/>
                <a:cs typeface="Garamond"/>
              </a:rPr>
              <a:t>a	</a:t>
            </a:r>
            <a:r>
              <a:rPr sz="2400" spc="-5">
                <a:solidFill>
                  <a:srgbClr val="252525"/>
                </a:solidFill>
                <a:latin typeface="Garamond"/>
                <a:cs typeface="Garamond"/>
              </a:rPr>
              <a:t>r</a:t>
            </a:r>
            <a:r>
              <a:rPr sz="2400" spc="5">
                <a:solidFill>
                  <a:srgbClr val="252525"/>
                </a:solidFill>
                <a:latin typeface="Garamond"/>
                <a:cs typeface="Garamond"/>
              </a:rPr>
              <a:t>z</a:t>
            </a:r>
            <a:r>
              <a:rPr sz="2400">
                <a:solidFill>
                  <a:srgbClr val="252525"/>
                </a:solidFill>
                <a:latin typeface="Garamond"/>
                <a:cs typeface="Garamond"/>
              </a:rPr>
              <a:t>ecz	</a:t>
            </a:r>
            <a:r>
              <a:rPr sz="2400" spc="-5">
                <a:solidFill>
                  <a:srgbClr val="252525"/>
                </a:solidFill>
                <a:latin typeface="Garamond"/>
                <a:cs typeface="Garamond"/>
              </a:rPr>
              <a:t>zasa</a:t>
            </a:r>
            <a:r>
              <a:rPr sz="2400">
                <a:solidFill>
                  <a:srgbClr val="252525"/>
                </a:solidFill>
                <a:latin typeface="Garamond"/>
                <a:cs typeface="Garamond"/>
              </a:rPr>
              <a:t>d	</a:t>
            </a:r>
            <a:r>
              <a:rPr sz="2400" spc="-5">
                <a:solidFill>
                  <a:srgbClr val="252525"/>
                </a:solidFill>
                <a:latin typeface="Garamond"/>
                <a:cs typeface="Garamond"/>
              </a:rPr>
              <a:t>p</a:t>
            </a:r>
            <a:r>
              <a:rPr sz="2400" spc="10">
                <a:solidFill>
                  <a:srgbClr val="252525"/>
                </a:solidFill>
                <a:latin typeface="Garamond"/>
                <a:cs typeface="Garamond"/>
              </a:rPr>
              <a:t>r</a:t>
            </a:r>
            <a:r>
              <a:rPr sz="2400" spc="-5">
                <a:solidFill>
                  <a:srgbClr val="252525"/>
                </a:solidFill>
                <a:latin typeface="Garamond"/>
                <a:cs typeface="Garamond"/>
              </a:rPr>
              <a:t>z</a:t>
            </a:r>
            <a:r>
              <a:rPr sz="2400" spc="-15">
                <a:solidFill>
                  <a:srgbClr val="252525"/>
                </a:solidFill>
                <a:latin typeface="Garamond"/>
                <a:cs typeface="Garamond"/>
              </a:rPr>
              <a:t>e</a:t>
            </a:r>
            <a:r>
              <a:rPr sz="2400">
                <a:solidFill>
                  <a:srgbClr val="252525"/>
                </a:solidFill>
                <a:latin typeface="Garamond"/>
                <a:cs typeface="Garamond"/>
              </a:rPr>
              <a:t>ci</a:t>
            </a:r>
            <a:r>
              <a:rPr sz="2400" spc="-10">
                <a:solidFill>
                  <a:srgbClr val="252525"/>
                </a:solidFill>
                <a:latin typeface="Garamond"/>
                <a:cs typeface="Garamond"/>
              </a:rPr>
              <a:t>w</a:t>
            </a:r>
            <a:r>
              <a:rPr sz="2400">
                <a:solidFill>
                  <a:srgbClr val="252525"/>
                </a:solidFill>
                <a:latin typeface="Garamond"/>
                <a:cs typeface="Garamond"/>
              </a:rPr>
              <a:t>s</a:t>
            </a:r>
            <a:r>
              <a:rPr sz="2400" spc="5">
                <a:solidFill>
                  <a:srgbClr val="252525"/>
                </a:solidFill>
                <a:latin typeface="Garamond"/>
                <a:cs typeface="Garamond"/>
              </a:rPr>
              <a:t>t</a:t>
            </a:r>
            <a:r>
              <a:rPr sz="2400" spc="-40">
                <a:solidFill>
                  <a:srgbClr val="252525"/>
                </a:solidFill>
                <a:latin typeface="Garamond"/>
                <a:cs typeface="Garamond"/>
              </a:rPr>
              <a:t>a</a:t>
            </a:r>
            <a:r>
              <a:rPr sz="2400" spc="5">
                <a:solidFill>
                  <a:srgbClr val="252525"/>
                </a:solidFill>
                <a:latin typeface="Garamond"/>
                <a:cs typeface="Garamond"/>
              </a:rPr>
              <a:t>w</a:t>
            </a:r>
            <a:r>
              <a:rPr sz="2400" spc="-5">
                <a:solidFill>
                  <a:srgbClr val="252525"/>
                </a:solidFill>
                <a:latin typeface="Garamond"/>
                <a:cs typeface="Garamond"/>
              </a:rPr>
              <a:t>ny</a:t>
            </a:r>
            <a:r>
              <a:rPr sz="2400" spc="-35">
                <a:solidFill>
                  <a:srgbClr val="252525"/>
                </a:solidFill>
                <a:latin typeface="Garamond"/>
                <a:cs typeface="Garamond"/>
              </a:rPr>
              <a:t>c</a:t>
            </a:r>
            <a:r>
              <a:rPr sz="2400">
                <a:solidFill>
                  <a:srgbClr val="252525"/>
                </a:solidFill>
                <a:latin typeface="Garamond"/>
                <a:cs typeface="Garamond"/>
              </a:rPr>
              <a:t>h  i</a:t>
            </a:r>
            <a:r>
              <a:rPr sz="2400" spc="180">
                <a:solidFill>
                  <a:srgbClr val="252525"/>
                </a:solidFill>
                <a:latin typeface="Garamond"/>
                <a:cs typeface="Garamond"/>
              </a:rPr>
              <a:t> </a:t>
            </a:r>
            <a:r>
              <a:rPr sz="2400">
                <a:solidFill>
                  <a:srgbClr val="252525"/>
                </a:solidFill>
                <a:latin typeface="Garamond"/>
                <a:cs typeface="Garamond"/>
              </a:rPr>
              <a:t>klauzule</a:t>
            </a:r>
            <a:r>
              <a:rPr sz="2400" spc="170">
                <a:solidFill>
                  <a:srgbClr val="252525"/>
                </a:solidFill>
                <a:latin typeface="Garamond"/>
                <a:cs typeface="Garamond"/>
              </a:rPr>
              <a:t> </a:t>
            </a:r>
            <a:r>
              <a:rPr sz="2400">
                <a:solidFill>
                  <a:srgbClr val="252525"/>
                </a:solidFill>
                <a:latin typeface="Garamond"/>
                <a:cs typeface="Garamond"/>
              </a:rPr>
              <a:t>ograniczające</a:t>
            </a:r>
            <a:r>
              <a:rPr sz="2400" spc="200">
                <a:solidFill>
                  <a:srgbClr val="252525"/>
                </a:solidFill>
                <a:latin typeface="Garamond"/>
                <a:cs typeface="Garamond"/>
              </a:rPr>
              <a:t> </a:t>
            </a:r>
            <a:r>
              <a:rPr sz="2400" spc="-10">
                <a:solidFill>
                  <a:srgbClr val="252525"/>
                </a:solidFill>
                <a:latin typeface="Garamond"/>
                <a:cs typeface="Garamond"/>
              </a:rPr>
              <a:t>ich</a:t>
            </a:r>
            <a:r>
              <a:rPr sz="2400" spc="180">
                <a:solidFill>
                  <a:srgbClr val="252525"/>
                </a:solidFill>
                <a:latin typeface="Garamond"/>
                <a:cs typeface="Garamond"/>
              </a:rPr>
              <a:t> </a:t>
            </a:r>
            <a:r>
              <a:rPr sz="2400" spc="-10">
                <a:solidFill>
                  <a:srgbClr val="252525"/>
                </a:solidFill>
                <a:latin typeface="Garamond"/>
                <a:cs typeface="Garamond"/>
              </a:rPr>
              <a:t>stosowanie,</a:t>
            </a:r>
            <a:r>
              <a:rPr sz="2400" spc="190">
                <a:solidFill>
                  <a:srgbClr val="252525"/>
                </a:solidFill>
                <a:latin typeface="Garamond"/>
                <a:cs typeface="Garamond"/>
              </a:rPr>
              <a:t> </a:t>
            </a:r>
            <a:r>
              <a:rPr sz="2400" spc="-10">
                <a:solidFill>
                  <a:srgbClr val="252525"/>
                </a:solidFill>
                <a:latin typeface="Garamond"/>
                <a:cs typeface="Garamond"/>
              </a:rPr>
              <a:t>ponieważ</a:t>
            </a:r>
            <a:r>
              <a:rPr sz="2400" spc="200">
                <a:solidFill>
                  <a:srgbClr val="252525"/>
                </a:solidFill>
                <a:latin typeface="Garamond"/>
                <a:cs typeface="Garamond"/>
              </a:rPr>
              <a:t> </a:t>
            </a:r>
            <a:r>
              <a:rPr sz="2400" b="1" u="heavy" spc="-15">
                <a:solidFill>
                  <a:srgbClr val="252525"/>
                </a:solidFill>
                <a:uFill>
                  <a:solidFill>
                    <a:srgbClr val="252525"/>
                  </a:solidFill>
                </a:uFill>
                <a:latin typeface="Garamond"/>
                <a:cs typeface="Garamond"/>
              </a:rPr>
              <a:t>ustawodawca</a:t>
            </a:r>
            <a:r>
              <a:rPr sz="2400" b="1" u="heavy" spc="190">
                <a:solidFill>
                  <a:srgbClr val="252525"/>
                </a:solidFill>
                <a:uFill>
                  <a:solidFill>
                    <a:srgbClr val="252525"/>
                  </a:solidFill>
                </a:uFill>
                <a:latin typeface="Garamond"/>
                <a:cs typeface="Garamond"/>
              </a:rPr>
              <a:t> </a:t>
            </a:r>
            <a:r>
              <a:rPr sz="2400" b="1" u="heavy" spc="-10">
                <a:solidFill>
                  <a:srgbClr val="252525"/>
                </a:solidFill>
                <a:uFill>
                  <a:solidFill>
                    <a:srgbClr val="252525"/>
                  </a:solidFill>
                </a:uFill>
                <a:latin typeface="Garamond"/>
                <a:cs typeface="Garamond"/>
              </a:rPr>
              <a:t>pierwotną</a:t>
            </a:r>
            <a:endParaRPr sz="2400">
              <a:latin typeface="Garamond"/>
              <a:cs typeface="Garamond"/>
            </a:endParaRPr>
          </a:p>
          <a:p>
            <a:pPr marL="298450">
              <a:lnSpc>
                <a:spcPct val="100000"/>
              </a:lnSpc>
              <a:tabLst>
                <a:tab pos="1827530" algn="l"/>
                <a:tab pos="3533140" algn="l"/>
                <a:tab pos="5588000" algn="l"/>
                <a:tab pos="6139180" algn="l"/>
                <a:tab pos="7454900" algn="l"/>
                <a:tab pos="9126855" algn="l"/>
              </a:tabLst>
            </a:pPr>
            <a:r>
              <a:rPr sz="2400" u="heavy" spc="-600">
                <a:solidFill>
                  <a:srgbClr val="252525"/>
                </a:solidFill>
                <a:uFill>
                  <a:solidFill>
                    <a:srgbClr val="252525"/>
                  </a:solidFill>
                </a:uFill>
                <a:latin typeface="Times New Roman"/>
                <a:cs typeface="Times New Roman"/>
              </a:rPr>
              <a:t> </a:t>
            </a:r>
            <a:r>
              <a:rPr sz="2400" b="1" u="heavy" spc="-45">
                <a:solidFill>
                  <a:srgbClr val="252525"/>
                </a:solidFill>
                <a:uFill>
                  <a:solidFill>
                    <a:srgbClr val="252525"/>
                  </a:solidFill>
                </a:uFill>
                <a:latin typeface="Garamond"/>
                <a:cs typeface="Garamond"/>
              </a:rPr>
              <a:t>k</a:t>
            </a:r>
            <a:r>
              <a:rPr sz="2400" b="1" u="heavy">
                <a:solidFill>
                  <a:srgbClr val="252525"/>
                </a:solidFill>
                <a:uFill>
                  <a:solidFill>
                    <a:srgbClr val="252525"/>
                  </a:solidFill>
                </a:uFill>
                <a:latin typeface="Garamond"/>
                <a:cs typeface="Garamond"/>
              </a:rPr>
              <a:t>o</a:t>
            </a:r>
            <a:r>
              <a:rPr sz="2400" b="1" u="heavy" spc="-10">
                <a:solidFill>
                  <a:srgbClr val="252525"/>
                </a:solidFill>
                <a:uFill>
                  <a:solidFill>
                    <a:srgbClr val="252525"/>
                  </a:solidFill>
                </a:uFill>
                <a:latin typeface="Garamond"/>
                <a:cs typeface="Garamond"/>
              </a:rPr>
              <a:t>n</a:t>
            </a:r>
            <a:r>
              <a:rPr sz="2400" b="1" u="heavy">
                <a:solidFill>
                  <a:srgbClr val="252525"/>
                </a:solidFill>
                <a:uFill>
                  <a:solidFill>
                    <a:srgbClr val="252525"/>
                  </a:solidFill>
                </a:uFill>
                <a:latin typeface="Garamond"/>
                <a:cs typeface="Garamond"/>
              </a:rPr>
              <a:t>cepcję	teo</a:t>
            </a:r>
            <a:r>
              <a:rPr sz="2400" b="1" u="heavy" spc="25">
                <a:solidFill>
                  <a:srgbClr val="252525"/>
                </a:solidFill>
                <a:uFill>
                  <a:solidFill>
                    <a:srgbClr val="252525"/>
                  </a:solidFill>
                </a:uFill>
                <a:latin typeface="Garamond"/>
                <a:cs typeface="Garamond"/>
              </a:rPr>
              <a:t>r</a:t>
            </a:r>
            <a:r>
              <a:rPr sz="2400" b="1" u="heavy" spc="-10">
                <a:solidFill>
                  <a:srgbClr val="252525"/>
                </a:solidFill>
                <a:uFill>
                  <a:solidFill>
                    <a:srgbClr val="252525"/>
                  </a:solidFill>
                </a:uFill>
                <a:latin typeface="Garamond"/>
                <a:cs typeface="Garamond"/>
              </a:rPr>
              <a:t>e</a:t>
            </a:r>
            <a:r>
              <a:rPr sz="2400" b="1" u="heavy">
                <a:solidFill>
                  <a:srgbClr val="252525"/>
                </a:solidFill>
                <a:uFill>
                  <a:solidFill>
                    <a:srgbClr val="252525"/>
                  </a:solidFill>
                </a:uFill>
                <a:latin typeface="Garamond"/>
                <a:cs typeface="Garamond"/>
              </a:rPr>
              <a:t>t</a:t>
            </a:r>
            <a:r>
              <a:rPr sz="2400" b="1" u="heavy" spc="-45">
                <a:solidFill>
                  <a:srgbClr val="252525"/>
                </a:solidFill>
                <a:uFill>
                  <a:solidFill>
                    <a:srgbClr val="252525"/>
                  </a:solidFill>
                </a:uFill>
                <a:latin typeface="Garamond"/>
                <a:cs typeface="Garamond"/>
              </a:rPr>
              <a:t>y</a:t>
            </a:r>
            <a:r>
              <a:rPr sz="2400" b="1" u="heavy">
                <a:solidFill>
                  <a:srgbClr val="252525"/>
                </a:solidFill>
                <a:uFill>
                  <a:solidFill>
                    <a:srgbClr val="252525"/>
                  </a:solidFill>
                </a:uFill>
                <a:latin typeface="Garamond"/>
                <a:cs typeface="Garamond"/>
              </a:rPr>
              <a:t>czną	</a:t>
            </a:r>
            <a:r>
              <a:rPr sz="2400" b="1" u="heavy" spc="-5">
                <a:solidFill>
                  <a:srgbClr val="252525"/>
                </a:solidFill>
                <a:uFill>
                  <a:solidFill>
                    <a:srgbClr val="252525"/>
                  </a:solidFill>
                </a:uFill>
                <a:latin typeface="Garamond"/>
                <a:cs typeface="Garamond"/>
              </a:rPr>
              <a:t>przy</a:t>
            </a:r>
            <a:r>
              <a:rPr sz="2400" b="1" u="heavy" spc="-10">
                <a:solidFill>
                  <a:srgbClr val="252525"/>
                </a:solidFill>
                <a:uFill>
                  <a:solidFill>
                    <a:srgbClr val="252525"/>
                  </a:solidFill>
                </a:uFill>
                <a:latin typeface="Garamond"/>
                <a:cs typeface="Garamond"/>
              </a:rPr>
              <a:t>s</a:t>
            </a:r>
            <a:r>
              <a:rPr sz="2400" b="1" u="heavy">
                <a:solidFill>
                  <a:srgbClr val="252525"/>
                </a:solidFill>
                <a:uFill>
                  <a:solidFill>
                    <a:srgbClr val="252525"/>
                  </a:solidFill>
                </a:uFill>
                <a:latin typeface="Garamond"/>
                <a:cs typeface="Garamond"/>
              </a:rPr>
              <a:t>tos</a:t>
            </a:r>
            <a:r>
              <a:rPr sz="2400" b="1" u="heavy" spc="-35">
                <a:solidFill>
                  <a:srgbClr val="252525"/>
                </a:solidFill>
                <a:uFill>
                  <a:solidFill>
                    <a:srgbClr val="252525"/>
                  </a:solidFill>
                </a:uFill>
                <a:latin typeface="Garamond"/>
                <a:cs typeface="Garamond"/>
              </a:rPr>
              <a:t>o</a:t>
            </a:r>
            <a:r>
              <a:rPr sz="2400" b="1" u="heavy" spc="-5">
                <a:solidFill>
                  <a:srgbClr val="252525"/>
                </a:solidFill>
                <a:uFill>
                  <a:solidFill>
                    <a:srgbClr val="252525"/>
                  </a:solidFill>
                </a:uFill>
                <a:latin typeface="Garamond"/>
                <a:cs typeface="Garamond"/>
              </a:rPr>
              <a:t>wuj</a:t>
            </a:r>
            <a:r>
              <a:rPr sz="2400" b="1" u="heavy">
                <a:solidFill>
                  <a:srgbClr val="252525"/>
                </a:solidFill>
                <a:uFill>
                  <a:solidFill>
                    <a:srgbClr val="252525"/>
                  </a:solidFill>
                </a:uFill>
                <a:latin typeface="Garamond"/>
                <a:cs typeface="Garamond"/>
              </a:rPr>
              <a:t>e	</a:t>
            </a:r>
            <a:r>
              <a:rPr sz="2400" b="1" u="heavy" spc="-10">
                <a:solidFill>
                  <a:srgbClr val="252525"/>
                </a:solidFill>
                <a:uFill>
                  <a:solidFill>
                    <a:srgbClr val="252525"/>
                  </a:solidFill>
                </a:uFill>
                <a:latin typeface="Garamond"/>
                <a:cs typeface="Garamond"/>
              </a:rPr>
              <a:t>d</a:t>
            </a:r>
            <a:r>
              <a:rPr sz="2400" b="1" u="heavy">
                <a:solidFill>
                  <a:srgbClr val="252525"/>
                </a:solidFill>
                <a:uFill>
                  <a:solidFill>
                    <a:srgbClr val="252525"/>
                  </a:solidFill>
                </a:uFill>
                <a:latin typeface="Garamond"/>
                <a:cs typeface="Garamond"/>
              </a:rPr>
              <a:t>o	</a:t>
            </a:r>
            <a:r>
              <a:rPr sz="2400" b="1" u="heavy" spc="20">
                <a:solidFill>
                  <a:srgbClr val="252525"/>
                </a:solidFill>
                <a:uFill>
                  <a:solidFill>
                    <a:srgbClr val="252525"/>
                  </a:solidFill>
                </a:uFill>
                <a:latin typeface="Garamond"/>
                <a:cs typeface="Garamond"/>
              </a:rPr>
              <a:t>r</a:t>
            </a:r>
            <a:r>
              <a:rPr sz="2400" b="1" u="heavy">
                <a:solidFill>
                  <a:srgbClr val="252525"/>
                </a:solidFill>
                <a:uFill>
                  <a:solidFill>
                    <a:srgbClr val="252525"/>
                  </a:solidFill>
                </a:uFill>
                <a:latin typeface="Garamond"/>
                <a:cs typeface="Garamond"/>
              </a:rPr>
              <a:t>eal</a:t>
            </a:r>
            <a:r>
              <a:rPr sz="2400" b="1" u="heavy" spc="-45">
                <a:solidFill>
                  <a:srgbClr val="252525"/>
                </a:solidFill>
                <a:uFill>
                  <a:solidFill>
                    <a:srgbClr val="252525"/>
                  </a:solidFill>
                </a:uFill>
                <a:latin typeface="Garamond"/>
                <a:cs typeface="Garamond"/>
              </a:rPr>
              <a:t>n</a:t>
            </a:r>
            <a:r>
              <a:rPr sz="2400" b="1" u="heavy" spc="-35">
                <a:solidFill>
                  <a:srgbClr val="252525"/>
                </a:solidFill>
                <a:uFill>
                  <a:solidFill>
                    <a:srgbClr val="252525"/>
                  </a:solidFill>
                </a:uFill>
                <a:latin typeface="Garamond"/>
                <a:cs typeface="Garamond"/>
              </a:rPr>
              <a:t>y</a:t>
            </a:r>
            <a:r>
              <a:rPr sz="2400" b="1" u="heavy">
                <a:solidFill>
                  <a:srgbClr val="252525"/>
                </a:solidFill>
                <a:uFill>
                  <a:solidFill>
                    <a:srgbClr val="252525"/>
                  </a:solidFill>
                </a:uFill>
                <a:latin typeface="Garamond"/>
                <a:cs typeface="Garamond"/>
              </a:rPr>
              <a:t>ch	</a:t>
            </a:r>
            <a:r>
              <a:rPr sz="2400" b="1" u="heavy" spc="-10">
                <a:solidFill>
                  <a:srgbClr val="252525"/>
                </a:solidFill>
                <a:uFill>
                  <a:solidFill>
                    <a:srgbClr val="252525"/>
                  </a:solidFill>
                </a:uFill>
                <a:latin typeface="Garamond"/>
                <a:cs typeface="Garamond"/>
              </a:rPr>
              <a:t>m</a:t>
            </a:r>
            <a:r>
              <a:rPr sz="2400" b="1" u="heavy">
                <a:solidFill>
                  <a:srgbClr val="252525"/>
                </a:solidFill>
                <a:uFill>
                  <a:solidFill>
                    <a:srgbClr val="252525"/>
                  </a:solidFill>
                </a:uFill>
                <a:latin typeface="Garamond"/>
                <a:cs typeface="Garamond"/>
              </a:rPr>
              <a:t>ożli</a:t>
            </a:r>
            <a:r>
              <a:rPr sz="2400" b="1" u="heavy" spc="-55">
                <a:solidFill>
                  <a:srgbClr val="252525"/>
                </a:solidFill>
                <a:uFill>
                  <a:solidFill>
                    <a:srgbClr val="252525"/>
                  </a:solidFill>
                </a:uFill>
                <a:latin typeface="Garamond"/>
                <a:cs typeface="Garamond"/>
              </a:rPr>
              <a:t>w</a:t>
            </a:r>
            <a:r>
              <a:rPr sz="2400" b="1" u="heavy">
                <a:solidFill>
                  <a:srgbClr val="252525"/>
                </a:solidFill>
                <a:uFill>
                  <a:solidFill>
                    <a:srgbClr val="252525"/>
                  </a:solidFill>
                </a:uFill>
                <a:latin typeface="Garamond"/>
                <a:cs typeface="Garamond"/>
              </a:rPr>
              <a:t>o</a:t>
            </a:r>
            <a:r>
              <a:rPr sz="2400" b="1" u="heavy" spc="-10">
                <a:solidFill>
                  <a:srgbClr val="252525"/>
                </a:solidFill>
                <a:uFill>
                  <a:solidFill>
                    <a:srgbClr val="252525"/>
                  </a:solidFill>
                </a:uFill>
                <a:latin typeface="Garamond"/>
                <a:cs typeface="Garamond"/>
              </a:rPr>
              <a:t>ś</a:t>
            </a:r>
            <a:r>
              <a:rPr sz="2400" b="1" u="heavy">
                <a:solidFill>
                  <a:srgbClr val="252525"/>
                </a:solidFill>
                <a:uFill>
                  <a:solidFill>
                    <a:srgbClr val="252525"/>
                  </a:solidFill>
                </a:uFill>
                <a:latin typeface="Garamond"/>
                <a:cs typeface="Garamond"/>
              </a:rPr>
              <a:t>ci	</a:t>
            </a:r>
            <a:r>
              <a:rPr sz="2400" b="1" u="heavy" spc="5">
                <a:solidFill>
                  <a:srgbClr val="252525"/>
                </a:solidFill>
                <a:uFill>
                  <a:solidFill>
                    <a:srgbClr val="252525"/>
                  </a:solidFill>
                </a:uFill>
                <a:latin typeface="Garamond"/>
                <a:cs typeface="Garamond"/>
              </a:rPr>
              <a:t>j</a:t>
            </a:r>
            <a:r>
              <a:rPr sz="2400" b="1" u="heavy">
                <a:solidFill>
                  <a:srgbClr val="252525"/>
                </a:solidFill>
                <a:uFill>
                  <a:solidFill>
                    <a:srgbClr val="252525"/>
                  </a:solidFill>
                </a:uFill>
                <a:latin typeface="Garamond"/>
                <a:cs typeface="Garamond"/>
              </a:rPr>
              <a:t>ej</a:t>
            </a:r>
            <a:endParaRPr sz="2400">
              <a:latin typeface="Garamond"/>
              <a:cs typeface="Garamond"/>
            </a:endParaRPr>
          </a:p>
          <a:p>
            <a:pPr marL="299085">
              <a:lnSpc>
                <a:spcPct val="100000"/>
              </a:lnSpc>
            </a:pPr>
            <a:r>
              <a:rPr sz="2400" b="1" u="heavy">
                <a:solidFill>
                  <a:srgbClr val="252525"/>
                </a:solidFill>
                <a:uFill>
                  <a:solidFill>
                    <a:srgbClr val="252525"/>
                  </a:solidFill>
                </a:uFill>
                <a:latin typeface="Garamond"/>
                <a:cs typeface="Garamond"/>
              </a:rPr>
              <a:t>realizacji</a:t>
            </a:r>
            <a:r>
              <a:rPr sz="2400">
                <a:solidFill>
                  <a:srgbClr val="252525"/>
                </a:solidFill>
                <a:latin typeface="Garamond"/>
                <a:cs typeface="Garamond"/>
              </a:rPr>
              <a:t>.</a:t>
            </a:r>
            <a:endParaRPr sz="2400">
              <a:latin typeface="Garamond"/>
              <a:cs typeface="Garamon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8552" y="534669"/>
            <a:ext cx="7916545" cy="1244600"/>
          </a:xfrm>
          <a:prstGeom prst="rect">
            <a:avLst/>
          </a:prstGeom>
        </p:spPr>
        <p:txBody>
          <a:bodyPr vert="horz" wrap="square" lIns="0" tIns="12065" rIns="0" bIns="0" rtlCol="0">
            <a:spAutoFit/>
          </a:bodyPr>
          <a:lstStyle/>
          <a:p>
            <a:pPr algn="ctr">
              <a:lnSpc>
                <a:spcPct val="100000"/>
              </a:lnSpc>
              <a:spcBef>
                <a:spcPts val="95"/>
              </a:spcBef>
            </a:pPr>
            <a:r>
              <a:rPr spc="-5"/>
              <a:t>PODZIAŁ ZASAD</a:t>
            </a:r>
            <a:r>
              <a:rPr spc="-30"/>
              <a:t> </a:t>
            </a:r>
            <a:r>
              <a:rPr spc="-40"/>
              <a:t>PROCESOWYCH</a:t>
            </a:r>
          </a:p>
          <a:p>
            <a:pPr algn="ctr">
              <a:lnSpc>
                <a:spcPct val="100000"/>
              </a:lnSpc>
            </a:pPr>
            <a:r>
              <a:rPr spc="-30"/>
              <a:t>(KONKRETNYCH)</a:t>
            </a:r>
          </a:p>
        </p:txBody>
      </p:sp>
      <p:sp>
        <p:nvSpPr>
          <p:cNvPr id="3" name="object 3"/>
          <p:cNvSpPr txBox="1"/>
          <p:nvPr/>
        </p:nvSpPr>
        <p:spPr>
          <a:xfrm>
            <a:off x="825500" y="1708033"/>
            <a:ext cx="10435590" cy="4184015"/>
          </a:xfrm>
          <a:prstGeom prst="rect">
            <a:avLst/>
          </a:prstGeom>
        </p:spPr>
        <p:txBody>
          <a:bodyPr vert="horz" wrap="square" lIns="0" tIns="59055" rIns="0" bIns="0" rtlCol="0">
            <a:spAutoFit/>
          </a:bodyPr>
          <a:lstStyle/>
          <a:p>
            <a:pPr marL="299085" indent="-287020">
              <a:lnSpc>
                <a:spcPct val="100000"/>
              </a:lnSpc>
              <a:spcBef>
                <a:spcPts val="465"/>
              </a:spcBef>
              <a:buClr>
                <a:srgbClr val="83992A"/>
              </a:buClr>
              <a:buSzPct val="115000"/>
              <a:buFont typeface="Arial"/>
              <a:buChar char="•"/>
              <a:tabLst>
                <a:tab pos="299085" algn="l"/>
                <a:tab pos="299720" algn="l"/>
              </a:tabLst>
            </a:pPr>
            <a:r>
              <a:rPr sz="2000" spc="-5">
                <a:solidFill>
                  <a:srgbClr val="252525"/>
                </a:solidFill>
                <a:latin typeface="Garamond"/>
                <a:cs typeface="Garamond"/>
              </a:rPr>
              <a:t>1. </a:t>
            </a:r>
            <a:r>
              <a:rPr sz="2000" b="1" u="sng" spc="-5">
                <a:solidFill>
                  <a:srgbClr val="252525"/>
                </a:solidFill>
                <a:uFill>
                  <a:solidFill>
                    <a:srgbClr val="252525"/>
                  </a:solidFill>
                </a:uFill>
                <a:latin typeface="Garamond"/>
                <a:cs typeface="Garamond"/>
              </a:rPr>
              <a:t>Ze </a:t>
            </a:r>
            <a:r>
              <a:rPr sz="2000" b="1" u="sng" spc="-10">
                <a:solidFill>
                  <a:srgbClr val="252525"/>
                </a:solidFill>
                <a:uFill>
                  <a:solidFill>
                    <a:srgbClr val="252525"/>
                  </a:solidFill>
                </a:uFill>
                <a:latin typeface="Garamond"/>
                <a:cs typeface="Garamond"/>
              </a:rPr>
              <a:t>względu </a:t>
            </a:r>
            <a:r>
              <a:rPr sz="2000" b="1" u="sng" spc="-5">
                <a:solidFill>
                  <a:srgbClr val="252525"/>
                </a:solidFill>
                <a:uFill>
                  <a:solidFill>
                    <a:srgbClr val="252525"/>
                  </a:solidFill>
                </a:uFill>
                <a:latin typeface="Garamond"/>
                <a:cs typeface="Garamond"/>
              </a:rPr>
              <a:t>na </a:t>
            </a:r>
            <a:r>
              <a:rPr sz="2000" b="1" u="sng">
                <a:solidFill>
                  <a:srgbClr val="252525"/>
                </a:solidFill>
                <a:uFill>
                  <a:solidFill>
                    <a:srgbClr val="252525"/>
                  </a:solidFill>
                </a:uFill>
                <a:latin typeface="Garamond"/>
                <a:cs typeface="Garamond"/>
              </a:rPr>
              <a:t>moc</a:t>
            </a:r>
            <a:r>
              <a:rPr sz="2000" b="1" u="sng" spc="15">
                <a:solidFill>
                  <a:srgbClr val="252525"/>
                </a:solidFill>
                <a:uFill>
                  <a:solidFill>
                    <a:srgbClr val="252525"/>
                  </a:solidFill>
                </a:uFill>
                <a:latin typeface="Garamond"/>
                <a:cs typeface="Garamond"/>
              </a:rPr>
              <a:t> </a:t>
            </a:r>
            <a:r>
              <a:rPr sz="2000" b="1" u="sng" spc="-10">
                <a:solidFill>
                  <a:srgbClr val="252525"/>
                </a:solidFill>
                <a:uFill>
                  <a:solidFill>
                    <a:srgbClr val="252525"/>
                  </a:solidFill>
                </a:uFill>
                <a:latin typeface="Garamond"/>
                <a:cs typeface="Garamond"/>
              </a:rPr>
              <a:t>obowiązywania</a:t>
            </a:r>
            <a:r>
              <a:rPr sz="2000" spc="-10">
                <a:solidFill>
                  <a:srgbClr val="252525"/>
                </a:solidFill>
                <a:latin typeface="Garamond"/>
                <a:cs typeface="Garamond"/>
              </a:rPr>
              <a:t>:</a:t>
            </a:r>
            <a:endParaRPr sz="2000">
              <a:latin typeface="Garamond"/>
              <a:cs typeface="Garamond"/>
            </a:endParaRPr>
          </a:p>
          <a:p>
            <a:pPr marL="570230" lvl="1" indent="-100965">
              <a:lnSpc>
                <a:spcPct val="100000"/>
              </a:lnSpc>
              <a:spcBef>
                <a:spcPts val="615"/>
              </a:spcBef>
              <a:buClr>
                <a:srgbClr val="83992A"/>
              </a:buClr>
              <a:buSzPct val="114705"/>
              <a:buFont typeface="Arial"/>
              <a:buChar char="•"/>
              <a:tabLst>
                <a:tab pos="570865" algn="l"/>
                <a:tab pos="756285" algn="l"/>
                <a:tab pos="9977120" algn="l"/>
              </a:tabLst>
            </a:pPr>
            <a:r>
              <a:rPr sz="1700" u="heavy">
                <a:solidFill>
                  <a:srgbClr val="252525"/>
                </a:solidFill>
                <a:uFill>
                  <a:solidFill>
                    <a:srgbClr val="83992A"/>
                  </a:solidFill>
                </a:uFill>
                <a:latin typeface="Garamond"/>
                <a:cs typeface="Garamond"/>
              </a:rPr>
              <a:t> 	zasady</a:t>
            </a:r>
            <a:r>
              <a:rPr sz="1700" u="heavy" spc="-105">
                <a:solidFill>
                  <a:srgbClr val="252525"/>
                </a:solidFill>
                <a:uFill>
                  <a:solidFill>
                    <a:srgbClr val="83992A"/>
                  </a:solidFill>
                </a:uFill>
                <a:latin typeface="Garamond"/>
                <a:cs typeface="Garamond"/>
              </a:rPr>
              <a:t> </a:t>
            </a:r>
            <a:r>
              <a:rPr sz="1700" u="heavy">
                <a:solidFill>
                  <a:srgbClr val="252525"/>
                </a:solidFill>
                <a:uFill>
                  <a:solidFill>
                    <a:srgbClr val="83992A"/>
                  </a:solidFill>
                </a:uFill>
                <a:latin typeface="Garamond"/>
                <a:cs typeface="Garamond"/>
              </a:rPr>
              <a:t>dyrektywy	</a:t>
            </a:r>
            <a:endParaRPr sz="1700">
              <a:latin typeface="Garamond"/>
              <a:cs typeface="Garamond"/>
            </a:endParaRPr>
          </a:p>
          <a:p>
            <a:pPr marL="756285" lvl="1" indent="-287020">
              <a:lnSpc>
                <a:spcPct val="100000"/>
              </a:lnSpc>
              <a:spcBef>
                <a:spcPts val="600"/>
              </a:spcBef>
              <a:buClr>
                <a:srgbClr val="83992A"/>
              </a:buClr>
              <a:buSzPct val="114705"/>
              <a:buFont typeface="Arial"/>
              <a:buChar char="•"/>
              <a:tabLst>
                <a:tab pos="756285" algn="l"/>
                <a:tab pos="756920" algn="l"/>
              </a:tabLst>
            </a:pPr>
            <a:r>
              <a:rPr sz="1700">
                <a:solidFill>
                  <a:srgbClr val="252525"/>
                </a:solidFill>
                <a:latin typeface="Garamond"/>
                <a:cs typeface="Garamond"/>
              </a:rPr>
              <a:t>zasady</a:t>
            </a:r>
            <a:r>
              <a:rPr sz="1700" spc="-25">
                <a:solidFill>
                  <a:srgbClr val="252525"/>
                </a:solidFill>
                <a:latin typeface="Garamond"/>
                <a:cs typeface="Garamond"/>
              </a:rPr>
              <a:t> </a:t>
            </a:r>
            <a:r>
              <a:rPr sz="1700" spc="-5">
                <a:solidFill>
                  <a:srgbClr val="252525"/>
                </a:solidFill>
                <a:latin typeface="Garamond"/>
                <a:cs typeface="Garamond"/>
              </a:rPr>
              <a:t>reguły</a:t>
            </a:r>
            <a:endParaRPr sz="1700">
              <a:latin typeface="Garamond"/>
              <a:cs typeface="Garamond"/>
            </a:endParaRPr>
          </a:p>
          <a:p>
            <a:pPr marL="299085" indent="-287020">
              <a:lnSpc>
                <a:spcPct val="100000"/>
              </a:lnSpc>
              <a:spcBef>
                <a:spcPts val="585"/>
              </a:spcBef>
              <a:buClr>
                <a:srgbClr val="83992A"/>
              </a:buClr>
              <a:buSzPct val="115000"/>
              <a:buFont typeface="Arial"/>
              <a:buChar char="•"/>
              <a:tabLst>
                <a:tab pos="299085" algn="l"/>
                <a:tab pos="299720" algn="l"/>
              </a:tabLst>
            </a:pPr>
            <a:r>
              <a:rPr sz="2000" spc="-5">
                <a:solidFill>
                  <a:srgbClr val="252525"/>
                </a:solidFill>
                <a:latin typeface="Garamond"/>
                <a:cs typeface="Garamond"/>
              </a:rPr>
              <a:t>2. </a:t>
            </a:r>
            <a:r>
              <a:rPr sz="2000" b="1" u="sng" spc="-5">
                <a:solidFill>
                  <a:srgbClr val="252525"/>
                </a:solidFill>
                <a:uFill>
                  <a:solidFill>
                    <a:srgbClr val="252525"/>
                  </a:solidFill>
                </a:uFill>
                <a:latin typeface="Garamond"/>
                <a:cs typeface="Garamond"/>
              </a:rPr>
              <a:t>Ze </a:t>
            </a:r>
            <a:r>
              <a:rPr sz="2000" b="1" u="sng" spc="-10">
                <a:solidFill>
                  <a:srgbClr val="252525"/>
                </a:solidFill>
                <a:uFill>
                  <a:solidFill>
                    <a:srgbClr val="252525"/>
                  </a:solidFill>
                </a:uFill>
                <a:latin typeface="Garamond"/>
                <a:cs typeface="Garamond"/>
              </a:rPr>
              <a:t>względu </a:t>
            </a:r>
            <a:r>
              <a:rPr sz="2000" b="1" u="sng">
                <a:solidFill>
                  <a:srgbClr val="252525"/>
                </a:solidFill>
                <a:uFill>
                  <a:solidFill>
                    <a:srgbClr val="252525"/>
                  </a:solidFill>
                </a:uFill>
                <a:latin typeface="Garamond"/>
                <a:cs typeface="Garamond"/>
              </a:rPr>
              <a:t>na sposób ujęcia w </a:t>
            </a:r>
            <a:r>
              <a:rPr sz="2000" b="1" u="sng" spc="-5">
                <a:solidFill>
                  <a:srgbClr val="252525"/>
                </a:solidFill>
                <a:uFill>
                  <a:solidFill>
                    <a:srgbClr val="252525"/>
                  </a:solidFill>
                </a:uFill>
                <a:latin typeface="Garamond"/>
                <a:cs typeface="Garamond"/>
              </a:rPr>
              <a:t>obowiązującym</a:t>
            </a:r>
            <a:r>
              <a:rPr sz="2000" b="1" u="sng" spc="-50">
                <a:solidFill>
                  <a:srgbClr val="252525"/>
                </a:solidFill>
                <a:uFill>
                  <a:solidFill>
                    <a:srgbClr val="252525"/>
                  </a:solidFill>
                </a:uFill>
                <a:latin typeface="Garamond"/>
                <a:cs typeface="Garamond"/>
              </a:rPr>
              <a:t> </a:t>
            </a:r>
            <a:r>
              <a:rPr sz="2000" b="1" u="sng" spc="-10">
                <a:solidFill>
                  <a:srgbClr val="252525"/>
                </a:solidFill>
                <a:uFill>
                  <a:solidFill>
                    <a:srgbClr val="252525"/>
                  </a:solidFill>
                </a:uFill>
                <a:latin typeface="Garamond"/>
                <a:cs typeface="Garamond"/>
              </a:rPr>
              <a:t>prawie</a:t>
            </a:r>
            <a:r>
              <a:rPr sz="2000" spc="-10">
                <a:solidFill>
                  <a:srgbClr val="252525"/>
                </a:solidFill>
                <a:latin typeface="Garamond"/>
                <a:cs typeface="Garamond"/>
              </a:rPr>
              <a:t>:</a:t>
            </a:r>
            <a:endParaRPr sz="2000">
              <a:latin typeface="Garamond"/>
              <a:cs typeface="Garamond"/>
            </a:endParaRPr>
          </a:p>
          <a:p>
            <a:pPr marL="756285" marR="5080" lvl="1" indent="-287020">
              <a:lnSpc>
                <a:spcPts val="1630"/>
              </a:lnSpc>
              <a:spcBef>
                <a:spcPts val="1010"/>
              </a:spcBef>
              <a:buClr>
                <a:srgbClr val="83992A"/>
              </a:buClr>
              <a:buSzPct val="114705"/>
              <a:buFont typeface="Arial"/>
              <a:buChar char="•"/>
              <a:tabLst>
                <a:tab pos="756285" algn="l"/>
                <a:tab pos="756920" algn="l"/>
              </a:tabLst>
            </a:pPr>
            <a:r>
              <a:rPr sz="1700" spc="-5">
                <a:solidFill>
                  <a:srgbClr val="252525"/>
                </a:solidFill>
                <a:latin typeface="Garamond"/>
                <a:cs typeface="Garamond"/>
              </a:rPr>
              <a:t>zasady </a:t>
            </a:r>
            <a:r>
              <a:rPr sz="1700" spc="-10">
                <a:solidFill>
                  <a:srgbClr val="252525"/>
                </a:solidFill>
                <a:latin typeface="Garamond"/>
                <a:cs typeface="Garamond"/>
              </a:rPr>
              <a:t>skodyfikowane (prawnie zdefiniowane) </a:t>
            </a:r>
            <a:r>
              <a:rPr sz="1700">
                <a:solidFill>
                  <a:srgbClr val="252525"/>
                </a:solidFill>
                <a:latin typeface="Garamond"/>
                <a:cs typeface="Garamond"/>
              </a:rPr>
              <a:t>– </a:t>
            </a:r>
            <a:r>
              <a:rPr sz="1700" spc="-10">
                <a:solidFill>
                  <a:srgbClr val="252525"/>
                </a:solidFill>
                <a:latin typeface="Garamond"/>
                <a:cs typeface="Garamond"/>
              </a:rPr>
              <a:t>ich </a:t>
            </a:r>
            <a:r>
              <a:rPr sz="1700" spc="-5">
                <a:solidFill>
                  <a:srgbClr val="252525"/>
                </a:solidFill>
                <a:latin typeface="Garamond"/>
                <a:cs typeface="Garamond"/>
              </a:rPr>
              <a:t>definicja, </a:t>
            </a:r>
            <a:r>
              <a:rPr sz="1700" spc="-15">
                <a:solidFill>
                  <a:srgbClr val="252525"/>
                </a:solidFill>
                <a:latin typeface="Garamond"/>
                <a:cs typeface="Garamond"/>
              </a:rPr>
              <a:t>choćby </a:t>
            </a:r>
            <a:r>
              <a:rPr sz="1700" spc="-5">
                <a:solidFill>
                  <a:srgbClr val="252525"/>
                </a:solidFill>
                <a:latin typeface="Garamond"/>
                <a:cs typeface="Garamond"/>
              </a:rPr>
              <a:t>częściowa znajduje </a:t>
            </a:r>
            <a:r>
              <a:rPr sz="1700">
                <a:solidFill>
                  <a:srgbClr val="252525"/>
                </a:solidFill>
                <a:latin typeface="Garamond"/>
                <a:cs typeface="Garamond"/>
              </a:rPr>
              <a:t>się w kpk; </a:t>
            </a:r>
            <a:r>
              <a:rPr sz="1700" spc="-35">
                <a:solidFill>
                  <a:srgbClr val="252525"/>
                </a:solidFill>
                <a:latin typeface="Garamond"/>
                <a:cs typeface="Garamond"/>
              </a:rPr>
              <a:t>np. </a:t>
            </a:r>
            <a:r>
              <a:rPr sz="1700" spc="-10">
                <a:solidFill>
                  <a:srgbClr val="252525"/>
                </a:solidFill>
                <a:latin typeface="Garamond"/>
                <a:cs typeface="Garamond"/>
              </a:rPr>
              <a:t>zasada  </a:t>
            </a:r>
            <a:r>
              <a:rPr sz="1700">
                <a:solidFill>
                  <a:srgbClr val="252525"/>
                </a:solidFill>
                <a:latin typeface="Garamond"/>
                <a:cs typeface="Garamond"/>
              </a:rPr>
              <a:t>legalizmu </a:t>
            </a:r>
            <a:r>
              <a:rPr sz="1700" spc="5">
                <a:solidFill>
                  <a:srgbClr val="252525"/>
                </a:solidFill>
                <a:latin typeface="Garamond"/>
                <a:cs typeface="Garamond"/>
              </a:rPr>
              <a:t>(art.</a:t>
            </a:r>
            <a:r>
              <a:rPr sz="1700" spc="-20">
                <a:solidFill>
                  <a:srgbClr val="252525"/>
                </a:solidFill>
                <a:latin typeface="Garamond"/>
                <a:cs typeface="Garamond"/>
              </a:rPr>
              <a:t> </a:t>
            </a:r>
            <a:r>
              <a:rPr sz="1700" spc="5">
                <a:solidFill>
                  <a:srgbClr val="252525"/>
                </a:solidFill>
                <a:latin typeface="Garamond"/>
                <a:cs typeface="Garamond"/>
              </a:rPr>
              <a:t>10)</a:t>
            </a:r>
            <a:endParaRPr sz="1700">
              <a:latin typeface="Garamond"/>
              <a:cs typeface="Garamond"/>
            </a:endParaRPr>
          </a:p>
          <a:p>
            <a:pPr marL="756285" marR="5080" lvl="1" indent="-287020">
              <a:lnSpc>
                <a:spcPct val="80000"/>
              </a:lnSpc>
              <a:spcBef>
                <a:spcPts val="1025"/>
              </a:spcBef>
              <a:buClr>
                <a:srgbClr val="83992A"/>
              </a:buClr>
              <a:buSzPct val="114705"/>
              <a:buFont typeface="Arial"/>
              <a:buChar char="•"/>
              <a:tabLst>
                <a:tab pos="756285" algn="l"/>
                <a:tab pos="756920" algn="l"/>
              </a:tabLst>
            </a:pPr>
            <a:r>
              <a:rPr sz="1700" spc="-5">
                <a:solidFill>
                  <a:srgbClr val="252525"/>
                </a:solidFill>
                <a:latin typeface="Garamond"/>
                <a:cs typeface="Garamond"/>
              </a:rPr>
              <a:t>zasady </a:t>
            </a:r>
            <a:r>
              <a:rPr sz="1700" spc="-10">
                <a:solidFill>
                  <a:srgbClr val="252525"/>
                </a:solidFill>
                <a:latin typeface="Garamond"/>
                <a:cs typeface="Garamond"/>
              </a:rPr>
              <a:t>nieskodyfikowane (prawnie niezdefiniowane) </a:t>
            </a:r>
            <a:r>
              <a:rPr sz="1700">
                <a:solidFill>
                  <a:srgbClr val="252525"/>
                </a:solidFill>
                <a:latin typeface="Garamond"/>
                <a:cs typeface="Garamond"/>
              </a:rPr>
              <a:t>- </a:t>
            </a:r>
            <a:r>
              <a:rPr sz="1700" spc="-10">
                <a:solidFill>
                  <a:srgbClr val="252525"/>
                </a:solidFill>
                <a:latin typeface="Garamond"/>
                <a:cs typeface="Garamond"/>
              </a:rPr>
              <a:t>obowiązywanie </a:t>
            </a:r>
            <a:r>
              <a:rPr sz="1700">
                <a:solidFill>
                  <a:srgbClr val="252525"/>
                </a:solidFill>
                <a:latin typeface="Garamond"/>
                <a:cs typeface="Garamond"/>
              </a:rPr>
              <a:t>wynika </a:t>
            </a:r>
            <a:r>
              <a:rPr sz="1700" spc="-5">
                <a:solidFill>
                  <a:srgbClr val="252525"/>
                </a:solidFill>
                <a:latin typeface="Garamond"/>
                <a:cs typeface="Garamond"/>
              </a:rPr>
              <a:t>pośrednio </a:t>
            </a:r>
            <a:r>
              <a:rPr sz="1700">
                <a:solidFill>
                  <a:srgbClr val="252525"/>
                </a:solidFill>
                <a:latin typeface="Garamond"/>
                <a:cs typeface="Garamond"/>
              </a:rPr>
              <a:t>z szeregu </a:t>
            </a:r>
            <a:r>
              <a:rPr sz="1700" spc="-20">
                <a:solidFill>
                  <a:srgbClr val="252525"/>
                </a:solidFill>
                <a:latin typeface="Garamond"/>
                <a:cs typeface="Garamond"/>
              </a:rPr>
              <a:t>przepisów, </a:t>
            </a:r>
            <a:r>
              <a:rPr sz="1700">
                <a:solidFill>
                  <a:srgbClr val="252525"/>
                </a:solidFill>
                <a:latin typeface="Garamond"/>
                <a:cs typeface="Garamond"/>
              </a:rPr>
              <a:t>a  </a:t>
            </a:r>
            <a:r>
              <a:rPr sz="1700" spc="-10">
                <a:solidFill>
                  <a:srgbClr val="252525"/>
                </a:solidFill>
                <a:latin typeface="Garamond"/>
                <a:cs typeface="Garamond"/>
              </a:rPr>
              <a:t>ich </a:t>
            </a:r>
            <a:r>
              <a:rPr sz="1700">
                <a:solidFill>
                  <a:srgbClr val="252525"/>
                </a:solidFill>
                <a:latin typeface="Garamond"/>
                <a:cs typeface="Garamond"/>
              </a:rPr>
              <a:t>zakres </a:t>
            </a:r>
            <a:r>
              <a:rPr sz="1700" spc="-10">
                <a:solidFill>
                  <a:srgbClr val="252525"/>
                </a:solidFill>
                <a:latin typeface="Garamond"/>
                <a:cs typeface="Garamond"/>
              </a:rPr>
              <a:t>precyzowany </a:t>
            </a:r>
            <a:r>
              <a:rPr sz="1700">
                <a:solidFill>
                  <a:srgbClr val="252525"/>
                </a:solidFill>
                <a:latin typeface="Garamond"/>
                <a:cs typeface="Garamond"/>
              </a:rPr>
              <a:t>jest w doktrynie i </a:t>
            </a:r>
            <a:r>
              <a:rPr sz="1700" spc="-5">
                <a:solidFill>
                  <a:srgbClr val="252525"/>
                </a:solidFill>
                <a:latin typeface="Garamond"/>
                <a:cs typeface="Garamond"/>
              </a:rPr>
              <a:t>orzecznictwie </a:t>
            </a:r>
            <a:r>
              <a:rPr sz="1700" spc="-25">
                <a:solidFill>
                  <a:srgbClr val="252525"/>
                </a:solidFill>
                <a:latin typeface="Garamond"/>
                <a:cs typeface="Garamond"/>
              </a:rPr>
              <a:t>(np. </a:t>
            </a:r>
            <a:r>
              <a:rPr sz="1700">
                <a:solidFill>
                  <a:srgbClr val="252525"/>
                </a:solidFill>
                <a:latin typeface="Garamond"/>
                <a:cs typeface="Garamond"/>
              </a:rPr>
              <a:t>zasada</a:t>
            </a:r>
            <a:r>
              <a:rPr sz="1700" spc="-5">
                <a:solidFill>
                  <a:srgbClr val="252525"/>
                </a:solidFill>
                <a:latin typeface="Garamond"/>
                <a:cs typeface="Garamond"/>
              </a:rPr>
              <a:t> bezpośredniości)</a:t>
            </a:r>
            <a:endParaRPr sz="1700">
              <a:latin typeface="Garamond"/>
              <a:cs typeface="Garamond"/>
            </a:endParaRPr>
          </a:p>
          <a:p>
            <a:pPr marL="299085" indent="-287020">
              <a:lnSpc>
                <a:spcPct val="100000"/>
              </a:lnSpc>
              <a:spcBef>
                <a:spcPts val="590"/>
              </a:spcBef>
              <a:buClr>
                <a:srgbClr val="83992A"/>
              </a:buClr>
              <a:buSzPct val="115000"/>
              <a:buFont typeface="Arial"/>
              <a:buChar char="•"/>
              <a:tabLst>
                <a:tab pos="299085" algn="l"/>
                <a:tab pos="299720" algn="l"/>
              </a:tabLst>
            </a:pPr>
            <a:r>
              <a:rPr sz="2000" spc="-5">
                <a:solidFill>
                  <a:srgbClr val="252525"/>
                </a:solidFill>
                <a:latin typeface="Garamond"/>
                <a:cs typeface="Garamond"/>
              </a:rPr>
              <a:t>3. </a:t>
            </a:r>
            <a:r>
              <a:rPr sz="2000" b="1" u="sng" spc="-5">
                <a:solidFill>
                  <a:srgbClr val="252525"/>
                </a:solidFill>
                <a:uFill>
                  <a:solidFill>
                    <a:srgbClr val="252525"/>
                  </a:solidFill>
                </a:uFill>
                <a:latin typeface="Garamond"/>
                <a:cs typeface="Garamond"/>
              </a:rPr>
              <a:t>Ze </a:t>
            </a:r>
            <a:r>
              <a:rPr sz="2000" b="1" u="sng" spc="-10">
                <a:solidFill>
                  <a:srgbClr val="252525"/>
                </a:solidFill>
                <a:uFill>
                  <a:solidFill>
                    <a:srgbClr val="252525"/>
                  </a:solidFill>
                </a:uFill>
                <a:latin typeface="Garamond"/>
                <a:cs typeface="Garamond"/>
              </a:rPr>
              <a:t>względu </a:t>
            </a:r>
            <a:r>
              <a:rPr sz="2000" b="1" u="sng" spc="-5">
                <a:solidFill>
                  <a:srgbClr val="252525"/>
                </a:solidFill>
                <a:uFill>
                  <a:solidFill>
                    <a:srgbClr val="252525"/>
                  </a:solidFill>
                </a:uFill>
                <a:latin typeface="Garamond"/>
                <a:cs typeface="Garamond"/>
              </a:rPr>
              <a:t>na </a:t>
            </a:r>
            <a:r>
              <a:rPr sz="2000" b="1" u="sng">
                <a:solidFill>
                  <a:srgbClr val="252525"/>
                </a:solidFill>
                <a:uFill>
                  <a:solidFill>
                    <a:srgbClr val="252525"/>
                  </a:solidFill>
                </a:uFill>
                <a:latin typeface="Garamond"/>
                <a:cs typeface="Garamond"/>
              </a:rPr>
              <a:t>miejsce </a:t>
            </a:r>
            <a:r>
              <a:rPr sz="2000" b="1" u="sng" spc="-5">
                <a:solidFill>
                  <a:srgbClr val="252525"/>
                </a:solidFill>
                <a:uFill>
                  <a:solidFill>
                    <a:srgbClr val="252525"/>
                  </a:solidFill>
                </a:uFill>
                <a:latin typeface="Garamond"/>
                <a:cs typeface="Garamond"/>
              </a:rPr>
              <a:t>unormowania konkretnej </a:t>
            </a:r>
            <a:r>
              <a:rPr sz="2000" b="1" u="sng">
                <a:solidFill>
                  <a:srgbClr val="252525"/>
                </a:solidFill>
                <a:uFill>
                  <a:solidFill>
                    <a:srgbClr val="252525"/>
                  </a:solidFill>
                </a:uFill>
                <a:latin typeface="Garamond"/>
                <a:cs typeface="Garamond"/>
              </a:rPr>
              <a:t>zasady</a:t>
            </a:r>
            <a:r>
              <a:rPr sz="2000" b="1" u="sng" spc="-5">
                <a:solidFill>
                  <a:srgbClr val="252525"/>
                </a:solidFill>
                <a:uFill>
                  <a:solidFill>
                    <a:srgbClr val="252525"/>
                  </a:solidFill>
                </a:uFill>
                <a:latin typeface="Garamond"/>
                <a:cs typeface="Garamond"/>
              </a:rPr>
              <a:t> procesowej:</a:t>
            </a:r>
            <a:endParaRPr sz="2000">
              <a:latin typeface="Garamond"/>
              <a:cs typeface="Garamond"/>
            </a:endParaRPr>
          </a:p>
          <a:p>
            <a:pPr marL="756285" lvl="1" indent="-287020">
              <a:lnSpc>
                <a:spcPct val="100000"/>
              </a:lnSpc>
              <a:spcBef>
                <a:spcPts val="615"/>
              </a:spcBef>
              <a:buClr>
                <a:srgbClr val="83992A"/>
              </a:buClr>
              <a:buSzPct val="114705"/>
              <a:buFont typeface="Arial"/>
              <a:buChar char="•"/>
              <a:tabLst>
                <a:tab pos="756285" algn="l"/>
                <a:tab pos="756920" algn="l"/>
              </a:tabLst>
            </a:pPr>
            <a:r>
              <a:rPr sz="1700">
                <a:solidFill>
                  <a:srgbClr val="252525"/>
                </a:solidFill>
                <a:latin typeface="Garamond"/>
                <a:cs typeface="Garamond"/>
              </a:rPr>
              <a:t>zasady </a:t>
            </a:r>
            <a:r>
              <a:rPr sz="1700" spc="-5">
                <a:solidFill>
                  <a:srgbClr val="252525"/>
                </a:solidFill>
                <a:latin typeface="Garamond"/>
                <a:cs typeface="Garamond"/>
              </a:rPr>
              <a:t>konstytucyjne </a:t>
            </a:r>
            <a:r>
              <a:rPr sz="1700" spc="-25">
                <a:solidFill>
                  <a:srgbClr val="252525"/>
                </a:solidFill>
                <a:latin typeface="Garamond"/>
                <a:cs typeface="Garamond"/>
              </a:rPr>
              <a:t>(np. </a:t>
            </a:r>
            <a:r>
              <a:rPr sz="1700">
                <a:solidFill>
                  <a:srgbClr val="252525"/>
                </a:solidFill>
                <a:latin typeface="Garamond"/>
                <a:cs typeface="Garamond"/>
              </a:rPr>
              <a:t>zasada </a:t>
            </a:r>
            <a:r>
              <a:rPr sz="1700" spc="-5">
                <a:solidFill>
                  <a:srgbClr val="252525"/>
                </a:solidFill>
                <a:latin typeface="Garamond"/>
                <a:cs typeface="Garamond"/>
              </a:rPr>
              <a:t>domniemania niewinności </a:t>
            </a:r>
            <a:r>
              <a:rPr sz="1700">
                <a:solidFill>
                  <a:srgbClr val="252525"/>
                </a:solidFill>
                <a:latin typeface="Garamond"/>
                <a:cs typeface="Garamond"/>
              </a:rPr>
              <a:t>– </a:t>
            </a:r>
            <a:r>
              <a:rPr sz="1700" spc="5">
                <a:solidFill>
                  <a:srgbClr val="252525"/>
                </a:solidFill>
                <a:latin typeface="Garamond"/>
                <a:cs typeface="Garamond"/>
              </a:rPr>
              <a:t>art. </a:t>
            </a:r>
            <a:r>
              <a:rPr sz="1700">
                <a:solidFill>
                  <a:srgbClr val="252525"/>
                </a:solidFill>
                <a:latin typeface="Garamond"/>
                <a:cs typeface="Garamond"/>
              </a:rPr>
              <a:t>41 ust. 2</a:t>
            </a:r>
            <a:r>
              <a:rPr sz="1700" spc="-35">
                <a:solidFill>
                  <a:srgbClr val="252525"/>
                </a:solidFill>
                <a:latin typeface="Garamond"/>
                <a:cs typeface="Garamond"/>
              </a:rPr>
              <a:t> </a:t>
            </a:r>
            <a:r>
              <a:rPr sz="1700" spc="-5">
                <a:solidFill>
                  <a:srgbClr val="252525"/>
                </a:solidFill>
                <a:latin typeface="Garamond"/>
                <a:cs typeface="Garamond"/>
              </a:rPr>
              <a:t>Konstytucji)</a:t>
            </a:r>
            <a:endParaRPr sz="1700">
              <a:latin typeface="Garamond"/>
              <a:cs typeface="Garamond"/>
            </a:endParaRPr>
          </a:p>
          <a:p>
            <a:pPr marL="756285" lvl="1" indent="-287020">
              <a:lnSpc>
                <a:spcPct val="100000"/>
              </a:lnSpc>
              <a:spcBef>
                <a:spcPts val="600"/>
              </a:spcBef>
              <a:buClr>
                <a:srgbClr val="83992A"/>
              </a:buClr>
              <a:buSzPct val="114705"/>
              <a:buFont typeface="Arial"/>
              <a:buChar char="•"/>
              <a:tabLst>
                <a:tab pos="756285" algn="l"/>
                <a:tab pos="756920" algn="l"/>
              </a:tabLst>
            </a:pPr>
            <a:r>
              <a:rPr sz="1700">
                <a:solidFill>
                  <a:srgbClr val="252525"/>
                </a:solidFill>
                <a:latin typeface="Garamond"/>
                <a:cs typeface="Garamond"/>
              </a:rPr>
              <a:t>zasady</a:t>
            </a:r>
            <a:r>
              <a:rPr sz="1700" spc="-25">
                <a:solidFill>
                  <a:srgbClr val="252525"/>
                </a:solidFill>
                <a:latin typeface="Garamond"/>
                <a:cs typeface="Garamond"/>
              </a:rPr>
              <a:t> </a:t>
            </a:r>
            <a:r>
              <a:rPr sz="1700" spc="-5">
                <a:solidFill>
                  <a:srgbClr val="252525"/>
                </a:solidFill>
                <a:latin typeface="Garamond"/>
                <a:cs typeface="Garamond"/>
              </a:rPr>
              <a:t>pozakonstytucyjne</a:t>
            </a:r>
            <a:endParaRPr sz="1700">
              <a:latin typeface="Garamond"/>
              <a:cs typeface="Garamond"/>
            </a:endParaRPr>
          </a:p>
          <a:p>
            <a:pPr marL="1213485" lvl="2" indent="-287020">
              <a:lnSpc>
                <a:spcPct val="100000"/>
              </a:lnSpc>
              <a:spcBef>
                <a:spcPts val="605"/>
              </a:spcBef>
              <a:buClr>
                <a:srgbClr val="83992A"/>
              </a:buClr>
              <a:buSzPct val="113333"/>
              <a:buFont typeface="Arial"/>
              <a:buChar char="•"/>
              <a:tabLst>
                <a:tab pos="1213485" algn="l"/>
                <a:tab pos="1214120" algn="l"/>
              </a:tabLst>
            </a:pPr>
            <a:r>
              <a:rPr sz="1500" spc="-20">
                <a:solidFill>
                  <a:srgbClr val="252525"/>
                </a:solidFill>
                <a:latin typeface="Garamond"/>
                <a:cs typeface="Garamond"/>
              </a:rPr>
              <a:t>ustawowe (np. </a:t>
            </a:r>
            <a:r>
              <a:rPr sz="1500" spc="-5">
                <a:solidFill>
                  <a:srgbClr val="252525"/>
                </a:solidFill>
                <a:latin typeface="Garamond"/>
                <a:cs typeface="Garamond"/>
              </a:rPr>
              <a:t>zasada skargowości </a:t>
            </a:r>
            <a:r>
              <a:rPr sz="1500">
                <a:solidFill>
                  <a:srgbClr val="252525"/>
                </a:solidFill>
                <a:latin typeface="Garamond"/>
                <a:cs typeface="Garamond"/>
              </a:rPr>
              <a:t>– art.</a:t>
            </a:r>
            <a:r>
              <a:rPr sz="1500" spc="35">
                <a:solidFill>
                  <a:srgbClr val="252525"/>
                </a:solidFill>
                <a:latin typeface="Garamond"/>
                <a:cs typeface="Garamond"/>
              </a:rPr>
              <a:t> </a:t>
            </a:r>
            <a:r>
              <a:rPr sz="1500">
                <a:solidFill>
                  <a:srgbClr val="252525"/>
                </a:solidFill>
                <a:latin typeface="Garamond"/>
                <a:cs typeface="Garamond"/>
              </a:rPr>
              <a:t>14)</a:t>
            </a:r>
            <a:endParaRPr sz="1500">
              <a:latin typeface="Garamond"/>
              <a:cs typeface="Garamond"/>
            </a:endParaRPr>
          </a:p>
          <a:p>
            <a:pPr marL="1213485" lvl="2" indent="-287020">
              <a:lnSpc>
                <a:spcPct val="100000"/>
              </a:lnSpc>
              <a:spcBef>
                <a:spcPts val="605"/>
              </a:spcBef>
              <a:buClr>
                <a:srgbClr val="83992A"/>
              </a:buClr>
              <a:buSzPct val="113333"/>
              <a:buFont typeface="Arial"/>
              <a:buChar char="•"/>
              <a:tabLst>
                <a:tab pos="1213485" algn="l"/>
                <a:tab pos="1214120" algn="l"/>
              </a:tabLst>
            </a:pPr>
            <a:r>
              <a:rPr sz="1500" spc="-5">
                <a:solidFill>
                  <a:srgbClr val="252525"/>
                </a:solidFill>
                <a:latin typeface="Garamond"/>
                <a:cs typeface="Garamond"/>
              </a:rPr>
              <a:t>konwencyjne</a:t>
            </a:r>
            <a:endParaRPr sz="1500">
              <a:latin typeface="Garamond"/>
              <a:cs typeface="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73303" rIns="0" bIns="0" rtlCol="0">
            <a:spAutoFit/>
          </a:bodyPr>
          <a:lstStyle/>
          <a:p>
            <a:pPr algn="ctr">
              <a:lnSpc>
                <a:spcPct val="100000"/>
              </a:lnSpc>
              <a:spcBef>
                <a:spcPts val="100"/>
              </a:spcBef>
            </a:pPr>
            <a:r>
              <a:rPr sz="2400" spc="-25"/>
              <a:t>ZASADY </a:t>
            </a:r>
            <a:r>
              <a:rPr sz="2400" spc="-20"/>
              <a:t>DYREKTYWY </a:t>
            </a:r>
            <a:r>
              <a:rPr sz="2400"/>
              <a:t>I </a:t>
            </a:r>
            <a:r>
              <a:rPr sz="2400" spc="-25"/>
              <a:t>ZASADY</a:t>
            </a:r>
            <a:r>
              <a:rPr sz="2400" spc="50"/>
              <a:t> </a:t>
            </a:r>
            <a:r>
              <a:rPr sz="2400" spc="-5"/>
              <a:t>REGUŁY</a:t>
            </a:r>
            <a:endParaRPr sz="2400"/>
          </a:p>
          <a:p>
            <a:pPr marL="635" algn="ctr">
              <a:lnSpc>
                <a:spcPct val="100000"/>
              </a:lnSpc>
              <a:spcBef>
                <a:spcPts val="5"/>
              </a:spcBef>
            </a:pPr>
            <a:r>
              <a:rPr sz="2400"/>
              <a:t>- </a:t>
            </a:r>
            <a:r>
              <a:rPr sz="2400" spc="-25"/>
              <a:t>ZASADY</a:t>
            </a:r>
            <a:r>
              <a:rPr sz="2400" spc="-5"/>
              <a:t> </a:t>
            </a:r>
            <a:r>
              <a:rPr sz="2400" spc="-20"/>
              <a:t>DYREKTYWY</a:t>
            </a:r>
            <a:endParaRPr sz="2400"/>
          </a:p>
        </p:txBody>
      </p:sp>
      <p:sp>
        <p:nvSpPr>
          <p:cNvPr id="4" name="object 4"/>
          <p:cNvSpPr txBox="1"/>
          <p:nvPr/>
        </p:nvSpPr>
        <p:spPr>
          <a:xfrm>
            <a:off x="1374394" y="2480363"/>
            <a:ext cx="9444990" cy="3263265"/>
          </a:xfrm>
          <a:prstGeom prst="rect">
            <a:avLst/>
          </a:prstGeom>
        </p:spPr>
        <p:txBody>
          <a:bodyPr vert="horz" wrap="square" lIns="0" tIns="70485" rIns="0" bIns="0" rtlCol="0">
            <a:spAutoFit/>
          </a:bodyPr>
          <a:lstStyle/>
          <a:p>
            <a:pPr marL="299085" indent="-287020" algn="just">
              <a:lnSpc>
                <a:spcPct val="100000"/>
              </a:lnSpc>
              <a:spcBef>
                <a:spcPts val="555"/>
              </a:spcBef>
              <a:buClr>
                <a:srgbClr val="83992A"/>
              </a:buClr>
              <a:buSzPct val="113636"/>
              <a:buFont typeface="Arial"/>
              <a:buChar char="•"/>
              <a:tabLst>
                <a:tab pos="299720" algn="l"/>
              </a:tabLst>
            </a:pPr>
            <a:r>
              <a:rPr sz="2200" spc="-5">
                <a:solidFill>
                  <a:srgbClr val="252525"/>
                </a:solidFill>
                <a:latin typeface="Garamond"/>
                <a:cs typeface="Garamond"/>
              </a:rPr>
              <a:t>Nie </a:t>
            </a:r>
            <a:r>
              <a:rPr sz="2200" spc="-10">
                <a:solidFill>
                  <a:srgbClr val="252525"/>
                </a:solidFill>
                <a:latin typeface="Garamond"/>
                <a:cs typeface="Garamond"/>
              </a:rPr>
              <a:t>obowiązują </a:t>
            </a:r>
            <a:r>
              <a:rPr sz="2200" spc="-5">
                <a:solidFill>
                  <a:srgbClr val="252525"/>
                </a:solidFill>
                <a:latin typeface="Garamond"/>
                <a:cs typeface="Garamond"/>
              </a:rPr>
              <a:t>w </a:t>
            </a:r>
            <a:r>
              <a:rPr sz="2200" spc="-10">
                <a:solidFill>
                  <a:srgbClr val="252525"/>
                </a:solidFill>
                <a:latin typeface="Garamond"/>
                <a:cs typeface="Garamond"/>
              </a:rPr>
              <a:t>procesie </a:t>
            </a:r>
            <a:r>
              <a:rPr sz="2200">
                <a:solidFill>
                  <a:srgbClr val="252525"/>
                </a:solidFill>
                <a:latin typeface="Garamond"/>
                <a:cs typeface="Garamond"/>
              </a:rPr>
              <a:t>karnym </a:t>
            </a:r>
            <a:r>
              <a:rPr sz="2200" spc="-5">
                <a:solidFill>
                  <a:srgbClr val="252525"/>
                </a:solidFill>
                <a:latin typeface="Garamond"/>
                <a:cs typeface="Garamond"/>
              </a:rPr>
              <a:t>w sposób </a:t>
            </a:r>
            <a:r>
              <a:rPr sz="2200" spc="-25">
                <a:solidFill>
                  <a:srgbClr val="252525"/>
                </a:solidFill>
                <a:latin typeface="Garamond"/>
                <a:cs typeface="Garamond"/>
              </a:rPr>
              <a:t>absolutny,</a:t>
            </a:r>
            <a:r>
              <a:rPr sz="2200" spc="170">
                <a:solidFill>
                  <a:srgbClr val="252525"/>
                </a:solidFill>
                <a:latin typeface="Garamond"/>
                <a:cs typeface="Garamond"/>
              </a:rPr>
              <a:t> </a:t>
            </a:r>
            <a:r>
              <a:rPr sz="2200" spc="-15">
                <a:solidFill>
                  <a:srgbClr val="252525"/>
                </a:solidFill>
                <a:latin typeface="Garamond"/>
                <a:cs typeface="Garamond"/>
              </a:rPr>
              <a:t>ponieważ:</a:t>
            </a:r>
            <a:endParaRPr sz="2200">
              <a:latin typeface="Garamond"/>
              <a:cs typeface="Garamond"/>
            </a:endParaRPr>
          </a:p>
          <a:p>
            <a:pPr marL="299085" indent="-287020" algn="just">
              <a:lnSpc>
                <a:spcPts val="2510"/>
              </a:lnSpc>
              <a:spcBef>
                <a:spcPts val="865"/>
              </a:spcBef>
              <a:buClr>
                <a:srgbClr val="83992A"/>
              </a:buClr>
              <a:buSzPct val="113636"/>
              <a:buFont typeface="Arial"/>
              <a:buChar char="•"/>
              <a:tabLst>
                <a:tab pos="299720" algn="l"/>
              </a:tabLst>
            </a:pPr>
            <a:r>
              <a:rPr sz="2200" spc="-5">
                <a:solidFill>
                  <a:srgbClr val="252525"/>
                </a:solidFill>
                <a:latin typeface="Garamond"/>
                <a:cs typeface="Garamond"/>
              </a:rPr>
              <a:t>- w </a:t>
            </a:r>
            <a:r>
              <a:rPr sz="2200" spc="-10">
                <a:solidFill>
                  <a:srgbClr val="252525"/>
                </a:solidFill>
                <a:latin typeface="Garamond"/>
                <a:cs typeface="Garamond"/>
              </a:rPr>
              <a:t>określonych ustawą sytuacjach </a:t>
            </a:r>
            <a:r>
              <a:rPr sz="2200" spc="-5">
                <a:solidFill>
                  <a:srgbClr val="252525"/>
                </a:solidFill>
                <a:latin typeface="Garamond"/>
                <a:cs typeface="Garamond"/>
              </a:rPr>
              <a:t>nie muszą </a:t>
            </a:r>
            <a:r>
              <a:rPr sz="2200" spc="-15">
                <a:solidFill>
                  <a:srgbClr val="252525"/>
                </a:solidFill>
                <a:latin typeface="Garamond"/>
                <a:cs typeface="Garamond"/>
              </a:rPr>
              <a:t>być </a:t>
            </a:r>
            <a:r>
              <a:rPr sz="2200" spc="-5">
                <a:solidFill>
                  <a:srgbClr val="252525"/>
                </a:solidFill>
                <a:latin typeface="Garamond"/>
                <a:cs typeface="Garamond"/>
              </a:rPr>
              <a:t>w </a:t>
            </a:r>
            <a:r>
              <a:rPr sz="2200" spc="-10">
                <a:solidFill>
                  <a:srgbClr val="252525"/>
                </a:solidFill>
                <a:latin typeface="Garamond"/>
                <a:cs typeface="Garamond"/>
              </a:rPr>
              <a:t>pełni zrealizowane </a:t>
            </a:r>
            <a:r>
              <a:rPr sz="2200" spc="-20">
                <a:solidFill>
                  <a:srgbClr val="252525"/>
                </a:solidFill>
                <a:latin typeface="Garamond"/>
                <a:cs typeface="Garamond"/>
              </a:rPr>
              <a:t>(por.</a:t>
            </a:r>
            <a:r>
              <a:rPr sz="2200" spc="90">
                <a:solidFill>
                  <a:srgbClr val="252525"/>
                </a:solidFill>
                <a:latin typeface="Garamond"/>
                <a:cs typeface="Garamond"/>
              </a:rPr>
              <a:t> </a:t>
            </a:r>
            <a:r>
              <a:rPr sz="2200" spc="5">
                <a:solidFill>
                  <a:srgbClr val="252525"/>
                </a:solidFill>
                <a:latin typeface="Garamond"/>
                <a:cs typeface="Garamond"/>
              </a:rPr>
              <a:t>art. </a:t>
            </a:r>
            <a:r>
              <a:rPr sz="2200">
                <a:solidFill>
                  <a:srgbClr val="252525"/>
                </a:solidFill>
                <a:latin typeface="Garamond"/>
                <a:cs typeface="Garamond"/>
              </a:rPr>
              <a:t>389</a:t>
            </a:r>
            <a:endParaRPr sz="2200">
              <a:latin typeface="Garamond"/>
              <a:cs typeface="Garamond"/>
            </a:endParaRPr>
          </a:p>
          <a:p>
            <a:pPr marL="299085" algn="just">
              <a:lnSpc>
                <a:spcPts val="2510"/>
              </a:lnSpc>
            </a:pPr>
            <a:r>
              <a:rPr sz="2200" spc="-5">
                <a:solidFill>
                  <a:srgbClr val="252525"/>
                </a:solidFill>
                <a:latin typeface="Garamond"/>
                <a:cs typeface="Garamond"/>
              </a:rPr>
              <a:t>i </a:t>
            </a:r>
            <a:r>
              <a:rPr sz="2200" spc="-10">
                <a:solidFill>
                  <a:srgbClr val="252525"/>
                </a:solidFill>
                <a:latin typeface="Garamond"/>
                <a:cs typeface="Garamond"/>
              </a:rPr>
              <a:t>zasadę</a:t>
            </a:r>
            <a:r>
              <a:rPr sz="2200" spc="10">
                <a:solidFill>
                  <a:srgbClr val="252525"/>
                </a:solidFill>
                <a:latin typeface="Garamond"/>
                <a:cs typeface="Garamond"/>
              </a:rPr>
              <a:t> </a:t>
            </a:r>
            <a:r>
              <a:rPr sz="2200" spc="-5">
                <a:solidFill>
                  <a:srgbClr val="252525"/>
                </a:solidFill>
                <a:latin typeface="Garamond"/>
                <a:cs typeface="Garamond"/>
              </a:rPr>
              <a:t>bezpośredniości);</a:t>
            </a:r>
            <a:endParaRPr sz="2200">
              <a:latin typeface="Garamond"/>
              <a:cs typeface="Garamond"/>
            </a:endParaRPr>
          </a:p>
          <a:p>
            <a:pPr marL="299085" marR="6985" indent="-287020" algn="just">
              <a:lnSpc>
                <a:spcPts val="2380"/>
              </a:lnSpc>
              <a:spcBef>
                <a:spcPts val="1160"/>
              </a:spcBef>
              <a:buClr>
                <a:srgbClr val="83992A"/>
              </a:buClr>
              <a:buSzPct val="113636"/>
              <a:buFont typeface="Arial"/>
              <a:buChar char="•"/>
              <a:tabLst>
                <a:tab pos="299720" algn="l"/>
              </a:tabLst>
            </a:pPr>
            <a:r>
              <a:rPr sz="2200" spc="-5">
                <a:solidFill>
                  <a:srgbClr val="252525"/>
                </a:solidFill>
                <a:latin typeface="Garamond"/>
                <a:cs typeface="Garamond"/>
              </a:rPr>
              <a:t>- dopuszczalne są wyjątki </a:t>
            </a:r>
            <a:r>
              <a:rPr sz="2200">
                <a:solidFill>
                  <a:srgbClr val="252525"/>
                </a:solidFill>
                <a:latin typeface="Garamond"/>
                <a:cs typeface="Garamond"/>
              </a:rPr>
              <a:t>na </a:t>
            </a:r>
            <a:r>
              <a:rPr sz="2200" spc="-10">
                <a:solidFill>
                  <a:srgbClr val="252525"/>
                </a:solidFill>
                <a:latin typeface="Garamond"/>
                <a:cs typeface="Garamond"/>
              </a:rPr>
              <a:t>rzecz </a:t>
            </a:r>
            <a:r>
              <a:rPr sz="2200">
                <a:solidFill>
                  <a:srgbClr val="252525"/>
                </a:solidFill>
                <a:latin typeface="Garamond"/>
                <a:cs typeface="Garamond"/>
              </a:rPr>
              <a:t>zasad </a:t>
            </a:r>
            <a:r>
              <a:rPr sz="2200" spc="-10">
                <a:solidFill>
                  <a:srgbClr val="252525"/>
                </a:solidFill>
                <a:latin typeface="Garamond"/>
                <a:cs typeface="Garamond"/>
              </a:rPr>
              <a:t>przeciwstawnych </a:t>
            </a:r>
            <a:r>
              <a:rPr sz="2200" spc="-20">
                <a:solidFill>
                  <a:srgbClr val="252525"/>
                </a:solidFill>
                <a:latin typeface="Garamond"/>
                <a:cs typeface="Garamond"/>
              </a:rPr>
              <a:t>(por. </a:t>
            </a:r>
            <a:r>
              <a:rPr sz="2200" spc="10">
                <a:solidFill>
                  <a:srgbClr val="252525"/>
                </a:solidFill>
                <a:latin typeface="Garamond"/>
                <a:cs typeface="Garamond"/>
              </a:rPr>
              <a:t>art. </a:t>
            </a:r>
            <a:r>
              <a:rPr sz="2200">
                <a:solidFill>
                  <a:srgbClr val="252525"/>
                </a:solidFill>
                <a:latin typeface="Garamond"/>
                <a:cs typeface="Garamond"/>
              </a:rPr>
              <a:t>10 </a:t>
            </a:r>
            <a:r>
              <a:rPr sz="2200" spc="-5">
                <a:solidFill>
                  <a:srgbClr val="252525"/>
                </a:solidFill>
                <a:latin typeface="Garamond"/>
                <a:cs typeface="Garamond"/>
              </a:rPr>
              <a:t>– zasada </a:t>
            </a:r>
            <a:r>
              <a:rPr sz="2200" spc="540">
                <a:solidFill>
                  <a:srgbClr val="252525"/>
                </a:solidFill>
                <a:latin typeface="Garamond"/>
                <a:cs typeface="Garamond"/>
              </a:rPr>
              <a:t> </a:t>
            </a:r>
            <a:r>
              <a:rPr sz="2200" spc="-5">
                <a:solidFill>
                  <a:srgbClr val="252525"/>
                </a:solidFill>
                <a:latin typeface="Garamond"/>
                <a:cs typeface="Garamond"/>
              </a:rPr>
              <a:t>legalizmu i </a:t>
            </a:r>
            <a:r>
              <a:rPr sz="2200" spc="5">
                <a:solidFill>
                  <a:srgbClr val="252525"/>
                </a:solidFill>
                <a:latin typeface="Garamond"/>
                <a:cs typeface="Garamond"/>
              </a:rPr>
              <a:t>art. </a:t>
            </a:r>
            <a:r>
              <a:rPr sz="2200" spc="-5">
                <a:solidFill>
                  <a:srgbClr val="252525"/>
                </a:solidFill>
                <a:latin typeface="Garamond"/>
                <a:cs typeface="Garamond"/>
              </a:rPr>
              <a:t>11 – umorzenie</a:t>
            </a:r>
            <a:r>
              <a:rPr sz="2200" spc="60">
                <a:solidFill>
                  <a:srgbClr val="252525"/>
                </a:solidFill>
                <a:latin typeface="Garamond"/>
                <a:cs typeface="Garamond"/>
              </a:rPr>
              <a:t> </a:t>
            </a:r>
            <a:r>
              <a:rPr sz="2200" spc="-5">
                <a:solidFill>
                  <a:srgbClr val="252525"/>
                </a:solidFill>
                <a:latin typeface="Garamond"/>
                <a:cs typeface="Garamond"/>
              </a:rPr>
              <a:t>absorpcyjne)</a:t>
            </a:r>
            <a:endParaRPr sz="2200">
              <a:latin typeface="Garamond"/>
              <a:cs typeface="Garamond"/>
            </a:endParaRPr>
          </a:p>
          <a:p>
            <a:pPr marL="299085" marR="5080" indent="-287020" algn="just">
              <a:lnSpc>
                <a:spcPts val="2380"/>
              </a:lnSpc>
              <a:spcBef>
                <a:spcPts val="1120"/>
              </a:spcBef>
              <a:buClr>
                <a:srgbClr val="83992A"/>
              </a:buClr>
              <a:buSzPct val="113636"/>
              <a:buFont typeface="Arial"/>
              <a:buChar char="•"/>
              <a:tabLst>
                <a:tab pos="299720" algn="l"/>
              </a:tabLst>
            </a:pPr>
            <a:r>
              <a:rPr sz="2200" spc="-5">
                <a:solidFill>
                  <a:srgbClr val="252525"/>
                </a:solidFill>
                <a:latin typeface="Garamond"/>
                <a:cs typeface="Garamond"/>
              </a:rPr>
              <a:t>- miedzy zasadami dyrektywami może </a:t>
            </a:r>
            <a:r>
              <a:rPr sz="2200" spc="-10">
                <a:solidFill>
                  <a:srgbClr val="252525"/>
                </a:solidFill>
                <a:latin typeface="Garamond"/>
                <a:cs typeface="Garamond"/>
              </a:rPr>
              <a:t>dochodzić </a:t>
            </a:r>
            <a:r>
              <a:rPr sz="2200">
                <a:solidFill>
                  <a:srgbClr val="252525"/>
                </a:solidFill>
                <a:latin typeface="Garamond"/>
                <a:cs typeface="Garamond"/>
              </a:rPr>
              <a:t>do </a:t>
            </a:r>
            <a:r>
              <a:rPr sz="2200" spc="-10">
                <a:solidFill>
                  <a:srgbClr val="252525"/>
                </a:solidFill>
                <a:latin typeface="Garamond"/>
                <a:cs typeface="Garamond"/>
              </a:rPr>
              <a:t>kolizji. </a:t>
            </a:r>
            <a:r>
              <a:rPr sz="2200" spc="-5">
                <a:solidFill>
                  <a:srgbClr val="252525"/>
                </a:solidFill>
                <a:latin typeface="Garamond"/>
                <a:cs typeface="Garamond"/>
              </a:rPr>
              <a:t>O pierwszeństwie </a:t>
            </a:r>
            <a:r>
              <a:rPr sz="2200" spc="-10">
                <a:solidFill>
                  <a:srgbClr val="252525"/>
                </a:solidFill>
                <a:latin typeface="Garamond"/>
                <a:cs typeface="Garamond"/>
              </a:rPr>
              <a:t>jednej  </a:t>
            </a:r>
            <a:r>
              <a:rPr sz="2200" spc="-5">
                <a:solidFill>
                  <a:srgbClr val="252525"/>
                </a:solidFill>
                <a:latin typeface="Garamond"/>
                <a:cs typeface="Garamond"/>
              </a:rPr>
              <a:t>z </a:t>
            </a:r>
            <a:r>
              <a:rPr sz="2200" spc="-15">
                <a:solidFill>
                  <a:srgbClr val="252525"/>
                </a:solidFill>
                <a:latin typeface="Garamond"/>
                <a:cs typeface="Garamond"/>
              </a:rPr>
              <a:t>nich </a:t>
            </a:r>
            <a:r>
              <a:rPr sz="2200" spc="-10">
                <a:solidFill>
                  <a:srgbClr val="252525"/>
                </a:solidFill>
                <a:latin typeface="Garamond"/>
                <a:cs typeface="Garamond"/>
              </a:rPr>
              <a:t>decyduje </a:t>
            </a:r>
            <a:r>
              <a:rPr sz="2200" spc="5">
                <a:solidFill>
                  <a:srgbClr val="252525"/>
                </a:solidFill>
                <a:latin typeface="Garamond"/>
                <a:cs typeface="Garamond"/>
              </a:rPr>
              <a:t>organ </a:t>
            </a:r>
            <a:r>
              <a:rPr sz="2200" spc="-10">
                <a:solidFill>
                  <a:srgbClr val="252525"/>
                </a:solidFill>
                <a:latin typeface="Garamond"/>
                <a:cs typeface="Garamond"/>
              </a:rPr>
              <a:t>prowadzący </a:t>
            </a:r>
            <a:r>
              <a:rPr sz="2200" spc="-15">
                <a:solidFill>
                  <a:srgbClr val="252525"/>
                </a:solidFill>
                <a:latin typeface="Garamond"/>
                <a:cs typeface="Garamond"/>
              </a:rPr>
              <a:t>postępowanie, </a:t>
            </a:r>
            <a:r>
              <a:rPr sz="2200">
                <a:solidFill>
                  <a:srgbClr val="252525"/>
                </a:solidFill>
                <a:latin typeface="Garamond"/>
                <a:cs typeface="Garamond"/>
              </a:rPr>
              <a:t>co </a:t>
            </a:r>
            <a:r>
              <a:rPr sz="2200" spc="-5">
                <a:solidFill>
                  <a:srgbClr val="252525"/>
                </a:solidFill>
                <a:latin typeface="Garamond"/>
                <a:cs typeface="Garamond"/>
              </a:rPr>
              <a:t>nie oznacza, że </a:t>
            </a:r>
            <a:r>
              <a:rPr sz="2200" spc="20">
                <a:solidFill>
                  <a:srgbClr val="252525"/>
                </a:solidFill>
                <a:latin typeface="Garamond"/>
                <a:cs typeface="Garamond"/>
              </a:rPr>
              <a:t>druga </a:t>
            </a:r>
            <a:r>
              <a:rPr sz="2200" spc="-10">
                <a:solidFill>
                  <a:srgbClr val="252525"/>
                </a:solidFill>
                <a:latin typeface="Garamond"/>
                <a:cs typeface="Garamond"/>
              </a:rPr>
              <a:t>jest  </a:t>
            </a:r>
            <a:r>
              <a:rPr sz="2200" spc="-5">
                <a:solidFill>
                  <a:srgbClr val="252525"/>
                </a:solidFill>
                <a:latin typeface="Garamond"/>
                <a:cs typeface="Garamond"/>
              </a:rPr>
              <a:t>automatycznie nie </a:t>
            </a:r>
            <a:r>
              <a:rPr sz="2200">
                <a:solidFill>
                  <a:srgbClr val="252525"/>
                </a:solidFill>
                <a:latin typeface="Garamond"/>
                <a:cs typeface="Garamond"/>
              </a:rPr>
              <a:t>ma </a:t>
            </a:r>
            <a:r>
              <a:rPr sz="2200" spc="-10">
                <a:solidFill>
                  <a:srgbClr val="252525"/>
                </a:solidFill>
                <a:latin typeface="Garamond"/>
                <a:cs typeface="Garamond"/>
              </a:rPr>
              <a:t>zastosowania </a:t>
            </a:r>
            <a:r>
              <a:rPr sz="2200" spc="-30">
                <a:solidFill>
                  <a:srgbClr val="252525"/>
                </a:solidFill>
                <a:latin typeface="Garamond"/>
                <a:cs typeface="Garamond"/>
              </a:rPr>
              <a:t>(np. </a:t>
            </a:r>
            <a:r>
              <a:rPr sz="2200">
                <a:solidFill>
                  <a:srgbClr val="252525"/>
                </a:solidFill>
                <a:latin typeface="Garamond"/>
                <a:cs typeface="Garamond"/>
              </a:rPr>
              <a:t>zasada </a:t>
            </a:r>
            <a:r>
              <a:rPr sz="2200" spc="-5">
                <a:solidFill>
                  <a:srgbClr val="252525"/>
                </a:solidFill>
                <a:latin typeface="Garamond"/>
                <a:cs typeface="Garamond"/>
              </a:rPr>
              <a:t>ustności i </a:t>
            </a:r>
            <a:r>
              <a:rPr sz="2200" spc="-10">
                <a:solidFill>
                  <a:srgbClr val="252525"/>
                </a:solidFill>
                <a:latin typeface="Garamond"/>
                <a:cs typeface="Garamond"/>
              </a:rPr>
              <a:t>pisemności </a:t>
            </a:r>
            <a:r>
              <a:rPr sz="2200" spc="-5">
                <a:solidFill>
                  <a:srgbClr val="252525"/>
                </a:solidFill>
                <a:latin typeface="Garamond"/>
                <a:cs typeface="Garamond"/>
              </a:rPr>
              <a:t>w  </a:t>
            </a:r>
            <a:r>
              <a:rPr sz="2200" spc="-15">
                <a:solidFill>
                  <a:srgbClr val="252525"/>
                </a:solidFill>
                <a:latin typeface="Garamond"/>
                <a:cs typeface="Garamond"/>
              </a:rPr>
              <a:t>postępowaniu</a:t>
            </a:r>
            <a:r>
              <a:rPr sz="2200" spc="35">
                <a:solidFill>
                  <a:srgbClr val="252525"/>
                </a:solidFill>
                <a:latin typeface="Garamond"/>
                <a:cs typeface="Garamond"/>
              </a:rPr>
              <a:t> </a:t>
            </a:r>
            <a:r>
              <a:rPr sz="2200" spc="-10">
                <a:solidFill>
                  <a:srgbClr val="252525"/>
                </a:solidFill>
                <a:latin typeface="Garamond"/>
                <a:cs typeface="Garamond"/>
              </a:rPr>
              <a:t>sądowym)</a:t>
            </a:r>
            <a:endParaRPr sz="2200">
              <a:latin typeface="Garamond"/>
              <a:cs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53155"/>
            <a:ext cx="762000" cy="60655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437619" y="3153155"/>
            <a:ext cx="754379" cy="60655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12191999" cy="685799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9100" y="452627"/>
            <a:ext cx="3803141" cy="602665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652771" y="0"/>
            <a:ext cx="7539228" cy="6858000"/>
          </a:xfrm>
          <a:prstGeom prst="rect">
            <a:avLst/>
          </a:prstGeom>
          <a:blipFill>
            <a:blip r:embed="rId6"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extLst>
              <p:ext uri="{D42A27DB-BD31-4B8C-83A1-F6EECF244321}">
                <p14:modId xmlns:p14="http://schemas.microsoft.com/office/powerpoint/2010/main" val="2090780548"/>
              </p:ext>
            </p:extLst>
          </p:nvPr>
        </p:nvGraphicFramePr>
        <p:xfrm>
          <a:off x="616458" y="601980"/>
          <a:ext cx="10956290" cy="5676011"/>
        </p:xfrm>
        <a:graphic>
          <a:graphicData uri="http://schemas.openxmlformats.org/drawingml/2006/table">
            <a:tbl>
              <a:tblPr firstRow="1" bandRow="1">
                <a:tableStyleId>{2D5ABB26-0587-4C30-8999-92F81FD0307C}</a:tableStyleId>
              </a:tblPr>
              <a:tblGrid>
                <a:gridCol w="3380740">
                  <a:extLst>
                    <a:ext uri="{9D8B030D-6E8A-4147-A177-3AD203B41FA5}">
                      <a16:colId xmlns:a16="http://schemas.microsoft.com/office/drawing/2014/main" val="20000"/>
                    </a:ext>
                  </a:extLst>
                </a:gridCol>
                <a:gridCol w="7575550">
                  <a:extLst>
                    <a:ext uri="{9D8B030D-6E8A-4147-A177-3AD203B41FA5}">
                      <a16:colId xmlns:a16="http://schemas.microsoft.com/office/drawing/2014/main" val="20001"/>
                    </a:ext>
                  </a:extLst>
                </a:gridCol>
              </a:tblGrid>
              <a:tr h="1812036">
                <a:tc>
                  <a:txBody>
                    <a:bodyPr/>
                    <a:lstStyle/>
                    <a:p>
                      <a:pPr>
                        <a:lnSpc>
                          <a:spcPct val="100000"/>
                        </a:lnSpc>
                      </a:pPr>
                      <a:endParaRPr sz="4600">
                        <a:latin typeface="Times New Roman"/>
                        <a:cs typeface="Times New Roman"/>
                      </a:endParaRPr>
                    </a:p>
                    <a:p>
                      <a:pPr>
                        <a:lnSpc>
                          <a:spcPct val="100000"/>
                        </a:lnSpc>
                        <a:spcBef>
                          <a:spcPts val="15"/>
                        </a:spcBef>
                      </a:pPr>
                      <a:endParaRPr sz="3700">
                        <a:latin typeface="Times New Roman"/>
                        <a:cs typeface="Times New Roman"/>
                      </a:endParaRPr>
                    </a:p>
                    <a:p>
                      <a:pPr marL="442595">
                        <a:lnSpc>
                          <a:spcPts val="4605"/>
                        </a:lnSpc>
                      </a:pPr>
                      <a:r>
                        <a:rPr sz="4100" spc="-45">
                          <a:solidFill>
                            <a:srgbClr val="FFFFFF"/>
                          </a:solidFill>
                          <a:latin typeface="Garamond"/>
                          <a:cs typeface="Garamond"/>
                        </a:rPr>
                        <a:t>Podstawowe</a:t>
                      </a:r>
                      <a:endParaRPr sz="4100">
                        <a:latin typeface="Garamond"/>
                        <a:cs typeface="Garamond"/>
                      </a:endParaRPr>
                    </a:p>
                  </a:txBody>
                  <a:tcPr marL="0" marR="0" marT="0" marB="0">
                    <a:lnL w="19050">
                      <a:solidFill>
                        <a:srgbClr val="83992A"/>
                      </a:solidFill>
                      <a:prstDash val="solid"/>
                    </a:lnL>
                    <a:lnR w="19050">
                      <a:solidFill>
                        <a:srgbClr val="83992A"/>
                      </a:solidFill>
                      <a:prstDash val="solid"/>
                    </a:lnR>
                    <a:lnT w="19050">
                      <a:solidFill>
                        <a:srgbClr val="83992A"/>
                      </a:solidFill>
                      <a:prstDash val="solid"/>
                    </a:lnT>
                    <a:lnB w="19050">
                      <a:solidFill>
                        <a:srgbClr val="83992A"/>
                      </a:solidFill>
                      <a:prstDash val="solid"/>
                    </a:lnB>
                  </a:tcPr>
                </a:tc>
                <a:tc>
                  <a:txBody>
                    <a:bodyPr/>
                    <a:lstStyle/>
                    <a:p>
                      <a:pPr marL="1971675" marR="584835" indent="-287020">
                        <a:lnSpc>
                          <a:spcPct val="100000"/>
                        </a:lnSpc>
                        <a:spcBef>
                          <a:spcPts val="2100"/>
                        </a:spcBef>
                        <a:buClr>
                          <a:srgbClr val="83992A"/>
                        </a:buClr>
                        <a:buSzPct val="114583"/>
                        <a:buFont typeface="Arial"/>
                        <a:buChar char="•"/>
                        <a:tabLst>
                          <a:tab pos="1971675" algn="l"/>
                          <a:tab pos="1972310" algn="l"/>
                        </a:tabLst>
                      </a:pPr>
                      <a:r>
                        <a:rPr sz="2400" spc="-5" dirty="0" err="1">
                          <a:solidFill>
                            <a:srgbClr val="252525"/>
                          </a:solidFill>
                          <a:latin typeface="Garamond"/>
                          <a:cs typeface="Garamond"/>
                        </a:rPr>
                        <a:t>procedura</a:t>
                      </a:r>
                      <a:r>
                        <a:rPr sz="2400" spc="-5" dirty="0">
                          <a:solidFill>
                            <a:srgbClr val="252525"/>
                          </a:solidFill>
                          <a:latin typeface="Garamond"/>
                          <a:cs typeface="Garamond"/>
                        </a:rPr>
                        <a:t> </a:t>
                      </a:r>
                      <a:r>
                        <a:rPr sz="2400" spc="5" dirty="0" err="1">
                          <a:solidFill>
                            <a:srgbClr val="252525"/>
                          </a:solidFill>
                          <a:latin typeface="Garamond"/>
                          <a:cs typeface="Garamond"/>
                        </a:rPr>
                        <a:t>karna</a:t>
                      </a:r>
                      <a:r>
                        <a:rPr sz="2400" spc="5" dirty="0">
                          <a:solidFill>
                            <a:srgbClr val="252525"/>
                          </a:solidFill>
                          <a:latin typeface="Garamond"/>
                          <a:cs typeface="Garamond"/>
                        </a:rPr>
                        <a:t> </a:t>
                      </a:r>
                      <a:r>
                        <a:rPr sz="2400" dirty="0">
                          <a:solidFill>
                            <a:srgbClr val="252525"/>
                          </a:solidFill>
                          <a:latin typeface="Garamond"/>
                          <a:cs typeface="Garamond"/>
                        </a:rPr>
                        <a:t>– </a:t>
                      </a:r>
                      <a:r>
                        <a:rPr sz="2400" spc="-10" dirty="0" err="1">
                          <a:solidFill>
                            <a:srgbClr val="252525"/>
                          </a:solidFill>
                          <a:latin typeface="Garamond"/>
                          <a:cs typeface="Garamond"/>
                        </a:rPr>
                        <a:t>potocznie</a:t>
                      </a:r>
                      <a:r>
                        <a:rPr sz="2400" spc="-10" dirty="0">
                          <a:solidFill>
                            <a:srgbClr val="252525"/>
                          </a:solidFill>
                          <a:latin typeface="Garamond"/>
                          <a:cs typeface="Garamond"/>
                        </a:rPr>
                        <a:t> </a:t>
                      </a:r>
                      <a:r>
                        <a:rPr sz="2400" spc="-10" dirty="0" err="1">
                          <a:solidFill>
                            <a:srgbClr val="252525"/>
                          </a:solidFill>
                          <a:latin typeface="Garamond"/>
                          <a:cs typeface="Garamond"/>
                        </a:rPr>
                        <a:t>traktowana</a:t>
                      </a:r>
                      <a:r>
                        <a:rPr sz="2400" spc="-10" dirty="0">
                          <a:solidFill>
                            <a:srgbClr val="252525"/>
                          </a:solidFill>
                          <a:latin typeface="Garamond"/>
                          <a:cs typeface="Garamond"/>
                        </a:rPr>
                        <a:t>  </a:t>
                      </a:r>
                      <a:r>
                        <a:rPr sz="2400" spc="-10" dirty="0" err="1">
                          <a:solidFill>
                            <a:srgbClr val="252525"/>
                          </a:solidFill>
                          <a:latin typeface="Garamond"/>
                          <a:cs typeface="Garamond"/>
                        </a:rPr>
                        <a:t>jako</a:t>
                      </a:r>
                      <a:r>
                        <a:rPr sz="2400" spc="-10" dirty="0">
                          <a:solidFill>
                            <a:srgbClr val="252525"/>
                          </a:solidFill>
                          <a:latin typeface="Garamond"/>
                          <a:cs typeface="Garamond"/>
                        </a:rPr>
                        <a:t> </a:t>
                      </a:r>
                      <a:r>
                        <a:rPr sz="2400" dirty="0" err="1">
                          <a:solidFill>
                            <a:srgbClr val="252525"/>
                          </a:solidFill>
                          <a:latin typeface="Garamond"/>
                          <a:cs typeface="Garamond"/>
                        </a:rPr>
                        <a:t>synonim</a:t>
                      </a:r>
                      <a:r>
                        <a:rPr sz="2400" dirty="0">
                          <a:solidFill>
                            <a:srgbClr val="252525"/>
                          </a:solidFill>
                          <a:latin typeface="Garamond"/>
                          <a:cs typeface="Garamond"/>
                        </a:rPr>
                        <a:t> </a:t>
                      </a:r>
                      <a:r>
                        <a:rPr sz="2400" spc="-20" dirty="0" err="1">
                          <a:solidFill>
                            <a:srgbClr val="252525"/>
                          </a:solidFill>
                          <a:latin typeface="Garamond"/>
                          <a:cs typeface="Garamond"/>
                        </a:rPr>
                        <a:t>prawa</a:t>
                      </a:r>
                      <a:r>
                        <a:rPr sz="2400" spc="-20" dirty="0">
                          <a:solidFill>
                            <a:srgbClr val="252525"/>
                          </a:solidFill>
                          <a:latin typeface="Garamond"/>
                          <a:cs typeface="Garamond"/>
                        </a:rPr>
                        <a:t> </a:t>
                      </a:r>
                      <a:r>
                        <a:rPr sz="2400" spc="10" dirty="0" err="1">
                          <a:solidFill>
                            <a:srgbClr val="252525"/>
                          </a:solidFill>
                          <a:latin typeface="Garamond"/>
                          <a:cs typeface="Garamond"/>
                        </a:rPr>
                        <a:t>karnego</a:t>
                      </a:r>
                      <a:r>
                        <a:rPr sz="2400" spc="25" dirty="0">
                          <a:solidFill>
                            <a:srgbClr val="252525"/>
                          </a:solidFill>
                          <a:latin typeface="Garamond"/>
                          <a:cs typeface="Garamond"/>
                        </a:rPr>
                        <a:t> </a:t>
                      </a:r>
                      <a:r>
                        <a:rPr sz="2400" spc="-10" dirty="0" err="1">
                          <a:solidFill>
                            <a:srgbClr val="252525"/>
                          </a:solidFill>
                          <a:latin typeface="Garamond"/>
                          <a:cs typeface="Garamond"/>
                        </a:rPr>
                        <a:t>procesowego</a:t>
                      </a:r>
                      <a:endParaRPr sz="2400" dirty="0">
                        <a:latin typeface="Garamond"/>
                        <a:cs typeface="Garamond"/>
                      </a:endParaRPr>
                    </a:p>
                    <a:p>
                      <a:pPr marL="1971675">
                        <a:lnSpc>
                          <a:spcPct val="100000"/>
                        </a:lnSpc>
                      </a:pPr>
                      <a:r>
                        <a:rPr sz="2400" dirty="0">
                          <a:solidFill>
                            <a:srgbClr val="252525"/>
                          </a:solidFill>
                          <a:latin typeface="Garamond"/>
                          <a:cs typeface="Garamond"/>
                        </a:rPr>
                        <a:t>– to</a:t>
                      </a:r>
                      <a:r>
                        <a:rPr sz="2400" spc="-5" dirty="0">
                          <a:solidFill>
                            <a:srgbClr val="252525"/>
                          </a:solidFill>
                          <a:latin typeface="Garamond"/>
                          <a:cs typeface="Garamond"/>
                        </a:rPr>
                        <a:t> </a:t>
                      </a:r>
                      <a:r>
                        <a:rPr sz="2400" spc="-5" dirty="0" err="1">
                          <a:solidFill>
                            <a:srgbClr val="252525"/>
                          </a:solidFill>
                          <a:latin typeface="Garamond"/>
                          <a:cs typeface="Garamond"/>
                        </a:rPr>
                        <a:t>błąd</a:t>
                      </a:r>
                      <a:endParaRPr sz="2400" dirty="0">
                        <a:latin typeface="Garamond"/>
                        <a:cs typeface="Garamond"/>
                      </a:endParaRPr>
                    </a:p>
                  </a:txBody>
                  <a:tcPr marL="0" marR="0" marT="266700" marB="0">
                    <a:lnL w="19050">
                      <a:solidFill>
                        <a:srgbClr val="83992A"/>
                      </a:solidFill>
                      <a:prstDash val="solid"/>
                    </a:lnL>
                    <a:lnR w="19050">
                      <a:solidFill>
                        <a:srgbClr val="83992A"/>
                      </a:solidFill>
                      <a:prstDash val="solid"/>
                    </a:lnR>
                    <a:lnT w="19050">
                      <a:solidFill>
                        <a:srgbClr val="83992A"/>
                      </a:solidFill>
                      <a:prstDash val="solid"/>
                    </a:lnT>
                    <a:lnB w="19050">
                      <a:solidFill>
                        <a:srgbClr val="83992A"/>
                      </a:solidFill>
                      <a:prstDash val="solid"/>
                    </a:lnB>
                  </a:tcPr>
                </a:tc>
                <a:extLst>
                  <a:ext uri="{0D108BD9-81ED-4DB2-BD59-A6C34878D82A}">
                    <a16:rowId xmlns:a16="http://schemas.microsoft.com/office/drawing/2014/main" val="10000"/>
                  </a:ext>
                </a:extLst>
              </a:tr>
              <a:tr h="3826764">
                <a:tc>
                  <a:txBody>
                    <a:bodyPr/>
                    <a:lstStyle/>
                    <a:p>
                      <a:pPr marL="875665" marR="863600" indent="109220" algn="just">
                        <a:lnSpc>
                          <a:spcPct val="100000"/>
                        </a:lnSpc>
                        <a:spcBef>
                          <a:spcPts val="215"/>
                        </a:spcBef>
                      </a:pPr>
                      <a:r>
                        <a:rPr sz="4100" spc="-5">
                          <a:solidFill>
                            <a:srgbClr val="FFFFFF"/>
                          </a:solidFill>
                          <a:latin typeface="Garamond"/>
                          <a:cs typeface="Garamond"/>
                        </a:rPr>
                        <a:t>pojęcia  procesu  </a:t>
                      </a:r>
                      <a:r>
                        <a:rPr sz="4100">
                          <a:solidFill>
                            <a:srgbClr val="FFFFFF"/>
                          </a:solidFill>
                          <a:latin typeface="Garamond"/>
                          <a:cs typeface="Garamond"/>
                        </a:rPr>
                        <a:t>ka</a:t>
                      </a:r>
                      <a:r>
                        <a:rPr sz="4100" spc="70">
                          <a:solidFill>
                            <a:srgbClr val="FFFFFF"/>
                          </a:solidFill>
                          <a:latin typeface="Garamond"/>
                          <a:cs typeface="Garamond"/>
                        </a:rPr>
                        <a:t>r</a:t>
                      </a:r>
                      <a:r>
                        <a:rPr sz="4100" spc="-5">
                          <a:solidFill>
                            <a:srgbClr val="FFFFFF"/>
                          </a:solidFill>
                          <a:latin typeface="Garamond"/>
                          <a:cs typeface="Garamond"/>
                        </a:rPr>
                        <a:t>ne</a:t>
                      </a:r>
                      <a:r>
                        <a:rPr sz="4100" spc="85">
                          <a:solidFill>
                            <a:srgbClr val="FFFFFF"/>
                          </a:solidFill>
                          <a:latin typeface="Garamond"/>
                          <a:cs typeface="Garamond"/>
                        </a:rPr>
                        <a:t>g</a:t>
                      </a:r>
                      <a:r>
                        <a:rPr sz="4100">
                          <a:solidFill>
                            <a:srgbClr val="FFFFFF"/>
                          </a:solidFill>
                          <a:latin typeface="Garamond"/>
                          <a:cs typeface="Garamond"/>
                        </a:rPr>
                        <a:t>o</a:t>
                      </a:r>
                      <a:endParaRPr sz="4100">
                        <a:latin typeface="Garamond"/>
                        <a:cs typeface="Garamond"/>
                      </a:endParaRPr>
                    </a:p>
                  </a:txBody>
                  <a:tcPr marL="0" marR="0" marT="27305" marB="0">
                    <a:lnL w="19050">
                      <a:solidFill>
                        <a:srgbClr val="83992A"/>
                      </a:solidFill>
                      <a:prstDash val="solid"/>
                    </a:lnL>
                    <a:lnR w="19050">
                      <a:solidFill>
                        <a:srgbClr val="83992A"/>
                      </a:solidFill>
                      <a:prstDash val="solid"/>
                    </a:lnR>
                    <a:lnT w="19050">
                      <a:solidFill>
                        <a:srgbClr val="83992A"/>
                      </a:solidFill>
                      <a:prstDash val="solid"/>
                    </a:lnT>
                    <a:lnB w="19050">
                      <a:solidFill>
                        <a:srgbClr val="83992A"/>
                      </a:solidFill>
                      <a:prstDash val="solid"/>
                    </a:lnB>
                  </a:tcPr>
                </a:tc>
                <a:tc>
                  <a:txBody>
                    <a:bodyPr/>
                    <a:lstStyle/>
                    <a:p>
                      <a:pPr marL="1971675">
                        <a:lnSpc>
                          <a:spcPct val="100000"/>
                        </a:lnSpc>
                        <a:spcBef>
                          <a:spcPts val="530"/>
                        </a:spcBef>
                      </a:pPr>
                      <a:endParaRPr sz="2400" dirty="0">
                        <a:latin typeface="Garamond"/>
                        <a:cs typeface="Garamond"/>
                      </a:endParaRPr>
                    </a:p>
                    <a:p>
                      <a:pPr marL="1971675" marR="815975" indent="-287020">
                        <a:lnSpc>
                          <a:spcPct val="100000"/>
                        </a:lnSpc>
                        <a:spcBef>
                          <a:spcPts val="1180"/>
                        </a:spcBef>
                        <a:buClr>
                          <a:srgbClr val="83992A"/>
                        </a:buClr>
                        <a:buSzPct val="114583"/>
                        <a:buFont typeface="Arial"/>
                        <a:buChar char="•"/>
                        <a:tabLst>
                          <a:tab pos="1971675" algn="l"/>
                          <a:tab pos="1972310" algn="l"/>
                        </a:tabLst>
                      </a:pPr>
                      <a:r>
                        <a:rPr sz="2400" spc="-5" dirty="0" err="1">
                          <a:solidFill>
                            <a:srgbClr val="252525"/>
                          </a:solidFill>
                          <a:latin typeface="Garamond"/>
                          <a:cs typeface="Garamond"/>
                        </a:rPr>
                        <a:t>procedura</a:t>
                      </a:r>
                      <a:r>
                        <a:rPr sz="2400" spc="-5" dirty="0">
                          <a:solidFill>
                            <a:srgbClr val="252525"/>
                          </a:solidFill>
                          <a:latin typeface="Garamond"/>
                          <a:cs typeface="Garamond"/>
                        </a:rPr>
                        <a:t> </a:t>
                      </a:r>
                      <a:r>
                        <a:rPr sz="2400" spc="5" dirty="0" err="1">
                          <a:solidFill>
                            <a:srgbClr val="252525"/>
                          </a:solidFill>
                          <a:latin typeface="Garamond"/>
                          <a:cs typeface="Garamond"/>
                        </a:rPr>
                        <a:t>karna</a:t>
                      </a:r>
                      <a:r>
                        <a:rPr sz="2400" spc="5" dirty="0">
                          <a:solidFill>
                            <a:srgbClr val="252525"/>
                          </a:solidFill>
                          <a:latin typeface="Garamond"/>
                          <a:cs typeface="Garamond"/>
                        </a:rPr>
                        <a:t> </a:t>
                      </a:r>
                      <a:r>
                        <a:rPr sz="2400" spc="-10" dirty="0" err="1">
                          <a:solidFill>
                            <a:srgbClr val="252525"/>
                          </a:solidFill>
                          <a:latin typeface="Garamond"/>
                          <a:cs typeface="Garamond"/>
                        </a:rPr>
                        <a:t>wyznacza</a:t>
                      </a:r>
                      <a:r>
                        <a:rPr sz="2400" spc="-10" dirty="0">
                          <a:solidFill>
                            <a:srgbClr val="252525"/>
                          </a:solidFill>
                          <a:latin typeface="Garamond"/>
                          <a:cs typeface="Garamond"/>
                        </a:rPr>
                        <a:t> </a:t>
                      </a:r>
                      <a:r>
                        <a:rPr sz="2400" spc="-5" dirty="0" err="1">
                          <a:solidFill>
                            <a:srgbClr val="252525"/>
                          </a:solidFill>
                          <a:latin typeface="Garamond"/>
                          <a:cs typeface="Garamond"/>
                        </a:rPr>
                        <a:t>wzorzec</a:t>
                      </a:r>
                      <a:r>
                        <a:rPr sz="2400" spc="-5" dirty="0">
                          <a:solidFill>
                            <a:srgbClr val="252525"/>
                          </a:solidFill>
                          <a:latin typeface="Garamond"/>
                          <a:cs typeface="Garamond"/>
                        </a:rPr>
                        <a:t>  </a:t>
                      </a:r>
                      <a:r>
                        <a:rPr sz="2400" spc="-15" dirty="0" err="1">
                          <a:solidFill>
                            <a:srgbClr val="252525"/>
                          </a:solidFill>
                          <a:latin typeface="Garamond"/>
                          <a:cs typeface="Garamond"/>
                        </a:rPr>
                        <a:t>postępowania</a:t>
                      </a:r>
                      <a:r>
                        <a:rPr sz="2400" spc="-15" dirty="0">
                          <a:solidFill>
                            <a:srgbClr val="252525"/>
                          </a:solidFill>
                          <a:latin typeface="Garamond"/>
                          <a:cs typeface="Garamond"/>
                        </a:rPr>
                        <a:t> </a:t>
                      </a:r>
                      <a:r>
                        <a:rPr sz="2400" spc="-5" dirty="0" err="1">
                          <a:solidFill>
                            <a:srgbClr val="252525"/>
                          </a:solidFill>
                          <a:latin typeface="Garamond"/>
                          <a:cs typeface="Garamond"/>
                        </a:rPr>
                        <a:t>przed</a:t>
                      </a:r>
                      <a:r>
                        <a:rPr sz="2400" spc="-5" dirty="0">
                          <a:solidFill>
                            <a:srgbClr val="252525"/>
                          </a:solidFill>
                          <a:latin typeface="Garamond"/>
                          <a:cs typeface="Garamond"/>
                        </a:rPr>
                        <a:t> </a:t>
                      </a:r>
                      <a:r>
                        <a:rPr sz="2400" spc="-5" dirty="0" err="1">
                          <a:solidFill>
                            <a:srgbClr val="252525"/>
                          </a:solidFill>
                          <a:latin typeface="Garamond"/>
                          <a:cs typeface="Garamond"/>
                        </a:rPr>
                        <a:t>sądami</a:t>
                      </a:r>
                      <a:r>
                        <a:rPr sz="2400" spc="-5" dirty="0">
                          <a:solidFill>
                            <a:srgbClr val="252525"/>
                          </a:solidFill>
                          <a:latin typeface="Garamond"/>
                          <a:cs typeface="Garamond"/>
                        </a:rPr>
                        <a:t> </a:t>
                      </a:r>
                      <a:r>
                        <a:rPr sz="2400" dirty="0" err="1">
                          <a:solidFill>
                            <a:srgbClr val="252525"/>
                          </a:solidFill>
                          <a:latin typeface="Garamond"/>
                          <a:cs typeface="Garamond"/>
                        </a:rPr>
                        <a:t>karnymi</a:t>
                      </a:r>
                      <a:r>
                        <a:rPr sz="2400" dirty="0">
                          <a:solidFill>
                            <a:srgbClr val="252525"/>
                          </a:solidFill>
                          <a:latin typeface="Garamond"/>
                          <a:cs typeface="Garamond"/>
                        </a:rPr>
                        <a:t>;  </a:t>
                      </a:r>
                      <a:r>
                        <a:rPr sz="2400" spc="-10" dirty="0" err="1">
                          <a:solidFill>
                            <a:srgbClr val="252525"/>
                          </a:solidFill>
                          <a:latin typeface="Garamond"/>
                          <a:cs typeface="Garamond"/>
                        </a:rPr>
                        <a:t>obejmuje</a:t>
                      </a:r>
                      <a:r>
                        <a:rPr sz="2400" spc="-10" dirty="0">
                          <a:solidFill>
                            <a:srgbClr val="252525"/>
                          </a:solidFill>
                          <a:latin typeface="Garamond"/>
                          <a:cs typeface="Garamond"/>
                        </a:rPr>
                        <a:t> </a:t>
                      </a:r>
                      <a:r>
                        <a:rPr sz="2400" spc="-5" dirty="0" err="1">
                          <a:solidFill>
                            <a:srgbClr val="252525"/>
                          </a:solidFill>
                          <a:latin typeface="Garamond"/>
                          <a:cs typeface="Garamond"/>
                        </a:rPr>
                        <a:t>nie</a:t>
                      </a:r>
                      <a:r>
                        <a:rPr sz="2400" spc="-5" dirty="0">
                          <a:solidFill>
                            <a:srgbClr val="252525"/>
                          </a:solidFill>
                          <a:latin typeface="Garamond"/>
                          <a:cs typeface="Garamond"/>
                        </a:rPr>
                        <a:t> </a:t>
                      </a:r>
                      <a:r>
                        <a:rPr sz="2400" spc="-10" dirty="0" err="1">
                          <a:solidFill>
                            <a:srgbClr val="252525"/>
                          </a:solidFill>
                          <a:latin typeface="Garamond"/>
                          <a:cs typeface="Garamond"/>
                        </a:rPr>
                        <a:t>tylko</a:t>
                      </a:r>
                      <a:r>
                        <a:rPr sz="2400" spc="-10" dirty="0">
                          <a:solidFill>
                            <a:srgbClr val="252525"/>
                          </a:solidFill>
                          <a:latin typeface="Garamond"/>
                          <a:cs typeface="Garamond"/>
                        </a:rPr>
                        <a:t> </a:t>
                      </a:r>
                      <a:r>
                        <a:rPr sz="2400" spc="5" dirty="0" err="1">
                          <a:solidFill>
                            <a:srgbClr val="252525"/>
                          </a:solidFill>
                          <a:latin typeface="Garamond"/>
                          <a:cs typeface="Garamond"/>
                        </a:rPr>
                        <a:t>normy</a:t>
                      </a:r>
                      <a:r>
                        <a:rPr sz="2400" spc="5" dirty="0">
                          <a:solidFill>
                            <a:srgbClr val="252525"/>
                          </a:solidFill>
                          <a:latin typeface="Garamond"/>
                          <a:cs typeface="Garamond"/>
                        </a:rPr>
                        <a:t> </a:t>
                      </a:r>
                      <a:r>
                        <a:rPr sz="2400" spc="-15" dirty="0" err="1">
                          <a:solidFill>
                            <a:srgbClr val="252525"/>
                          </a:solidFill>
                          <a:latin typeface="Garamond"/>
                          <a:cs typeface="Garamond"/>
                        </a:rPr>
                        <a:t>k.p.k.</a:t>
                      </a:r>
                      <a:r>
                        <a:rPr sz="2400" spc="-15" dirty="0">
                          <a:solidFill>
                            <a:srgbClr val="252525"/>
                          </a:solidFill>
                          <a:latin typeface="Garamond"/>
                          <a:cs typeface="Garamond"/>
                        </a:rPr>
                        <a:t>, </a:t>
                      </a:r>
                      <a:r>
                        <a:rPr sz="2400" spc="-5" dirty="0">
                          <a:solidFill>
                            <a:srgbClr val="252525"/>
                          </a:solidFill>
                          <a:latin typeface="Garamond"/>
                          <a:cs typeface="Garamond"/>
                        </a:rPr>
                        <a:t>ale  </a:t>
                      </a:r>
                      <a:r>
                        <a:rPr sz="2400" spc="-5" dirty="0" err="1">
                          <a:solidFill>
                            <a:srgbClr val="252525"/>
                          </a:solidFill>
                          <a:latin typeface="Garamond"/>
                          <a:cs typeface="Garamond"/>
                        </a:rPr>
                        <a:t>również</a:t>
                      </a:r>
                      <a:r>
                        <a:rPr sz="2400" spc="-5" dirty="0">
                          <a:solidFill>
                            <a:srgbClr val="252525"/>
                          </a:solidFill>
                          <a:latin typeface="Garamond"/>
                          <a:cs typeface="Garamond"/>
                        </a:rPr>
                        <a:t> </a:t>
                      </a:r>
                      <a:r>
                        <a:rPr sz="2400" spc="-10" dirty="0" err="1">
                          <a:solidFill>
                            <a:srgbClr val="252525"/>
                          </a:solidFill>
                          <a:latin typeface="Garamond"/>
                          <a:cs typeface="Garamond"/>
                        </a:rPr>
                        <a:t>zwyczaje</a:t>
                      </a:r>
                      <a:r>
                        <a:rPr sz="2400" spc="-10" dirty="0">
                          <a:solidFill>
                            <a:srgbClr val="252525"/>
                          </a:solidFill>
                          <a:latin typeface="Garamond"/>
                          <a:cs typeface="Garamond"/>
                        </a:rPr>
                        <a:t> </a:t>
                      </a:r>
                      <a:r>
                        <a:rPr sz="2400" dirty="0" err="1">
                          <a:solidFill>
                            <a:srgbClr val="252525"/>
                          </a:solidFill>
                          <a:latin typeface="Garamond"/>
                          <a:cs typeface="Garamond"/>
                        </a:rPr>
                        <a:t>i</a:t>
                      </a:r>
                      <a:r>
                        <a:rPr sz="2400" dirty="0">
                          <a:solidFill>
                            <a:srgbClr val="252525"/>
                          </a:solidFill>
                          <a:latin typeface="Garamond"/>
                          <a:cs typeface="Garamond"/>
                        </a:rPr>
                        <a:t> </a:t>
                      </a:r>
                      <a:r>
                        <a:rPr sz="2400" spc="-15" dirty="0" err="1">
                          <a:solidFill>
                            <a:srgbClr val="252525"/>
                          </a:solidFill>
                          <a:latin typeface="Garamond"/>
                          <a:cs typeface="Garamond"/>
                        </a:rPr>
                        <a:t>orzecznictwo</a:t>
                      </a:r>
                      <a:r>
                        <a:rPr sz="2400" spc="35" dirty="0">
                          <a:solidFill>
                            <a:srgbClr val="252525"/>
                          </a:solidFill>
                          <a:latin typeface="Garamond"/>
                          <a:cs typeface="Garamond"/>
                        </a:rPr>
                        <a:t> </a:t>
                      </a:r>
                      <a:r>
                        <a:rPr sz="2400" spc="-15" dirty="0" err="1">
                          <a:solidFill>
                            <a:srgbClr val="252525"/>
                          </a:solidFill>
                          <a:latin typeface="Garamond"/>
                          <a:cs typeface="Garamond"/>
                        </a:rPr>
                        <a:t>sądowe</a:t>
                      </a:r>
                      <a:endParaRPr sz="2400" dirty="0">
                        <a:latin typeface="Garamond"/>
                        <a:cs typeface="Garamond"/>
                      </a:endParaRPr>
                    </a:p>
                  </a:txBody>
                  <a:tcPr marL="0" marR="0" marT="67310" marB="0">
                    <a:lnL w="19050">
                      <a:solidFill>
                        <a:srgbClr val="83992A"/>
                      </a:solidFill>
                      <a:prstDash val="solid"/>
                    </a:lnL>
                    <a:lnR w="19050">
                      <a:solidFill>
                        <a:srgbClr val="83992A"/>
                      </a:solidFill>
                      <a:prstDash val="solid"/>
                    </a:lnR>
                    <a:lnT w="19050">
                      <a:solidFill>
                        <a:srgbClr val="83992A"/>
                      </a:solidFill>
                      <a:prstDash val="solid"/>
                    </a:lnT>
                    <a:lnB w="19050">
                      <a:solidFill>
                        <a:srgbClr val="83992A"/>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3" name="object 3"/>
          <p:cNvSpPr/>
          <p:nvPr/>
        </p:nvSpPr>
        <p:spPr>
          <a:xfrm>
            <a:off x="0" y="3153155"/>
            <a:ext cx="762000" cy="6065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37619" y="3153155"/>
            <a:ext cx="754379" cy="6065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6" name="object 6"/>
          <p:cNvSpPr txBox="1"/>
          <p:nvPr/>
        </p:nvSpPr>
        <p:spPr>
          <a:xfrm>
            <a:off x="1374394" y="1231214"/>
            <a:ext cx="9444990" cy="4378960"/>
          </a:xfrm>
          <a:prstGeom prst="rect">
            <a:avLst/>
          </a:prstGeom>
        </p:spPr>
        <p:txBody>
          <a:bodyPr vert="horz" wrap="square" lIns="0" tIns="12700" rIns="0" bIns="0" rtlCol="0">
            <a:spAutoFit/>
          </a:bodyPr>
          <a:lstStyle/>
          <a:p>
            <a:pPr marL="1774825">
              <a:lnSpc>
                <a:spcPct val="100000"/>
              </a:lnSpc>
              <a:spcBef>
                <a:spcPts val="100"/>
              </a:spcBef>
            </a:pPr>
            <a:r>
              <a:rPr sz="2400" spc="-25">
                <a:solidFill>
                  <a:srgbClr val="252525"/>
                </a:solidFill>
                <a:latin typeface="Garamond"/>
                <a:cs typeface="Garamond"/>
              </a:rPr>
              <a:t>ZASADY </a:t>
            </a:r>
            <a:r>
              <a:rPr sz="2400" spc="-20">
                <a:solidFill>
                  <a:srgbClr val="252525"/>
                </a:solidFill>
                <a:latin typeface="Garamond"/>
                <a:cs typeface="Garamond"/>
              </a:rPr>
              <a:t>DYREKTYWY </a:t>
            </a:r>
            <a:r>
              <a:rPr sz="2400">
                <a:solidFill>
                  <a:srgbClr val="252525"/>
                </a:solidFill>
                <a:latin typeface="Garamond"/>
                <a:cs typeface="Garamond"/>
              </a:rPr>
              <a:t>I </a:t>
            </a:r>
            <a:r>
              <a:rPr sz="2400" spc="-25">
                <a:solidFill>
                  <a:srgbClr val="252525"/>
                </a:solidFill>
                <a:latin typeface="Garamond"/>
                <a:cs typeface="Garamond"/>
              </a:rPr>
              <a:t>ZASADY</a:t>
            </a:r>
            <a:r>
              <a:rPr sz="2400" spc="55">
                <a:solidFill>
                  <a:srgbClr val="252525"/>
                </a:solidFill>
                <a:latin typeface="Garamond"/>
                <a:cs typeface="Garamond"/>
              </a:rPr>
              <a:t> </a:t>
            </a:r>
            <a:r>
              <a:rPr sz="2400" spc="-5">
                <a:solidFill>
                  <a:srgbClr val="252525"/>
                </a:solidFill>
                <a:latin typeface="Garamond"/>
                <a:cs typeface="Garamond"/>
              </a:rPr>
              <a:t>REGUŁY</a:t>
            </a:r>
            <a:endParaRPr sz="2400">
              <a:latin typeface="Garamond"/>
              <a:cs typeface="Garamond"/>
            </a:endParaRPr>
          </a:p>
          <a:p>
            <a:pPr marL="3395345">
              <a:lnSpc>
                <a:spcPct val="100000"/>
              </a:lnSpc>
              <a:spcBef>
                <a:spcPts val="5"/>
              </a:spcBef>
            </a:pPr>
            <a:r>
              <a:rPr sz="2400">
                <a:solidFill>
                  <a:srgbClr val="252525"/>
                </a:solidFill>
                <a:latin typeface="Garamond"/>
                <a:cs typeface="Garamond"/>
              </a:rPr>
              <a:t>- </a:t>
            </a:r>
            <a:r>
              <a:rPr sz="2400" spc="-25">
                <a:solidFill>
                  <a:srgbClr val="252525"/>
                </a:solidFill>
                <a:latin typeface="Garamond"/>
                <a:cs typeface="Garamond"/>
              </a:rPr>
              <a:t>ZASADY</a:t>
            </a:r>
            <a:r>
              <a:rPr sz="2400">
                <a:solidFill>
                  <a:srgbClr val="252525"/>
                </a:solidFill>
                <a:latin typeface="Garamond"/>
                <a:cs typeface="Garamond"/>
              </a:rPr>
              <a:t> REGUŁY</a:t>
            </a:r>
            <a:endParaRPr sz="2400">
              <a:latin typeface="Garamond"/>
              <a:cs typeface="Garamond"/>
            </a:endParaRPr>
          </a:p>
          <a:p>
            <a:pPr>
              <a:lnSpc>
                <a:spcPct val="100000"/>
              </a:lnSpc>
            </a:pPr>
            <a:endParaRPr sz="2700">
              <a:latin typeface="Times New Roman"/>
              <a:cs typeface="Times New Roman"/>
            </a:endParaRPr>
          </a:p>
          <a:p>
            <a:pPr marL="299085" indent="-287020" algn="just">
              <a:lnSpc>
                <a:spcPct val="100000"/>
              </a:lnSpc>
              <a:spcBef>
                <a:spcPts val="1639"/>
              </a:spcBef>
              <a:buClr>
                <a:srgbClr val="83992A"/>
              </a:buClr>
              <a:buSzPct val="114583"/>
              <a:buFont typeface="Arial"/>
              <a:buChar char="•"/>
              <a:tabLst>
                <a:tab pos="299720" algn="l"/>
              </a:tabLst>
            </a:pPr>
            <a:r>
              <a:rPr sz="2400" spc="-5">
                <a:solidFill>
                  <a:srgbClr val="252525"/>
                </a:solidFill>
                <a:latin typeface="Garamond"/>
                <a:cs typeface="Garamond"/>
              </a:rPr>
              <a:t>Odwrotności zasad</a:t>
            </a:r>
            <a:r>
              <a:rPr sz="2400" spc="30">
                <a:solidFill>
                  <a:srgbClr val="252525"/>
                </a:solidFill>
                <a:latin typeface="Garamond"/>
                <a:cs typeface="Garamond"/>
              </a:rPr>
              <a:t> </a:t>
            </a:r>
            <a:r>
              <a:rPr sz="2400" spc="-35">
                <a:solidFill>
                  <a:srgbClr val="252525"/>
                </a:solidFill>
                <a:latin typeface="Garamond"/>
                <a:cs typeface="Garamond"/>
              </a:rPr>
              <a:t>dyrektyw.</a:t>
            </a:r>
            <a:endParaRPr sz="2400">
              <a:latin typeface="Garamond"/>
              <a:cs typeface="Garamond"/>
            </a:endParaRPr>
          </a:p>
          <a:p>
            <a:pPr marL="299085" marR="5080" indent="-287020" algn="just">
              <a:lnSpc>
                <a:spcPct val="100000"/>
              </a:lnSpc>
              <a:spcBef>
                <a:spcPts val="1180"/>
              </a:spcBef>
              <a:buClr>
                <a:srgbClr val="83992A"/>
              </a:buClr>
              <a:buSzPct val="114583"/>
              <a:buFont typeface="Arial"/>
              <a:buChar char="•"/>
              <a:tabLst>
                <a:tab pos="299720" algn="l"/>
              </a:tabLst>
            </a:pPr>
            <a:r>
              <a:rPr sz="2400" spc="-5">
                <a:solidFill>
                  <a:srgbClr val="252525"/>
                </a:solidFill>
                <a:latin typeface="Garamond"/>
                <a:cs typeface="Garamond"/>
              </a:rPr>
              <a:t>Muszą zostać </a:t>
            </a:r>
            <a:r>
              <a:rPr sz="2400">
                <a:solidFill>
                  <a:srgbClr val="252525"/>
                </a:solidFill>
                <a:latin typeface="Garamond"/>
                <a:cs typeface="Garamond"/>
              </a:rPr>
              <a:t>w </a:t>
            </a:r>
            <a:r>
              <a:rPr sz="2400" spc="-5">
                <a:solidFill>
                  <a:srgbClr val="252525"/>
                </a:solidFill>
                <a:latin typeface="Garamond"/>
                <a:cs typeface="Garamond"/>
              </a:rPr>
              <a:t>pełni </a:t>
            </a:r>
            <a:r>
              <a:rPr sz="2400" spc="-15">
                <a:solidFill>
                  <a:srgbClr val="252525"/>
                </a:solidFill>
                <a:latin typeface="Garamond"/>
                <a:cs typeface="Garamond"/>
              </a:rPr>
              <a:t>zrealizowane, </a:t>
            </a:r>
            <a:r>
              <a:rPr sz="2400" spc="-5">
                <a:solidFill>
                  <a:srgbClr val="252525"/>
                </a:solidFill>
                <a:latin typeface="Garamond"/>
                <a:cs typeface="Garamond"/>
              </a:rPr>
              <a:t>co oznacza, </a:t>
            </a:r>
            <a:r>
              <a:rPr sz="2400">
                <a:solidFill>
                  <a:srgbClr val="252525"/>
                </a:solidFill>
                <a:latin typeface="Garamond"/>
                <a:cs typeface="Garamond"/>
              </a:rPr>
              <a:t>że </a:t>
            </a:r>
            <a:r>
              <a:rPr sz="2400" spc="-5">
                <a:solidFill>
                  <a:srgbClr val="252525"/>
                </a:solidFill>
                <a:latin typeface="Garamond"/>
                <a:cs typeface="Garamond"/>
              </a:rPr>
              <a:t>niedopuszczalne </a:t>
            </a:r>
            <a:r>
              <a:rPr sz="2400">
                <a:solidFill>
                  <a:srgbClr val="252525"/>
                </a:solidFill>
                <a:latin typeface="Garamond"/>
                <a:cs typeface="Garamond"/>
              </a:rPr>
              <a:t>są </a:t>
            </a:r>
            <a:r>
              <a:rPr sz="2400" spc="-5">
                <a:solidFill>
                  <a:srgbClr val="252525"/>
                </a:solidFill>
                <a:latin typeface="Garamond"/>
                <a:cs typeface="Garamond"/>
              </a:rPr>
              <a:t>żadne  </a:t>
            </a:r>
            <a:r>
              <a:rPr sz="2400">
                <a:solidFill>
                  <a:srgbClr val="252525"/>
                </a:solidFill>
                <a:latin typeface="Garamond"/>
                <a:cs typeface="Garamond"/>
              </a:rPr>
              <a:t>klauzule ograniczające </a:t>
            </a:r>
            <a:r>
              <a:rPr sz="2400" spc="-15">
                <a:solidFill>
                  <a:srgbClr val="252525"/>
                </a:solidFill>
                <a:latin typeface="Garamond"/>
                <a:cs typeface="Garamond"/>
              </a:rPr>
              <a:t>ich </a:t>
            </a:r>
            <a:r>
              <a:rPr sz="2400" spc="-10">
                <a:solidFill>
                  <a:srgbClr val="252525"/>
                </a:solidFill>
                <a:latin typeface="Garamond"/>
                <a:cs typeface="Garamond"/>
              </a:rPr>
              <a:t>stosowanie </a:t>
            </a:r>
            <a:r>
              <a:rPr sz="2400" spc="-5">
                <a:solidFill>
                  <a:srgbClr val="252525"/>
                </a:solidFill>
                <a:latin typeface="Garamond"/>
                <a:cs typeface="Garamond"/>
              </a:rPr>
              <a:t>czy wyjątki na </a:t>
            </a:r>
            <a:r>
              <a:rPr sz="2400" spc="-10">
                <a:solidFill>
                  <a:srgbClr val="252525"/>
                </a:solidFill>
                <a:latin typeface="Garamond"/>
                <a:cs typeface="Garamond"/>
              </a:rPr>
              <a:t>rzecz </a:t>
            </a:r>
            <a:r>
              <a:rPr sz="2400" spc="-5">
                <a:solidFill>
                  <a:srgbClr val="252525"/>
                </a:solidFill>
                <a:latin typeface="Garamond"/>
                <a:cs typeface="Garamond"/>
              </a:rPr>
              <a:t>zasad  </a:t>
            </a:r>
            <a:r>
              <a:rPr sz="2400" spc="-10">
                <a:solidFill>
                  <a:srgbClr val="252525"/>
                </a:solidFill>
                <a:latin typeface="Garamond"/>
                <a:cs typeface="Garamond"/>
              </a:rPr>
              <a:t>przeciwstawnych.</a:t>
            </a:r>
            <a:endParaRPr sz="2400">
              <a:latin typeface="Garamond"/>
              <a:cs typeface="Garamond"/>
            </a:endParaRPr>
          </a:p>
          <a:p>
            <a:pPr marL="299085" marR="5715" indent="-287020" algn="just">
              <a:lnSpc>
                <a:spcPct val="100000"/>
              </a:lnSpc>
              <a:spcBef>
                <a:spcPts val="1175"/>
              </a:spcBef>
              <a:buClr>
                <a:srgbClr val="83992A"/>
              </a:buClr>
              <a:buSzPct val="114583"/>
              <a:buFont typeface="Arial"/>
              <a:buChar char="•"/>
              <a:tabLst>
                <a:tab pos="299720" algn="l"/>
              </a:tabLst>
            </a:pPr>
            <a:r>
              <a:rPr sz="2400" spc="-5">
                <a:solidFill>
                  <a:srgbClr val="252525"/>
                </a:solidFill>
                <a:latin typeface="Garamond"/>
                <a:cs typeface="Garamond"/>
              </a:rPr>
              <a:t>Między zasadami regułami nie może </a:t>
            </a:r>
            <a:r>
              <a:rPr sz="2400">
                <a:solidFill>
                  <a:srgbClr val="252525"/>
                </a:solidFill>
                <a:latin typeface="Garamond"/>
                <a:cs typeface="Garamond"/>
              </a:rPr>
              <a:t>dojść do </a:t>
            </a:r>
            <a:r>
              <a:rPr sz="2400" spc="-10">
                <a:solidFill>
                  <a:srgbClr val="252525"/>
                </a:solidFill>
                <a:latin typeface="Garamond"/>
                <a:cs typeface="Garamond"/>
              </a:rPr>
              <a:t>kolizji, ponieważ  obowiązywanie </a:t>
            </a:r>
            <a:r>
              <a:rPr sz="2400" spc="-5">
                <a:solidFill>
                  <a:srgbClr val="252525"/>
                </a:solidFill>
                <a:latin typeface="Garamond"/>
                <a:cs typeface="Garamond"/>
              </a:rPr>
              <a:t>jednej reguły </a:t>
            </a:r>
            <a:r>
              <a:rPr sz="2400" spc="-10">
                <a:solidFill>
                  <a:srgbClr val="252525"/>
                </a:solidFill>
                <a:latin typeface="Garamond"/>
                <a:cs typeface="Garamond"/>
              </a:rPr>
              <a:t>automatycznie </a:t>
            </a:r>
            <a:r>
              <a:rPr sz="2400" spc="-5">
                <a:solidFill>
                  <a:srgbClr val="252525"/>
                </a:solidFill>
                <a:latin typeface="Garamond"/>
                <a:cs typeface="Garamond"/>
              </a:rPr>
              <a:t>wyłącza </a:t>
            </a:r>
            <a:r>
              <a:rPr sz="2400" spc="-10">
                <a:solidFill>
                  <a:srgbClr val="252525"/>
                </a:solidFill>
                <a:latin typeface="Garamond"/>
                <a:cs typeface="Garamond"/>
              </a:rPr>
              <a:t>obowiązywanie</a:t>
            </a:r>
            <a:r>
              <a:rPr sz="2400" spc="185">
                <a:solidFill>
                  <a:srgbClr val="252525"/>
                </a:solidFill>
                <a:latin typeface="Garamond"/>
                <a:cs typeface="Garamond"/>
              </a:rPr>
              <a:t> </a:t>
            </a:r>
            <a:r>
              <a:rPr sz="2400" spc="5">
                <a:solidFill>
                  <a:srgbClr val="252525"/>
                </a:solidFill>
                <a:latin typeface="Garamond"/>
                <a:cs typeface="Garamond"/>
              </a:rPr>
              <a:t>drugiej.</a:t>
            </a:r>
            <a:endParaRPr sz="2400">
              <a:latin typeface="Garamond"/>
              <a:cs typeface="Garamond"/>
            </a:endParaRPr>
          </a:p>
          <a:p>
            <a:pPr marL="299085" indent="-287020" algn="just">
              <a:lnSpc>
                <a:spcPct val="100000"/>
              </a:lnSpc>
              <a:spcBef>
                <a:spcPts val="1180"/>
              </a:spcBef>
              <a:buClr>
                <a:srgbClr val="83992A"/>
              </a:buClr>
              <a:buSzPct val="114583"/>
              <a:buFont typeface="Arial"/>
              <a:buChar char="•"/>
              <a:tabLst>
                <a:tab pos="299720" algn="l"/>
              </a:tabLst>
            </a:pPr>
            <a:r>
              <a:rPr sz="2400" spc="-40">
                <a:solidFill>
                  <a:srgbClr val="252525"/>
                </a:solidFill>
                <a:latin typeface="Garamond"/>
                <a:cs typeface="Garamond"/>
              </a:rPr>
              <a:t>Np. </a:t>
            </a:r>
            <a:r>
              <a:rPr sz="2400" spc="-5">
                <a:solidFill>
                  <a:srgbClr val="252525"/>
                </a:solidFill>
                <a:latin typeface="Garamond"/>
                <a:cs typeface="Garamond"/>
              </a:rPr>
              <a:t>zasada domniemania niewinności </a:t>
            </a:r>
            <a:r>
              <a:rPr sz="2400" spc="5">
                <a:solidFill>
                  <a:srgbClr val="252525"/>
                </a:solidFill>
                <a:latin typeface="Garamond"/>
                <a:cs typeface="Garamond"/>
              </a:rPr>
              <a:t>(art. </a:t>
            </a:r>
            <a:r>
              <a:rPr sz="2400">
                <a:solidFill>
                  <a:srgbClr val="252525"/>
                </a:solidFill>
                <a:latin typeface="Garamond"/>
                <a:cs typeface="Garamond"/>
              </a:rPr>
              <a:t>5 §</a:t>
            </a:r>
            <a:r>
              <a:rPr sz="2400" spc="80">
                <a:solidFill>
                  <a:srgbClr val="252525"/>
                </a:solidFill>
                <a:latin typeface="Garamond"/>
                <a:cs typeface="Garamond"/>
              </a:rPr>
              <a:t> </a:t>
            </a:r>
            <a:r>
              <a:rPr sz="2400">
                <a:solidFill>
                  <a:srgbClr val="252525"/>
                </a:solidFill>
                <a:latin typeface="Garamond"/>
                <a:cs typeface="Garamond"/>
              </a:rPr>
              <a:t>1)</a:t>
            </a:r>
            <a:endParaRPr sz="2400">
              <a:latin typeface="Garamond"/>
              <a:cs typeface="Garamon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538095" marR="5080" indent="-2366010">
              <a:lnSpc>
                <a:spcPct val="100000"/>
              </a:lnSpc>
              <a:spcBef>
                <a:spcPts val="95"/>
              </a:spcBef>
            </a:pPr>
            <a:r>
              <a:rPr spc="-35"/>
              <a:t>ZASADY </a:t>
            </a:r>
            <a:r>
              <a:rPr spc="-20"/>
              <a:t>NACZELNE </a:t>
            </a:r>
            <a:r>
              <a:rPr spc="-50"/>
              <a:t>WG </a:t>
            </a:r>
            <a:r>
              <a:rPr spc="-120"/>
              <a:t>PROF.  </a:t>
            </a:r>
            <a:r>
              <a:rPr spc="-70"/>
              <a:t>WALTOSIA</a:t>
            </a:r>
          </a:p>
        </p:txBody>
      </p:sp>
      <p:sp>
        <p:nvSpPr>
          <p:cNvPr id="4" name="object 4"/>
          <p:cNvSpPr txBox="1"/>
          <p:nvPr/>
        </p:nvSpPr>
        <p:spPr>
          <a:xfrm>
            <a:off x="1374394" y="2556713"/>
            <a:ext cx="9322435" cy="2953385"/>
          </a:xfrm>
          <a:prstGeom prst="rect">
            <a:avLst/>
          </a:prstGeom>
        </p:spPr>
        <p:txBody>
          <a:bodyPr vert="horz" wrap="square" lIns="0" tIns="13335" rIns="0" bIns="0" rtlCol="0">
            <a:spAutoFit/>
          </a:bodyPr>
          <a:lstStyle/>
          <a:p>
            <a:pPr marL="299085" marR="5080" indent="-287020">
              <a:lnSpc>
                <a:spcPct val="100000"/>
              </a:lnSpc>
              <a:spcBef>
                <a:spcPts val="105"/>
              </a:spcBef>
              <a:buClr>
                <a:srgbClr val="83992A"/>
              </a:buClr>
              <a:buSzPct val="114062"/>
              <a:buFont typeface="Arial"/>
              <a:buChar char="•"/>
              <a:tabLst>
                <a:tab pos="299720" algn="l"/>
              </a:tabLst>
            </a:pPr>
            <a:r>
              <a:rPr sz="3200" i="1">
                <a:solidFill>
                  <a:srgbClr val="252525"/>
                </a:solidFill>
                <a:latin typeface="Garamond"/>
                <a:cs typeface="Garamond"/>
              </a:rPr>
              <a:t>Podstawowe, </a:t>
            </a:r>
            <a:r>
              <a:rPr sz="3200" i="1" spc="5">
                <a:solidFill>
                  <a:srgbClr val="252525"/>
                </a:solidFill>
                <a:latin typeface="Garamond"/>
                <a:cs typeface="Garamond"/>
              </a:rPr>
              <a:t>swoiste </a:t>
            </a:r>
            <a:r>
              <a:rPr sz="3200" i="1" spc="-5">
                <a:solidFill>
                  <a:srgbClr val="252525"/>
                </a:solidFill>
                <a:latin typeface="Garamond"/>
                <a:cs typeface="Garamond"/>
              </a:rPr>
              <a:t>normy, </a:t>
            </a:r>
            <a:r>
              <a:rPr sz="3200" i="1" spc="5">
                <a:solidFill>
                  <a:srgbClr val="252525"/>
                </a:solidFill>
                <a:latin typeface="Garamond"/>
                <a:cs typeface="Garamond"/>
              </a:rPr>
              <a:t>określające </a:t>
            </a:r>
            <a:r>
              <a:rPr sz="3200" i="1" spc="-5">
                <a:solidFill>
                  <a:srgbClr val="252525"/>
                </a:solidFill>
                <a:latin typeface="Garamond"/>
                <a:cs typeface="Garamond"/>
              </a:rPr>
              <a:t>główne </a:t>
            </a:r>
            <a:r>
              <a:rPr sz="3200" i="1" spc="-10">
                <a:solidFill>
                  <a:srgbClr val="252525"/>
                </a:solidFill>
                <a:latin typeface="Garamond"/>
                <a:cs typeface="Garamond"/>
              </a:rPr>
              <a:t>cechy </a:t>
            </a:r>
            <a:r>
              <a:rPr sz="3200" i="1" spc="5">
                <a:solidFill>
                  <a:srgbClr val="252525"/>
                </a:solidFill>
                <a:latin typeface="Garamond"/>
                <a:cs typeface="Garamond"/>
              </a:rPr>
              <a:t>procesu,  </a:t>
            </a:r>
            <a:r>
              <a:rPr sz="3200" i="1" spc="-5">
                <a:solidFill>
                  <a:srgbClr val="252525"/>
                </a:solidFill>
                <a:latin typeface="Garamond"/>
                <a:cs typeface="Garamond"/>
              </a:rPr>
              <a:t>wskazujące </a:t>
            </a:r>
            <a:r>
              <a:rPr sz="3200" i="1">
                <a:solidFill>
                  <a:srgbClr val="252525"/>
                </a:solidFill>
                <a:latin typeface="Garamond"/>
                <a:cs typeface="Garamond"/>
              </a:rPr>
              <a:t>i podkreślające </a:t>
            </a:r>
            <a:r>
              <a:rPr sz="3200" i="1" spc="-25">
                <a:solidFill>
                  <a:srgbClr val="252525"/>
                </a:solidFill>
                <a:latin typeface="Garamond"/>
                <a:cs typeface="Garamond"/>
              </a:rPr>
              <a:t>to, </a:t>
            </a:r>
            <a:r>
              <a:rPr sz="3200" i="1">
                <a:solidFill>
                  <a:srgbClr val="252525"/>
                </a:solidFill>
                <a:latin typeface="Garamond"/>
                <a:cs typeface="Garamond"/>
              </a:rPr>
              <a:t>co </a:t>
            </a:r>
            <a:r>
              <a:rPr sz="3200" i="1" spc="-5">
                <a:solidFill>
                  <a:srgbClr val="252525"/>
                </a:solidFill>
                <a:latin typeface="Garamond"/>
                <a:cs typeface="Garamond"/>
              </a:rPr>
              <a:t>na </a:t>
            </a:r>
            <a:r>
              <a:rPr sz="3200" i="1">
                <a:solidFill>
                  <a:srgbClr val="252525"/>
                </a:solidFill>
                <a:latin typeface="Garamond"/>
                <a:cs typeface="Garamond"/>
              </a:rPr>
              <a:t>tle </a:t>
            </a:r>
            <a:r>
              <a:rPr sz="3200" i="1" spc="-5">
                <a:solidFill>
                  <a:srgbClr val="252525"/>
                </a:solidFill>
                <a:latin typeface="Garamond"/>
                <a:cs typeface="Garamond"/>
              </a:rPr>
              <a:t>całokształtu </a:t>
            </a:r>
            <a:r>
              <a:rPr sz="3200" i="1">
                <a:solidFill>
                  <a:srgbClr val="252525"/>
                </a:solidFill>
                <a:latin typeface="Garamond"/>
                <a:cs typeface="Garamond"/>
              </a:rPr>
              <a:t>przepisów </a:t>
            </a:r>
            <a:r>
              <a:rPr sz="3200" i="1" spc="-5">
                <a:solidFill>
                  <a:srgbClr val="252525"/>
                </a:solidFill>
                <a:latin typeface="Garamond"/>
                <a:cs typeface="Garamond"/>
              </a:rPr>
              <a:t>jest  najważniejsze </a:t>
            </a:r>
            <a:r>
              <a:rPr sz="3200" i="1">
                <a:solidFill>
                  <a:srgbClr val="252525"/>
                </a:solidFill>
                <a:latin typeface="Garamond"/>
                <a:cs typeface="Garamond"/>
              </a:rPr>
              <a:t>i ogólniejsze w stosunku </a:t>
            </a:r>
            <a:r>
              <a:rPr sz="3200" i="1" spc="-5">
                <a:solidFill>
                  <a:srgbClr val="252525"/>
                </a:solidFill>
                <a:latin typeface="Garamond"/>
                <a:cs typeface="Garamond"/>
              </a:rPr>
              <a:t>do </a:t>
            </a:r>
            <a:r>
              <a:rPr sz="3200" i="1">
                <a:solidFill>
                  <a:srgbClr val="252525"/>
                </a:solidFill>
                <a:latin typeface="Garamond"/>
                <a:cs typeface="Garamond"/>
              </a:rPr>
              <a:t>szczegółów mniej  </a:t>
            </a:r>
            <a:r>
              <a:rPr sz="3200" i="1" spc="-5">
                <a:solidFill>
                  <a:srgbClr val="252525"/>
                </a:solidFill>
                <a:latin typeface="Garamond"/>
                <a:cs typeface="Garamond"/>
              </a:rPr>
              <a:t>istotnych. Wyodrębnienie pojęcia naczelnych zasad </a:t>
            </a:r>
            <a:r>
              <a:rPr sz="3200" i="1">
                <a:solidFill>
                  <a:srgbClr val="252525"/>
                </a:solidFill>
                <a:latin typeface="Garamond"/>
                <a:cs typeface="Garamond"/>
              </a:rPr>
              <a:t>na</a:t>
            </a:r>
            <a:r>
              <a:rPr sz="3200" i="1" spc="-20">
                <a:solidFill>
                  <a:srgbClr val="252525"/>
                </a:solidFill>
                <a:latin typeface="Garamond"/>
                <a:cs typeface="Garamond"/>
              </a:rPr>
              <a:t> </a:t>
            </a:r>
            <a:r>
              <a:rPr sz="3200" i="1" spc="-5">
                <a:solidFill>
                  <a:srgbClr val="252525"/>
                </a:solidFill>
                <a:latin typeface="Garamond"/>
                <a:cs typeface="Garamond"/>
              </a:rPr>
              <a:t>tle</a:t>
            </a:r>
            <a:endParaRPr sz="3200">
              <a:latin typeface="Garamond"/>
              <a:cs typeface="Garamond"/>
            </a:endParaRPr>
          </a:p>
          <a:p>
            <a:pPr marL="299085">
              <a:lnSpc>
                <a:spcPct val="100000"/>
              </a:lnSpc>
              <a:spcBef>
                <a:spcPts val="5"/>
              </a:spcBef>
            </a:pPr>
            <a:r>
              <a:rPr sz="3200" i="1" spc="-5">
                <a:solidFill>
                  <a:srgbClr val="252525"/>
                </a:solidFill>
                <a:latin typeface="Garamond"/>
                <a:cs typeface="Garamond"/>
              </a:rPr>
              <a:t>„zwykłych” miało zapobiec wyróżnianiu </a:t>
            </a:r>
            <a:r>
              <a:rPr sz="3200" i="1">
                <a:solidFill>
                  <a:srgbClr val="252525"/>
                </a:solidFill>
                <a:latin typeface="Garamond"/>
                <a:cs typeface="Garamond"/>
              </a:rPr>
              <a:t>zbyt </a:t>
            </a:r>
            <a:r>
              <a:rPr sz="3200" i="1" spc="-5">
                <a:solidFill>
                  <a:srgbClr val="252525"/>
                </a:solidFill>
                <a:latin typeface="Garamond"/>
                <a:cs typeface="Garamond"/>
              </a:rPr>
              <a:t>dużej ilości</a:t>
            </a:r>
            <a:r>
              <a:rPr sz="3200" i="1" spc="170">
                <a:solidFill>
                  <a:srgbClr val="252525"/>
                </a:solidFill>
                <a:latin typeface="Garamond"/>
                <a:cs typeface="Garamond"/>
              </a:rPr>
              <a:t> </a:t>
            </a:r>
            <a:r>
              <a:rPr sz="3200" i="1" spc="-5">
                <a:solidFill>
                  <a:srgbClr val="252525"/>
                </a:solidFill>
                <a:latin typeface="Garamond"/>
                <a:cs typeface="Garamond"/>
              </a:rPr>
              <a:t>zasad</a:t>
            </a:r>
            <a:endParaRPr sz="3200">
              <a:latin typeface="Garamond"/>
              <a:cs typeface="Garamond"/>
            </a:endParaRPr>
          </a:p>
          <a:p>
            <a:pPr marL="299085">
              <a:lnSpc>
                <a:spcPct val="100000"/>
              </a:lnSpc>
            </a:pPr>
            <a:r>
              <a:rPr sz="3200" i="1" spc="10">
                <a:solidFill>
                  <a:srgbClr val="252525"/>
                </a:solidFill>
                <a:latin typeface="Garamond"/>
                <a:cs typeface="Garamond"/>
              </a:rPr>
              <a:t>procesu</a:t>
            </a:r>
            <a:r>
              <a:rPr sz="3200" i="1" spc="-25">
                <a:solidFill>
                  <a:srgbClr val="252525"/>
                </a:solidFill>
                <a:latin typeface="Garamond"/>
                <a:cs typeface="Garamond"/>
              </a:rPr>
              <a:t> </a:t>
            </a:r>
            <a:r>
              <a:rPr sz="3200" i="1" spc="-5">
                <a:solidFill>
                  <a:srgbClr val="252525"/>
                </a:solidFill>
                <a:latin typeface="Garamond"/>
                <a:cs typeface="Garamond"/>
              </a:rPr>
              <a:t>karnego.</a:t>
            </a:r>
            <a:endParaRPr sz="3200">
              <a:latin typeface="Garamond"/>
              <a:cs typeface="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3" name="object 3"/>
          <p:cNvSpPr/>
          <p:nvPr/>
        </p:nvSpPr>
        <p:spPr>
          <a:xfrm>
            <a:off x="0" y="3153155"/>
            <a:ext cx="762000" cy="6065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37619" y="3153155"/>
            <a:ext cx="754379" cy="6065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6" name="object 6"/>
          <p:cNvSpPr txBox="1"/>
          <p:nvPr/>
        </p:nvSpPr>
        <p:spPr>
          <a:xfrm>
            <a:off x="956563" y="780034"/>
            <a:ext cx="10378440" cy="5513070"/>
          </a:xfrm>
          <a:prstGeom prst="rect">
            <a:avLst/>
          </a:prstGeom>
        </p:spPr>
        <p:txBody>
          <a:bodyPr vert="horz" wrap="square" lIns="0" tIns="12065" rIns="0" bIns="0" rtlCol="0">
            <a:spAutoFit/>
          </a:bodyPr>
          <a:lstStyle/>
          <a:p>
            <a:pPr marL="299085" marR="6985" indent="-287020">
              <a:lnSpc>
                <a:spcPct val="100000"/>
              </a:lnSpc>
              <a:spcBef>
                <a:spcPts val="95"/>
              </a:spcBef>
              <a:buClr>
                <a:srgbClr val="83992A"/>
              </a:buClr>
              <a:buSzPct val="113636"/>
              <a:buFont typeface="Arial"/>
              <a:buChar char="•"/>
              <a:tabLst>
                <a:tab pos="299085" algn="l"/>
                <a:tab pos="299720" algn="l"/>
              </a:tabLst>
            </a:pPr>
            <a:r>
              <a:rPr sz="2200" spc="-15">
                <a:solidFill>
                  <a:srgbClr val="252525"/>
                </a:solidFill>
                <a:latin typeface="Garamond"/>
                <a:cs typeface="Garamond"/>
              </a:rPr>
              <a:t>Aby </a:t>
            </a:r>
            <a:r>
              <a:rPr sz="2200" spc="-5">
                <a:solidFill>
                  <a:srgbClr val="252525"/>
                </a:solidFill>
                <a:latin typeface="Garamond"/>
                <a:cs typeface="Garamond"/>
              </a:rPr>
              <a:t>zasada </a:t>
            </a:r>
            <a:r>
              <a:rPr sz="2200" spc="-10">
                <a:solidFill>
                  <a:srgbClr val="252525"/>
                </a:solidFill>
                <a:latin typeface="Garamond"/>
                <a:cs typeface="Garamond"/>
              </a:rPr>
              <a:t>procesowa </a:t>
            </a:r>
            <a:r>
              <a:rPr sz="2200">
                <a:solidFill>
                  <a:srgbClr val="252525"/>
                </a:solidFill>
                <a:latin typeface="Garamond"/>
                <a:cs typeface="Garamond"/>
              </a:rPr>
              <a:t>mogła </a:t>
            </a:r>
            <a:r>
              <a:rPr sz="2200" spc="-10">
                <a:solidFill>
                  <a:srgbClr val="252525"/>
                </a:solidFill>
                <a:latin typeface="Garamond"/>
                <a:cs typeface="Garamond"/>
              </a:rPr>
              <a:t>zostać </a:t>
            </a:r>
            <a:r>
              <a:rPr sz="2200" spc="-5">
                <a:solidFill>
                  <a:srgbClr val="252525"/>
                </a:solidFill>
                <a:latin typeface="Garamond"/>
                <a:cs typeface="Garamond"/>
              </a:rPr>
              <a:t>uznana </a:t>
            </a:r>
            <a:r>
              <a:rPr sz="2200">
                <a:solidFill>
                  <a:srgbClr val="252525"/>
                </a:solidFill>
                <a:latin typeface="Garamond"/>
                <a:cs typeface="Garamond"/>
              </a:rPr>
              <a:t>za </a:t>
            </a:r>
            <a:r>
              <a:rPr sz="2200" spc="-5">
                <a:solidFill>
                  <a:srgbClr val="252525"/>
                </a:solidFill>
                <a:latin typeface="Garamond"/>
                <a:cs typeface="Garamond"/>
              </a:rPr>
              <a:t>zasadę naczelna </a:t>
            </a:r>
            <a:r>
              <a:rPr sz="2200" spc="-10">
                <a:solidFill>
                  <a:srgbClr val="252525"/>
                </a:solidFill>
                <a:latin typeface="Garamond"/>
                <a:cs typeface="Garamond"/>
              </a:rPr>
              <a:t>konieczne </a:t>
            </a:r>
            <a:r>
              <a:rPr sz="2200" spc="-5">
                <a:solidFill>
                  <a:srgbClr val="252525"/>
                </a:solidFill>
                <a:latin typeface="Garamond"/>
                <a:cs typeface="Garamond"/>
              </a:rPr>
              <a:t>jest </a:t>
            </a:r>
            <a:r>
              <a:rPr sz="2200" spc="-10">
                <a:solidFill>
                  <a:srgbClr val="252525"/>
                </a:solidFill>
                <a:latin typeface="Garamond"/>
                <a:cs typeface="Garamond"/>
              </a:rPr>
              <a:t>spełnienie  następujących</a:t>
            </a:r>
            <a:r>
              <a:rPr sz="2200" spc="25">
                <a:solidFill>
                  <a:srgbClr val="252525"/>
                </a:solidFill>
                <a:latin typeface="Garamond"/>
                <a:cs typeface="Garamond"/>
              </a:rPr>
              <a:t> </a:t>
            </a:r>
            <a:r>
              <a:rPr sz="2200">
                <a:solidFill>
                  <a:srgbClr val="252525"/>
                </a:solidFill>
                <a:latin typeface="Garamond"/>
                <a:cs typeface="Garamond"/>
              </a:rPr>
              <a:t>warunków:</a:t>
            </a:r>
            <a:endParaRPr sz="2200">
              <a:latin typeface="Garamond"/>
              <a:cs typeface="Garamond"/>
            </a:endParaRPr>
          </a:p>
          <a:p>
            <a:pPr marL="299085" indent="-287020">
              <a:lnSpc>
                <a:spcPct val="100000"/>
              </a:lnSpc>
              <a:spcBef>
                <a:spcPts val="1125"/>
              </a:spcBef>
              <a:buClr>
                <a:srgbClr val="83992A"/>
              </a:buClr>
              <a:buSzPct val="113636"/>
              <a:buFont typeface="Arial"/>
              <a:buChar char="•"/>
              <a:tabLst>
                <a:tab pos="299085" algn="l"/>
                <a:tab pos="299720" algn="l"/>
              </a:tabLst>
            </a:pPr>
            <a:r>
              <a:rPr sz="2200" b="1" u="heavy" spc="-10">
                <a:solidFill>
                  <a:srgbClr val="252525"/>
                </a:solidFill>
                <a:uFill>
                  <a:solidFill>
                    <a:srgbClr val="252525"/>
                  </a:solidFill>
                </a:uFill>
                <a:latin typeface="Garamond"/>
                <a:cs typeface="Garamond"/>
              </a:rPr>
              <a:t>1.</a:t>
            </a:r>
            <a:r>
              <a:rPr sz="2200" b="1" u="heavy" spc="330">
                <a:solidFill>
                  <a:srgbClr val="252525"/>
                </a:solidFill>
                <a:uFill>
                  <a:solidFill>
                    <a:srgbClr val="252525"/>
                  </a:solidFill>
                </a:uFill>
                <a:latin typeface="Garamond"/>
                <a:cs typeface="Garamond"/>
              </a:rPr>
              <a:t> </a:t>
            </a:r>
            <a:r>
              <a:rPr sz="2200" b="1" u="heavy" spc="-5">
                <a:solidFill>
                  <a:srgbClr val="252525"/>
                </a:solidFill>
                <a:uFill>
                  <a:solidFill>
                    <a:srgbClr val="252525"/>
                  </a:solidFill>
                </a:uFill>
                <a:latin typeface="Garamond"/>
                <a:cs typeface="Garamond"/>
              </a:rPr>
              <a:t>Zasada</a:t>
            </a:r>
            <a:r>
              <a:rPr sz="2200" b="1" u="heavy" spc="325">
                <a:solidFill>
                  <a:srgbClr val="252525"/>
                </a:solidFill>
                <a:uFill>
                  <a:solidFill>
                    <a:srgbClr val="252525"/>
                  </a:solidFill>
                </a:uFill>
                <a:latin typeface="Garamond"/>
                <a:cs typeface="Garamond"/>
              </a:rPr>
              <a:t> </a:t>
            </a:r>
            <a:r>
              <a:rPr sz="2200" b="1" u="heavy" spc="-5">
                <a:solidFill>
                  <a:srgbClr val="252525"/>
                </a:solidFill>
                <a:uFill>
                  <a:solidFill>
                    <a:srgbClr val="252525"/>
                  </a:solidFill>
                </a:uFill>
                <a:latin typeface="Garamond"/>
                <a:cs typeface="Garamond"/>
              </a:rPr>
              <a:t>posiada</a:t>
            </a:r>
            <a:r>
              <a:rPr sz="2200" b="1" u="heavy" spc="330">
                <a:solidFill>
                  <a:srgbClr val="252525"/>
                </a:solidFill>
                <a:uFill>
                  <a:solidFill>
                    <a:srgbClr val="252525"/>
                  </a:solidFill>
                </a:uFill>
                <a:latin typeface="Garamond"/>
                <a:cs typeface="Garamond"/>
              </a:rPr>
              <a:t> </a:t>
            </a:r>
            <a:r>
              <a:rPr sz="2200" b="1" u="heavy" spc="-10">
                <a:solidFill>
                  <a:srgbClr val="252525"/>
                </a:solidFill>
                <a:uFill>
                  <a:solidFill>
                    <a:srgbClr val="252525"/>
                  </a:solidFill>
                </a:uFill>
                <a:latin typeface="Garamond"/>
                <a:cs typeface="Garamond"/>
              </a:rPr>
              <a:t>węzłowe</a:t>
            </a:r>
            <a:r>
              <a:rPr sz="2200" b="1" u="heavy" spc="340">
                <a:solidFill>
                  <a:srgbClr val="252525"/>
                </a:solidFill>
                <a:uFill>
                  <a:solidFill>
                    <a:srgbClr val="252525"/>
                  </a:solidFill>
                </a:uFill>
                <a:latin typeface="Garamond"/>
                <a:cs typeface="Garamond"/>
              </a:rPr>
              <a:t> </a:t>
            </a:r>
            <a:r>
              <a:rPr sz="2200" b="1" u="heavy" spc="-5">
                <a:solidFill>
                  <a:srgbClr val="252525"/>
                </a:solidFill>
                <a:uFill>
                  <a:solidFill>
                    <a:srgbClr val="252525"/>
                  </a:solidFill>
                </a:uFill>
                <a:latin typeface="Garamond"/>
                <a:cs typeface="Garamond"/>
              </a:rPr>
              <a:t>znaczenie</a:t>
            </a:r>
            <a:r>
              <a:rPr sz="2200" b="1" u="heavy" spc="340">
                <a:solidFill>
                  <a:srgbClr val="252525"/>
                </a:solidFill>
                <a:uFill>
                  <a:solidFill>
                    <a:srgbClr val="252525"/>
                  </a:solidFill>
                </a:uFill>
                <a:latin typeface="Garamond"/>
                <a:cs typeface="Garamond"/>
              </a:rPr>
              <a:t> </a:t>
            </a:r>
            <a:r>
              <a:rPr sz="2200" b="1" u="heavy" spc="-5">
                <a:solidFill>
                  <a:srgbClr val="252525"/>
                </a:solidFill>
                <a:uFill>
                  <a:solidFill>
                    <a:srgbClr val="252525"/>
                  </a:solidFill>
                </a:uFill>
                <a:latin typeface="Garamond"/>
                <a:cs typeface="Garamond"/>
              </a:rPr>
              <a:t>w</a:t>
            </a:r>
            <a:r>
              <a:rPr sz="2200" b="1" u="heavy" spc="330">
                <a:solidFill>
                  <a:srgbClr val="252525"/>
                </a:solidFill>
                <a:uFill>
                  <a:solidFill>
                    <a:srgbClr val="252525"/>
                  </a:solidFill>
                </a:uFill>
                <a:latin typeface="Garamond"/>
                <a:cs typeface="Garamond"/>
              </a:rPr>
              <a:t> </a:t>
            </a:r>
            <a:r>
              <a:rPr sz="2200" b="1" u="heavy">
                <a:solidFill>
                  <a:srgbClr val="252525"/>
                </a:solidFill>
                <a:uFill>
                  <a:solidFill>
                    <a:srgbClr val="252525"/>
                  </a:solidFill>
                </a:uFill>
                <a:latin typeface="Garamond"/>
                <a:cs typeface="Garamond"/>
              </a:rPr>
              <a:t>procesie</a:t>
            </a:r>
            <a:r>
              <a:rPr sz="2200" b="1" u="heavy" spc="345">
                <a:solidFill>
                  <a:srgbClr val="252525"/>
                </a:solidFill>
                <a:uFill>
                  <a:solidFill>
                    <a:srgbClr val="252525"/>
                  </a:solidFill>
                </a:uFill>
                <a:latin typeface="Garamond"/>
                <a:cs typeface="Garamond"/>
              </a:rPr>
              <a:t> </a:t>
            </a:r>
            <a:r>
              <a:rPr sz="2200" b="1" u="heavy" spc="-5">
                <a:solidFill>
                  <a:srgbClr val="252525"/>
                </a:solidFill>
                <a:uFill>
                  <a:solidFill>
                    <a:srgbClr val="252525"/>
                  </a:solidFill>
                </a:uFill>
                <a:latin typeface="Garamond"/>
                <a:cs typeface="Garamond"/>
              </a:rPr>
              <a:t>i</a:t>
            </a:r>
            <a:r>
              <a:rPr sz="2200" b="1" u="heavy" spc="325">
                <a:solidFill>
                  <a:srgbClr val="252525"/>
                </a:solidFill>
                <a:uFill>
                  <a:solidFill>
                    <a:srgbClr val="252525"/>
                  </a:solidFill>
                </a:uFill>
                <a:latin typeface="Garamond"/>
                <a:cs typeface="Garamond"/>
              </a:rPr>
              <a:t> </a:t>
            </a:r>
            <a:r>
              <a:rPr sz="2200" b="1" u="heavy">
                <a:solidFill>
                  <a:srgbClr val="252525"/>
                </a:solidFill>
                <a:uFill>
                  <a:solidFill>
                    <a:srgbClr val="252525"/>
                  </a:solidFill>
                </a:uFill>
                <a:latin typeface="Garamond"/>
                <a:cs typeface="Garamond"/>
              </a:rPr>
              <a:t>jej</a:t>
            </a:r>
            <a:r>
              <a:rPr sz="2200" b="1" u="heavy" spc="335">
                <a:solidFill>
                  <a:srgbClr val="252525"/>
                </a:solidFill>
                <a:uFill>
                  <a:solidFill>
                    <a:srgbClr val="252525"/>
                  </a:solidFill>
                </a:uFill>
                <a:latin typeface="Garamond"/>
                <a:cs typeface="Garamond"/>
              </a:rPr>
              <a:t> </a:t>
            </a:r>
            <a:r>
              <a:rPr sz="2200" b="1" u="heavy" spc="-5">
                <a:solidFill>
                  <a:srgbClr val="252525"/>
                </a:solidFill>
                <a:uFill>
                  <a:solidFill>
                    <a:srgbClr val="252525"/>
                  </a:solidFill>
                </a:uFill>
                <a:latin typeface="Garamond"/>
                <a:cs typeface="Garamond"/>
              </a:rPr>
              <a:t>brak</a:t>
            </a:r>
            <a:r>
              <a:rPr sz="2200" b="1" u="heavy" spc="340">
                <a:solidFill>
                  <a:srgbClr val="252525"/>
                </a:solidFill>
                <a:uFill>
                  <a:solidFill>
                    <a:srgbClr val="252525"/>
                  </a:solidFill>
                </a:uFill>
                <a:latin typeface="Garamond"/>
                <a:cs typeface="Garamond"/>
              </a:rPr>
              <a:t> </a:t>
            </a:r>
            <a:r>
              <a:rPr sz="2200" b="1" u="heavy">
                <a:solidFill>
                  <a:srgbClr val="252525"/>
                </a:solidFill>
                <a:uFill>
                  <a:solidFill>
                    <a:srgbClr val="252525"/>
                  </a:solidFill>
                </a:uFill>
                <a:latin typeface="Garamond"/>
                <a:cs typeface="Garamond"/>
              </a:rPr>
              <a:t>utrudniałby</a:t>
            </a:r>
            <a:r>
              <a:rPr sz="2200" b="1" u="heavy" spc="350">
                <a:solidFill>
                  <a:srgbClr val="252525"/>
                </a:solidFill>
                <a:uFill>
                  <a:solidFill>
                    <a:srgbClr val="252525"/>
                  </a:solidFill>
                </a:uFill>
                <a:latin typeface="Garamond"/>
                <a:cs typeface="Garamond"/>
              </a:rPr>
              <a:t> </a:t>
            </a:r>
            <a:r>
              <a:rPr sz="2200" b="1" u="heavy">
                <a:solidFill>
                  <a:srgbClr val="252525"/>
                </a:solidFill>
                <a:uFill>
                  <a:solidFill>
                    <a:srgbClr val="252525"/>
                  </a:solidFill>
                </a:uFill>
                <a:latin typeface="Garamond"/>
                <a:cs typeface="Garamond"/>
              </a:rPr>
              <a:t>określenie</a:t>
            </a:r>
            <a:endParaRPr sz="2200">
              <a:latin typeface="Garamond"/>
              <a:cs typeface="Garamond"/>
            </a:endParaRPr>
          </a:p>
          <a:p>
            <a:pPr marL="299085">
              <a:lnSpc>
                <a:spcPct val="100000"/>
              </a:lnSpc>
              <a:spcBef>
                <a:spcPts val="5"/>
              </a:spcBef>
            </a:pPr>
            <a:r>
              <a:rPr sz="2200" b="1" u="heavy" spc="-5">
                <a:solidFill>
                  <a:srgbClr val="252525"/>
                </a:solidFill>
                <a:uFill>
                  <a:solidFill>
                    <a:srgbClr val="252525"/>
                  </a:solidFill>
                </a:uFill>
                <a:latin typeface="Garamond"/>
                <a:cs typeface="Garamond"/>
              </a:rPr>
              <a:t>jego modelu; </a:t>
            </a:r>
            <a:r>
              <a:rPr sz="2200" b="1" u="heavy" spc="-10">
                <a:solidFill>
                  <a:srgbClr val="252525"/>
                </a:solidFill>
                <a:uFill>
                  <a:solidFill>
                    <a:srgbClr val="252525"/>
                  </a:solidFill>
                </a:uFill>
                <a:latin typeface="Garamond"/>
                <a:cs typeface="Garamond"/>
              </a:rPr>
              <a:t>przy</a:t>
            </a:r>
            <a:r>
              <a:rPr sz="2200" b="1" u="heavy" spc="75">
                <a:solidFill>
                  <a:srgbClr val="252525"/>
                </a:solidFill>
                <a:uFill>
                  <a:solidFill>
                    <a:srgbClr val="252525"/>
                  </a:solidFill>
                </a:uFill>
                <a:latin typeface="Garamond"/>
                <a:cs typeface="Garamond"/>
              </a:rPr>
              <a:t> </a:t>
            </a:r>
            <a:r>
              <a:rPr sz="2200" b="1" u="heavy" spc="-5">
                <a:solidFill>
                  <a:srgbClr val="252525"/>
                </a:solidFill>
                <a:uFill>
                  <a:solidFill>
                    <a:srgbClr val="252525"/>
                  </a:solidFill>
                </a:uFill>
                <a:latin typeface="Garamond"/>
                <a:cs typeface="Garamond"/>
              </a:rPr>
              <a:t>czym:</a:t>
            </a:r>
            <a:endParaRPr sz="2200">
              <a:latin typeface="Garamond"/>
              <a:cs typeface="Garamond"/>
            </a:endParaRPr>
          </a:p>
          <a:p>
            <a:pPr marL="756285" lvl="1" indent="-287020">
              <a:lnSpc>
                <a:spcPct val="100000"/>
              </a:lnSpc>
              <a:spcBef>
                <a:spcPts val="1080"/>
              </a:spcBef>
              <a:buClr>
                <a:srgbClr val="83992A"/>
              </a:buClr>
              <a:buSzPct val="113157"/>
              <a:buFont typeface="Arial"/>
              <a:buChar char="•"/>
              <a:tabLst>
                <a:tab pos="756285" algn="l"/>
                <a:tab pos="756920" algn="l"/>
              </a:tabLst>
            </a:pPr>
            <a:r>
              <a:rPr sz="1900" spc="-5">
                <a:solidFill>
                  <a:srgbClr val="252525"/>
                </a:solidFill>
                <a:latin typeface="Garamond"/>
                <a:cs typeface="Garamond"/>
              </a:rPr>
              <a:t>a) nie należy wyróżniać </a:t>
            </a:r>
            <a:r>
              <a:rPr sz="1900" spc="-10">
                <a:solidFill>
                  <a:srgbClr val="252525"/>
                </a:solidFill>
                <a:latin typeface="Garamond"/>
                <a:cs typeface="Garamond"/>
              </a:rPr>
              <a:t>zbyt </a:t>
            </a:r>
            <a:r>
              <a:rPr sz="1900" spc="-5">
                <a:solidFill>
                  <a:srgbClr val="252525"/>
                </a:solidFill>
                <a:latin typeface="Garamond"/>
                <a:cs typeface="Garamond"/>
              </a:rPr>
              <a:t>dużej liczby</a:t>
            </a:r>
            <a:r>
              <a:rPr sz="1900" spc="50">
                <a:solidFill>
                  <a:srgbClr val="252525"/>
                </a:solidFill>
                <a:latin typeface="Garamond"/>
                <a:cs typeface="Garamond"/>
              </a:rPr>
              <a:t> </a:t>
            </a:r>
            <a:r>
              <a:rPr sz="1900" spc="-10">
                <a:solidFill>
                  <a:srgbClr val="252525"/>
                </a:solidFill>
                <a:latin typeface="Garamond"/>
                <a:cs typeface="Garamond"/>
              </a:rPr>
              <a:t>zasad,</a:t>
            </a:r>
            <a:endParaRPr sz="1900">
              <a:latin typeface="Garamond"/>
              <a:cs typeface="Garamond"/>
            </a:endParaRPr>
          </a:p>
          <a:p>
            <a:pPr marL="756285" lvl="1" indent="-287020">
              <a:lnSpc>
                <a:spcPct val="100000"/>
              </a:lnSpc>
              <a:spcBef>
                <a:spcPts val="1055"/>
              </a:spcBef>
              <a:buClr>
                <a:srgbClr val="83992A"/>
              </a:buClr>
              <a:buSzPct val="113157"/>
              <a:buFont typeface="Arial"/>
              <a:buChar char="•"/>
              <a:tabLst>
                <a:tab pos="756285" algn="l"/>
                <a:tab pos="756920" algn="l"/>
              </a:tabLst>
            </a:pPr>
            <a:r>
              <a:rPr sz="1900" spc="-5">
                <a:solidFill>
                  <a:srgbClr val="252525"/>
                </a:solidFill>
                <a:latin typeface="Garamond"/>
                <a:cs typeface="Garamond"/>
              </a:rPr>
              <a:t>b) nie </a:t>
            </a:r>
            <a:r>
              <a:rPr sz="1900">
                <a:solidFill>
                  <a:srgbClr val="252525"/>
                </a:solidFill>
                <a:latin typeface="Garamond"/>
                <a:cs typeface="Garamond"/>
              </a:rPr>
              <a:t>może </a:t>
            </a:r>
            <a:r>
              <a:rPr sz="1900" spc="-5">
                <a:solidFill>
                  <a:srgbClr val="252525"/>
                </a:solidFill>
                <a:latin typeface="Garamond"/>
                <a:cs typeface="Garamond"/>
              </a:rPr>
              <a:t>wyrażać </a:t>
            </a:r>
            <a:r>
              <a:rPr sz="1900" spc="-15">
                <a:solidFill>
                  <a:srgbClr val="252525"/>
                </a:solidFill>
                <a:latin typeface="Garamond"/>
                <a:cs typeface="Garamond"/>
              </a:rPr>
              <a:t>prawd</a:t>
            </a:r>
            <a:r>
              <a:rPr sz="1900" spc="10">
                <a:solidFill>
                  <a:srgbClr val="252525"/>
                </a:solidFill>
                <a:latin typeface="Garamond"/>
                <a:cs typeface="Garamond"/>
              </a:rPr>
              <a:t> </a:t>
            </a:r>
            <a:r>
              <a:rPr sz="1900" spc="-10">
                <a:solidFill>
                  <a:srgbClr val="252525"/>
                </a:solidFill>
                <a:latin typeface="Garamond"/>
                <a:cs typeface="Garamond"/>
              </a:rPr>
              <a:t>banalnych,</a:t>
            </a:r>
            <a:endParaRPr sz="1900">
              <a:latin typeface="Garamond"/>
              <a:cs typeface="Garamond"/>
            </a:endParaRPr>
          </a:p>
          <a:p>
            <a:pPr marL="756285" lvl="1" indent="-287020">
              <a:lnSpc>
                <a:spcPct val="100000"/>
              </a:lnSpc>
              <a:spcBef>
                <a:spcPts val="1060"/>
              </a:spcBef>
              <a:buClr>
                <a:srgbClr val="83992A"/>
              </a:buClr>
              <a:buSzPct val="113157"/>
              <a:buFont typeface="Arial"/>
              <a:buChar char="•"/>
              <a:tabLst>
                <a:tab pos="756285" algn="l"/>
                <a:tab pos="756920" algn="l"/>
              </a:tabLst>
            </a:pPr>
            <a:r>
              <a:rPr sz="1900" spc="-5">
                <a:solidFill>
                  <a:srgbClr val="252525"/>
                </a:solidFill>
                <a:latin typeface="Garamond"/>
                <a:cs typeface="Garamond"/>
              </a:rPr>
              <a:t>c)</a:t>
            </a:r>
            <a:r>
              <a:rPr sz="1900" spc="50">
                <a:solidFill>
                  <a:srgbClr val="252525"/>
                </a:solidFill>
                <a:latin typeface="Garamond"/>
                <a:cs typeface="Garamond"/>
              </a:rPr>
              <a:t> </a:t>
            </a:r>
            <a:r>
              <a:rPr sz="1900" spc="-5">
                <a:solidFill>
                  <a:srgbClr val="252525"/>
                </a:solidFill>
                <a:latin typeface="Garamond"/>
                <a:cs typeface="Garamond"/>
              </a:rPr>
              <a:t>zasada</a:t>
            </a:r>
            <a:r>
              <a:rPr sz="1900" spc="60">
                <a:solidFill>
                  <a:srgbClr val="252525"/>
                </a:solidFill>
                <a:latin typeface="Garamond"/>
                <a:cs typeface="Garamond"/>
              </a:rPr>
              <a:t> </a:t>
            </a:r>
            <a:r>
              <a:rPr sz="1900" spc="-5">
                <a:solidFill>
                  <a:srgbClr val="252525"/>
                </a:solidFill>
                <a:latin typeface="Garamond"/>
                <a:cs typeface="Garamond"/>
              </a:rPr>
              <a:t>zasługuje</a:t>
            </a:r>
            <a:r>
              <a:rPr sz="1900" spc="60">
                <a:solidFill>
                  <a:srgbClr val="252525"/>
                </a:solidFill>
                <a:latin typeface="Garamond"/>
                <a:cs typeface="Garamond"/>
              </a:rPr>
              <a:t> </a:t>
            </a:r>
            <a:r>
              <a:rPr sz="1900" spc="-5">
                <a:solidFill>
                  <a:srgbClr val="252525"/>
                </a:solidFill>
                <a:latin typeface="Garamond"/>
                <a:cs typeface="Garamond"/>
              </a:rPr>
              <a:t>na</a:t>
            </a:r>
            <a:r>
              <a:rPr sz="1900" spc="55">
                <a:solidFill>
                  <a:srgbClr val="252525"/>
                </a:solidFill>
                <a:latin typeface="Garamond"/>
                <a:cs typeface="Garamond"/>
              </a:rPr>
              <a:t> </a:t>
            </a:r>
            <a:r>
              <a:rPr sz="1900" spc="-5">
                <a:solidFill>
                  <a:srgbClr val="252525"/>
                </a:solidFill>
                <a:latin typeface="Garamond"/>
                <a:cs typeface="Garamond"/>
              </a:rPr>
              <a:t>taką</a:t>
            </a:r>
            <a:r>
              <a:rPr sz="1900" spc="50">
                <a:solidFill>
                  <a:srgbClr val="252525"/>
                </a:solidFill>
                <a:latin typeface="Garamond"/>
                <a:cs typeface="Garamond"/>
              </a:rPr>
              <a:t> </a:t>
            </a:r>
            <a:r>
              <a:rPr sz="1900" spc="-5">
                <a:solidFill>
                  <a:srgbClr val="252525"/>
                </a:solidFill>
                <a:latin typeface="Garamond"/>
                <a:cs typeface="Garamond"/>
              </a:rPr>
              <a:t>nazwę,</a:t>
            </a:r>
            <a:r>
              <a:rPr sz="1900" spc="65">
                <a:solidFill>
                  <a:srgbClr val="252525"/>
                </a:solidFill>
                <a:latin typeface="Garamond"/>
                <a:cs typeface="Garamond"/>
              </a:rPr>
              <a:t> </a:t>
            </a:r>
            <a:r>
              <a:rPr sz="1900" spc="-5">
                <a:solidFill>
                  <a:srgbClr val="252525"/>
                </a:solidFill>
                <a:latin typeface="Garamond"/>
                <a:cs typeface="Garamond"/>
              </a:rPr>
              <a:t>jeżeli</a:t>
            </a:r>
            <a:r>
              <a:rPr sz="1900" spc="50">
                <a:solidFill>
                  <a:srgbClr val="252525"/>
                </a:solidFill>
                <a:latin typeface="Garamond"/>
                <a:cs typeface="Garamond"/>
              </a:rPr>
              <a:t> </a:t>
            </a:r>
            <a:r>
              <a:rPr sz="1900" spc="-5">
                <a:solidFill>
                  <a:srgbClr val="252525"/>
                </a:solidFill>
                <a:latin typeface="Garamond"/>
                <a:cs typeface="Garamond"/>
              </a:rPr>
              <a:t>jest</a:t>
            </a:r>
            <a:r>
              <a:rPr sz="1900" spc="45">
                <a:solidFill>
                  <a:srgbClr val="252525"/>
                </a:solidFill>
                <a:latin typeface="Garamond"/>
                <a:cs typeface="Garamond"/>
              </a:rPr>
              <a:t> </a:t>
            </a:r>
            <a:r>
              <a:rPr sz="1900" spc="-5">
                <a:solidFill>
                  <a:srgbClr val="252525"/>
                </a:solidFill>
                <a:latin typeface="Garamond"/>
                <a:cs typeface="Garamond"/>
              </a:rPr>
              <a:t>co</a:t>
            </a:r>
            <a:r>
              <a:rPr sz="1900" spc="50">
                <a:solidFill>
                  <a:srgbClr val="252525"/>
                </a:solidFill>
                <a:latin typeface="Garamond"/>
                <a:cs typeface="Garamond"/>
              </a:rPr>
              <a:t> </a:t>
            </a:r>
            <a:r>
              <a:rPr sz="1900" spc="-5">
                <a:solidFill>
                  <a:srgbClr val="252525"/>
                </a:solidFill>
                <a:latin typeface="Garamond"/>
                <a:cs typeface="Garamond"/>
              </a:rPr>
              <a:t>najmniej</a:t>
            </a:r>
            <a:r>
              <a:rPr sz="1900" spc="60">
                <a:solidFill>
                  <a:srgbClr val="252525"/>
                </a:solidFill>
                <a:latin typeface="Garamond"/>
                <a:cs typeface="Garamond"/>
              </a:rPr>
              <a:t> </a:t>
            </a:r>
            <a:r>
              <a:rPr sz="1900" spc="-5">
                <a:solidFill>
                  <a:srgbClr val="252525"/>
                </a:solidFill>
                <a:latin typeface="Garamond"/>
                <a:cs typeface="Garamond"/>
              </a:rPr>
              <a:t>jedną</a:t>
            </a:r>
            <a:r>
              <a:rPr sz="1900" spc="70">
                <a:solidFill>
                  <a:srgbClr val="252525"/>
                </a:solidFill>
                <a:latin typeface="Garamond"/>
                <a:cs typeface="Garamond"/>
              </a:rPr>
              <a:t> </a:t>
            </a:r>
            <a:r>
              <a:rPr sz="1900" spc="-5">
                <a:solidFill>
                  <a:srgbClr val="252525"/>
                </a:solidFill>
                <a:latin typeface="Garamond"/>
                <a:cs typeface="Garamond"/>
              </a:rPr>
              <a:t>z</a:t>
            </a:r>
            <a:r>
              <a:rPr sz="1900" spc="60">
                <a:solidFill>
                  <a:srgbClr val="252525"/>
                </a:solidFill>
                <a:latin typeface="Garamond"/>
                <a:cs typeface="Garamond"/>
              </a:rPr>
              <a:t> </a:t>
            </a:r>
            <a:r>
              <a:rPr sz="1900" spc="-10">
                <a:solidFill>
                  <a:srgbClr val="252525"/>
                </a:solidFill>
                <a:latin typeface="Garamond"/>
                <a:cs typeface="Garamond"/>
              </a:rPr>
              <a:t>dwóch</a:t>
            </a:r>
            <a:r>
              <a:rPr sz="1900" spc="60">
                <a:solidFill>
                  <a:srgbClr val="252525"/>
                </a:solidFill>
                <a:latin typeface="Garamond"/>
                <a:cs typeface="Garamond"/>
              </a:rPr>
              <a:t> </a:t>
            </a:r>
            <a:r>
              <a:rPr sz="1900" spc="-5">
                <a:solidFill>
                  <a:srgbClr val="252525"/>
                </a:solidFill>
                <a:latin typeface="Garamond"/>
                <a:cs typeface="Garamond"/>
              </a:rPr>
              <a:t>idei</a:t>
            </a:r>
            <a:r>
              <a:rPr sz="1900" spc="55">
                <a:solidFill>
                  <a:srgbClr val="252525"/>
                </a:solidFill>
                <a:latin typeface="Garamond"/>
                <a:cs typeface="Garamond"/>
              </a:rPr>
              <a:t> </a:t>
            </a:r>
            <a:r>
              <a:rPr sz="1900" spc="-5">
                <a:solidFill>
                  <a:srgbClr val="252525"/>
                </a:solidFill>
                <a:latin typeface="Garamond"/>
                <a:cs typeface="Garamond"/>
              </a:rPr>
              <a:t>możliwych</a:t>
            </a:r>
            <a:r>
              <a:rPr sz="1900" spc="70">
                <a:solidFill>
                  <a:srgbClr val="252525"/>
                </a:solidFill>
                <a:latin typeface="Garamond"/>
                <a:cs typeface="Garamond"/>
              </a:rPr>
              <a:t> </a:t>
            </a:r>
            <a:r>
              <a:rPr sz="1900" spc="-5">
                <a:solidFill>
                  <a:srgbClr val="252525"/>
                </a:solidFill>
                <a:latin typeface="Garamond"/>
                <a:cs typeface="Garamond"/>
              </a:rPr>
              <a:t>do</a:t>
            </a:r>
            <a:r>
              <a:rPr sz="1900" spc="60">
                <a:solidFill>
                  <a:srgbClr val="252525"/>
                </a:solidFill>
                <a:latin typeface="Garamond"/>
                <a:cs typeface="Garamond"/>
              </a:rPr>
              <a:t> </a:t>
            </a:r>
            <a:r>
              <a:rPr sz="1900" spc="-5">
                <a:solidFill>
                  <a:srgbClr val="252525"/>
                </a:solidFill>
                <a:latin typeface="Garamond"/>
                <a:cs typeface="Garamond"/>
              </a:rPr>
              <a:t>pomyślenia</a:t>
            </a:r>
            <a:endParaRPr sz="1900">
              <a:latin typeface="Garamond"/>
              <a:cs typeface="Garamond"/>
            </a:endParaRPr>
          </a:p>
          <a:p>
            <a:pPr marL="756285">
              <a:lnSpc>
                <a:spcPct val="100000"/>
              </a:lnSpc>
            </a:pPr>
            <a:r>
              <a:rPr sz="1900" spc="-5">
                <a:solidFill>
                  <a:srgbClr val="252525"/>
                </a:solidFill>
                <a:latin typeface="Garamond"/>
                <a:cs typeface="Garamond"/>
              </a:rPr>
              <a:t>(postulat ten nie odnosi się do zasad </a:t>
            </a:r>
            <a:r>
              <a:rPr sz="1900" spc="-10">
                <a:solidFill>
                  <a:srgbClr val="252525"/>
                </a:solidFill>
                <a:latin typeface="Garamond"/>
                <a:cs typeface="Garamond"/>
              </a:rPr>
              <a:t>ogólnoprawnych </a:t>
            </a:r>
            <a:r>
              <a:rPr sz="1900" spc="-30">
                <a:solidFill>
                  <a:srgbClr val="252525"/>
                </a:solidFill>
                <a:latin typeface="Garamond"/>
                <a:cs typeface="Garamond"/>
              </a:rPr>
              <a:t>np. </a:t>
            </a:r>
            <a:r>
              <a:rPr sz="1900" spc="-5">
                <a:solidFill>
                  <a:srgbClr val="252525"/>
                </a:solidFill>
                <a:latin typeface="Garamond"/>
                <a:cs typeface="Garamond"/>
              </a:rPr>
              <a:t>zasady</a:t>
            </a:r>
            <a:r>
              <a:rPr sz="1900" spc="155">
                <a:solidFill>
                  <a:srgbClr val="252525"/>
                </a:solidFill>
                <a:latin typeface="Garamond"/>
                <a:cs typeface="Garamond"/>
              </a:rPr>
              <a:t> </a:t>
            </a:r>
            <a:r>
              <a:rPr sz="1900" spc="-5">
                <a:solidFill>
                  <a:srgbClr val="252525"/>
                </a:solidFill>
                <a:latin typeface="Garamond"/>
                <a:cs typeface="Garamond"/>
              </a:rPr>
              <a:t>humanitaryzmu);</a:t>
            </a:r>
            <a:endParaRPr sz="1900">
              <a:latin typeface="Garamond"/>
              <a:cs typeface="Garamond"/>
            </a:endParaRPr>
          </a:p>
          <a:p>
            <a:pPr marL="299085" indent="-287020">
              <a:lnSpc>
                <a:spcPct val="100000"/>
              </a:lnSpc>
              <a:spcBef>
                <a:spcPts val="1105"/>
              </a:spcBef>
              <a:buClr>
                <a:srgbClr val="83992A"/>
              </a:buClr>
              <a:buSzPct val="113636"/>
              <a:buFont typeface="Arial"/>
              <a:buChar char="•"/>
              <a:tabLst>
                <a:tab pos="299085" algn="l"/>
                <a:tab pos="299720" algn="l"/>
                <a:tab pos="732155" algn="l"/>
                <a:tab pos="1862455" algn="l"/>
                <a:tab pos="3239135" algn="l"/>
                <a:tab pos="4033520" algn="l"/>
                <a:tab pos="5767705" algn="l"/>
                <a:tab pos="6074410" algn="l"/>
                <a:tab pos="7564755" algn="l"/>
                <a:tab pos="8816340" algn="l"/>
                <a:tab pos="9776460" algn="l"/>
              </a:tabLst>
            </a:pPr>
            <a:r>
              <a:rPr sz="2200" b="1" spc="-5">
                <a:solidFill>
                  <a:srgbClr val="252525"/>
                </a:solidFill>
                <a:latin typeface="Garamond"/>
                <a:cs typeface="Garamond"/>
              </a:rPr>
              <a:t>2.	z</a:t>
            </a:r>
            <a:r>
              <a:rPr sz="2200" b="1" spc="-25">
                <a:solidFill>
                  <a:srgbClr val="252525"/>
                </a:solidFill>
                <a:latin typeface="Garamond"/>
                <a:cs typeface="Garamond"/>
              </a:rPr>
              <a:t>a</a:t>
            </a:r>
            <a:r>
              <a:rPr sz="2200" b="1" spc="-10">
                <a:solidFill>
                  <a:srgbClr val="252525"/>
                </a:solidFill>
                <a:latin typeface="Garamond"/>
                <a:cs typeface="Garamond"/>
              </a:rPr>
              <a:t>w</a:t>
            </a:r>
            <a:r>
              <a:rPr sz="2200" b="1">
                <a:solidFill>
                  <a:srgbClr val="252525"/>
                </a:solidFill>
                <a:latin typeface="Garamond"/>
                <a:cs typeface="Garamond"/>
              </a:rPr>
              <a:t>i</a:t>
            </a:r>
            <a:r>
              <a:rPr sz="2200" b="1" spc="-5">
                <a:solidFill>
                  <a:srgbClr val="252525"/>
                </a:solidFill>
                <a:latin typeface="Garamond"/>
                <a:cs typeface="Garamond"/>
              </a:rPr>
              <a:t>era</a:t>
            </a:r>
            <a:r>
              <a:rPr sz="2200" b="1">
                <a:solidFill>
                  <a:srgbClr val="252525"/>
                </a:solidFill>
                <a:latin typeface="Garamond"/>
                <a:cs typeface="Garamond"/>
              </a:rPr>
              <a:t>	</a:t>
            </a:r>
            <a:r>
              <a:rPr sz="2200" b="1" spc="-5">
                <a:solidFill>
                  <a:srgbClr val="252525"/>
                </a:solidFill>
                <a:latin typeface="Garamond"/>
                <a:cs typeface="Garamond"/>
              </a:rPr>
              <a:t>ok</a:t>
            </a:r>
            <a:r>
              <a:rPr sz="2200" b="1" spc="15">
                <a:solidFill>
                  <a:srgbClr val="252525"/>
                </a:solidFill>
                <a:latin typeface="Garamond"/>
                <a:cs typeface="Garamond"/>
              </a:rPr>
              <a:t>r</a:t>
            </a:r>
            <a:r>
              <a:rPr sz="2200" b="1" spc="-5">
                <a:solidFill>
                  <a:srgbClr val="252525"/>
                </a:solidFill>
                <a:latin typeface="Garamond"/>
                <a:cs typeface="Garamond"/>
              </a:rPr>
              <a:t>eś</a:t>
            </a:r>
            <a:r>
              <a:rPr sz="2200" b="1" spc="5">
                <a:solidFill>
                  <a:srgbClr val="252525"/>
                </a:solidFill>
                <a:latin typeface="Garamond"/>
                <a:cs typeface="Garamond"/>
              </a:rPr>
              <a:t>l</a:t>
            </a:r>
            <a:r>
              <a:rPr sz="2200" b="1" spc="-5">
                <a:solidFill>
                  <a:srgbClr val="252525"/>
                </a:solidFill>
                <a:latin typeface="Garamond"/>
                <a:cs typeface="Garamond"/>
              </a:rPr>
              <a:t>o</a:t>
            </a:r>
            <a:r>
              <a:rPr sz="2200" b="1" spc="-15">
                <a:solidFill>
                  <a:srgbClr val="252525"/>
                </a:solidFill>
                <a:latin typeface="Garamond"/>
                <a:cs typeface="Garamond"/>
              </a:rPr>
              <a:t>n</a:t>
            </a:r>
            <a:r>
              <a:rPr sz="2200" b="1" spc="-5">
                <a:solidFill>
                  <a:srgbClr val="252525"/>
                </a:solidFill>
                <a:latin typeface="Garamond"/>
                <a:cs typeface="Garamond"/>
              </a:rPr>
              <a:t>ą</a:t>
            </a:r>
            <a:r>
              <a:rPr sz="2200" b="1">
                <a:solidFill>
                  <a:srgbClr val="252525"/>
                </a:solidFill>
                <a:latin typeface="Garamond"/>
                <a:cs typeface="Garamond"/>
              </a:rPr>
              <a:t>	</a:t>
            </a:r>
            <a:r>
              <a:rPr sz="2200" b="1" spc="-5">
                <a:solidFill>
                  <a:srgbClr val="252525"/>
                </a:solidFill>
                <a:latin typeface="Garamond"/>
                <a:cs typeface="Garamond"/>
              </a:rPr>
              <a:t>t</a:t>
            </a:r>
            <a:r>
              <a:rPr sz="2200" b="1" spc="10">
                <a:solidFill>
                  <a:srgbClr val="252525"/>
                </a:solidFill>
                <a:latin typeface="Garamond"/>
                <a:cs typeface="Garamond"/>
              </a:rPr>
              <a:t>r</a:t>
            </a:r>
            <a:r>
              <a:rPr sz="2200" b="1" spc="-5">
                <a:solidFill>
                  <a:srgbClr val="252525"/>
                </a:solidFill>
                <a:latin typeface="Garamond"/>
                <a:cs typeface="Garamond"/>
              </a:rPr>
              <a:t>eść</a:t>
            </a:r>
            <a:r>
              <a:rPr sz="2200" b="1">
                <a:solidFill>
                  <a:srgbClr val="252525"/>
                </a:solidFill>
                <a:latin typeface="Garamond"/>
                <a:cs typeface="Garamond"/>
              </a:rPr>
              <a:t>	</a:t>
            </a:r>
            <a:r>
              <a:rPr sz="2200" b="1" spc="-10">
                <a:solidFill>
                  <a:srgbClr val="252525"/>
                </a:solidFill>
                <a:latin typeface="Garamond"/>
                <a:cs typeface="Garamond"/>
              </a:rPr>
              <a:t>i</a:t>
            </a:r>
            <a:r>
              <a:rPr sz="2200" b="1" spc="-15">
                <a:solidFill>
                  <a:srgbClr val="252525"/>
                </a:solidFill>
                <a:latin typeface="Garamond"/>
                <a:cs typeface="Garamond"/>
              </a:rPr>
              <a:t>d</a:t>
            </a:r>
            <a:r>
              <a:rPr sz="2200" b="1" spc="5">
                <a:solidFill>
                  <a:srgbClr val="252525"/>
                </a:solidFill>
                <a:latin typeface="Garamond"/>
                <a:cs typeface="Garamond"/>
              </a:rPr>
              <a:t>e</a:t>
            </a:r>
            <a:r>
              <a:rPr sz="2200" b="1" spc="-5">
                <a:solidFill>
                  <a:srgbClr val="252525"/>
                </a:solidFill>
                <a:latin typeface="Garamond"/>
                <a:cs typeface="Garamond"/>
              </a:rPr>
              <a:t>o</a:t>
            </a:r>
            <a:r>
              <a:rPr sz="2200" b="1" spc="-10">
                <a:solidFill>
                  <a:srgbClr val="252525"/>
                </a:solidFill>
                <a:latin typeface="Garamond"/>
                <a:cs typeface="Garamond"/>
              </a:rPr>
              <a:t>l</a:t>
            </a:r>
            <a:r>
              <a:rPr sz="2200" b="1" spc="-45">
                <a:solidFill>
                  <a:srgbClr val="252525"/>
                </a:solidFill>
                <a:latin typeface="Garamond"/>
                <a:cs typeface="Garamond"/>
              </a:rPr>
              <a:t>o</a:t>
            </a:r>
            <a:r>
              <a:rPr sz="2200" b="1">
                <a:solidFill>
                  <a:srgbClr val="252525"/>
                </a:solidFill>
                <a:latin typeface="Garamond"/>
                <a:cs typeface="Garamond"/>
              </a:rPr>
              <a:t>g</a:t>
            </a:r>
            <a:r>
              <a:rPr sz="2200" b="1" spc="-10">
                <a:solidFill>
                  <a:srgbClr val="252525"/>
                </a:solidFill>
                <a:latin typeface="Garamond"/>
                <a:cs typeface="Garamond"/>
              </a:rPr>
              <a:t>i</a:t>
            </a:r>
            <a:r>
              <a:rPr sz="2200" b="1" spc="-5">
                <a:solidFill>
                  <a:srgbClr val="252525"/>
                </a:solidFill>
                <a:latin typeface="Garamond"/>
                <a:cs typeface="Garamond"/>
              </a:rPr>
              <a:t>czną</a:t>
            </a:r>
            <a:r>
              <a:rPr sz="2200" b="1">
                <a:solidFill>
                  <a:srgbClr val="252525"/>
                </a:solidFill>
                <a:latin typeface="Garamond"/>
                <a:cs typeface="Garamond"/>
              </a:rPr>
              <a:t>	</a:t>
            </a:r>
            <a:r>
              <a:rPr sz="2200" b="1" spc="-5">
                <a:solidFill>
                  <a:srgbClr val="252525"/>
                </a:solidFill>
                <a:latin typeface="Garamond"/>
                <a:cs typeface="Garamond"/>
              </a:rPr>
              <a:t>i</a:t>
            </a:r>
            <a:r>
              <a:rPr sz="2200" b="1">
                <a:solidFill>
                  <a:srgbClr val="252525"/>
                </a:solidFill>
                <a:latin typeface="Garamond"/>
                <a:cs typeface="Garamond"/>
              </a:rPr>
              <a:t>	</a:t>
            </a:r>
            <a:r>
              <a:rPr sz="2200" b="1" spc="-5">
                <a:solidFill>
                  <a:srgbClr val="252525"/>
                </a:solidFill>
                <a:latin typeface="Garamond"/>
                <a:cs typeface="Garamond"/>
              </a:rPr>
              <a:t>sp</a:t>
            </a:r>
            <a:r>
              <a:rPr sz="2200" b="1" spc="-15">
                <a:solidFill>
                  <a:srgbClr val="252525"/>
                </a:solidFill>
                <a:latin typeface="Garamond"/>
                <a:cs typeface="Garamond"/>
              </a:rPr>
              <a:t>o</a:t>
            </a:r>
            <a:r>
              <a:rPr sz="2200" b="1">
                <a:solidFill>
                  <a:srgbClr val="252525"/>
                </a:solidFill>
                <a:latin typeface="Garamond"/>
                <a:cs typeface="Garamond"/>
              </a:rPr>
              <a:t>ł</a:t>
            </a:r>
            <a:r>
              <a:rPr sz="2200" b="1" spc="-5">
                <a:solidFill>
                  <a:srgbClr val="252525"/>
                </a:solidFill>
                <a:latin typeface="Garamond"/>
                <a:cs typeface="Garamond"/>
              </a:rPr>
              <a:t>e</a:t>
            </a:r>
            <a:r>
              <a:rPr sz="2200" b="1" spc="5">
                <a:solidFill>
                  <a:srgbClr val="252525"/>
                </a:solidFill>
                <a:latin typeface="Garamond"/>
                <a:cs typeface="Garamond"/>
              </a:rPr>
              <a:t>c</a:t>
            </a:r>
            <a:r>
              <a:rPr sz="2200" b="1" spc="-5">
                <a:solidFill>
                  <a:srgbClr val="252525"/>
                </a:solidFill>
                <a:latin typeface="Garamond"/>
                <a:cs typeface="Garamond"/>
              </a:rPr>
              <a:t>zną,</a:t>
            </a:r>
            <a:r>
              <a:rPr sz="2200" b="1">
                <a:solidFill>
                  <a:srgbClr val="252525"/>
                </a:solidFill>
                <a:latin typeface="Garamond"/>
                <a:cs typeface="Garamond"/>
              </a:rPr>
              <a:t>	</a:t>
            </a:r>
            <a:r>
              <a:rPr sz="2200" spc="-10">
                <a:solidFill>
                  <a:srgbClr val="252525"/>
                </a:solidFill>
                <a:latin typeface="Garamond"/>
                <a:cs typeface="Garamond"/>
              </a:rPr>
              <a:t>poni</a:t>
            </a:r>
            <a:r>
              <a:rPr sz="2200" spc="-15">
                <a:solidFill>
                  <a:srgbClr val="252525"/>
                </a:solidFill>
                <a:latin typeface="Garamond"/>
                <a:cs typeface="Garamond"/>
              </a:rPr>
              <a:t>e</a:t>
            </a:r>
            <a:r>
              <a:rPr sz="2200" spc="-35">
                <a:solidFill>
                  <a:srgbClr val="252525"/>
                </a:solidFill>
                <a:latin typeface="Garamond"/>
                <a:cs typeface="Garamond"/>
              </a:rPr>
              <a:t>w</a:t>
            </a:r>
            <a:r>
              <a:rPr sz="2200" spc="-5">
                <a:solidFill>
                  <a:srgbClr val="252525"/>
                </a:solidFill>
                <a:latin typeface="Garamond"/>
                <a:cs typeface="Garamond"/>
              </a:rPr>
              <a:t>aż</a:t>
            </a:r>
            <a:r>
              <a:rPr sz="2200">
                <a:solidFill>
                  <a:srgbClr val="252525"/>
                </a:solidFill>
                <a:latin typeface="Garamond"/>
                <a:cs typeface="Garamond"/>
              </a:rPr>
              <a:t>	</a:t>
            </a:r>
            <a:r>
              <a:rPr sz="2200" spc="-5">
                <a:solidFill>
                  <a:srgbClr val="252525"/>
                </a:solidFill>
                <a:latin typeface="Garamond"/>
                <a:cs typeface="Garamond"/>
              </a:rPr>
              <a:t>sys</a:t>
            </a:r>
            <a:r>
              <a:rPr sz="2200" spc="-15">
                <a:solidFill>
                  <a:srgbClr val="252525"/>
                </a:solidFill>
                <a:latin typeface="Garamond"/>
                <a:cs typeface="Garamond"/>
              </a:rPr>
              <a:t>t</a:t>
            </a:r>
            <a:r>
              <a:rPr sz="2200" spc="-5">
                <a:solidFill>
                  <a:srgbClr val="252525"/>
                </a:solidFill>
                <a:latin typeface="Garamond"/>
                <a:cs typeface="Garamond"/>
              </a:rPr>
              <a:t>em</a:t>
            </a:r>
            <a:r>
              <a:rPr sz="2200">
                <a:solidFill>
                  <a:srgbClr val="252525"/>
                </a:solidFill>
                <a:latin typeface="Garamond"/>
                <a:cs typeface="Garamond"/>
              </a:rPr>
              <a:t>	</a:t>
            </a:r>
            <a:r>
              <a:rPr sz="2200" spc="-10">
                <a:solidFill>
                  <a:srgbClr val="252525"/>
                </a:solidFill>
                <a:latin typeface="Garamond"/>
                <a:cs typeface="Garamond"/>
              </a:rPr>
              <a:t>z</a:t>
            </a:r>
            <a:r>
              <a:rPr sz="2200" spc="-15">
                <a:solidFill>
                  <a:srgbClr val="252525"/>
                </a:solidFill>
                <a:latin typeface="Garamond"/>
                <a:cs typeface="Garamond"/>
              </a:rPr>
              <a:t>a</a:t>
            </a:r>
            <a:r>
              <a:rPr sz="2200" spc="5">
                <a:solidFill>
                  <a:srgbClr val="252525"/>
                </a:solidFill>
                <a:latin typeface="Garamond"/>
                <a:cs typeface="Garamond"/>
              </a:rPr>
              <a:t>s</a:t>
            </a:r>
            <a:r>
              <a:rPr sz="2200" spc="-10">
                <a:solidFill>
                  <a:srgbClr val="252525"/>
                </a:solidFill>
                <a:latin typeface="Garamond"/>
                <a:cs typeface="Garamond"/>
              </a:rPr>
              <a:t>ad</a:t>
            </a:r>
            <a:endParaRPr sz="2200">
              <a:latin typeface="Garamond"/>
              <a:cs typeface="Garamond"/>
            </a:endParaRPr>
          </a:p>
          <a:p>
            <a:pPr marL="299085">
              <a:lnSpc>
                <a:spcPct val="100000"/>
              </a:lnSpc>
            </a:pPr>
            <a:r>
              <a:rPr sz="2200" spc="-15">
                <a:solidFill>
                  <a:srgbClr val="252525"/>
                </a:solidFill>
                <a:latin typeface="Garamond"/>
                <a:cs typeface="Garamond"/>
              </a:rPr>
              <a:t>procesowych </a:t>
            </a:r>
            <a:r>
              <a:rPr sz="2200" spc="-5">
                <a:solidFill>
                  <a:srgbClr val="252525"/>
                </a:solidFill>
                <a:latin typeface="Garamond"/>
                <a:cs typeface="Garamond"/>
              </a:rPr>
              <a:t>jest </a:t>
            </a:r>
            <a:r>
              <a:rPr sz="2200" spc="-10">
                <a:solidFill>
                  <a:srgbClr val="252525"/>
                </a:solidFill>
                <a:latin typeface="Garamond"/>
                <a:cs typeface="Garamond"/>
              </a:rPr>
              <a:t>zawsze związany </a:t>
            </a:r>
            <a:r>
              <a:rPr sz="2200" spc="-5">
                <a:solidFill>
                  <a:srgbClr val="252525"/>
                </a:solidFill>
                <a:latin typeface="Garamond"/>
                <a:cs typeface="Garamond"/>
              </a:rPr>
              <a:t>z układem stosunków </a:t>
            </a:r>
            <a:r>
              <a:rPr sz="2200" spc="-10">
                <a:solidFill>
                  <a:srgbClr val="252525"/>
                </a:solidFill>
                <a:latin typeface="Garamond"/>
                <a:cs typeface="Garamond"/>
              </a:rPr>
              <a:t>społecznych </a:t>
            </a:r>
            <a:r>
              <a:rPr sz="2200" spc="-5">
                <a:solidFill>
                  <a:srgbClr val="252525"/>
                </a:solidFill>
                <a:latin typeface="Garamond"/>
                <a:cs typeface="Garamond"/>
              </a:rPr>
              <a:t>i</a:t>
            </a:r>
            <a:r>
              <a:rPr sz="2200" spc="175">
                <a:solidFill>
                  <a:srgbClr val="252525"/>
                </a:solidFill>
                <a:latin typeface="Garamond"/>
                <a:cs typeface="Garamond"/>
              </a:rPr>
              <a:t> </a:t>
            </a:r>
            <a:r>
              <a:rPr sz="2200" spc="-10">
                <a:solidFill>
                  <a:srgbClr val="252525"/>
                </a:solidFill>
                <a:latin typeface="Garamond"/>
                <a:cs typeface="Garamond"/>
              </a:rPr>
              <a:t>politycznych;</a:t>
            </a:r>
            <a:endParaRPr sz="2200">
              <a:latin typeface="Garamond"/>
              <a:cs typeface="Garamond"/>
            </a:endParaRPr>
          </a:p>
          <a:p>
            <a:pPr marL="299085" indent="-287020">
              <a:lnSpc>
                <a:spcPct val="100000"/>
              </a:lnSpc>
              <a:spcBef>
                <a:spcPts val="1130"/>
              </a:spcBef>
              <a:buClr>
                <a:srgbClr val="83992A"/>
              </a:buClr>
              <a:buSzPct val="113636"/>
              <a:buFont typeface="Arial"/>
              <a:buChar char="•"/>
              <a:tabLst>
                <a:tab pos="299085" algn="l"/>
                <a:tab pos="299720" algn="l"/>
                <a:tab pos="648335" algn="l"/>
                <a:tab pos="1701164" algn="l"/>
                <a:tab pos="3446779" algn="l"/>
                <a:tab pos="5214620" algn="l"/>
                <a:tab pos="6333490" algn="l"/>
                <a:tab pos="6557009" algn="l"/>
                <a:tab pos="7501890" algn="l"/>
                <a:tab pos="8546465" algn="l"/>
                <a:tab pos="8979535" algn="l"/>
                <a:tab pos="9625330" algn="l"/>
              </a:tabLst>
            </a:pPr>
            <a:r>
              <a:rPr sz="2200" b="1" spc="-5">
                <a:solidFill>
                  <a:srgbClr val="252525"/>
                </a:solidFill>
                <a:latin typeface="Garamond"/>
                <a:cs typeface="Garamond"/>
              </a:rPr>
              <a:t>3.	</a:t>
            </a:r>
            <a:r>
              <a:rPr sz="2200" b="1" spc="-10">
                <a:solidFill>
                  <a:srgbClr val="252525"/>
                </a:solidFill>
                <a:latin typeface="Garamond"/>
                <a:cs typeface="Garamond"/>
              </a:rPr>
              <a:t>dot</a:t>
            </a:r>
            <a:r>
              <a:rPr sz="2200" b="1" spc="-35">
                <a:solidFill>
                  <a:srgbClr val="252525"/>
                </a:solidFill>
                <a:latin typeface="Garamond"/>
                <a:cs typeface="Garamond"/>
              </a:rPr>
              <a:t>y</a:t>
            </a:r>
            <a:r>
              <a:rPr sz="2200" b="1" spc="5">
                <a:solidFill>
                  <a:srgbClr val="252525"/>
                </a:solidFill>
                <a:latin typeface="Garamond"/>
                <a:cs typeface="Garamond"/>
              </a:rPr>
              <a:t>c</a:t>
            </a:r>
            <a:r>
              <a:rPr sz="2200" b="1" spc="-5">
                <a:solidFill>
                  <a:srgbClr val="252525"/>
                </a:solidFill>
                <a:latin typeface="Garamond"/>
                <a:cs typeface="Garamond"/>
              </a:rPr>
              <a:t>zy</a:t>
            </a:r>
            <a:r>
              <a:rPr sz="2200" b="1">
                <a:solidFill>
                  <a:srgbClr val="252525"/>
                </a:solidFill>
                <a:latin typeface="Garamond"/>
                <a:cs typeface="Garamond"/>
              </a:rPr>
              <a:t>	b</a:t>
            </a:r>
            <a:r>
              <a:rPr sz="2200" b="1" spc="-5">
                <a:solidFill>
                  <a:srgbClr val="252525"/>
                </a:solidFill>
                <a:latin typeface="Garamond"/>
                <a:cs typeface="Garamond"/>
              </a:rPr>
              <a:t>ez</a:t>
            </a:r>
            <a:r>
              <a:rPr sz="2200" b="1" spc="5">
                <a:solidFill>
                  <a:srgbClr val="252525"/>
                </a:solidFill>
                <a:latin typeface="Garamond"/>
                <a:cs typeface="Garamond"/>
              </a:rPr>
              <a:t>p</a:t>
            </a:r>
            <a:r>
              <a:rPr sz="2200" b="1" spc="-5">
                <a:solidFill>
                  <a:srgbClr val="252525"/>
                </a:solidFill>
                <a:latin typeface="Garamond"/>
                <a:cs typeface="Garamond"/>
              </a:rPr>
              <a:t>o</a:t>
            </a:r>
            <a:r>
              <a:rPr sz="2200" b="1" spc="-15">
                <a:solidFill>
                  <a:srgbClr val="252525"/>
                </a:solidFill>
                <a:latin typeface="Garamond"/>
                <a:cs typeface="Garamond"/>
              </a:rPr>
              <a:t>ś</a:t>
            </a:r>
            <a:r>
              <a:rPr sz="2200" b="1" spc="30">
                <a:solidFill>
                  <a:srgbClr val="252525"/>
                </a:solidFill>
                <a:latin typeface="Garamond"/>
                <a:cs typeface="Garamond"/>
              </a:rPr>
              <a:t>r</a:t>
            </a:r>
            <a:r>
              <a:rPr sz="2200" b="1" spc="-5">
                <a:solidFill>
                  <a:srgbClr val="252525"/>
                </a:solidFill>
                <a:latin typeface="Garamond"/>
                <a:cs typeface="Garamond"/>
              </a:rPr>
              <a:t>ed</a:t>
            </a:r>
            <a:r>
              <a:rPr sz="2200" b="1" spc="5">
                <a:solidFill>
                  <a:srgbClr val="252525"/>
                </a:solidFill>
                <a:latin typeface="Garamond"/>
                <a:cs typeface="Garamond"/>
              </a:rPr>
              <a:t>n</a:t>
            </a:r>
            <a:r>
              <a:rPr sz="2200" b="1" spc="-5">
                <a:solidFill>
                  <a:srgbClr val="252525"/>
                </a:solidFill>
                <a:latin typeface="Garamond"/>
                <a:cs typeface="Garamond"/>
              </a:rPr>
              <a:t>io</a:t>
            </a:r>
            <a:r>
              <a:rPr sz="2200" b="1">
                <a:solidFill>
                  <a:srgbClr val="252525"/>
                </a:solidFill>
                <a:latin typeface="Garamond"/>
                <a:cs typeface="Garamond"/>
              </a:rPr>
              <a:t>	</a:t>
            </a:r>
            <a:r>
              <a:rPr sz="2200" b="1" spc="-10">
                <a:solidFill>
                  <a:srgbClr val="252525"/>
                </a:solidFill>
                <a:latin typeface="Garamond"/>
                <a:cs typeface="Garamond"/>
              </a:rPr>
              <a:t>po</a:t>
            </a:r>
            <a:r>
              <a:rPr sz="2200" b="1" spc="-15">
                <a:solidFill>
                  <a:srgbClr val="252525"/>
                </a:solidFill>
                <a:latin typeface="Garamond"/>
                <a:cs typeface="Garamond"/>
              </a:rPr>
              <a:t>s</a:t>
            </a:r>
            <a:r>
              <a:rPr sz="2200" b="1" spc="-5">
                <a:solidFill>
                  <a:srgbClr val="252525"/>
                </a:solidFill>
                <a:latin typeface="Garamond"/>
                <a:cs typeface="Garamond"/>
              </a:rPr>
              <a:t>t</a:t>
            </a:r>
            <a:r>
              <a:rPr sz="2200" b="1">
                <a:solidFill>
                  <a:srgbClr val="252525"/>
                </a:solidFill>
                <a:latin typeface="Garamond"/>
                <a:cs typeface="Garamond"/>
              </a:rPr>
              <a:t>ęp</a:t>
            </a:r>
            <a:r>
              <a:rPr sz="2200" b="1" spc="-35">
                <a:solidFill>
                  <a:srgbClr val="252525"/>
                </a:solidFill>
                <a:latin typeface="Garamond"/>
                <a:cs typeface="Garamond"/>
              </a:rPr>
              <a:t>o</a:t>
            </a:r>
            <a:r>
              <a:rPr sz="2200" b="1" spc="-65">
                <a:solidFill>
                  <a:srgbClr val="252525"/>
                </a:solidFill>
                <a:latin typeface="Garamond"/>
                <a:cs typeface="Garamond"/>
              </a:rPr>
              <a:t>w</a:t>
            </a:r>
            <a:r>
              <a:rPr sz="2200" b="1" spc="-5">
                <a:solidFill>
                  <a:srgbClr val="252525"/>
                </a:solidFill>
                <a:latin typeface="Garamond"/>
                <a:cs typeface="Garamond"/>
              </a:rPr>
              <a:t>a</a:t>
            </a:r>
            <a:r>
              <a:rPr sz="2200" b="1" spc="5">
                <a:solidFill>
                  <a:srgbClr val="252525"/>
                </a:solidFill>
                <a:latin typeface="Garamond"/>
                <a:cs typeface="Garamond"/>
              </a:rPr>
              <a:t>n</a:t>
            </a:r>
            <a:r>
              <a:rPr sz="2200" b="1" spc="-10">
                <a:solidFill>
                  <a:srgbClr val="252525"/>
                </a:solidFill>
                <a:latin typeface="Garamond"/>
                <a:cs typeface="Garamond"/>
              </a:rPr>
              <a:t>i</a:t>
            </a:r>
            <a:r>
              <a:rPr sz="2200" b="1" spc="-5">
                <a:solidFill>
                  <a:srgbClr val="252525"/>
                </a:solidFill>
                <a:latin typeface="Garamond"/>
                <a:cs typeface="Garamond"/>
              </a:rPr>
              <a:t>a</a:t>
            </a:r>
            <a:r>
              <a:rPr sz="2200" b="1">
                <a:solidFill>
                  <a:srgbClr val="252525"/>
                </a:solidFill>
                <a:latin typeface="Garamond"/>
                <a:cs typeface="Garamond"/>
              </a:rPr>
              <a:t>	</a:t>
            </a:r>
            <a:r>
              <a:rPr sz="2200" b="1" spc="-10">
                <a:solidFill>
                  <a:srgbClr val="252525"/>
                </a:solidFill>
                <a:latin typeface="Garamond"/>
                <a:cs typeface="Garamond"/>
              </a:rPr>
              <a:t>k</a:t>
            </a:r>
            <a:r>
              <a:rPr sz="2200" b="1" spc="5">
                <a:solidFill>
                  <a:srgbClr val="252525"/>
                </a:solidFill>
                <a:latin typeface="Garamond"/>
                <a:cs typeface="Garamond"/>
              </a:rPr>
              <a:t>a</a:t>
            </a:r>
            <a:r>
              <a:rPr sz="2200" b="1" spc="75">
                <a:solidFill>
                  <a:srgbClr val="252525"/>
                </a:solidFill>
                <a:latin typeface="Garamond"/>
                <a:cs typeface="Garamond"/>
              </a:rPr>
              <a:t>r</a:t>
            </a:r>
            <a:r>
              <a:rPr sz="2200" b="1" spc="-10">
                <a:solidFill>
                  <a:srgbClr val="252525"/>
                </a:solidFill>
                <a:latin typeface="Garamond"/>
                <a:cs typeface="Garamond"/>
              </a:rPr>
              <a:t>ne</a:t>
            </a:r>
            <a:r>
              <a:rPr sz="2200" b="1">
                <a:solidFill>
                  <a:srgbClr val="252525"/>
                </a:solidFill>
                <a:latin typeface="Garamond"/>
                <a:cs typeface="Garamond"/>
              </a:rPr>
              <a:t>g</a:t>
            </a:r>
            <a:r>
              <a:rPr sz="2200" b="1" spc="-5">
                <a:solidFill>
                  <a:srgbClr val="252525"/>
                </a:solidFill>
                <a:latin typeface="Garamond"/>
                <a:cs typeface="Garamond"/>
              </a:rPr>
              <a:t>o</a:t>
            </a:r>
            <a:r>
              <a:rPr sz="2200" b="1">
                <a:solidFill>
                  <a:srgbClr val="252525"/>
                </a:solidFill>
                <a:latin typeface="Garamond"/>
                <a:cs typeface="Garamond"/>
              </a:rPr>
              <a:t>	</a:t>
            </a:r>
            <a:r>
              <a:rPr sz="2200" b="1" spc="-5">
                <a:solidFill>
                  <a:srgbClr val="252525"/>
                </a:solidFill>
                <a:latin typeface="Garamond"/>
                <a:cs typeface="Garamond"/>
              </a:rPr>
              <a:t>i</a:t>
            </a:r>
            <a:r>
              <a:rPr sz="2200" b="1">
                <a:solidFill>
                  <a:srgbClr val="252525"/>
                </a:solidFill>
                <a:latin typeface="Garamond"/>
                <a:cs typeface="Garamond"/>
              </a:rPr>
              <a:t>	</a:t>
            </a:r>
            <a:r>
              <a:rPr sz="2200" b="1" spc="-10">
                <a:solidFill>
                  <a:srgbClr val="252525"/>
                </a:solidFill>
                <a:latin typeface="Garamond"/>
                <a:cs typeface="Garamond"/>
              </a:rPr>
              <a:t>wp</a:t>
            </a:r>
            <a:r>
              <a:rPr sz="2200" b="1" spc="20">
                <a:solidFill>
                  <a:srgbClr val="252525"/>
                </a:solidFill>
                <a:latin typeface="Garamond"/>
                <a:cs typeface="Garamond"/>
              </a:rPr>
              <a:t>r</a:t>
            </a:r>
            <a:r>
              <a:rPr sz="2200" b="1" spc="-5">
                <a:solidFill>
                  <a:srgbClr val="252525"/>
                </a:solidFill>
                <a:latin typeface="Garamond"/>
                <a:cs typeface="Garamond"/>
              </a:rPr>
              <a:t>ost</a:t>
            </a:r>
            <a:r>
              <a:rPr sz="2200" b="1">
                <a:solidFill>
                  <a:srgbClr val="252525"/>
                </a:solidFill>
                <a:latin typeface="Garamond"/>
                <a:cs typeface="Garamond"/>
              </a:rPr>
              <a:t>	</a:t>
            </a:r>
            <a:r>
              <a:rPr sz="2200" b="1" spc="-10">
                <a:solidFill>
                  <a:srgbClr val="252525"/>
                </a:solidFill>
                <a:latin typeface="Garamond"/>
                <a:cs typeface="Garamond"/>
              </a:rPr>
              <a:t>wp</a:t>
            </a:r>
            <a:r>
              <a:rPr sz="2200" b="1" spc="5">
                <a:solidFill>
                  <a:srgbClr val="252525"/>
                </a:solidFill>
                <a:latin typeface="Garamond"/>
                <a:cs typeface="Garamond"/>
              </a:rPr>
              <a:t>ł</a:t>
            </a:r>
            <a:r>
              <a:rPr sz="2200" b="1" spc="-5">
                <a:solidFill>
                  <a:srgbClr val="252525"/>
                </a:solidFill>
                <a:latin typeface="Garamond"/>
                <a:cs typeface="Garamond"/>
              </a:rPr>
              <a:t>y</a:t>
            </a:r>
            <a:r>
              <a:rPr sz="2200" b="1" spc="-60">
                <a:solidFill>
                  <a:srgbClr val="252525"/>
                </a:solidFill>
                <a:latin typeface="Garamond"/>
                <a:cs typeface="Garamond"/>
              </a:rPr>
              <a:t>w</a:t>
            </a:r>
            <a:r>
              <a:rPr sz="2200" b="1" spc="-5">
                <a:solidFill>
                  <a:srgbClr val="252525"/>
                </a:solidFill>
                <a:latin typeface="Garamond"/>
                <a:cs typeface="Garamond"/>
              </a:rPr>
              <a:t>a</a:t>
            </a:r>
            <a:r>
              <a:rPr sz="2200" b="1">
                <a:solidFill>
                  <a:srgbClr val="252525"/>
                </a:solidFill>
                <a:latin typeface="Garamond"/>
                <a:cs typeface="Garamond"/>
              </a:rPr>
              <a:t>	</a:t>
            </a:r>
            <a:r>
              <a:rPr sz="2200" b="1" spc="-10">
                <a:solidFill>
                  <a:srgbClr val="252525"/>
                </a:solidFill>
                <a:latin typeface="Garamond"/>
                <a:cs typeface="Garamond"/>
              </a:rPr>
              <a:t>n</a:t>
            </a:r>
            <a:r>
              <a:rPr sz="2200" b="1" spc="-5">
                <a:solidFill>
                  <a:srgbClr val="252525"/>
                </a:solidFill>
                <a:latin typeface="Garamond"/>
                <a:cs typeface="Garamond"/>
              </a:rPr>
              <a:t>a</a:t>
            </a:r>
            <a:r>
              <a:rPr sz="2200" b="1">
                <a:solidFill>
                  <a:srgbClr val="252525"/>
                </a:solidFill>
                <a:latin typeface="Garamond"/>
                <a:cs typeface="Garamond"/>
              </a:rPr>
              <a:t>	</a:t>
            </a:r>
            <a:r>
              <a:rPr sz="2200" b="1" spc="-10">
                <a:solidFill>
                  <a:srgbClr val="252525"/>
                </a:solidFill>
                <a:latin typeface="Garamond"/>
                <a:cs typeface="Garamond"/>
              </a:rPr>
              <a:t>j</a:t>
            </a:r>
            <a:r>
              <a:rPr sz="2200" b="1" spc="-5">
                <a:solidFill>
                  <a:srgbClr val="252525"/>
                </a:solidFill>
                <a:latin typeface="Garamond"/>
                <a:cs typeface="Garamond"/>
              </a:rPr>
              <a:t>ego</a:t>
            </a:r>
            <a:r>
              <a:rPr sz="2200" b="1">
                <a:solidFill>
                  <a:srgbClr val="252525"/>
                </a:solidFill>
                <a:latin typeface="Garamond"/>
                <a:cs typeface="Garamond"/>
              </a:rPr>
              <a:t>	</a:t>
            </a:r>
            <a:r>
              <a:rPr sz="2200" b="1" spc="-5">
                <a:solidFill>
                  <a:srgbClr val="252525"/>
                </a:solidFill>
                <a:latin typeface="Garamond"/>
                <a:cs typeface="Garamond"/>
              </a:rPr>
              <a:t>model</a:t>
            </a:r>
            <a:endParaRPr sz="2200">
              <a:latin typeface="Garamond"/>
              <a:cs typeface="Garamond"/>
            </a:endParaRPr>
          </a:p>
          <a:p>
            <a:pPr marL="299085">
              <a:lnSpc>
                <a:spcPct val="100000"/>
              </a:lnSpc>
            </a:pPr>
            <a:r>
              <a:rPr sz="2200" spc="-10">
                <a:solidFill>
                  <a:srgbClr val="252525"/>
                </a:solidFill>
                <a:latin typeface="Garamond"/>
                <a:cs typeface="Garamond"/>
              </a:rPr>
              <a:t>(zasadami naczelnymi </a:t>
            </a:r>
            <a:r>
              <a:rPr sz="2200" spc="-5">
                <a:solidFill>
                  <a:srgbClr val="252525"/>
                </a:solidFill>
                <a:latin typeface="Garamond"/>
                <a:cs typeface="Garamond"/>
              </a:rPr>
              <a:t>nie są więc </a:t>
            </a:r>
            <a:r>
              <a:rPr sz="2200" spc="-10">
                <a:solidFill>
                  <a:srgbClr val="252525"/>
                </a:solidFill>
                <a:latin typeface="Garamond"/>
                <a:cs typeface="Garamond"/>
              </a:rPr>
              <a:t>zasady </a:t>
            </a:r>
            <a:r>
              <a:rPr sz="2200" spc="-5">
                <a:solidFill>
                  <a:srgbClr val="252525"/>
                </a:solidFill>
                <a:latin typeface="Garamond"/>
                <a:cs typeface="Garamond"/>
              </a:rPr>
              <a:t>dotyczące wszystkich dziedzin</a:t>
            </a:r>
            <a:r>
              <a:rPr sz="2200" spc="130">
                <a:solidFill>
                  <a:srgbClr val="252525"/>
                </a:solidFill>
                <a:latin typeface="Garamond"/>
                <a:cs typeface="Garamond"/>
              </a:rPr>
              <a:t> </a:t>
            </a:r>
            <a:r>
              <a:rPr sz="2200" spc="-15">
                <a:solidFill>
                  <a:srgbClr val="252525"/>
                </a:solidFill>
                <a:latin typeface="Garamond"/>
                <a:cs typeface="Garamond"/>
              </a:rPr>
              <a:t>prawa);</a:t>
            </a:r>
            <a:endParaRPr sz="2200">
              <a:latin typeface="Garamond"/>
              <a:cs typeface="Garamond"/>
            </a:endParaRPr>
          </a:p>
          <a:p>
            <a:pPr marL="299085" marR="6985" indent="-287020">
              <a:lnSpc>
                <a:spcPct val="100000"/>
              </a:lnSpc>
              <a:spcBef>
                <a:spcPts val="1130"/>
              </a:spcBef>
              <a:buClr>
                <a:srgbClr val="83992A"/>
              </a:buClr>
              <a:buSzPct val="113636"/>
              <a:buFont typeface="Arial"/>
              <a:buChar char="•"/>
              <a:tabLst>
                <a:tab pos="299085" algn="l"/>
                <a:tab pos="299720" algn="l"/>
              </a:tabLst>
            </a:pPr>
            <a:r>
              <a:rPr sz="2200" spc="-5">
                <a:solidFill>
                  <a:srgbClr val="252525"/>
                </a:solidFill>
                <a:latin typeface="Garamond"/>
                <a:cs typeface="Garamond"/>
              </a:rPr>
              <a:t>4. </a:t>
            </a:r>
            <a:r>
              <a:rPr sz="2200" b="1" u="heavy" spc="-10">
                <a:solidFill>
                  <a:srgbClr val="252525"/>
                </a:solidFill>
                <a:uFill>
                  <a:solidFill>
                    <a:srgbClr val="252525"/>
                  </a:solidFill>
                </a:uFill>
                <a:latin typeface="Garamond"/>
                <a:cs typeface="Garamond"/>
              </a:rPr>
              <a:t>powinna </a:t>
            </a:r>
            <a:r>
              <a:rPr sz="2200" b="1" u="heavy">
                <a:solidFill>
                  <a:srgbClr val="252525"/>
                </a:solidFill>
                <a:uFill>
                  <a:solidFill>
                    <a:srgbClr val="252525"/>
                  </a:solidFill>
                </a:uFill>
                <a:latin typeface="Garamond"/>
                <a:cs typeface="Garamond"/>
              </a:rPr>
              <a:t>mieć </a:t>
            </a:r>
            <a:r>
              <a:rPr sz="2200" b="1" u="heavy" spc="-5">
                <a:solidFill>
                  <a:srgbClr val="252525"/>
                </a:solidFill>
                <a:uFill>
                  <a:solidFill>
                    <a:srgbClr val="252525"/>
                  </a:solidFill>
                </a:uFill>
                <a:latin typeface="Garamond"/>
                <a:cs typeface="Garamond"/>
              </a:rPr>
              <a:t>charakter dyrektywny</a:t>
            </a:r>
            <a:r>
              <a:rPr sz="2200" spc="-5">
                <a:solidFill>
                  <a:srgbClr val="252525"/>
                </a:solidFill>
                <a:latin typeface="Garamond"/>
                <a:cs typeface="Garamond"/>
              </a:rPr>
              <a:t>, </a:t>
            </a:r>
            <a:r>
              <a:rPr sz="2200">
                <a:solidFill>
                  <a:srgbClr val="252525"/>
                </a:solidFill>
                <a:latin typeface="Garamond"/>
                <a:cs typeface="Garamond"/>
              </a:rPr>
              <a:t>to </a:t>
            </a:r>
            <a:r>
              <a:rPr sz="2200" spc="-5">
                <a:solidFill>
                  <a:srgbClr val="252525"/>
                </a:solidFill>
                <a:latin typeface="Garamond"/>
                <a:cs typeface="Garamond"/>
              </a:rPr>
              <a:t>znaczy </a:t>
            </a:r>
            <a:r>
              <a:rPr sz="2200" spc="-10">
                <a:solidFill>
                  <a:srgbClr val="252525"/>
                </a:solidFill>
                <a:latin typeface="Garamond"/>
                <a:cs typeface="Garamond"/>
              </a:rPr>
              <a:t>być </a:t>
            </a:r>
            <a:r>
              <a:rPr sz="2200" spc="-5">
                <a:solidFill>
                  <a:srgbClr val="252525"/>
                </a:solidFill>
                <a:latin typeface="Garamond"/>
                <a:cs typeface="Garamond"/>
              </a:rPr>
              <a:t>regułą rozwiązania </a:t>
            </a:r>
            <a:r>
              <a:rPr sz="2200">
                <a:solidFill>
                  <a:srgbClr val="252525"/>
                </a:solidFill>
                <a:latin typeface="Garamond"/>
                <a:cs typeface="Garamond"/>
              </a:rPr>
              <a:t>organizacyjnego  </a:t>
            </a:r>
            <a:r>
              <a:rPr sz="2200" spc="-5">
                <a:solidFill>
                  <a:srgbClr val="252525"/>
                </a:solidFill>
                <a:latin typeface="Garamond"/>
                <a:cs typeface="Garamond"/>
              </a:rPr>
              <a:t>lub </a:t>
            </a:r>
            <a:r>
              <a:rPr sz="2200" spc="-15">
                <a:solidFill>
                  <a:srgbClr val="252525"/>
                </a:solidFill>
                <a:latin typeface="Garamond"/>
                <a:cs typeface="Garamond"/>
              </a:rPr>
              <a:t>zachowania, </a:t>
            </a:r>
            <a:r>
              <a:rPr sz="2200" spc="-5">
                <a:solidFill>
                  <a:srgbClr val="252525"/>
                </a:solidFill>
                <a:latin typeface="Garamond"/>
                <a:cs typeface="Garamond"/>
              </a:rPr>
              <a:t>które w ten sposób </a:t>
            </a:r>
            <a:r>
              <a:rPr sz="2200" spc="-10">
                <a:solidFill>
                  <a:srgbClr val="252525"/>
                </a:solidFill>
                <a:latin typeface="Garamond"/>
                <a:cs typeface="Garamond"/>
              </a:rPr>
              <a:t>powinno </a:t>
            </a:r>
            <a:r>
              <a:rPr sz="2200" spc="-5">
                <a:solidFill>
                  <a:srgbClr val="252525"/>
                </a:solidFill>
                <a:latin typeface="Garamond"/>
                <a:cs typeface="Garamond"/>
              </a:rPr>
              <a:t>stać się</a:t>
            </a:r>
            <a:r>
              <a:rPr sz="2200" spc="150">
                <a:solidFill>
                  <a:srgbClr val="252525"/>
                </a:solidFill>
                <a:latin typeface="Garamond"/>
                <a:cs typeface="Garamond"/>
              </a:rPr>
              <a:t> </a:t>
            </a:r>
            <a:r>
              <a:rPr sz="2200" spc="-15">
                <a:solidFill>
                  <a:srgbClr val="252525"/>
                </a:solidFill>
                <a:latin typeface="Garamond"/>
                <a:cs typeface="Garamond"/>
              </a:rPr>
              <a:t>prawidłowością.</a:t>
            </a:r>
            <a:endParaRPr sz="2200">
              <a:latin typeface="Garamond"/>
              <a:cs typeface="Garamon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920620" y="914526"/>
            <a:ext cx="8348345" cy="513715"/>
          </a:xfrm>
          <a:prstGeom prst="rect">
            <a:avLst/>
          </a:prstGeom>
        </p:spPr>
        <p:txBody>
          <a:bodyPr vert="horz" wrap="square" lIns="0" tIns="13335" rIns="0" bIns="0" rtlCol="0">
            <a:spAutoFit/>
          </a:bodyPr>
          <a:lstStyle/>
          <a:p>
            <a:pPr marL="12700">
              <a:lnSpc>
                <a:spcPct val="100000"/>
              </a:lnSpc>
              <a:spcBef>
                <a:spcPts val="105"/>
              </a:spcBef>
            </a:pPr>
            <a:r>
              <a:rPr sz="3200" spc="-15"/>
              <a:t>KLASYFIKACJA </a:t>
            </a:r>
            <a:r>
              <a:rPr sz="3200" spc="-5"/>
              <a:t>ZASAD </a:t>
            </a:r>
            <a:r>
              <a:rPr sz="3200" spc="-45"/>
              <a:t>WG </a:t>
            </a:r>
            <a:r>
              <a:rPr sz="3200" spc="-90"/>
              <a:t>PROF.</a:t>
            </a:r>
            <a:r>
              <a:rPr sz="3200" spc="-60"/>
              <a:t> </a:t>
            </a:r>
            <a:r>
              <a:rPr sz="3200" spc="-25"/>
              <a:t>SKORUPKI</a:t>
            </a:r>
            <a:endParaRPr sz="3200"/>
          </a:p>
        </p:txBody>
      </p:sp>
      <p:sp>
        <p:nvSpPr>
          <p:cNvPr id="4" name="object 4"/>
          <p:cNvSpPr txBox="1"/>
          <p:nvPr/>
        </p:nvSpPr>
        <p:spPr>
          <a:xfrm>
            <a:off x="819403" y="1344110"/>
            <a:ext cx="3611879" cy="4615180"/>
          </a:xfrm>
          <a:prstGeom prst="rect">
            <a:avLst/>
          </a:prstGeom>
        </p:spPr>
        <p:txBody>
          <a:bodyPr vert="horz" wrap="square" lIns="0" tIns="67945" rIns="0" bIns="0" rtlCol="0">
            <a:spAutoFit/>
          </a:bodyPr>
          <a:lstStyle/>
          <a:p>
            <a:pPr marL="299085" indent="-287020">
              <a:lnSpc>
                <a:spcPct val="100000"/>
              </a:lnSpc>
              <a:spcBef>
                <a:spcPts val="535"/>
              </a:spcBef>
              <a:buClr>
                <a:srgbClr val="83992A"/>
              </a:buClr>
              <a:buSzPct val="114705"/>
              <a:buFont typeface="Arial"/>
              <a:buChar char="•"/>
              <a:tabLst>
                <a:tab pos="299085" algn="l"/>
                <a:tab pos="299720" algn="l"/>
              </a:tabLst>
            </a:pPr>
            <a:r>
              <a:rPr sz="1700" b="1">
                <a:solidFill>
                  <a:srgbClr val="252525"/>
                </a:solidFill>
                <a:latin typeface="Garamond"/>
                <a:cs typeface="Garamond"/>
              </a:rPr>
              <a:t>I. Zasady procesu</a:t>
            </a:r>
            <a:r>
              <a:rPr sz="1700" b="1" spc="-35">
                <a:solidFill>
                  <a:srgbClr val="252525"/>
                </a:solidFill>
                <a:latin typeface="Garamond"/>
                <a:cs typeface="Garamond"/>
              </a:rPr>
              <a:t> </a:t>
            </a:r>
            <a:r>
              <a:rPr sz="1700" b="1" spc="5">
                <a:solidFill>
                  <a:srgbClr val="252525"/>
                </a:solidFill>
                <a:latin typeface="Garamond"/>
                <a:cs typeface="Garamond"/>
              </a:rPr>
              <a:t>karnego:</a:t>
            </a:r>
            <a:endParaRPr sz="1700">
              <a:latin typeface="Garamond"/>
              <a:cs typeface="Garamond"/>
            </a:endParaRPr>
          </a:p>
          <a:p>
            <a:pPr marL="299085" indent="-287020">
              <a:lnSpc>
                <a:spcPct val="100000"/>
              </a:lnSpc>
              <a:spcBef>
                <a:spcPts val="615"/>
              </a:spcBef>
              <a:buClr>
                <a:srgbClr val="83992A"/>
              </a:buClr>
              <a:buSzPct val="114285"/>
              <a:buFont typeface="Arial"/>
              <a:buChar char="•"/>
              <a:tabLst>
                <a:tab pos="299085" algn="l"/>
                <a:tab pos="299720" algn="l"/>
              </a:tabLst>
            </a:pPr>
            <a:r>
              <a:rPr sz="1400">
                <a:solidFill>
                  <a:srgbClr val="252525"/>
                </a:solidFill>
                <a:latin typeface="Garamond"/>
                <a:cs typeface="Garamond"/>
              </a:rPr>
              <a:t>1. zasady </a:t>
            </a:r>
            <a:r>
              <a:rPr sz="1400" spc="-5">
                <a:solidFill>
                  <a:srgbClr val="252525"/>
                </a:solidFill>
                <a:latin typeface="Garamond"/>
                <a:cs typeface="Garamond"/>
              </a:rPr>
              <a:t>ogólnoprawne (II</a:t>
            </a:r>
            <a:r>
              <a:rPr sz="1400" spc="-35">
                <a:solidFill>
                  <a:srgbClr val="252525"/>
                </a:solidFill>
                <a:latin typeface="Garamond"/>
                <a:cs typeface="Garamond"/>
              </a:rPr>
              <a:t> </a:t>
            </a:r>
            <a:r>
              <a:rPr sz="1400">
                <a:solidFill>
                  <a:srgbClr val="252525"/>
                </a:solidFill>
                <a:latin typeface="Garamond"/>
                <a:cs typeface="Garamond"/>
              </a:rPr>
              <a:t>stopnia),</a:t>
            </a:r>
            <a:endParaRPr sz="1400">
              <a:latin typeface="Garamond"/>
              <a:cs typeface="Garamond"/>
            </a:endParaRPr>
          </a:p>
          <a:p>
            <a:pPr marL="299085" indent="-287020">
              <a:lnSpc>
                <a:spcPct val="100000"/>
              </a:lnSpc>
              <a:spcBef>
                <a:spcPts val="600"/>
              </a:spcBef>
              <a:buClr>
                <a:srgbClr val="83992A"/>
              </a:buClr>
              <a:buSzPct val="114285"/>
              <a:buFont typeface="Arial"/>
              <a:buChar char="•"/>
              <a:tabLst>
                <a:tab pos="299085" algn="l"/>
                <a:tab pos="299720" algn="l"/>
              </a:tabLst>
            </a:pPr>
            <a:r>
              <a:rPr sz="1400">
                <a:solidFill>
                  <a:srgbClr val="252525"/>
                </a:solidFill>
                <a:latin typeface="Garamond"/>
                <a:cs typeface="Garamond"/>
              </a:rPr>
              <a:t>2. zasady ściśle </a:t>
            </a:r>
            <a:r>
              <a:rPr sz="1400" spc="-5">
                <a:solidFill>
                  <a:srgbClr val="252525"/>
                </a:solidFill>
                <a:latin typeface="Garamond"/>
                <a:cs typeface="Garamond"/>
              </a:rPr>
              <a:t>procesowe </a:t>
            </a:r>
            <a:r>
              <a:rPr sz="1400">
                <a:solidFill>
                  <a:srgbClr val="252525"/>
                </a:solidFill>
                <a:latin typeface="Garamond"/>
                <a:cs typeface="Garamond"/>
              </a:rPr>
              <a:t>(I</a:t>
            </a:r>
            <a:r>
              <a:rPr sz="1400" spc="-25">
                <a:solidFill>
                  <a:srgbClr val="252525"/>
                </a:solidFill>
                <a:latin typeface="Garamond"/>
                <a:cs typeface="Garamond"/>
              </a:rPr>
              <a:t> </a:t>
            </a:r>
            <a:r>
              <a:rPr sz="1400">
                <a:solidFill>
                  <a:srgbClr val="252525"/>
                </a:solidFill>
                <a:latin typeface="Garamond"/>
                <a:cs typeface="Garamond"/>
              </a:rPr>
              <a:t>stopnia).</a:t>
            </a:r>
            <a:endParaRPr sz="1400">
              <a:latin typeface="Garamond"/>
              <a:cs typeface="Garamond"/>
            </a:endParaRPr>
          </a:p>
          <a:p>
            <a:pPr marL="751205" lvl="1" indent="-281940">
              <a:lnSpc>
                <a:spcPct val="100000"/>
              </a:lnSpc>
              <a:spcBef>
                <a:spcPts val="585"/>
              </a:spcBef>
              <a:buAutoNum type="romanUcPeriod" startAt="2"/>
              <a:tabLst>
                <a:tab pos="751840" algn="l"/>
              </a:tabLst>
            </a:pPr>
            <a:r>
              <a:rPr sz="1700" b="1">
                <a:solidFill>
                  <a:srgbClr val="252525"/>
                </a:solidFill>
                <a:latin typeface="Garamond"/>
                <a:cs typeface="Garamond"/>
              </a:rPr>
              <a:t>Zasady ściśle</a:t>
            </a:r>
            <a:r>
              <a:rPr sz="1700" b="1" spc="-15">
                <a:solidFill>
                  <a:srgbClr val="252525"/>
                </a:solidFill>
                <a:latin typeface="Garamond"/>
                <a:cs typeface="Garamond"/>
              </a:rPr>
              <a:t> </a:t>
            </a:r>
            <a:r>
              <a:rPr sz="1700" b="1" spc="-5">
                <a:solidFill>
                  <a:srgbClr val="252525"/>
                </a:solidFill>
                <a:latin typeface="Garamond"/>
                <a:cs typeface="Garamond"/>
              </a:rPr>
              <a:t>procesowe:</a:t>
            </a:r>
            <a:endParaRPr sz="1700">
              <a:latin typeface="Garamond"/>
              <a:cs typeface="Garamond"/>
            </a:endParaRPr>
          </a:p>
          <a:p>
            <a:pPr marL="1094740" lvl="2" indent="-168275">
              <a:lnSpc>
                <a:spcPct val="100000"/>
              </a:lnSpc>
              <a:spcBef>
                <a:spcPts val="615"/>
              </a:spcBef>
              <a:buAutoNum type="arabicPeriod"/>
              <a:tabLst>
                <a:tab pos="1095375" algn="l"/>
              </a:tabLst>
            </a:pPr>
            <a:r>
              <a:rPr sz="1400">
                <a:solidFill>
                  <a:srgbClr val="252525"/>
                </a:solidFill>
                <a:latin typeface="Garamond"/>
                <a:cs typeface="Garamond"/>
              </a:rPr>
              <a:t>zasady</a:t>
            </a:r>
            <a:r>
              <a:rPr sz="1400" spc="-20">
                <a:solidFill>
                  <a:srgbClr val="252525"/>
                </a:solidFill>
                <a:latin typeface="Garamond"/>
                <a:cs typeface="Garamond"/>
              </a:rPr>
              <a:t> </a:t>
            </a:r>
            <a:r>
              <a:rPr sz="1400" spc="-5">
                <a:solidFill>
                  <a:srgbClr val="252525"/>
                </a:solidFill>
                <a:latin typeface="Garamond"/>
                <a:cs typeface="Garamond"/>
              </a:rPr>
              <a:t>naczelne,</a:t>
            </a:r>
            <a:endParaRPr sz="1400">
              <a:latin typeface="Garamond"/>
              <a:cs typeface="Garamond"/>
            </a:endParaRPr>
          </a:p>
          <a:p>
            <a:pPr marL="1094740" lvl="2" indent="-168275">
              <a:lnSpc>
                <a:spcPct val="100000"/>
              </a:lnSpc>
              <a:spcBef>
                <a:spcPts val="600"/>
              </a:spcBef>
              <a:buAutoNum type="arabicPeriod"/>
              <a:tabLst>
                <a:tab pos="1095375" algn="l"/>
              </a:tabLst>
            </a:pPr>
            <a:r>
              <a:rPr sz="1400">
                <a:solidFill>
                  <a:srgbClr val="252525"/>
                </a:solidFill>
                <a:latin typeface="Garamond"/>
                <a:cs typeface="Garamond"/>
              </a:rPr>
              <a:t>pozostałe zasady</a:t>
            </a:r>
            <a:r>
              <a:rPr sz="1400" spc="-50">
                <a:solidFill>
                  <a:srgbClr val="252525"/>
                </a:solidFill>
                <a:latin typeface="Garamond"/>
                <a:cs typeface="Garamond"/>
              </a:rPr>
              <a:t> </a:t>
            </a:r>
            <a:r>
              <a:rPr sz="1400">
                <a:solidFill>
                  <a:srgbClr val="252525"/>
                </a:solidFill>
                <a:latin typeface="Garamond"/>
                <a:cs typeface="Garamond"/>
              </a:rPr>
              <a:t>procesu</a:t>
            </a:r>
            <a:endParaRPr sz="1400">
              <a:latin typeface="Garamond"/>
              <a:cs typeface="Garamond"/>
            </a:endParaRPr>
          </a:p>
          <a:p>
            <a:pPr marL="299085" indent="-287020">
              <a:lnSpc>
                <a:spcPct val="100000"/>
              </a:lnSpc>
              <a:spcBef>
                <a:spcPts val="590"/>
              </a:spcBef>
              <a:buClr>
                <a:srgbClr val="83992A"/>
              </a:buClr>
              <a:buSzPct val="114705"/>
              <a:buFont typeface="Arial"/>
              <a:buChar char="•"/>
              <a:tabLst>
                <a:tab pos="299085" algn="l"/>
                <a:tab pos="299720" algn="l"/>
              </a:tabLst>
            </a:pPr>
            <a:r>
              <a:rPr sz="1700" b="1">
                <a:solidFill>
                  <a:srgbClr val="252525"/>
                </a:solidFill>
                <a:latin typeface="Garamond"/>
                <a:cs typeface="Garamond"/>
              </a:rPr>
              <a:t>III. Zasady</a:t>
            </a:r>
            <a:r>
              <a:rPr sz="1700" b="1" spc="-20">
                <a:solidFill>
                  <a:srgbClr val="252525"/>
                </a:solidFill>
                <a:latin typeface="Garamond"/>
                <a:cs typeface="Garamond"/>
              </a:rPr>
              <a:t> </a:t>
            </a:r>
            <a:r>
              <a:rPr sz="1700" b="1" spc="-5">
                <a:solidFill>
                  <a:srgbClr val="252525"/>
                </a:solidFill>
                <a:latin typeface="Garamond"/>
                <a:cs typeface="Garamond"/>
              </a:rPr>
              <a:t>naczelne:</a:t>
            </a:r>
            <a:endParaRPr sz="1700">
              <a:latin typeface="Garamond"/>
              <a:cs typeface="Garamond"/>
            </a:endParaRPr>
          </a:p>
          <a:p>
            <a:pPr marL="299085" indent="-287020">
              <a:lnSpc>
                <a:spcPct val="100000"/>
              </a:lnSpc>
              <a:spcBef>
                <a:spcPts val="600"/>
              </a:spcBef>
              <a:buClr>
                <a:srgbClr val="83992A"/>
              </a:buClr>
              <a:buSzPct val="112500"/>
              <a:buFont typeface="Arial"/>
              <a:buChar char="•"/>
              <a:tabLst>
                <a:tab pos="299085" algn="l"/>
                <a:tab pos="299720" algn="l"/>
              </a:tabLst>
            </a:pPr>
            <a:r>
              <a:rPr sz="1600" spc="-5">
                <a:solidFill>
                  <a:srgbClr val="252525"/>
                </a:solidFill>
                <a:latin typeface="Garamond"/>
                <a:cs typeface="Garamond"/>
              </a:rPr>
              <a:t>1</a:t>
            </a:r>
            <a:r>
              <a:rPr sz="1400" spc="-5">
                <a:solidFill>
                  <a:srgbClr val="252525"/>
                </a:solidFill>
                <a:latin typeface="Garamond"/>
                <a:cs typeface="Garamond"/>
              </a:rPr>
              <a:t>. prawie zdefiniowane</a:t>
            </a:r>
            <a:r>
              <a:rPr sz="1400" spc="-10">
                <a:solidFill>
                  <a:srgbClr val="252525"/>
                </a:solidFill>
                <a:latin typeface="Garamond"/>
                <a:cs typeface="Garamond"/>
              </a:rPr>
              <a:t> </a:t>
            </a:r>
            <a:r>
              <a:rPr sz="1400" spc="-5">
                <a:solidFill>
                  <a:srgbClr val="252525"/>
                </a:solidFill>
                <a:latin typeface="Garamond"/>
                <a:cs typeface="Garamond"/>
              </a:rPr>
              <a:t>(skodyfikowane),</a:t>
            </a:r>
            <a:endParaRPr sz="1400">
              <a:latin typeface="Garamond"/>
              <a:cs typeface="Garamond"/>
            </a:endParaRPr>
          </a:p>
          <a:p>
            <a:pPr marL="299085" indent="-287020">
              <a:lnSpc>
                <a:spcPct val="100000"/>
              </a:lnSpc>
              <a:spcBef>
                <a:spcPts val="610"/>
              </a:spcBef>
              <a:buClr>
                <a:srgbClr val="83992A"/>
              </a:buClr>
              <a:buSzPct val="114285"/>
              <a:buFont typeface="Arial"/>
              <a:buChar char="•"/>
              <a:tabLst>
                <a:tab pos="299085" algn="l"/>
                <a:tab pos="299720" algn="l"/>
              </a:tabLst>
            </a:pPr>
            <a:r>
              <a:rPr sz="1400">
                <a:solidFill>
                  <a:srgbClr val="252525"/>
                </a:solidFill>
                <a:latin typeface="Garamond"/>
                <a:cs typeface="Garamond"/>
              </a:rPr>
              <a:t>2. </a:t>
            </a:r>
            <a:r>
              <a:rPr sz="1400" spc="-5">
                <a:solidFill>
                  <a:srgbClr val="252525"/>
                </a:solidFill>
                <a:latin typeface="Garamond"/>
                <a:cs typeface="Garamond"/>
              </a:rPr>
              <a:t>prawnie niezdefiniowane</a:t>
            </a:r>
            <a:r>
              <a:rPr sz="1400" spc="15">
                <a:solidFill>
                  <a:srgbClr val="252525"/>
                </a:solidFill>
                <a:latin typeface="Garamond"/>
                <a:cs typeface="Garamond"/>
              </a:rPr>
              <a:t> </a:t>
            </a:r>
            <a:r>
              <a:rPr sz="1400" spc="-5">
                <a:solidFill>
                  <a:srgbClr val="252525"/>
                </a:solidFill>
                <a:latin typeface="Garamond"/>
                <a:cs typeface="Garamond"/>
              </a:rPr>
              <a:t>(nieskodyfikowane).</a:t>
            </a:r>
            <a:endParaRPr sz="1400">
              <a:latin typeface="Garamond"/>
              <a:cs typeface="Garamond"/>
            </a:endParaRPr>
          </a:p>
          <a:p>
            <a:pPr marL="783590" indent="-314325">
              <a:lnSpc>
                <a:spcPct val="100000"/>
              </a:lnSpc>
              <a:spcBef>
                <a:spcPts val="590"/>
              </a:spcBef>
              <a:buAutoNum type="romanUcPeriod" startAt="4"/>
              <a:tabLst>
                <a:tab pos="784225" algn="l"/>
              </a:tabLst>
            </a:pPr>
            <a:r>
              <a:rPr sz="1700" b="1">
                <a:solidFill>
                  <a:srgbClr val="252525"/>
                </a:solidFill>
                <a:latin typeface="Garamond"/>
                <a:cs typeface="Garamond"/>
              </a:rPr>
              <a:t>Zasady </a:t>
            </a:r>
            <a:r>
              <a:rPr sz="1700" b="1" spc="-5">
                <a:solidFill>
                  <a:srgbClr val="252525"/>
                </a:solidFill>
                <a:latin typeface="Garamond"/>
                <a:cs typeface="Garamond"/>
              </a:rPr>
              <a:t>prawnie</a:t>
            </a:r>
            <a:r>
              <a:rPr sz="1700" b="1" spc="-50">
                <a:solidFill>
                  <a:srgbClr val="252525"/>
                </a:solidFill>
                <a:latin typeface="Garamond"/>
                <a:cs typeface="Garamond"/>
              </a:rPr>
              <a:t> </a:t>
            </a:r>
            <a:r>
              <a:rPr sz="1700" b="1" spc="-10">
                <a:solidFill>
                  <a:srgbClr val="252525"/>
                </a:solidFill>
                <a:latin typeface="Garamond"/>
                <a:cs typeface="Garamond"/>
              </a:rPr>
              <a:t>zdefiniowane:</a:t>
            </a:r>
            <a:endParaRPr sz="1700">
              <a:latin typeface="Garamond"/>
              <a:cs typeface="Garamond"/>
            </a:endParaRPr>
          </a:p>
          <a:p>
            <a:pPr marL="1094740" lvl="1" indent="-168275">
              <a:lnSpc>
                <a:spcPct val="100000"/>
              </a:lnSpc>
              <a:spcBef>
                <a:spcPts val="615"/>
              </a:spcBef>
              <a:buAutoNum type="arabicPeriod"/>
              <a:tabLst>
                <a:tab pos="1095375" algn="l"/>
              </a:tabLst>
            </a:pPr>
            <a:r>
              <a:rPr sz="1400" spc="-5">
                <a:solidFill>
                  <a:srgbClr val="252525"/>
                </a:solidFill>
                <a:latin typeface="Garamond"/>
                <a:cs typeface="Garamond"/>
              </a:rPr>
              <a:t>konstytucyjne,</a:t>
            </a:r>
            <a:endParaRPr sz="1400">
              <a:latin typeface="Garamond"/>
              <a:cs typeface="Garamond"/>
            </a:endParaRPr>
          </a:p>
          <a:p>
            <a:pPr marL="1094740" lvl="1" indent="-168275">
              <a:lnSpc>
                <a:spcPct val="100000"/>
              </a:lnSpc>
              <a:spcBef>
                <a:spcPts val="600"/>
              </a:spcBef>
              <a:buAutoNum type="arabicPeriod"/>
              <a:tabLst>
                <a:tab pos="1095375" algn="l"/>
              </a:tabLst>
            </a:pPr>
            <a:r>
              <a:rPr sz="1400" spc="-5">
                <a:solidFill>
                  <a:srgbClr val="252525"/>
                </a:solidFill>
                <a:latin typeface="Garamond"/>
                <a:cs typeface="Garamond"/>
              </a:rPr>
              <a:t>pozakonstytucyjne.</a:t>
            </a:r>
            <a:endParaRPr sz="1400">
              <a:latin typeface="Garamond"/>
              <a:cs typeface="Garamond"/>
            </a:endParaRPr>
          </a:p>
          <a:p>
            <a:pPr marL="299085" indent="-287020">
              <a:lnSpc>
                <a:spcPct val="100000"/>
              </a:lnSpc>
              <a:spcBef>
                <a:spcPts val="585"/>
              </a:spcBef>
              <a:buClr>
                <a:srgbClr val="83992A"/>
              </a:buClr>
              <a:buSzPct val="114705"/>
              <a:buFont typeface="Arial"/>
              <a:buChar char="•"/>
              <a:tabLst>
                <a:tab pos="299085" algn="l"/>
                <a:tab pos="299720" algn="l"/>
              </a:tabLst>
            </a:pPr>
            <a:r>
              <a:rPr sz="1700" b="1" spc="-100">
                <a:solidFill>
                  <a:srgbClr val="252525"/>
                </a:solidFill>
                <a:latin typeface="Garamond"/>
                <a:cs typeface="Garamond"/>
              </a:rPr>
              <a:t>V. </a:t>
            </a:r>
            <a:r>
              <a:rPr sz="1700" b="1">
                <a:solidFill>
                  <a:srgbClr val="252525"/>
                </a:solidFill>
                <a:latin typeface="Garamond"/>
                <a:cs typeface="Garamond"/>
              </a:rPr>
              <a:t>Zasady</a:t>
            </a:r>
            <a:r>
              <a:rPr sz="1700" b="1" spc="60">
                <a:solidFill>
                  <a:srgbClr val="252525"/>
                </a:solidFill>
                <a:latin typeface="Garamond"/>
                <a:cs typeface="Garamond"/>
              </a:rPr>
              <a:t> </a:t>
            </a:r>
            <a:r>
              <a:rPr sz="1700" b="1" spc="-5">
                <a:solidFill>
                  <a:srgbClr val="252525"/>
                </a:solidFill>
                <a:latin typeface="Garamond"/>
                <a:cs typeface="Garamond"/>
              </a:rPr>
              <a:t>pozakonstytucyjne:</a:t>
            </a:r>
            <a:endParaRPr sz="1700">
              <a:latin typeface="Garamond"/>
              <a:cs typeface="Garamond"/>
            </a:endParaRPr>
          </a:p>
          <a:p>
            <a:pPr marL="299085" indent="-287020">
              <a:lnSpc>
                <a:spcPct val="100000"/>
              </a:lnSpc>
              <a:spcBef>
                <a:spcPts val="615"/>
              </a:spcBef>
              <a:buClr>
                <a:srgbClr val="83992A"/>
              </a:buClr>
              <a:buSzPct val="114285"/>
              <a:buFont typeface="Arial"/>
              <a:buChar char="•"/>
              <a:tabLst>
                <a:tab pos="299085" algn="l"/>
                <a:tab pos="299720" algn="l"/>
              </a:tabLst>
            </a:pPr>
            <a:r>
              <a:rPr sz="1400">
                <a:solidFill>
                  <a:srgbClr val="252525"/>
                </a:solidFill>
                <a:latin typeface="Garamond"/>
                <a:cs typeface="Garamond"/>
              </a:rPr>
              <a:t>1. </a:t>
            </a:r>
            <a:r>
              <a:rPr sz="1400" spc="-15">
                <a:solidFill>
                  <a:srgbClr val="252525"/>
                </a:solidFill>
                <a:latin typeface="Garamond"/>
                <a:cs typeface="Garamond"/>
              </a:rPr>
              <a:t>ustawowe</a:t>
            </a:r>
            <a:endParaRPr sz="1400">
              <a:latin typeface="Garamond"/>
              <a:cs typeface="Garamond"/>
            </a:endParaRPr>
          </a:p>
          <a:p>
            <a:pPr marL="299085" indent="-287020">
              <a:lnSpc>
                <a:spcPct val="100000"/>
              </a:lnSpc>
              <a:spcBef>
                <a:spcPts val="600"/>
              </a:spcBef>
              <a:buClr>
                <a:srgbClr val="83992A"/>
              </a:buClr>
              <a:buSzPct val="114285"/>
              <a:buFont typeface="Arial"/>
              <a:buChar char="•"/>
              <a:tabLst>
                <a:tab pos="299085" algn="l"/>
                <a:tab pos="299720" algn="l"/>
              </a:tabLst>
            </a:pPr>
            <a:r>
              <a:rPr sz="1400">
                <a:solidFill>
                  <a:srgbClr val="252525"/>
                </a:solidFill>
                <a:latin typeface="Garamond"/>
                <a:cs typeface="Garamond"/>
              </a:rPr>
              <a:t>2. </a:t>
            </a:r>
            <a:r>
              <a:rPr sz="1400" spc="-5">
                <a:solidFill>
                  <a:srgbClr val="252525"/>
                </a:solidFill>
                <a:latin typeface="Garamond"/>
                <a:cs typeface="Garamond"/>
              </a:rPr>
              <a:t>konwencyjne</a:t>
            </a:r>
            <a:endParaRPr sz="1400">
              <a:latin typeface="Garamond"/>
              <a:cs typeface="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533650" marR="5080" indent="-2521585">
              <a:lnSpc>
                <a:spcPct val="100000"/>
              </a:lnSpc>
              <a:spcBef>
                <a:spcPts val="95"/>
              </a:spcBef>
            </a:pPr>
            <a:r>
              <a:rPr spc="-35"/>
              <a:t>ZASADY PROCESOWE </a:t>
            </a:r>
            <a:r>
              <a:rPr spc="-50"/>
              <a:t>WG </a:t>
            </a:r>
            <a:r>
              <a:rPr spc="-120"/>
              <a:t>PROF.  </a:t>
            </a:r>
            <a:r>
              <a:rPr spc="-40"/>
              <a:t>SKORUPKI</a:t>
            </a:r>
          </a:p>
        </p:txBody>
      </p:sp>
      <p:sp>
        <p:nvSpPr>
          <p:cNvPr id="4" name="object 4"/>
          <p:cNvSpPr txBox="1"/>
          <p:nvPr/>
        </p:nvSpPr>
        <p:spPr>
          <a:xfrm>
            <a:off x="1374394" y="2475715"/>
            <a:ext cx="9444990" cy="2759710"/>
          </a:xfrm>
          <a:prstGeom prst="rect">
            <a:avLst/>
          </a:prstGeom>
        </p:spPr>
        <p:txBody>
          <a:bodyPr vert="horz" wrap="square" lIns="0" tIns="102870" rIns="0" bIns="0" rtlCol="0">
            <a:spAutoFit/>
          </a:bodyPr>
          <a:lstStyle/>
          <a:p>
            <a:pPr marL="299085" indent="-287020">
              <a:lnSpc>
                <a:spcPct val="100000"/>
              </a:lnSpc>
              <a:spcBef>
                <a:spcPts val="810"/>
              </a:spcBef>
              <a:buClr>
                <a:srgbClr val="83992A"/>
              </a:buClr>
              <a:buSzPct val="114583"/>
              <a:buFont typeface="Arial"/>
              <a:buChar char="•"/>
              <a:tabLst>
                <a:tab pos="299085" algn="l"/>
                <a:tab pos="299720" algn="l"/>
              </a:tabLst>
            </a:pPr>
            <a:r>
              <a:rPr sz="2400">
                <a:solidFill>
                  <a:srgbClr val="252525"/>
                </a:solidFill>
                <a:latin typeface="Garamond"/>
                <a:cs typeface="Garamond"/>
              </a:rPr>
              <a:t>I. </a:t>
            </a:r>
            <a:r>
              <a:rPr sz="2400" spc="-25">
                <a:solidFill>
                  <a:srgbClr val="252525"/>
                </a:solidFill>
                <a:latin typeface="Garamond"/>
                <a:cs typeface="Garamond"/>
              </a:rPr>
              <a:t>ZASADY </a:t>
            </a:r>
            <a:r>
              <a:rPr sz="2400" spc="-5">
                <a:solidFill>
                  <a:srgbClr val="252525"/>
                </a:solidFill>
                <a:latin typeface="Garamond"/>
                <a:cs typeface="Garamond"/>
              </a:rPr>
              <a:t>WSZCZĘCIA</a:t>
            </a:r>
            <a:r>
              <a:rPr sz="2400" spc="25">
                <a:solidFill>
                  <a:srgbClr val="252525"/>
                </a:solidFill>
                <a:latin typeface="Garamond"/>
                <a:cs typeface="Garamond"/>
              </a:rPr>
              <a:t> </a:t>
            </a:r>
            <a:r>
              <a:rPr sz="2400" spc="-15">
                <a:solidFill>
                  <a:srgbClr val="252525"/>
                </a:solidFill>
                <a:latin typeface="Garamond"/>
                <a:cs typeface="Garamond"/>
              </a:rPr>
              <a:t>PROCESU:</a:t>
            </a:r>
            <a:endParaRPr sz="2400">
              <a:latin typeface="Garamond"/>
              <a:cs typeface="Garamond"/>
            </a:endParaRPr>
          </a:p>
          <a:p>
            <a:pPr marL="299085" indent="-287020">
              <a:lnSpc>
                <a:spcPct val="100000"/>
              </a:lnSpc>
              <a:spcBef>
                <a:spcPts val="1180"/>
              </a:spcBef>
              <a:buClr>
                <a:srgbClr val="83992A"/>
              </a:buClr>
              <a:buSzPct val="114583"/>
              <a:buFont typeface="Arial"/>
              <a:buChar char="•"/>
              <a:tabLst>
                <a:tab pos="299085" algn="l"/>
                <a:tab pos="299720" algn="l"/>
              </a:tabLst>
            </a:pPr>
            <a:r>
              <a:rPr sz="2400">
                <a:solidFill>
                  <a:srgbClr val="252525"/>
                </a:solidFill>
                <a:latin typeface="Garamond"/>
                <a:cs typeface="Garamond"/>
              </a:rPr>
              <a:t>- </a:t>
            </a:r>
            <a:r>
              <a:rPr sz="2400" spc="-5">
                <a:solidFill>
                  <a:srgbClr val="252525"/>
                </a:solidFill>
                <a:latin typeface="Garamond"/>
                <a:cs typeface="Garamond"/>
              </a:rPr>
              <a:t>legalizmu </a:t>
            </a:r>
            <a:r>
              <a:rPr sz="2400">
                <a:solidFill>
                  <a:srgbClr val="252525"/>
                </a:solidFill>
                <a:latin typeface="Garamond"/>
                <a:cs typeface="Garamond"/>
              </a:rPr>
              <a:t>i </a:t>
            </a:r>
            <a:r>
              <a:rPr sz="2400" spc="-5">
                <a:solidFill>
                  <a:srgbClr val="252525"/>
                </a:solidFill>
                <a:latin typeface="Garamond"/>
                <a:cs typeface="Garamond"/>
              </a:rPr>
              <a:t>oportunizmu, </a:t>
            </a:r>
            <a:r>
              <a:rPr sz="2400">
                <a:solidFill>
                  <a:srgbClr val="252525"/>
                </a:solidFill>
                <a:latin typeface="Garamond"/>
                <a:cs typeface="Garamond"/>
              </a:rPr>
              <a:t>działania z </a:t>
            </a:r>
            <a:r>
              <a:rPr sz="2400" spc="-5">
                <a:solidFill>
                  <a:srgbClr val="252525"/>
                </a:solidFill>
                <a:latin typeface="Garamond"/>
                <a:cs typeface="Garamond"/>
              </a:rPr>
              <a:t>urzędu,</a:t>
            </a:r>
            <a:r>
              <a:rPr sz="2400" spc="55">
                <a:solidFill>
                  <a:srgbClr val="252525"/>
                </a:solidFill>
                <a:latin typeface="Garamond"/>
                <a:cs typeface="Garamond"/>
              </a:rPr>
              <a:t> </a:t>
            </a:r>
            <a:r>
              <a:rPr sz="2400" spc="-10">
                <a:solidFill>
                  <a:srgbClr val="252525"/>
                </a:solidFill>
                <a:latin typeface="Garamond"/>
                <a:cs typeface="Garamond"/>
              </a:rPr>
              <a:t>skargowości</a:t>
            </a:r>
            <a:endParaRPr sz="2400">
              <a:latin typeface="Garamond"/>
              <a:cs typeface="Garamond"/>
            </a:endParaRPr>
          </a:p>
          <a:p>
            <a:pPr marL="299085" indent="-287020">
              <a:lnSpc>
                <a:spcPct val="100000"/>
              </a:lnSpc>
              <a:spcBef>
                <a:spcPts val="1175"/>
              </a:spcBef>
              <a:buClr>
                <a:srgbClr val="83992A"/>
              </a:buClr>
              <a:buSzPct val="114583"/>
              <a:buFont typeface="Arial"/>
              <a:buChar char="•"/>
              <a:tabLst>
                <a:tab pos="299085" algn="l"/>
                <a:tab pos="299720" algn="l"/>
              </a:tabLst>
            </a:pPr>
            <a:r>
              <a:rPr sz="2400">
                <a:solidFill>
                  <a:srgbClr val="252525"/>
                </a:solidFill>
                <a:latin typeface="Garamond"/>
                <a:cs typeface="Garamond"/>
              </a:rPr>
              <a:t>II. </a:t>
            </a:r>
            <a:r>
              <a:rPr sz="2400" spc="-25">
                <a:solidFill>
                  <a:srgbClr val="252525"/>
                </a:solidFill>
                <a:latin typeface="Garamond"/>
                <a:cs typeface="Garamond"/>
              </a:rPr>
              <a:t>ZASADY </a:t>
            </a:r>
            <a:r>
              <a:rPr sz="2400" spc="-40">
                <a:solidFill>
                  <a:srgbClr val="252525"/>
                </a:solidFill>
                <a:latin typeface="Garamond"/>
                <a:cs typeface="Garamond"/>
              </a:rPr>
              <a:t>PROWADZENIA </a:t>
            </a:r>
            <a:r>
              <a:rPr sz="2400" spc="-15">
                <a:solidFill>
                  <a:srgbClr val="252525"/>
                </a:solidFill>
                <a:latin typeface="Garamond"/>
                <a:cs typeface="Garamond"/>
              </a:rPr>
              <a:t>PROCESU</a:t>
            </a:r>
            <a:r>
              <a:rPr sz="2400" spc="75">
                <a:solidFill>
                  <a:srgbClr val="252525"/>
                </a:solidFill>
                <a:latin typeface="Garamond"/>
                <a:cs typeface="Garamond"/>
              </a:rPr>
              <a:t> </a:t>
            </a:r>
            <a:r>
              <a:rPr sz="2400" spc="-5">
                <a:solidFill>
                  <a:srgbClr val="252525"/>
                </a:solidFill>
                <a:latin typeface="Garamond"/>
                <a:cs typeface="Garamond"/>
              </a:rPr>
              <a:t>KARNEGO:</a:t>
            </a:r>
            <a:endParaRPr sz="2400">
              <a:latin typeface="Garamond"/>
              <a:cs typeface="Garamond"/>
            </a:endParaRPr>
          </a:p>
          <a:p>
            <a:pPr marL="299085" marR="5080" indent="-287020" algn="just">
              <a:lnSpc>
                <a:spcPct val="100000"/>
              </a:lnSpc>
              <a:spcBef>
                <a:spcPts val="1175"/>
              </a:spcBef>
              <a:buClr>
                <a:srgbClr val="83992A"/>
              </a:buClr>
              <a:buSzPct val="114583"/>
              <a:buFont typeface="Arial"/>
              <a:buChar char="•"/>
              <a:tabLst>
                <a:tab pos="299720" algn="l"/>
              </a:tabLst>
            </a:pPr>
            <a:r>
              <a:rPr sz="2400" spc="-5">
                <a:solidFill>
                  <a:srgbClr val="252525"/>
                </a:solidFill>
                <a:latin typeface="Garamond"/>
                <a:cs typeface="Garamond"/>
              </a:rPr>
              <a:t>udziału czynnika </a:t>
            </a:r>
            <a:r>
              <a:rPr sz="2400" spc="5">
                <a:solidFill>
                  <a:srgbClr val="252525"/>
                </a:solidFill>
                <a:latin typeface="Garamond"/>
                <a:cs typeface="Garamond"/>
              </a:rPr>
              <a:t>społecznego </a:t>
            </a:r>
            <a:r>
              <a:rPr sz="2400">
                <a:solidFill>
                  <a:srgbClr val="252525"/>
                </a:solidFill>
                <a:latin typeface="Garamond"/>
                <a:cs typeface="Garamond"/>
              </a:rPr>
              <a:t>; </a:t>
            </a:r>
            <a:r>
              <a:rPr sz="2400" spc="-5">
                <a:solidFill>
                  <a:srgbClr val="252525"/>
                </a:solidFill>
                <a:latin typeface="Garamond"/>
                <a:cs typeface="Garamond"/>
              </a:rPr>
              <a:t>samodzielności </a:t>
            </a:r>
            <a:r>
              <a:rPr sz="2400">
                <a:solidFill>
                  <a:srgbClr val="252525"/>
                </a:solidFill>
                <a:latin typeface="Garamond"/>
                <a:cs typeface="Garamond"/>
              </a:rPr>
              <a:t>jurysdykcyjnej sądu </a:t>
            </a:r>
            <a:r>
              <a:rPr sz="2400" spc="10">
                <a:solidFill>
                  <a:srgbClr val="252525"/>
                </a:solidFill>
                <a:latin typeface="Garamond"/>
                <a:cs typeface="Garamond"/>
              </a:rPr>
              <a:t>karnego;  </a:t>
            </a:r>
            <a:r>
              <a:rPr sz="2400" spc="-10">
                <a:solidFill>
                  <a:srgbClr val="252525"/>
                </a:solidFill>
                <a:latin typeface="Garamond"/>
                <a:cs typeface="Garamond"/>
              </a:rPr>
              <a:t>obiektywizmu; </a:t>
            </a:r>
            <a:r>
              <a:rPr sz="2400">
                <a:solidFill>
                  <a:srgbClr val="252525"/>
                </a:solidFill>
                <a:latin typeface="Garamond"/>
                <a:cs typeface="Garamond"/>
              </a:rPr>
              <a:t>działania z urzędu, </a:t>
            </a:r>
            <a:r>
              <a:rPr sz="2400" spc="-5">
                <a:solidFill>
                  <a:srgbClr val="252525"/>
                </a:solidFill>
                <a:latin typeface="Garamond"/>
                <a:cs typeface="Garamond"/>
              </a:rPr>
              <a:t>szybkości, kontradyktoryjności oraz  inkwizycyjności, </a:t>
            </a:r>
            <a:r>
              <a:rPr sz="2400" spc="-10">
                <a:solidFill>
                  <a:srgbClr val="252525"/>
                </a:solidFill>
                <a:latin typeface="Garamond"/>
                <a:cs typeface="Garamond"/>
              </a:rPr>
              <a:t>jawności </a:t>
            </a:r>
            <a:r>
              <a:rPr sz="2400">
                <a:solidFill>
                  <a:srgbClr val="252525"/>
                </a:solidFill>
                <a:latin typeface="Garamond"/>
                <a:cs typeface="Garamond"/>
              </a:rPr>
              <a:t>i </a:t>
            </a:r>
            <a:r>
              <a:rPr sz="2400" spc="-5">
                <a:solidFill>
                  <a:srgbClr val="252525"/>
                </a:solidFill>
                <a:latin typeface="Garamond"/>
                <a:cs typeface="Garamond"/>
              </a:rPr>
              <a:t>tajności, ustności </a:t>
            </a:r>
            <a:r>
              <a:rPr sz="2400">
                <a:solidFill>
                  <a:srgbClr val="252525"/>
                </a:solidFill>
                <a:latin typeface="Garamond"/>
                <a:cs typeface="Garamond"/>
              </a:rPr>
              <a:t>i </a:t>
            </a:r>
            <a:r>
              <a:rPr sz="2400" spc="-5">
                <a:solidFill>
                  <a:srgbClr val="252525"/>
                </a:solidFill>
                <a:latin typeface="Garamond"/>
                <a:cs typeface="Garamond"/>
              </a:rPr>
              <a:t>pisemności,</a:t>
            </a:r>
            <a:r>
              <a:rPr sz="2400" spc="120">
                <a:solidFill>
                  <a:srgbClr val="252525"/>
                </a:solidFill>
                <a:latin typeface="Garamond"/>
                <a:cs typeface="Garamond"/>
              </a:rPr>
              <a:t> </a:t>
            </a:r>
            <a:r>
              <a:rPr sz="2400" spc="-5">
                <a:solidFill>
                  <a:srgbClr val="252525"/>
                </a:solidFill>
                <a:latin typeface="Garamond"/>
                <a:cs typeface="Garamond"/>
              </a:rPr>
              <a:t>instancyjności</a:t>
            </a:r>
            <a:endParaRPr sz="2400">
              <a:latin typeface="Garamond"/>
              <a:cs typeface="Garamon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5599938" y="1240916"/>
            <a:ext cx="992505" cy="696595"/>
          </a:xfrm>
          <a:prstGeom prst="rect">
            <a:avLst/>
          </a:prstGeom>
        </p:spPr>
        <p:txBody>
          <a:bodyPr vert="horz" wrap="square" lIns="0" tIns="13335" rIns="0" bIns="0" rtlCol="0">
            <a:spAutoFit/>
          </a:bodyPr>
          <a:lstStyle/>
          <a:p>
            <a:pPr marL="12700">
              <a:lnSpc>
                <a:spcPct val="100000"/>
              </a:lnSpc>
              <a:spcBef>
                <a:spcPts val="105"/>
              </a:spcBef>
            </a:pPr>
            <a:r>
              <a:rPr sz="4400" spc="-85"/>
              <a:t>C</a:t>
            </a:r>
            <a:r>
              <a:rPr sz="4400"/>
              <a:t>.</a:t>
            </a:r>
            <a:r>
              <a:rPr sz="4400" spc="-425"/>
              <a:t>D</a:t>
            </a:r>
            <a:r>
              <a:rPr sz="4400"/>
              <a:t>.</a:t>
            </a:r>
          </a:p>
        </p:txBody>
      </p:sp>
      <p:sp>
        <p:nvSpPr>
          <p:cNvPr id="4" name="object 4"/>
          <p:cNvSpPr txBox="1"/>
          <p:nvPr/>
        </p:nvSpPr>
        <p:spPr>
          <a:xfrm>
            <a:off x="1374394" y="2475715"/>
            <a:ext cx="8162290" cy="2037080"/>
          </a:xfrm>
          <a:prstGeom prst="rect">
            <a:avLst/>
          </a:prstGeom>
        </p:spPr>
        <p:txBody>
          <a:bodyPr vert="horz" wrap="square" lIns="0" tIns="102870" rIns="0" bIns="0" rtlCol="0">
            <a:spAutoFit/>
          </a:bodyPr>
          <a:lstStyle/>
          <a:p>
            <a:pPr marL="299085" indent="-287020">
              <a:lnSpc>
                <a:spcPct val="100000"/>
              </a:lnSpc>
              <a:spcBef>
                <a:spcPts val="810"/>
              </a:spcBef>
              <a:buClr>
                <a:srgbClr val="83992A"/>
              </a:buClr>
              <a:buSzPct val="114583"/>
              <a:buFont typeface="Arial"/>
              <a:buChar char="•"/>
              <a:tabLst>
                <a:tab pos="299085" algn="l"/>
                <a:tab pos="299720" algn="l"/>
              </a:tabLst>
            </a:pPr>
            <a:r>
              <a:rPr sz="2400">
                <a:solidFill>
                  <a:srgbClr val="252525"/>
                </a:solidFill>
                <a:latin typeface="Garamond"/>
                <a:cs typeface="Garamond"/>
              </a:rPr>
              <a:t>III. </a:t>
            </a:r>
            <a:r>
              <a:rPr sz="2400" spc="-25">
                <a:solidFill>
                  <a:srgbClr val="252525"/>
                </a:solidFill>
                <a:latin typeface="Garamond"/>
                <a:cs typeface="Garamond"/>
              </a:rPr>
              <a:t>ZASADY </a:t>
            </a:r>
            <a:r>
              <a:rPr sz="2400" spc="-30">
                <a:solidFill>
                  <a:srgbClr val="252525"/>
                </a:solidFill>
                <a:latin typeface="Garamond"/>
                <a:cs typeface="Garamond"/>
              </a:rPr>
              <a:t>POSTĘPOWANIA</a:t>
            </a:r>
            <a:r>
              <a:rPr sz="2400" spc="30">
                <a:solidFill>
                  <a:srgbClr val="252525"/>
                </a:solidFill>
                <a:latin typeface="Garamond"/>
                <a:cs typeface="Garamond"/>
              </a:rPr>
              <a:t> </a:t>
            </a:r>
            <a:r>
              <a:rPr sz="2400" spc="-30">
                <a:solidFill>
                  <a:srgbClr val="252525"/>
                </a:solidFill>
                <a:latin typeface="Garamond"/>
                <a:cs typeface="Garamond"/>
              </a:rPr>
              <a:t>DOWODOWEGO:</a:t>
            </a:r>
            <a:endParaRPr sz="2400">
              <a:latin typeface="Garamond"/>
              <a:cs typeface="Garamond"/>
            </a:endParaRPr>
          </a:p>
          <a:p>
            <a:pPr marL="299085" indent="-287020">
              <a:lnSpc>
                <a:spcPct val="100000"/>
              </a:lnSpc>
              <a:spcBef>
                <a:spcPts val="1180"/>
              </a:spcBef>
              <a:buClr>
                <a:srgbClr val="83992A"/>
              </a:buClr>
              <a:buSzPct val="114583"/>
              <a:buFont typeface="Arial"/>
              <a:buChar char="•"/>
              <a:tabLst>
                <a:tab pos="299085" algn="l"/>
                <a:tab pos="299720" algn="l"/>
              </a:tabLst>
            </a:pPr>
            <a:r>
              <a:rPr sz="2400" spc="-15">
                <a:solidFill>
                  <a:srgbClr val="252525"/>
                </a:solidFill>
                <a:latin typeface="Garamond"/>
                <a:cs typeface="Garamond"/>
              </a:rPr>
              <a:t>prawdy </a:t>
            </a:r>
            <a:r>
              <a:rPr sz="2400" spc="-5">
                <a:solidFill>
                  <a:srgbClr val="252525"/>
                </a:solidFill>
                <a:latin typeface="Garamond"/>
                <a:cs typeface="Garamond"/>
              </a:rPr>
              <a:t>materialnej, </a:t>
            </a:r>
            <a:r>
              <a:rPr sz="2400" spc="-10">
                <a:solidFill>
                  <a:srgbClr val="252525"/>
                </a:solidFill>
                <a:latin typeface="Garamond"/>
                <a:cs typeface="Garamond"/>
              </a:rPr>
              <a:t>bezpośredniości, </a:t>
            </a:r>
            <a:r>
              <a:rPr sz="2400" spc="-15">
                <a:solidFill>
                  <a:srgbClr val="252525"/>
                </a:solidFill>
                <a:latin typeface="Garamond"/>
                <a:cs typeface="Garamond"/>
              </a:rPr>
              <a:t>swobodnej </a:t>
            </a:r>
            <a:r>
              <a:rPr sz="2400" spc="-10">
                <a:solidFill>
                  <a:srgbClr val="252525"/>
                </a:solidFill>
                <a:latin typeface="Garamond"/>
                <a:cs typeface="Garamond"/>
              </a:rPr>
              <a:t>oceny</a:t>
            </a:r>
            <a:r>
              <a:rPr sz="2400" spc="114">
                <a:solidFill>
                  <a:srgbClr val="252525"/>
                </a:solidFill>
                <a:latin typeface="Garamond"/>
                <a:cs typeface="Garamond"/>
              </a:rPr>
              <a:t> </a:t>
            </a:r>
            <a:r>
              <a:rPr sz="2400" spc="-15">
                <a:solidFill>
                  <a:srgbClr val="252525"/>
                </a:solidFill>
                <a:latin typeface="Garamond"/>
                <a:cs typeface="Garamond"/>
              </a:rPr>
              <a:t>dowodów),</a:t>
            </a:r>
            <a:endParaRPr sz="2400">
              <a:latin typeface="Garamond"/>
              <a:cs typeface="Garamond"/>
            </a:endParaRPr>
          </a:p>
          <a:p>
            <a:pPr marL="299085" indent="-287020">
              <a:lnSpc>
                <a:spcPct val="100000"/>
              </a:lnSpc>
              <a:spcBef>
                <a:spcPts val="1175"/>
              </a:spcBef>
              <a:buClr>
                <a:srgbClr val="83992A"/>
              </a:buClr>
              <a:buSzPct val="114583"/>
              <a:buFont typeface="Arial"/>
              <a:buChar char="•"/>
              <a:tabLst>
                <a:tab pos="299085" algn="l"/>
                <a:tab pos="299720" algn="l"/>
              </a:tabLst>
            </a:pPr>
            <a:r>
              <a:rPr sz="2400" spc="-105">
                <a:solidFill>
                  <a:srgbClr val="252525"/>
                </a:solidFill>
                <a:latin typeface="Garamond"/>
                <a:cs typeface="Garamond"/>
              </a:rPr>
              <a:t>IV. </a:t>
            </a:r>
            <a:r>
              <a:rPr sz="2400" spc="-25">
                <a:solidFill>
                  <a:srgbClr val="252525"/>
                </a:solidFill>
                <a:latin typeface="Garamond"/>
                <a:cs typeface="Garamond"/>
              </a:rPr>
              <a:t>ZASADY </a:t>
            </a:r>
            <a:r>
              <a:rPr sz="2400" spc="-20">
                <a:solidFill>
                  <a:srgbClr val="252525"/>
                </a:solidFill>
                <a:latin typeface="Garamond"/>
                <a:cs typeface="Garamond"/>
              </a:rPr>
              <a:t>GWARANCYJNE</a:t>
            </a:r>
            <a:r>
              <a:rPr sz="2400" spc="120">
                <a:solidFill>
                  <a:srgbClr val="252525"/>
                </a:solidFill>
                <a:latin typeface="Garamond"/>
                <a:cs typeface="Garamond"/>
              </a:rPr>
              <a:t> </a:t>
            </a:r>
            <a:r>
              <a:rPr sz="2400" spc="-5">
                <a:solidFill>
                  <a:srgbClr val="252525"/>
                </a:solidFill>
                <a:latin typeface="Garamond"/>
                <a:cs typeface="Garamond"/>
              </a:rPr>
              <a:t>OSKARŻONEGO:</a:t>
            </a:r>
            <a:endParaRPr sz="2400">
              <a:latin typeface="Garamond"/>
              <a:cs typeface="Garamond"/>
            </a:endParaRPr>
          </a:p>
          <a:p>
            <a:pPr marL="299085" indent="-287020">
              <a:lnSpc>
                <a:spcPct val="100000"/>
              </a:lnSpc>
              <a:spcBef>
                <a:spcPts val="1175"/>
              </a:spcBef>
              <a:buClr>
                <a:srgbClr val="83992A"/>
              </a:buClr>
              <a:buSzPct val="114583"/>
              <a:buFont typeface="Arial"/>
              <a:buChar char="•"/>
              <a:tabLst>
                <a:tab pos="299085" algn="l"/>
                <a:tab pos="299720" algn="l"/>
              </a:tabLst>
            </a:pPr>
            <a:r>
              <a:rPr sz="2400" spc="-5">
                <a:solidFill>
                  <a:srgbClr val="252525"/>
                </a:solidFill>
                <a:latin typeface="Garamond"/>
                <a:cs typeface="Garamond"/>
              </a:rPr>
              <a:t>domniemanie niewinności, </a:t>
            </a:r>
            <a:r>
              <a:rPr sz="2400">
                <a:solidFill>
                  <a:srgbClr val="252525"/>
                </a:solidFill>
                <a:latin typeface="Garamond"/>
                <a:cs typeface="Garamond"/>
              </a:rPr>
              <a:t>in dubio </a:t>
            </a:r>
            <a:r>
              <a:rPr sz="2400" spc="-5">
                <a:solidFill>
                  <a:srgbClr val="252525"/>
                </a:solidFill>
                <a:latin typeface="Garamond"/>
                <a:cs typeface="Garamond"/>
              </a:rPr>
              <a:t>pro </a:t>
            </a:r>
            <a:r>
              <a:rPr sz="2400" spc="-30">
                <a:solidFill>
                  <a:srgbClr val="252525"/>
                </a:solidFill>
                <a:latin typeface="Garamond"/>
                <a:cs typeface="Garamond"/>
              </a:rPr>
              <a:t>reo, </a:t>
            </a:r>
            <a:r>
              <a:rPr sz="2400" spc="-25">
                <a:solidFill>
                  <a:srgbClr val="252525"/>
                </a:solidFill>
                <a:latin typeface="Garamond"/>
                <a:cs typeface="Garamond"/>
              </a:rPr>
              <a:t>prawo </a:t>
            </a:r>
            <a:r>
              <a:rPr sz="2400">
                <a:solidFill>
                  <a:srgbClr val="252525"/>
                </a:solidFill>
                <a:latin typeface="Garamond"/>
                <a:cs typeface="Garamond"/>
              </a:rPr>
              <a:t>do</a:t>
            </a:r>
            <a:r>
              <a:rPr sz="2400" spc="75">
                <a:solidFill>
                  <a:srgbClr val="252525"/>
                </a:solidFill>
                <a:latin typeface="Garamond"/>
                <a:cs typeface="Garamond"/>
              </a:rPr>
              <a:t> </a:t>
            </a:r>
            <a:r>
              <a:rPr sz="2400" spc="-5">
                <a:solidFill>
                  <a:srgbClr val="252525"/>
                </a:solidFill>
                <a:latin typeface="Garamond"/>
                <a:cs typeface="Garamond"/>
              </a:rPr>
              <a:t>obrony</a:t>
            </a:r>
            <a:endParaRPr sz="2400">
              <a:latin typeface="Garamond"/>
              <a:cs typeface="Garamon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842897" y="1240916"/>
            <a:ext cx="8506460" cy="696595"/>
          </a:xfrm>
          <a:prstGeom prst="rect">
            <a:avLst/>
          </a:prstGeom>
        </p:spPr>
        <p:txBody>
          <a:bodyPr vert="horz" wrap="square" lIns="0" tIns="13335" rIns="0" bIns="0" rtlCol="0">
            <a:spAutoFit/>
          </a:bodyPr>
          <a:lstStyle/>
          <a:p>
            <a:pPr marL="12700">
              <a:lnSpc>
                <a:spcPct val="100000"/>
              </a:lnSpc>
              <a:spcBef>
                <a:spcPts val="105"/>
              </a:spcBef>
            </a:pPr>
            <a:r>
              <a:rPr sz="4400" spc="-40"/>
              <a:t>ZASADA </a:t>
            </a:r>
            <a:r>
              <a:rPr sz="4400" spc="-100"/>
              <a:t>PRAWDY</a:t>
            </a:r>
            <a:r>
              <a:rPr sz="4400" spc="-35"/>
              <a:t> </a:t>
            </a:r>
            <a:r>
              <a:rPr sz="4400" spc="-15"/>
              <a:t>MATERIALNEJ</a:t>
            </a:r>
            <a:endParaRPr sz="4400"/>
          </a:p>
        </p:txBody>
      </p:sp>
      <p:sp>
        <p:nvSpPr>
          <p:cNvPr id="4" name="object 4"/>
          <p:cNvSpPr txBox="1"/>
          <p:nvPr/>
        </p:nvSpPr>
        <p:spPr>
          <a:xfrm>
            <a:off x="1374394" y="2523646"/>
            <a:ext cx="9442450" cy="3213100"/>
          </a:xfrm>
          <a:prstGeom prst="rect">
            <a:avLst/>
          </a:prstGeom>
        </p:spPr>
        <p:txBody>
          <a:bodyPr vert="horz" wrap="square" lIns="0" tIns="14605" rIns="0" bIns="0" rtlCol="0">
            <a:spAutoFit/>
          </a:bodyPr>
          <a:lstStyle/>
          <a:p>
            <a:pPr marL="299085" indent="-287020">
              <a:lnSpc>
                <a:spcPts val="2570"/>
              </a:lnSpc>
              <a:spcBef>
                <a:spcPts val="115"/>
              </a:spcBef>
              <a:buClr>
                <a:srgbClr val="83992A"/>
              </a:buClr>
              <a:buSzPct val="113636"/>
              <a:buFont typeface="Arial"/>
              <a:buChar char="•"/>
              <a:tabLst>
                <a:tab pos="299085" algn="l"/>
                <a:tab pos="299720" algn="l"/>
                <a:tab pos="928369" algn="l"/>
                <a:tab pos="1238885" algn="l"/>
                <a:tab pos="1558925" algn="l"/>
                <a:tab pos="1868805" algn="l"/>
                <a:tab pos="2785745" algn="l"/>
                <a:tab pos="4093845" algn="l"/>
                <a:tab pos="5435600" algn="l"/>
                <a:tab pos="7197090" algn="l"/>
                <a:tab pos="8386445" algn="l"/>
              </a:tabLst>
            </a:pPr>
            <a:r>
              <a:rPr sz="2200" b="1" spc="15">
                <a:solidFill>
                  <a:srgbClr val="252525"/>
                </a:solidFill>
                <a:latin typeface="Garamond"/>
                <a:cs typeface="Garamond"/>
              </a:rPr>
              <a:t>Art.	</a:t>
            </a:r>
            <a:r>
              <a:rPr sz="2200" b="1" spc="-5">
                <a:solidFill>
                  <a:srgbClr val="252525"/>
                </a:solidFill>
                <a:latin typeface="Garamond"/>
                <a:cs typeface="Garamond"/>
              </a:rPr>
              <a:t>2	§	2	</a:t>
            </a:r>
            <a:r>
              <a:rPr sz="2200" b="1" spc="-10">
                <a:solidFill>
                  <a:srgbClr val="252525"/>
                </a:solidFill>
                <a:latin typeface="Garamond"/>
                <a:cs typeface="Garamond"/>
              </a:rPr>
              <a:t>k.p.k.:	</a:t>
            </a:r>
            <a:r>
              <a:rPr sz="2200" b="1" u="heavy" spc="-10">
                <a:solidFill>
                  <a:srgbClr val="252525"/>
                </a:solidFill>
                <a:uFill>
                  <a:solidFill>
                    <a:srgbClr val="252525"/>
                  </a:solidFill>
                </a:uFill>
                <a:latin typeface="Garamond"/>
                <a:cs typeface="Garamond"/>
              </a:rPr>
              <a:t> </a:t>
            </a:r>
            <a:r>
              <a:rPr sz="2300" b="1" i="1" u="heavy" spc="-65">
                <a:solidFill>
                  <a:srgbClr val="252525"/>
                </a:solidFill>
                <a:uFill>
                  <a:solidFill>
                    <a:srgbClr val="252525"/>
                  </a:solidFill>
                </a:uFill>
                <a:latin typeface="Garamond"/>
                <a:cs typeface="Garamond"/>
              </a:rPr>
              <a:t>Podstawę	</a:t>
            </a:r>
            <a:r>
              <a:rPr sz="2300" b="1" i="1" u="heavy" spc="-55">
                <a:solidFill>
                  <a:srgbClr val="252525"/>
                </a:solidFill>
                <a:uFill>
                  <a:solidFill>
                    <a:srgbClr val="252525"/>
                  </a:solidFill>
                </a:uFill>
                <a:latin typeface="Garamond"/>
                <a:cs typeface="Garamond"/>
              </a:rPr>
              <a:t>wszelkich	</a:t>
            </a:r>
            <a:r>
              <a:rPr sz="2300" b="1" i="1" u="heavy" spc="-50">
                <a:solidFill>
                  <a:srgbClr val="252525"/>
                </a:solidFill>
                <a:uFill>
                  <a:solidFill>
                    <a:srgbClr val="252525"/>
                  </a:solidFill>
                </a:uFill>
                <a:latin typeface="Garamond"/>
                <a:cs typeface="Garamond"/>
              </a:rPr>
              <a:t>rozstrzygnięć	</a:t>
            </a:r>
            <a:r>
              <a:rPr sz="2300" b="1" i="1" u="heavy" spc="-65">
                <a:solidFill>
                  <a:srgbClr val="252525"/>
                </a:solidFill>
                <a:uFill>
                  <a:solidFill>
                    <a:srgbClr val="252525"/>
                  </a:solidFill>
                </a:uFill>
                <a:latin typeface="Garamond"/>
                <a:cs typeface="Garamond"/>
              </a:rPr>
              <a:t>powinny	</a:t>
            </a:r>
            <a:r>
              <a:rPr sz="2300" b="1" i="1" u="heavy" spc="-55">
                <a:solidFill>
                  <a:srgbClr val="252525"/>
                </a:solidFill>
                <a:uFill>
                  <a:solidFill>
                    <a:srgbClr val="252525"/>
                  </a:solidFill>
                </a:uFill>
                <a:latin typeface="Garamond"/>
                <a:cs typeface="Garamond"/>
              </a:rPr>
              <a:t>stanowić</a:t>
            </a:r>
            <a:endParaRPr sz="2300">
              <a:latin typeface="Garamond"/>
              <a:cs typeface="Garamond"/>
            </a:endParaRPr>
          </a:p>
          <a:p>
            <a:pPr marL="299085">
              <a:lnSpc>
                <a:spcPts val="2570"/>
              </a:lnSpc>
            </a:pPr>
            <a:r>
              <a:rPr sz="2300" b="1" i="1" u="heavy" spc="-65">
                <a:solidFill>
                  <a:srgbClr val="252525"/>
                </a:solidFill>
                <a:uFill>
                  <a:solidFill>
                    <a:srgbClr val="252525"/>
                  </a:solidFill>
                </a:uFill>
                <a:latin typeface="Garamond"/>
                <a:cs typeface="Garamond"/>
              </a:rPr>
              <a:t>prawdziwe </a:t>
            </a:r>
            <a:r>
              <a:rPr sz="2300" b="1" i="1" u="heavy" spc="-50">
                <a:solidFill>
                  <a:srgbClr val="252525"/>
                </a:solidFill>
                <a:uFill>
                  <a:solidFill>
                    <a:srgbClr val="252525"/>
                  </a:solidFill>
                </a:uFill>
                <a:latin typeface="Garamond"/>
                <a:cs typeface="Garamond"/>
              </a:rPr>
              <a:t>ustalenia faktyczne</a:t>
            </a:r>
            <a:r>
              <a:rPr sz="2300" b="1" i="1" spc="-50">
                <a:solidFill>
                  <a:srgbClr val="252525"/>
                </a:solidFill>
                <a:latin typeface="Garamond"/>
                <a:cs typeface="Garamond"/>
              </a:rPr>
              <a:t> </a:t>
            </a:r>
            <a:r>
              <a:rPr sz="2200" i="1" spc="-5">
                <a:solidFill>
                  <a:srgbClr val="252525"/>
                </a:solidFill>
                <a:latin typeface="Garamond"/>
                <a:cs typeface="Garamond"/>
              </a:rPr>
              <a:t>– </a:t>
            </a:r>
            <a:r>
              <a:rPr sz="2200" spc="-5">
                <a:solidFill>
                  <a:srgbClr val="252525"/>
                </a:solidFill>
                <a:latin typeface="Garamond"/>
                <a:cs typeface="Garamond"/>
              </a:rPr>
              <a:t>jest to </a:t>
            </a:r>
            <a:r>
              <a:rPr sz="2200" b="1" spc="-5">
                <a:solidFill>
                  <a:srgbClr val="252525"/>
                </a:solidFill>
                <a:latin typeface="Garamond"/>
                <a:cs typeface="Garamond"/>
              </a:rPr>
              <a:t>zasada </a:t>
            </a:r>
            <a:r>
              <a:rPr sz="2200" b="1" spc="-10">
                <a:solidFill>
                  <a:srgbClr val="252525"/>
                </a:solidFill>
                <a:latin typeface="Garamond"/>
                <a:cs typeface="Garamond"/>
              </a:rPr>
              <a:t>prawnie</a:t>
            </a:r>
            <a:r>
              <a:rPr sz="2200" b="1" spc="204">
                <a:solidFill>
                  <a:srgbClr val="252525"/>
                </a:solidFill>
                <a:latin typeface="Garamond"/>
                <a:cs typeface="Garamond"/>
              </a:rPr>
              <a:t> </a:t>
            </a:r>
            <a:r>
              <a:rPr sz="2200" b="1" spc="-15">
                <a:solidFill>
                  <a:srgbClr val="252525"/>
                </a:solidFill>
                <a:latin typeface="Garamond"/>
                <a:cs typeface="Garamond"/>
              </a:rPr>
              <a:t>zdefiniowana.</a:t>
            </a:r>
            <a:endParaRPr sz="2200">
              <a:latin typeface="Garamond"/>
              <a:cs typeface="Garamond"/>
            </a:endParaRPr>
          </a:p>
          <a:p>
            <a:pPr marL="299085" indent="-287020">
              <a:lnSpc>
                <a:spcPct val="100000"/>
              </a:lnSpc>
              <a:spcBef>
                <a:spcPts val="844"/>
              </a:spcBef>
              <a:buClr>
                <a:srgbClr val="83992A"/>
              </a:buClr>
              <a:buSzPct val="113636"/>
              <a:buFont typeface="Arial"/>
              <a:buChar char="•"/>
              <a:tabLst>
                <a:tab pos="299085" algn="l"/>
                <a:tab pos="299720" algn="l"/>
              </a:tabLst>
            </a:pPr>
            <a:r>
              <a:rPr sz="2200" spc="-5">
                <a:solidFill>
                  <a:srgbClr val="252525"/>
                </a:solidFill>
                <a:latin typeface="Garamond"/>
                <a:cs typeface="Garamond"/>
              </a:rPr>
              <a:t>Brak </a:t>
            </a:r>
            <a:r>
              <a:rPr sz="2200" spc="-10">
                <a:solidFill>
                  <a:srgbClr val="252525"/>
                </a:solidFill>
                <a:latin typeface="Garamond"/>
                <a:cs typeface="Garamond"/>
              </a:rPr>
              <a:t>oparcia </a:t>
            </a:r>
            <a:r>
              <a:rPr sz="2200" spc="-5">
                <a:solidFill>
                  <a:srgbClr val="252525"/>
                </a:solidFill>
                <a:latin typeface="Garamond"/>
                <a:cs typeface="Garamond"/>
              </a:rPr>
              <a:t>w </a:t>
            </a:r>
            <a:r>
              <a:rPr sz="2200" spc="-10">
                <a:solidFill>
                  <a:srgbClr val="252525"/>
                </a:solidFill>
                <a:latin typeface="Garamond"/>
                <a:cs typeface="Garamond"/>
              </a:rPr>
              <a:t>Konstytucji </a:t>
            </a:r>
            <a:r>
              <a:rPr sz="2200" spc="-5">
                <a:solidFill>
                  <a:srgbClr val="252525"/>
                </a:solidFill>
                <a:latin typeface="Garamond"/>
                <a:cs typeface="Garamond"/>
              </a:rPr>
              <a:t>RP </a:t>
            </a:r>
            <a:r>
              <a:rPr sz="2200" spc="-15">
                <a:solidFill>
                  <a:srgbClr val="252525"/>
                </a:solidFill>
                <a:latin typeface="Garamond"/>
                <a:cs typeface="Garamond"/>
              </a:rPr>
              <a:t>(choć </a:t>
            </a:r>
            <a:r>
              <a:rPr sz="2200" spc="-5">
                <a:solidFill>
                  <a:srgbClr val="252525"/>
                </a:solidFill>
                <a:latin typeface="Garamond"/>
                <a:cs typeface="Garamond"/>
              </a:rPr>
              <a:t>są </a:t>
            </a:r>
            <a:r>
              <a:rPr sz="2200" spc="-10">
                <a:solidFill>
                  <a:srgbClr val="252525"/>
                </a:solidFill>
                <a:latin typeface="Garamond"/>
                <a:cs typeface="Garamond"/>
              </a:rPr>
              <a:t>różne</a:t>
            </a:r>
            <a:r>
              <a:rPr sz="2200" spc="175">
                <a:solidFill>
                  <a:srgbClr val="252525"/>
                </a:solidFill>
                <a:latin typeface="Garamond"/>
                <a:cs typeface="Garamond"/>
              </a:rPr>
              <a:t> </a:t>
            </a:r>
            <a:r>
              <a:rPr sz="2200" spc="-10">
                <a:solidFill>
                  <a:srgbClr val="252525"/>
                </a:solidFill>
                <a:latin typeface="Garamond"/>
                <a:cs typeface="Garamond"/>
              </a:rPr>
              <a:t>stanowiska).</a:t>
            </a:r>
            <a:endParaRPr sz="2200">
              <a:latin typeface="Garamond"/>
              <a:cs typeface="Garamond"/>
            </a:endParaRPr>
          </a:p>
          <a:p>
            <a:pPr marL="299085" indent="-287020">
              <a:lnSpc>
                <a:spcPts val="2510"/>
              </a:lnSpc>
              <a:spcBef>
                <a:spcPts val="865"/>
              </a:spcBef>
              <a:buClr>
                <a:srgbClr val="83992A"/>
              </a:buClr>
              <a:buSzPct val="113636"/>
              <a:buFont typeface="Arial"/>
              <a:buChar char="•"/>
              <a:tabLst>
                <a:tab pos="299085" algn="l"/>
                <a:tab pos="299720" algn="l"/>
              </a:tabLst>
            </a:pPr>
            <a:r>
              <a:rPr sz="2200" spc="-10">
                <a:solidFill>
                  <a:srgbClr val="252525"/>
                </a:solidFill>
                <a:latin typeface="Garamond"/>
                <a:cs typeface="Garamond"/>
              </a:rPr>
              <a:t>Dyrektywa</a:t>
            </a:r>
            <a:r>
              <a:rPr sz="2200" spc="340">
                <a:solidFill>
                  <a:srgbClr val="252525"/>
                </a:solidFill>
                <a:latin typeface="Garamond"/>
                <a:cs typeface="Garamond"/>
              </a:rPr>
              <a:t> </a:t>
            </a:r>
            <a:r>
              <a:rPr sz="2200" spc="-5">
                <a:solidFill>
                  <a:srgbClr val="252525"/>
                </a:solidFill>
                <a:latin typeface="Garamond"/>
                <a:cs typeface="Garamond"/>
              </a:rPr>
              <a:t>wynikająca</a:t>
            </a:r>
            <a:r>
              <a:rPr sz="2200" spc="355">
                <a:solidFill>
                  <a:srgbClr val="252525"/>
                </a:solidFill>
                <a:latin typeface="Garamond"/>
                <a:cs typeface="Garamond"/>
              </a:rPr>
              <a:t> </a:t>
            </a:r>
            <a:r>
              <a:rPr sz="2200" spc="-5">
                <a:solidFill>
                  <a:srgbClr val="252525"/>
                </a:solidFill>
                <a:latin typeface="Garamond"/>
                <a:cs typeface="Garamond"/>
              </a:rPr>
              <a:t>z</a:t>
            </a:r>
            <a:r>
              <a:rPr sz="2200" spc="350">
                <a:solidFill>
                  <a:srgbClr val="252525"/>
                </a:solidFill>
                <a:latin typeface="Garamond"/>
                <a:cs typeface="Garamond"/>
              </a:rPr>
              <a:t> </a:t>
            </a:r>
            <a:r>
              <a:rPr sz="2200" spc="5">
                <a:solidFill>
                  <a:srgbClr val="252525"/>
                </a:solidFill>
                <a:latin typeface="Garamond"/>
                <a:cs typeface="Garamond"/>
              </a:rPr>
              <a:t>art.</a:t>
            </a:r>
            <a:r>
              <a:rPr sz="2200" spc="340">
                <a:solidFill>
                  <a:srgbClr val="252525"/>
                </a:solidFill>
                <a:latin typeface="Garamond"/>
                <a:cs typeface="Garamond"/>
              </a:rPr>
              <a:t> </a:t>
            </a:r>
            <a:r>
              <a:rPr sz="2200" spc="-5">
                <a:solidFill>
                  <a:srgbClr val="252525"/>
                </a:solidFill>
                <a:latin typeface="Garamond"/>
                <a:cs typeface="Garamond"/>
              </a:rPr>
              <a:t>2</a:t>
            </a:r>
            <a:r>
              <a:rPr sz="2200" spc="350">
                <a:solidFill>
                  <a:srgbClr val="252525"/>
                </a:solidFill>
                <a:latin typeface="Garamond"/>
                <a:cs typeface="Garamond"/>
              </a:rPr>
              <a:t> </a:t>
            </a:r>
            <a:r>
              <a:rPr sz="2200" spc="-5">
                <a:solidFill>
                  <a:srgbClr val="252525"/>
                </a:solidFill>
                <a:latin typeface="Garamond"/>
                <a:cs typeface="Garamond"/>
              </a:rPr>
              <a:t>§</a:t>
            </a:r>
            <a:r>
              <a:rPr sz="2200" spc="350">
                <a:solidFill>
                  <a:srgbClr val="252525"/>
                </a:solidFill>
                <a:latin typeface="Garamond"/>
                <a:cs typeface="Garamond"/>
              </a:rPr>
              <a:t> </a:t>
            </a:r>
            <a:r>
              <a:rPr sz="2200" spc="-5">
                <a:solidFill>
                  <a:srgbClr val="252525"/>
                </a:solidFill>
                <a:latin typeface="Garamond"/>
                <a:cs typeface="Garamond"/>
              </a:rPr>
              <a:t>2</a:t>
            </a:r>
            <a:r>
              <a:rPr sz="2200" spc="345">
                <a:solidFill>
                  <a:srgbClr val="252525"/>
                </a:solidFill>
                <a:latin typeface="Garamond"/>
                <a:cs typeface="Garamond"/>
              </a:rPr>
              <a:t> </a:t>
            </a:r>
            <a:r>
              <a:rPr sz="2200" spc="-15">
                <a:solidFill>
                  <a:srgbClr val="252525"/>
                </a:solidFill>
                <a:latin typeface="Garamond"/>
                <a:cs typeface="Garamond"/>
              </a:rPr>
              <a:t>k.p.k.</a:t>
            </a:r>
            <a:r>
              <a:rPr sz="2200" spc="350">
                <a:solidFill>
                  <a:srgbClr val="252525"/>
                </a:solidFill>
                <a:latin typeface="Garamond"/>
                <a:cs typeface="Garamond"/>
              </a:rPr>
              <a:t> </a:t>
            </a:r>
            <a:r>
              <a:rPr sz="2200" spc="-10">
                <a:solidFill>
                  <a:srgbClr val="252525"/>
                </a:solidFill>
                <a:latin typeface="Garamond"/>
                <a:cs typeface="Garamond"/>
              </a:rPr>
              <a:t>adresowana</a:t>
            </a:r>
            <a:r>
              <a:rPr sz="2200" spc="330">
                <a:solidFill>
                  <a:srgbClr val="252525"/>
                </a:solidFill>
                <a:latin typeface="Garamond"/>
                <a:cs typeface="Garamond"/>
              </a:rPr>
              <a:t> </a:t>
            </a:r>
            <a:r>
              <a:rPr sz="2200">
                <a:solidFill>
                  <a:srgbClr val="252525"/>
                </a:solidFill>
                <a:latin typeface="Garamond"/>
                <a:cs typeface="Garamond"/>
              </a:rPr>
              <a:t>jest</a:t>
            </a:r>
            <a:r>
              <a:rPr sz="2200" spc="335">
                <a:solidFill>
                  <a:srgbClr val="252525"/>
                </a:solidFill>
                <a:latin typeface="Garamond"/>
                <a:cs typeface="Garamond"/>
              </a:rPr>
              <a:t> </a:t>
            </a:r>
            <a:r>
              <a:rPr sz="2200">
                <a:solidFill>
                  <a:srgbClr val="252525"/>
                </a:solidFill>
                <a:latin typeface="Garamond"/>
                <a:cs typeface="Garamond"/>
              </a:rPr>
              <a:t>do</a:t>
            </a:r>
            <a:r>
              <a:rPr sz="2200" spc="340">
                <a:solidFill>
                  <a:srgbClr val="252525"/>
                </a:solidFill>
                <a:latin typeface="Garamond"/>
                <a:cs typeface="Garamond"/>
              </a:rPr>
              <a:t> </a:t>
            </a:r>
            <a:r>
              <a:rPr sz="2200" spc="-5">
                <a:solidFill>
                  <a:srgbClr val="252525"/>
                </a:solidFill>
                <a:latin typeface="Garamond"/>
                <a:cs typeface="Garamond"/>
              </a:rPr>
              <a:t>wszystkich</a:t>
            </a:r>
            <a:r>
              <a:rPr sz="2200" spc="335">
                <a:solidFill>
                  <a:srgbClr val="252525"/>
                </a:solidFill>
                <a:latin typeface="Garamond"/>
                <a:cs typeface="Garamond"/>
              </a:rPr>
              <a:t> </a:t>
            </a:r>
            <a:r>
              <a:rPr sz="2200">
                <a:solidFill>
                  <a:srgbClr val="252525"/>
                </a:solidFill>
                <a:latin typeface="Garamond"/>
                <a:cs typeface="Garamond"/>
              </a:rPr>
              <a:t>organów</a:t>
            </a:r>
            <a:endParaRPr sz="2200">
              <a:latin typeface="Garamond"/>
              <a:cs typeface="Garamond"/>
            </a:endParaRPr>
          </a:p>
          <a:p>
            <a:pPr marL="299085">
              <a:lnSpc>
                <a:spcPts val="2510"/>
              </a:lnSpc>
            </a:pPr>
            <a:r>
              <a:rPr sz="2200" spc="-15">
                <a:solidFill>
                  <a:srgbClr val="252525"/>
                </a:solidFill>
                <a:latin typeface="Garamond"/>
                <a:cs typeface="Garamond"/>
              </a:rPr>
              <a:t>procesowych, </a:t>
            </a:r>
            <a:r>
              <a:rPr sz="2200" spc="-5">
                <a:solidFill>
                  <a:srgbClr val="252525"/>
                </a:solidFill>
                <a:latin typeface="Garamond"/>
                <a:cs typeface="Garamond"/>
              </a:rPr>
              <a:t>które w toku </a:t>
            </a:r>
            <a:r>
              <a:rPr sz="2200" spc="-10">
                <a:solidFill>
                  <a:srgbClr val="252525"/>
                </a:solidFill>
                <a:latin typeface="Garamond"/>
                <a:cs typeface="Garamond"/>
              </a:rPr>
              <a:t>procesu podejmują jakiekolwiek</a:t>
            </a:r>
            <a:r>
              <a:rPr sz="2200" spc="200">
                <a:solidFill>
                  <a:srgbClr val="252525"/>
                </a:solidFill>
                <a:latin typeface="Garamond"/>
                <a:cs typeface="Garamond"/>
              </a:rPr>
              <a:t> </a:t>
            </a:r>
            <a:r>
              <a:rPr sz="2200" spc="-10">
                <a:solidFill>
                  <a:srgbClr val="252525"/>
                </a:solidFill>
                <a:latin typeface="Garamond"/>
                <a:cs typeface="Garamond"/>
              </a:rPr>
              <a:t>rozstrzygnięcia</a:t>
            </a:r>
            <a:endParaRPr sz="2200">
              <a:latin typeface="Garamond"/>
              <a:cs typeface="Garamond"/>
            </a:endParaRPr>
          </a:p>
          <a:p>
            <a:pPr marL="299085" indent="-287020">
              <a:lnSpc>
                <a:spcPct val="100000"/>
              </a:lnSpc>
              <a:spcBef>
                <a:spcPts val="865"/>
              </a:spcBef>
              <a:buClr>
                <a:srgbClr val="83992A"/>
              </a:buClr>
              <a:buSzPct val="113636"/>
              <a:buFont typeface="Arial"/>
              <a:buChar char="•"/>
              <a:tabLst>
                <a:tab pos="299085" algn="l"/>
                <a:tab pos="299720" algn="l"/>
              </a:tabLst>
            </a:pPr>
            <a:r>
              <a:rPr sz="2200" spc="-15">
                <a:solidFill>
                  <a:srgbClr val="252525"/>
                </a:solidFill>
                <a:latin typeface="Garamond"/>
                <a:cs typeface="Garamond"/>
              </a:rPr>
              <a:t>Prawda </a:t>
            </a:r>
            <a:r>
              <a:rPr sz="2200" spc="-5">
                <a:solidFill>
                  <a:srgbClr val="252525"/>
                </a:solidFill>
                <a:latin typeface="Garamond"/>
                <a:cs typeface="Garamond"/>
              </a:rPr>
              <a:t>materialna a </a:t>
            </a:r>
            <a:r>
              <a:rPr sz="2200" spc="-15">
                <a:solidFill>
                  <a:srgbClr val="252525"/>
                </a:solidFill>
                <a:latin typeface="Garamond"/>
                <a:cs typeface="Garamond"/>
              </a:rPr>
              <a:t>prawda </a:t>
            </a:r>
            <a:r>
              <a:rPr sz="2200" spc="5">
                <a:solidFill>
                  <a:srgbClr val="252525"/>
                </a:solidFill>
                <a:latin typeface="Garamond"/>
                <a:cs typeface="Garamond"/>
              </a:rPr>
              <a:t>formalna</a:t>
            </a:r>
            <a:r>
              <a:rPr sz="2200" spc="160">
                <a:solidFill>
                  <a:srgbClr val="252525"/>
                </a:solidFill>
                <a:latin typeface="Garamond"/>
                <a:cs typeface="Garamond"/>
              </a:rPr>
              <a:t> </a:t>
            </a:r>
            <a:r>
              <a:rPr sz="2200" spc="-10">
                <a:solidFill>
                  <a:srgbClr val="252525"/>
                </a:solidFill>
                <a:latin typeface="Garamond"/>
                <a:cs typeface="Garamond"/>
              </a:rPr>
              <a:t>(sądowa).</a:t>
            </a:r>
            <a:endParaRPr sz="2200">
              <a:latin typeface="Garamond"/>
              <a:cs typeface="Garamond"/>
            </a:endParaRPr>
          </a:p>
          <a:p>
            <a:pPr marL="299085" indent="-287020">
              <a:lnSpc>
                <a:spcPct val="100000"/>
              </a:lnSpc>
              <a:spcBef>
                <a:spcPts val="865"/>
              </a:spcBef>
              <a:buClr>
                <a:srgbClr val="83992A"/>
              </a:buClr>
              <a:buSzPct val="113636"/>
              <a:buFont typeface="Arial"/>
              <a:buChar char="•"/>
              <a:tabLst>
                <a:tab pos="299085" algn="l"/>
                <a:tab pos="299720" algn="l"/>
              </a:tabLst>
            </a:pPr>
            <a:r>
              <a:rPr sz="2200" spc="-5">
                <a:solidFill>
                  <a:srgbClr val="252525"/>
                </a:solidFill>
                <a:latin typeface="Garamond"/>
                <a:cs typeface="Garamond"/>
              </a:rPr>
              <a:t>Niekiedy </a:t>
            </a:r>
            <a:r>
              <a:rPr sz="2200" spc="-15">
                <a:solidFill>
                  <a:srgbClr val="252525"/>
                </a:solidFill>
                <a:latin typeface="Garamond"/>
                <a:cs typeface="Garamond"/>
              </a:rPr>
              <a:t>uznawana </a:t>
            </a:r>
            <a:r>
              <a:rPr sz="2200" spc="-5">
                <a:solidFill>
                  <a:srgbClr val="252525"/>
                </a:solidFill>
                <a:latin typeface="Garamond"/>
                <a:cs typeface="Garamond"/>
              </a:rPr>
              <a:t>za </a:t>
            </a:r>
            <a:r>
              <a:rPr sz="2200" spc="-10">
                <a:solidFill>
                  <a:srgbClr val="252525"/>
                </a:solidFill>
                <a:latin typeface="Garamond"/>
                <a:cs typeface="Garamond"/>
              </a:rPr>
              <a:t>najważniejszą zasadę</a:t>
            </a:r>
            <a:r>
              <a:rPr sz="2200" spc="114">
                <a:solidFill>
                  <a:srgbClr val="252525"/>
                </a:solidFill>
                <a:latin typeface="Garamond"/>
                <a:cs typeface="Garamond"/>
              </a:rPr>
              <a:t> </a:t>
            </a:r>
            <a:r>
              <a:rPr sz="2200" spc="-10">
                <a:solidFill>
                  <a:srgbClr val="252525"/>
                </a:solidFill>
                <a:latin typeface="Garamond"/>
                <a:cs typeface="Garamond"/>
              </a:rPr>
              <a:t>procesową.</a:t>
            </a:r>
            <a:endParaRPr sz="2200">
              <a:latin typeface="Garamond"/>
              <a:cs typeface="Garamond"/>
            </a:endParaRPr>
          </a:p>
          <a:p>
            <a:pPr marL="299085" indent="-287020">
              <a:lnSpc>
                <a:spcPct val="100000"/>
              </a:lnSpc>
              <a:spcBef>
                <a:spcPts val="865"/>
              </a:spcBef>
              <a:buClr>
                <a:srgbClr val="83992A"/>
              </a:buClr>
              <a:buSzPct val="113636"/>
              <a:buFont typeface="Arial"/>
              <a:buChar char="•"/>
              <a:tabLst>
                <a:tab pos="299085" algn="l"/>
                <a:tab pos="299720" algn="l"/>
              </a:tabLst>
            </a:pPr>
            <a:r>
              <a:rPr sz="2200" spc="-10">
                <a:solidFill>
                  <a:srgbClr val="252525"/>
                </a:solidFill>
                <a:latin typeface="Garamond"/>
                <a:cs typeface="Garamond"/>
              </a:rPr>
              <a:t>Czy stanowi </a:t>
            </a:r>
            <a:r>
              <a:rPr sz="2200" spc="-5">
                <a:solidFill>
                  <a:srgbClr val="252525"/>
                </a:solidFill>
                <a:latin typeface="Garamond"/>
                <a:cs typeface="Garamond"/>
              </a:rPr>
              <a:t>cel </a:t>
            </a:r>
            <a:r>
              <a:rPr sz="2200" spc="-10">
                <a:solidFill>
                  <a:srgbClr val="252525"/>
                </a:solidFill>
                <a:latin typeface="Garamond"/>
                <a:cs typeface="Garamond"/>
              </a:rPr>
              <a:t>procesu</a:t>
            </a:r>
            <a:r>
              <a:rPr sz="2200" spc="60">
                <a:solidFill>
                  <a:srgbClr val="252525"/>
                </a:solidFill>
                <a:latin typeface="Garamond"/>
                <a:cs typeface="Garamond"/>
              </a:rPr>
              <a:t> </a:t>
            </a:r>
            <a:r>
              <a:rPr sz="2200" spc="5">
                <a:solidFill>
                  <a:srgbClr val="252525"/>
                </a:solidFill>
                <a:latin typeface="Garamond"/>
                <a:cs typeface="Garamond"/>
              </a:rPr>
              <a:t>karnego?</a:t>
            </a:r>
            <a:endParaRPr sz="2200">
              <a:latin typeface="Garamond"/>
              <a:cs typeface="Garamon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1498472" y="1240916"/>
            <a:ext cx="9192895" cy="696595"/>
          </a:xfrm>
          <a:prstGeom prst="rect">
            <a:avLst/>
          </a:prstGeom>
        </p:spPr>
        <p:txBody>
          <a:bodyPr vert="horz" wrap="square" lIns="0" tIns="13335" rIns="0" bIns="0" rtlCol="0">
            <a:spAutoFit/>
          </a:bodyPr>
          <a:lstStyle/>
          <a:p>
            <a:pPr marL="12700">
              <a:lnSpc>
                <a:spcPct val="100000"/>
              </a:lnSpc>
              <a:spcBef>
                <a:spcPts val="105"/>
              </a:spcBef>
            </a:pPr>
            <a:r>
              <a:rPr sz="4400" spc="-40"/>
              <a:t>ZASADA</a:t>
            </a:r>
            <a:r>
              <a:rPr sz="4400" spc="-85"/>
              <a:t> </a:t>
            </a:r>
            <a:r>
              <a:rPr sz="4400" spc="-35"/>
              <a:t>KONTRADYKTORYJNOŚCI</a:t>
            </a:r>
            <a:endParaRPr sz="4400"/>
          </a:p>
        </p:txBody>
      </p:sp>
      <p:sp>
        <p:nvSpPr>
          <p:cNvPr id="4" name="object 4"/>
          <p:cNvSpPr txBox="1"/>
          <p:nvPr/>
        </p:nvSpPr>
        <p:spPr>
          <a:xfrm>
            <a:off x="1503790" y="2360767"/>
            <a:ext cx="9445625" cy="3074670"/>
          </a:xfrm>
          <a:prstGeom prst="rect">
            <a:avLst/>
          </a:prstGeom>
        </p:spPr>
        <p:txBody>
          <a:bodyPr vert="horz" wrap="square" lIns="0" tIns="74295" rIns="0" bIns="0" rtlCol="0">
            <a:spAutoFit/>
          </a:bodyPr>
          <a:lstStyle/>
          <a:p>
            <a:pPr marL="299085" marR="6350" indent="-287020">
              <a:lnSpc>
                <a:spcPct val="80000"/>
              </a:lnSpc>
              <a:spcBef>
                <a:spcPts val="585"/>
              </a:spcBef>
              <a:buClr>
                <a:srgbClr val="83992A"/>
              </a:buClr>
              <a:buSzPct val="115000"/>
              <a:buFont typeface="Arial"/>
              <a:buChar char="•"/>
              <a:tabLst>
                <a:tab pos="299085" algn="l"/>
                <a:tab pos="299720" algn="l"/>
              </a:tabLst>
            </a:pPr>
            <a:r>
              <a:rPr sz="2000" b="1">
                <a:solidFill>
                  <a:srgbClr val="252525"/>
                </a:solidFill>
                <a:latin typeface="Garamond"/>
                <a:cs typeface="Garamond"/>
              </a:rPr>
              <a:t>Zasada kontradyktoryjności </a:t>
            </a:r>
            <a:r>
              <a:rPr sz="2000">
                <a:solidFill>
                  <a:srgbClr val="252525"/>
                </a:solidFill>
                <a:latin typeface="Garamond"/>
                <a:cs typeface="Garamond"/>
              </a:rPr>
              <a:t>to </a:t>
            </a:r>
            <a:r>
              <a:rPr sz="2000" spc="-5">
                <a:solidFill>
                  <a:srgbClr val="252525"/>
                </a:solidFill>
                <a:latin typeface="Garamond"/>
                <a:cs typeface="Garamond"/>
              </a:rPr>
              <a:t>dyrektywa, </a:t>
            </a:r>
            <a:r>
              <a:rPr sz="2000">
                <a:solidFill>
                  <a:srgbClr val="252525"/>
                </a:solidFill>
                <a:latin typeface="Garamond"/>
                <a:cs typeface="Garamond"/>
              </a:rPr>
              <a:t>zgodnie z którą strony mają </a:t>
            </a:r>
            <a:r>
              <a:rPr sz="2000" spc="-20">
                <a:solidFill>
                  <a:srgbClr val="252525"/>
                </a:solidFill>
                <a:latin typeface="Garamond"/>
                <a:cs typeface="Garamond"/>
              </a:rPr>
              <a:t>prawo </a:t>
            </a:r>
            <a:r>
              <a:rPr sz="2000">
                <a:solidFill>
                  <a:srgbClr val="252525"/>
                </a:solidFill>
                <a:latin typeface="Garamond"/>
                <a:cs typeface="Garamond"/>
              </a:rPr>
              <a:t>do </a:t>
            </a:r>
            <a:r>
              <a:rPr sz="2000" spc="-10">
                <a:solidFill>
                  <a:srgbClr val="252525"/>
                </a:solidFill>
                <a:latin typeface="Garamond"/>
                <a:cs typeface="Garamond"/>
              </a:rPr>
              <a:t>walki </a:t>
            </a:r>
            <a:r>
              <a:rPr sz="2000">
                <a:solidFill>
                  <a:srgbClr val="252525"/>
                </a:solidFill>
                <a:latin typeface="Garamond"/>
                <a:cs typeface="Garamond"/>
              </a:rPr>
              <a:t>o  </a:t>
            </a:r>
            <a:r>
              <a:rPr sz="2000" spc="-5">
                <a:solidFill>
                  <a:srgbClr val="252525"/>
                </a:solidFill>
                <a:latin typeface="Garamond"/>
                <a:cs typeface="Garamond"/>
              </a:rPr>
              <a:t>korzystne </a:t>
            </a:r>
            <a:r>
              <a:rPr sz="2000">
                <a:solidFill>
                  <a:srgbClr val="252525"/>
                </a:solidFill>
                <a:latin typeface="Garamond"/>
                <a:cs typeface="Garamond"/>
              </a:rPr>
              <a:t>dla siebie</a:t>
            </a:r>
            <a:r>
              <a:rPr sz="2000" spc="-10">
                <a:solidFill>
                  <a:srgbClr val="252525"/>
                </a:solidFill>
                <a:latin typeface="Garamond"/>
                <a:cs typeface="Garamond"/>
              </a:rPr>
              <a:t> </a:t>
            </a:r>
            <a:r>
              <a:rPr sz="2000" spc="-5">
                <a:solidFill>
                  <a:srgbClr val="252525"/>
                </a:solidFill>
                <a:latin typeface="Garamond"/>
                <a:cs typeface="Garamond"/>
              </a:rPr>
              <a:t>rozstrzygnięcie.</a:t>
            </a:r>
            <a:endParaRPr sz="2000">
              <a:latin typeface="Garamond"/>
              <a:cs typeface="Garamond"/>
            </a:endParaRPr>
          </a:p>
          <a:p>
            <a:pPr marL="299085" marR="6985" indent="-287020">
              <a:lnSpc>
                <a:spcPts val="1920"/>
              </a:lnSpc>
              <a:spcBef>
                <a:spcPts val="1065"/>
              </a:spcBef>
              <a:buClr>
                <a:srgbClr val="83992A"/>
              </a:buClr>
              <a:buSzPct val="115000"/>
              <a:buFont typeface="Arial"/>
              <a:buChar char="•"/>
              <a:tabLst>
                <a:tab pos="299085" algn="l"/>
                <a:tab pos="299720" algn="l"/>
              </a:tabLst>
            </a:pPr>
            <a:r>
              <a:rPr sz="2000" b="1">
                <a:solidFill>
                  <a:srgbClr val="252525"/>
                </a:solidFill>
                <a:latin typeface="Garamond"/>
                <a:cs typeface="Garamond"/>
              </a:rPr>
              <a:t>Zasada </a:t>
            </a:r>
            <a:r>
              <a:rPr sz="2000" b="1" spc="-10">
                <a:solidFill>
                  <a:srgbClr val="252525"/>
                </a:solidFill>
                <a:latin typeface="Garamond"/>
                <a:cs typeface="Garamond"/>
              </a:rPr>
              <a:t>inkwizycyjności </a:t>
            </a:r>
            <a:r>
              <a:rPr sz="2000" b="1">
                <a:solidFill>
                  <a:srgbClr val="252525"/>
                </a:solidFill>
                <a:latin typeface="Garamond"/>
                <a:cs typeface="Garamond"/>
              </a:rPr>
              <a:t>(śledcza) </a:t>
            </a:r>
            <a:r>
              <a:rPr sz="2000">
                <a:solidFill>
                  <a:srgbClr val="252525"/>
                </a:solidFill>
                <a:latin typeface="Garamond"/>
                <a:cs typeface="Garamond"/>
              </a:rPr>
              <a:t>to </a:t>
            </a:r>
            <a:r>
              <a:rPr sz="2000" spc="-5">
                <a:solidFill>
                  <a:srgbClr val="252525"/>
                </a:solidFill>
                <a:latin typeface="Garamond"/>
                <a:cs typeface="Garamond"/>
              </a:rPr>
              <a:t>dyrektywa głosząca, </a:t>
            </a:r>
            <a:r>
              <a:rPr sz="2000" spc="-10">
                <a:solidFill>
                  <a:srgbClr val="252525"/>
                </a:solidFill>
                <a:latin typeface="Garamond"/>
                <a:cs typeface="Garamond"/>
              </a:rPr>
              <a:t>że </a:t>
            </a:r>
            <a:r>
              <a:rPr sz="2000">
                <a:solidFill>
                  <a:srgbClr val="252525"/>
                </a:solidFill>
                <a:latin typeface="Garamond"/>
                <a:cs typeface="Garamond"/>
              </a:rPr>
              <a:t>w </a:t>
            </a:r>
            <a:r>
              <a:rPr sz="2000" spc="-5">
                <a:solidFill>
                  <a:srgbClr val="252525"/>
                </a:solidFill>
                <a:latin typeface="Garamond"/>
                <a:cs typeface="Garamond"/>
              </a:rPr>
              <a:t>procesie nie ma </a:t>
            </a:r>
            <a:r>
              <a:rPr sz="2000">
                <a:solidFill>
                  <a:srgbClr val="252525"/>
                </a:solidFill>
                <a:latin typeface="Garamond"/>
                <a:cs typeface="Garamond"/>
              </a:rPr>
              <a:t>miejsca </a:t>
            </a:r>
            <a:r>
              <a:rPr sz="2000" spc="-5">
                <a:solidFill>
                  <a:srgbClr val="252525"/>
                </a:solidFill>
                <a:latin typeface="Garamond"/>
                <a:cs typeface="Garamond"/>
              </a:rPr>
              <a:t>dla  </a:t>
            </a:r>
            <a:r>
              <a:rPr sz="2000">
                <a:solidFill>
                  <a:srgbClr val="252525"/>
                </a:solidFill>
                <a:latin typeface="Garamond"/>
                <a:cs typeface="Garamond"/>
              </a:rPr>
              <a:t>stron </a:t>
            </a:r>
            <a:r>
              <a:rPr sz="2000" spc="-5">
                <a:solidFill>
                  <a:srgbClr val="252525"/>
                </a:solidFill>
                <a:latin typeface="Garamond"/>
                <a:cs typeface="Garamond"/>
              </a:rPr>
              <a:t>procesowych </a:t>
            </a:r>
            <a:r>
              <a:rPr sz="2000">
                <a:solidFill>
                  <a:srgbClr val="252525"/>
                </a:solidFill>
                <a:latin typeface="Garamond"/>
                <a:cs typeface="Garamond"/>
              </a:rPr>
              <a:t>i </a:t>
            </a:r>
            <a:r>
              <a:rPr sz="2000" spc="-5">
                <a:solidFill>
                  <a:srgbClr val="252525"/>
                </a:solidFill>
                <a:latin typeface="Garamond"/>
                <a:cs typeface="Garamond"/>
              </a:rPr>
              <a:t>że badanie sprawy należy </a:t>
            </a:r>
            <a:r>
              <a:rPr sz="2000">
                <a:solidFill>
                  <a:srgbClr val="252525"/>
                </a:solidFill>
                <a:latin typeface="Garamond"/>
                <a:cs typeface="Garamond"/>
              </a:rPr>
              <a:t>wyłącznie do organu</a:t>
            </a:r>
            <a:r>
              <a:rPr sz="2000" spc="-20">
                <a:solidFill>
                  <a:srgbClr val="252525"/>
                </a:solidFill>
                <a:latin typeface="Garamond"/>
                <a:cs typeface="Garamond"/>
              </a:rPr>
              <a:t> </a:t>
            </a:r>
            <a:r>
              <a:rPr sz="2000" spc="-10">
                <a:solidFill>
                  <a:srgbClr val="252525"/>
                </a:solidFill>
                <a:latin typeface="Garamond"/>
                <a:cs typeface="Garamond"/>
              </a:rPr>
              <a:t>procesowego.</a:t>
            </a:r>
            <a:endParaRPr sz="2000">
              <a:latin typeface="Garamond"/>
              <a:cs typeface="Garamond"/>
            </a:endParaRPr>
          </a:p>
          <a:p>
            <a:pPr marL="443865" marR="6985" lvl="1" indent="-325120">
              <a:lnSpc>
                <a:spcPct val="80000"/>
              </a:lnSpc>
              <a:spcBef>
                <a:spcPts val="1095"/>
              </a:spcBef>
              <a:buClr>
                <a:srgbClr val="FF388B"/>
              </a:buClr>
              <a:buSzPct val="45000"/>
              <a:buFont typeface="Wingdings"/>
              <a:buChar char="⚫"/>
              <a:tabLst>
                <a:tab pos="443865" algn="l"/>
                <a:tab pos="444500" algn="l"/>
              </a:tabLst>
            </a:pPr>
            <a:r>
              <a:rPr sz="2000">
                <a:solidFill>
                  <a:srgbClr val="252525"/>
                </a:solidFill>
                <a:latin typeface="Garamond"/>
                <a:cs typeface="Garamond"/>
              </a:rPr>
              <a:t>Kontradyktoryjność - </a:t>
            </a:r>
            <a:r>
              <a:rPr sz="2000" spc="-5">
                <a:solidFill>
                  <a:srgbClr val="252525"/>
                </a:solidFill>
                <a:latin typeface="Garamond"/>
                <a:cs typeface="Garamond"/>
              </a:rPr>
              <a:t>proces </a:t>
            </a:r>
            <a:r>
              <a:rPr sz="2000" spc="-10">
                <a:solidFill>
                  <a:srgbClr val="252525"/>
                </a:solidFill>
                <a:latin typeface="Garamond"/>
                <a:cs typeface="Garamond"/>
              </a:rPr>
              <a:t>jako walka </a:t>
            </a:r>
            <a:r>
              <a:rPr sz="2000" spc="-5">
                <a:solidFill>
                  <a:srgbClr val="252525"/>
                </a:solidFill>
                <a:latin typeface="Garamond"/>
                <a:cs typeface="Garamond"/>
              </a:rPr>
              <a:t>równouprawnionych stron przed bezstronnym  arbitrem.</a:t>
            </a:r>
            <a:endParaRPr sz="2000">
              <a:latin typeface="Garamond"/>
              <a:cs typeface="Garamond"/>
            </a:endParaRPr>
          </a:p>
          <a:p>
            <a:pPr marL="443865" marR="5080" lvl="1" indent="-325120">
              <a:lnSpc>
                <a:spcPct val="80000"/>
              </a:lnSpc>
              <a:spcBef>
                <a:spcPts val="1085"/>
              </a:spcBef>
              <a:buClr>
                <a:srgbClr val="FF388B"/>
              </a:buClr>
              <a:buSzPct val="45000"/>
              <a:buFont typeface="Wingdings"/>
              <a:buChar char="⚫"/>
              <a:tabLst>
                <a:tab pos="443865" algn="l"/>
                <a:tab pos="444500" algn="l"/>
              </a:tabLst>
            </a:pPr>
            <a:r>
              <a:rPr sz="2000">
                <a:solidFill>
                  <a:srgbClr val="252525"/>
                </a:solidFill>
                <a:latin typeface="Garamond"/>
                <a:cs typeface="Garamond"/>
              </a:rPr>
              <a:t>Inkwizycyjność - </a:t>
            </a:r>
            <a:r>
              <a:rPr sz="2000" spc="-15">
                <a:solidFill>
                  <a:srgbClr val="252525"/>
                </a:solidFill>
                <a:latin typeface="Garamond"/>
                <a:cs typeface="Garamond"/>
              </a:rPr>
              <a:t>proces, </a:t>
            </a:r>
            <a:r>
              <a:rPr sz="2000">
                <a:solidFill>
                  <a:srgbClr val="252525"/>
                </a:solidFill>
                <a:latin typeface="Garamond"/>
                <a:cs typeface="Garamond"/>
              </a:rPr>
              <a:t>w </a:t>
            </a:r>
            <a:r>
              <a:rPr sz="2000" spc="10">
                <a:solidFill>
                  <a:srgbClr val="252525"/>
                </a:solidFill>
                <a:latin typeface="Garamond"/>
                <a:cs typeface="Garamond"/>
              </a:rPr>
              <a:t>którym </a:t>
            </a:r>
            <a:r>
              <a:rPr sz="2000" spc="-5">
                <a:solidFill>
                  <a:srgbClr val="252525"/>
                </a:solidFill>
                <a:latin typeface="Garamond"/>
                <a:cs typeface="Garamond"/>
              </a:rPr>
              <a:t>strony mają </a:t>
            </a:r>
            <a:r>
              <a:rPr sz="2000">
                <a:solidFill>
                  <a:srgbClr val="252525"/>
                </a:solidFill>
                <a:latin typeface="Garamond"/>
                <a:cs typeface="Garamond"/>
              </a:rPr>
              <a:t>ograniczone </a:t>
            </a:r>
            <a:r>
              <a:rPr sz="2000" spc="-5">
                <a:solidFill>
                  <a:srgbClr val="252525"/>
                </a:solidFill>
                <a:latin typeface="Garamond"/>
                <a:cs typeface="Garamond"/>
              </a:rPr>
              <a:t>uprawnienia, </a:t>
            </a:r>
            <a:r>
              <a:rPr sz="2000">
                <a:solidFill>
                  <a:srgbClr val="252525"/>
                </a:solidFill>
                <a:latin typeface="Garamond"/>
                <a:cs typeface="Garamond"/>
              </a:rPr>
              <a:t>a gospodarzem i  </a:t>
            </a:r>
            <a:r>
              <a:rPr sz="2000" spc="-5">
                <a:solidFill>
                  <a:srgbClr val="252525"/>
                </a:solidFill>
                <a:latin typeface="Garamond"/>
                <a:cs typeface="Garamond"/>
              </a:rPr>
              <a:t>aktywnym uczestnikiem </a:t>
            </a:r>
            <a:r>
              <a:rPr sz="2000">
                <a:solidFill>
                  <a:srgbClr val="252525"/>
                </a:solidFill>
                <a:latin typeface="Garamond"/>
                <a:cs typeface="Garamond"/>
              </a:rPr>
              <a:t>jest</a:t>
            </a:r>
            <a:r>
              <a:rPr sz="2000" spc="15">
                <a:solidFill>
                  <a:srgbClr val="252525"/>
                </a:solidFill>
                <a:latin typeface="Garamond"/>
                <a:cs typeface="Garamond"/>
              </a:rPr>
              <a:t> </a:t>
            </a:r>
            <a:r>
              <a:rPr sz="2000">
                <a:solidFill>
                  <a:srgbClr val="252525"/>
                </a:solidFill>
                <a:latin typeface="Garamond"/>
                <a:cs typeface="Garamond"/>
              </a:rPr>
              <a:t>sąd.</a:t>
            </a:r>
            <a:endParaRPr sz="2000">
              <a:latin typeface="Garamond"/>
              <a:cs typeface="Garamond"/>
            </a:endParaRPr>
          </a:p>
          <a:p>
            <a:pPr marL="443865" lvl="1" indent="-325120">
              <a:lnSpc>
                <a:spcPts val="2160"/>
              </a:lnSpc>
              <a:spcBef>
                <a:spcPts val="600"/>
              </a:spcBef>
              <a:buClr>
                <a:srgbClr val="FF388B"/>
              </a:buClr>
              <a:buSzPct val="45000"/>
              <a:buFont typeface="Wingdings"/>
              <a:buChar char="⚫"/>
              <a:tabLst>
                <a:tab pos="443865" algn="l"/>
                <a:tab pos="444500" algn="l"/>
                <a:tab pos="840105" algn="l"/>
                <a:tab pos="1259205" algn="l"/>
                <a:tab pos="1718945" algn="l"/>
                <a:tab pos="2452370" algn="l"/>
                <a:tab pos="2846070" algn="l"/>
                <a:tab pos="3886835" algn="l"/>
                <a:tab pos="4130675" algn="l"/>
                <a:tab pos="5721985" algn="l"/>
                <a:tab pos="7407275" algn="l"/>
                <a:tab pos="9373870" algn="l"/>
              </a:tabLst>
            </a:pPr>
            <a:r>
              <a:rPr sz="2000" i="1">
                <a:solidFill>
                  <a:srgbClr val="252525"/>
                </a:solidFill>
                <a:latin typeface="Garamond"/>
                <a:cs typeface="Garamond"/>
              </a:rPr>
              <a:t>De	l</a:t>
            </a:r>
            <a:r>
              <a:rPr sz="2000" i="1" spc="-20">
                <a:solidFill>
                  <a:srgbClr val="252525"/>
                </a:solidFill>
                <a:latin typeface="Garamond"/>
                <a:cs typeface="Garamond"/>
              </a:rPr>
              <a:t>e</a:t>
            </a:r>
            <a:r>
              <a:rPr sz="2000" i="1">
                <a:solidFill>
                  <a:srgbClr val="252525"/>
                </a:solidFill>
                <a:latin typeface="Garamond"/>
                <a:cs typeface="Garamond"/>
              </a:rPr>
              <a:t>ge	l</a:t>
            </a:r>
            <a:r>
              <a:rPr sz="2000" i="1" spc="5">
                <a:solidFill>
                  <a:srgbClr val="252525"/>
                </a:solidFill>
                <a:latin typeface="Garamond"/>
                <a:cs typeface="Garamond"/>
              </a:rPr>
              <a:t>a</a:t>
            </a:r>
            <a:r>
              <a:rPr sz="2000" i="1" spc="-10">
                <a:solidFill>
                  <a:srgbClr val="252525"/>
                </a:solidFill>
                <a:latin typeface="Garamond"/>
                <a:cs typeface="Garamond"/>
              </a:rPr>
              <a:t>t</a:t>
            </a:r>
            <a:r>
              <a:rPr sz="2000" i="1">
                <a:solidFill>
                  <a:srgbClr val="252525"/>
                </a:solidFill>
                <a:latin typeface="Garamond"/>
                <a:cs typeface="Garamond"/>
              </a:rPr>
              <a:t>a	</a:t>
            </a:r>
            <a:r>
              <a:rPr sz="2000" spc="-10">
                <a:solidFill>
                  <a:srgbClr val="252525"/>
                </a:solidFill>
                <a:latin typeface="Garamond"/>
                <a:cs typeface="Garamond"/>
              </a:rPr>
              <a:t>m</a:t>
            </a:r>
            <a:r>
              <a:rPr sz="2000" spc="-5">
                <a:solidFill>
                  <a:srgbClr val="252525"/>
                </a:solidFill>
                <a:latin typeface="Garamond"/>
                <a:cs typeface="Garamond"/>
              </a:rPr>
              <a:t>a</a:t>
            </a:r>
            <a:r>
              <a:rPr sz="2000" spc="-35">
                <a:solidFill>
                  <a:srgbClr val="252525"/>
                </a:solidFill>
                <a:latin typeface="Garamond"/>
                <a:cs typeface="Garamond"/>
              </a:rPr>
              <a:t>m</a:t>
            </a:r>
            <a:r>
              <a:rPr sz="2000">
                <a:solidFill>
                  <a:srgbClr val="252525"/>
                </a:solidFill>
                <a:latin typeface="Garamond"/>
                <a:cs typeface="Garamond"/>
              </a:rPr>
              <a:t>y	</a:t>
            </a:r>
            <a:r>
              <a:rPr sz="2000" spc="5">
                <a:solidFill>
                  <a:srgbClr val="252525"/>
                </a:solidFill>
                <a:latin typeface="Garamond"/>
                <a:cs typeface="Garamond"/>
              </a:rPr>
              <a:t>d</a:t>
            </a:r>
            <a:r>
              <a:rPr sz="2000">
                <a:solidFill>
                  <a:srgbClr val="252525"/>
                </a:solidFill>
                <a:latin typeface="Garamond"/>
                <a:cs typeface="Garamond"/>
              </a:rPr>
              <a:t>o	</a:t>
            </a:r>
            <a:r>
              <a:rPr sz="2000" spc="-10">
                <a:solidFill>
                  <a:srgbClr val="252525"/>
                </a:solidFill>
                <a:latin typeface="Garamond"/>
                <a:cs typeface="Garamond"/>
              </a:rPr>
              <a:t>c</a:t>
            </a:r>
            <a:r>
              <a:rPr sz="2000" spc="-5">
                <a:solidFill>
                  <a:srgbClr val="252525"/>
                </a:solidFill>
                <a:latin typeface="Garamond"/>
                <a:cs typeface="Garamond"/>
              </a:rPr>
              <a:t>zynieni</a:t>
            </a:r>
            <a:r>
              <a:rPr sz="2000">
                <a:solidFill>
                  <a:srgbClr val="252525"/>
                </a:solidFill>
                <a:latin typeface="Garamond"/>
                <a:cs typeface="Garamond"/>
              </a:rPr>
              <a:t>a	z	inkwi</a:t>
            </a:r>
            <a:r>
              <a:rPr sz="2000" spc="-10">
                <a:solidFill>
                  <a:srgbClr val="252525"/>
                </a:solidFill>
                <a:latin typeface="Garamond"/>
                <a:cs typeface="Garamond"/>
              </a:rPr>
              <a:t>z</a:t>
            </a:r>
            <a:r>
              <a:rPr sz="2000">
                <a:solidFill>
                  <a:srgbClr val="252525"/>
                </a:solidFill>
                <a:latin typeface="Garamond"/>
                <a:cs typeface="Garamond"/>
              </a:rPr>
              <a:t>y</a:t>
            </a:r>
            <a:r>
              <a:rPr sz="2000" spc="15">
                <a:solidFill>
                  <a:srgbClr val="252525"/>
                </a:solidFill>
                <a:latin typeface="Garamond"/>
                <a:cs typeface="Garamond"/>
              </a:rPr>
              <a:t>c</a:t>
            </a:r>
            <a:r>
              <a:rPr sz="2000">
                <a:solidFill>
                  <a:srgbClr val="252525"/>
                </a:solidFill>
                <a:latin typeface="Garamond"/>
                <a:cs typeface="Garamond"/>
              </a:rPr>
              <a:t>yjnym	</a:t>
            </a:r>
            <a:r>
              <a:rPr sz="2000" spc="-5">
                <a:solidFill>
                  <a:srgbClr val="252525"/>
                </a:solidFill>
                <a:latin typeface="Garamond"/>
                <a:cs typeface="Garamond"/>
              </a:rPr>
              <a:t>postęp</a:t>
            </a:r>
            <a:r>
              <a:rPr sz="2000" spc="-25">
                <a:solidFill>
                  <a:srgbClr val="252525"/>
                </a:solidFill>
                <a:latin typeface="Garamond"/>
                <a:cs typeface="Garamond"/>
              </a:rPr>
              <a:t>o</a:t>
            </a:r>
            <a:r>
              <a:rPr sz="2000" spc="-30">
                <a:solidFill>
                  <a:srgbClr val="252525"/>
                </a:solidFill>
                <a:latin typeface="Garamond"/>
                <a:cs typeface="Garamond"/>
              </a:rPr>
              <a:t>w</a:t>
            </a:r>
            <a:r>
              <a:rPr sz="2000" spc="-5">
                <a:solidFill>
                  <a:srgbClr val="252525"/>
                </a:solidFill>
                <a:latin typeface="Garamond"/>
                <a:cs typeface="Garamond"/>
              </a:rPr>
              <a:t>anie</a:t>
            </a:r>
            <a:r>
              <a:rPr sz="2000">
                <a:solidFill>
                  <a:srgbClr val="252525"/>
                </a:solidFill>
                <a:latin typeface="Garamond"/>
                <a:cs typeface="Garamond"/>
              </a:rPr>
              <a:t>m	</a:t>
            </a:r>
            <a:r>
              <a:rPr sz="2000" spc="-5">
                <a:solidFill>
                  <a:srgbClr val="252525"/>
                </a:solidFill>
                <a:latin typeface="Garamond"/>
                <a:cs typeface="Garamond"/>
              </a:rPr>
              <a:t>przy</a:t>
            </a:r>
            <a:r>
              <a:rPr sz="2000" spc="35">
                <a:solidFill>
                  <a:srgbClr val="252525"/>
                </a:solidFill>
                <a:latin typeface="Garamond"/>
                <a:cs typeface="Garamond"/>
              </a:rPr>
              <a:t>g</a:t>
            </a:r>
            <a:r>
              <a:rPr sz="2000" spc="-5">
                <a:solidFill>
                  <a:srgbClr val="252525"/>
                </a:solidFill>
                <a:latin typeface="Garamond"/>
                <a:cs typeface="Garamond"/>
              </a:rPr>
              <a:t>ot</a:t>
            </a:r>
            <a:r>
              <a:rPr sz="2000" spc="-30">
                <a:solidFill>
                  <a:srgbClr val="252525"/>
                </a:solidFill>
                <a:latin typeface="Garamond"/>
                <a:cs typeface="Garamond"/>
              </a:rPr>
              <a:t>ow</a:t>
            </a:r>
            <a:r>
              <a:rPr sz="2000" spc="-25">
                <a:solidFill>
                  <a:srgbClr val="252525"/>
                </a:solidFill>
                <a:latin typeface="Garamond"/>
                <a:cs typeface="Garamond"/>
              </a:rPr>
              <a:t>a</a:t>
            </a:r>
            <a:r>
              <a:rPr sz="2000" spc="-30">
                <a:solidFill>
                  <a:srgbClr val="252525"/>
                </a:solidFill>
                <a:latin typeface="Garamond"/>
                <a:cs typeface="Garamond"/>
              </a:rPr>
              <a:t>w</a:t>
            </a:r>
            <a:r>
              <a:rPr sz="2000">
                <a:solidFill>
                  <a:srgbClr val="252525"/>
                </a:solidFill>
                <a:latin typeface="Garamond"/>
                <a:cs typeface="Garamond"/>
              </a:rPr>
              <a:t>czym	i</a:t>
            </a:r>
            <a:endParaRPr sz="2000">
              <a:latin typeface="Garamond"/>
              <a:cs typeface="Garamond"/>
            </a:endParaRPr>
          </a:p>
          <a:p>
            <a:pPr marL="443865">
              <a:lnSpc>
                <a:spcPts val="2160"/>
              </a:lnSpc>
            </a:pPr>
            <a:r>
              <a:rPr sz="2000">
                <a:solidFill>
                  <a:srgbClr val="252525"/>
                </a:solidFill>
                <a:latin typeface="Garamond"/>
                <a:cs typeface="Garamond"/>
              </a:rPr>
              <a:t>względnie </a:t>
            </a:r>
            <a:r>
              <a:rPr sz="2000" spc="-5">
                <a:solidFill>
                  <a:srgbClr val="252525"/>
                </a:solidFill>
                <a:latin typeface="Garamond"/>
                <a:cs typeface="Garamond"/>
              </a:rPr>
              <a:t>inkwizycyjną rozprawą główną </a:t>
            </a:r>
            <a:r>
              <a:rPr sz="2000">
                <a:solidFill>
                  <a:srgbClr val="252525"/>
                </a:solidFill>
                <a:latin typeface="Garamond"/>
                <a:cs typeface="Garamond"/>
              </a:rPr>
              <a:t>(w </a:t>
            </a:r>
            <a:r>
              <a:rPr sz="2000" spc="-5">
                <a:solidFill>
                  <a:srgbClr val="252525"/>
                </a:solidFill>
                <a:latin typeface="Garamond"/>
                <a:cs typeface="Garamond"/>
              </a:rPr>
              <a:t>teorii</a:t>
            </a:r>
            <a:r>
              <a:rPr sz="2000" spc="40">
                <a:solidFill>
                  <a:srgbClr val="252525"/>
                </a:solidFill>
                <a:latin typeface="Garamond"/>
                <a:cs typeface="Garamond"/>
              </a:rPr>
              <a:t> </a:t>
            </a:r>
            <a:r>
              <a:rPr sz="2000">
                <a:solidFill>
                  <a:srgbClr val="252525"/>
                </a:solidFill>
                <a:latin typeface="Garamond"/>
                <a:cs typeface="Garamond"/>
              </a:rPr>
              <a:t>kontradyktoryjną).</a:t>
            </a:r>
            <a:endParaRPr sz="2000">
              <a:latin typeface="Garamond"/>
              <a:cs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585858"/>
          </a:solidFill>
        </p:spPr>
        <p:txBody>
          <a:bodyPr wrap="square" lIns="0" tIns="0" rIns="0" bIns="0" rtlCol="0"/>
          <a:lstStyle/>
          <a:p>
            <a:endParaRPr/>
          </a:p>
        </p:txBody>
      </p:sp>
      <p:sp>
        <p:nvSpPr>
          <p:cNvPr id="3" name="object 3"/>
          <p:cNvSpPr txBox="1"/>
          <p:nvPr/>
        </p:nvSpPr>
        <p:spPr>
          <a:xfrm>
            <a:off x="1545716" y="4832730"/>
            <a:ext cx="9102725" cy="1213485"/>
          </a:xfrm>
          <a:prstGeom prst="rect">
            <a:avLst/>
          </a:prstGeom>
        </p:spPr>
        <p:txBody>
          <a:bodyPr vert="horz" wrap="square" lIns="0" tIns="83820" rIns="0" bIns="0" rtlCol="0">
            <a:spAutoFit/>
          </a:bodyPr>
          <a:lstStyle/>
          <a:p>
            <a:pPr marL="4017645" marR="5080" indent="-4005579">
              <a:lnSpc>
                <a:spcPts val="4430"/>
              </a:lnSpc>
              <a:spcBef>
                <a:spcPts val="660"/>
              </a:spcBef>
            </a:pPr>
            <a:r>
              <a:rPr sz="4100" spc="-5">
                <a:solidFill>
                  <a:srgbClr val="FFFFFF"/>
                </a:solidFill>
                <a:latin typeface="Garamond"/>
                <a:cs typeface="Garamond"/>
              </a:rPr>
              <a:t>CELE </a:t>
            </a:r>
            <a:r>
              <a:rPr sz="4100" spc="-15">
                <a:solidFill>
                  <a:srgbClr val="FFFFFF"/>
                </a:solidFill>
                <a:latin typeface="Garamond"/>
                <a:cs typeface="Garamond"/>
              </a:rPr>
              <a:t>PROCESU </a:t>
            </a:r>
            <a:r>
              <a:rPr sz="4100">
                <a:solidFill>
                  <a:srgbClr val="FFFFFF"/>
                </a:solidFill>
                <a:latin typeface="Garamond"/>
                <a:cs typeface="Garamond"/>
              </a:rPr>
              <a:t>KARNEGO - </a:t>
            </a:r>
            <a:r>
              <a:rPr sz="4100" spc="-100">
                <a:solidFill>
                  <a:srgbClr val="FFFFFF"/>
                </a:solidFill>
                <a:latin typeface="Garamond"/>
                <a:cs typeface="Garamond"/>
              </a:rPr>
              <a:t>ART. </a:t>
            </a:r>
            <a:r>
              <a:rPr sz="4100">
                <a:solidFill>
                  <a:srgbClr val="FFFFFF"/>
                </a:solidFill>
                <a:latin typeface="Garamond"/>
                <a:cs typeface="Garamond"/>
              </a:rPr>
              <a:t>2 § 1  KPK</a:t>
            </a:r>
            <a:endParaRPr sz="4100">
              <a:latin typeface="Garamond"/>
              <a:cs typeface="Garamond"/>
            </a:endParaRPr>
          </a:p>
        </p:txBody>
      </p:sp>
      <p:sp>
        <p:nvSpPr>
          <p:cNvPr id="4" name="object 4"/>
          <p:cNvSpPr/>
          <p:nvPr/>
        </p:nvSpPr>
        <p:spPr>
          <a:xfrm>
            <a:off x="423672" y="513016"/>
            <a:ext cx="11340846" cy="428472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9223" y="659891"/>
            <a:ext cx="10890885" cy="3749040"/>
          </a:xfrm>
          <a:custGeom>
            <a:avLst/>
            <a:gdLst/>
            <a:ahLst/>
            <a:cxnLst/>
            <a:rect l="l" t="t" r="r" b="b"/>
            <a:pathLst>
              <a:path w="10890885" h="3749040">
                <a:moveTo>
                  <a:pt x="0" y="3749039"/>
                </a:moveTo>
                <a:lnTo>
                  <a:pt x="10890504" y="3749039"/>
                </a:lnTo>
                <a:lnTo>
                  <a:pt x="10890504" y="0"/>
                </a:lnTo>
                <a:lnTo>
                  <a:pt x="0" y="0"/>
                </a:lnTo>
                <a:lnTo>
                  <a:pt x="0" y="3749039"/>
                </a:lnTo>
                <a:close/>
              </a:path>
            </a:pathLst>
          </a:custGeom>
          <a:ln w="15240">
            <a:solidFill>
              <a:srgbClr val="83992A"/>
            </a:solidFill>
          </a:ln>
        </p:spPr>
        <p:txBody>
          <a:bodyPr wrap="square" lIns="0" tIns="0" rIns="0" bIns="0" rtlCol="0"/>
          <a:lstStyle/>
          <a:p>
            <a:endParaRPr/>
          </a:p>
        </p:txBody>
      </p:sp>
      <p:sp>
        <p:nvSpPr>
          <p:cNvPr id="6" name="object 6"/>
          <p:cNvSpPr/>
          <p:nvPr/>
        </p:nvSpPr>
        <p:spPr>
          <a:xfrm>
            <a:off x="1129283" y="1139952"/>
            <a:ext cx="3107690" cy="2788920"/>
          </a:xfrm>
          <a:custGeom>
            <a:avLst/>
            <a:gdLst/>
            <a:ahLst/>
            <a:cxnLst/>
            <a:rect l="l" t="t" r="r" b="b"/>
            <a:pathLst>
              <a:path w="3107690" h="2788920">
                <a:moveTo>
                  <a:pt x="0" y="2788920"/>
                </a:moveTo>
                <a:lnTo>
                  <a:pt x="3107436" y="2788920"/>
                </a:lnTo>
                <a:lnTo>
                  <a:pt x="3107436" y="0"/>
                </a:lnTo>
                <a:lnTo>
                  <a:pt x="0" y="0"/>
                </a:lnTo>
                <a:lnTo>
                  <a:pt x="0" y="2788920"/>
                </a:lnTo>
                <a:close/>
              </a:path>
            </a:pathLst>
          </a:custGeom>
          <a:solidFill>
            <a:srgbClr val="CCCCCC">
              <a:alpha val="90194"/>
            </a:srgbClr>
          </a:solidFill>
        </p:spPr>
        <p:txBody>
          <a:bodyPr wrap="square" lIns="0" tIns="0" rIns="0" bIns="0" rtlCol="0"/>
          <a:lstStyle/>
          <a:p>
            <a:endParaRPr/>
          </a:p>
        </p:txBody>
      </p:sp>
      <p:sp>
        <p:nvSpPr>
          <p:cNvPr id="7" name="object 7"/>
          <p:cNvSpPr/>
          <p:nvPr/>
        </p:nvSpPr>
        <p:spPr>
          <a:xfrm>
            <a:off x="1129283" y="1139952"/>
            <a:ext cx="3107690" cy="2788920"/>
          </a:xfrm>
          <a:custGeom>
            <a:avLst/>
            <a:gdLst/>
            <a:ahLst/>
            <a:cxnLst/>
            <a:rect l="l" t="t" r="r" b="b"/>
            <a:pathLst>
              <a:path w="3107690" h="2788920">
                <a:moveTo>
                  <a:pt x="0" y="2788920"/>
                </a:moveTo>
                <a:lnTo>
                  <a:pt x="3107436" y="2788920"/>
                </a:lnTo>
                <a:lnTo>
                  <a:pt x="3107436" y="0"/>
                </a:lnTo>
                <a:lnTo>
                  <a:pt x="0" y="0"/>
                </a:lnTo>
                <a:lnTo>
                  <a:pt x="0" y="2788920"/>
                </a:lnTo>
                <a:close/>
              </a:path>
            </a:pathLst>
          </a:custGeom>
          <a:ln w="15240">
            <a:solidFill>
              <a:srgbClr val="CCCCCC"/>
            </a:solidFill>
          </a:ln>
        </p:spPr>
        <p:txBody>
          <a:bodyPr wrap="square" lIns="0" tIns="0" rIns="0" bIns="0" rtlCol="0"/>
          <a:lstStyle/>
          <a:p>
            <a:endParaRPr/>
          </a:p>
        </p:txBody>
      </p:sp>
      <p:sp>
        <p:nvSpPr>
          <p:cNvPr id="8" name="object 8"/>
          <p:cNvSpPr txBox="1"/>
          <p:nvPr/>
        </p:nvSpPr>
        <p:spPr>
          <a:xfrm>
            <a:off x="1359535" y="2483865"/>
            <a:ext cx="2752979" cy="1311576"/>
          </a:xfrm>
          <a:prstGeom prst="rect">
            <a:avLst/>
          </a:prstGeom>
        </p:spPr>
        <p:txBody>
          <a:bodyPr vert="horz" wrap="square" lIns="0" tIns="39369" rIns="0" bIns="0" rtlCol="0">
            <a:spAutoFit/>
          </a:bodyPr>
          <a:lstStyle/>
          <a:p>
            <a:pPr marL="12700" marR="5080">
              <a:lnSpc>
                <a:spcPct val="84400"/>
              </a:lnSpc>
              <a:spcBef>
                <a:spcPts val="309"/>
              </a:spcBef>
            </a:pPr>
            <a:r>
              <a:rPr sz="1400" dirty="0">
                <a:latin typeface="Garamond"/>
                <a:cs typeface="Garamond"/>
              </a:rPr>
              <a:t>§ 1. </a:t>
            </a:r>
            <a:r>
              <a:rPr sz="1400" spc="-5" dirty="0" err="1">
                <a:latin typeface="Garamond"/>
                <a:cs typeface="Garamond"/>
              </a:rPr>
              <a:t>Przepisy</a:t>
            </a:r>
            <a:r>
              <a:rPr sz="1400" spc="-5" dirty="0">
                <a:latin typeface="Garamond"/>
                <a:cs typeface="Garamond"/>
              </a:rPr>
              <a:t> </a:t>
            </a:r>
            <a:r>
              <a:rPr sz="1400" spc="-5" dirty="0" err="1">
                <a:latin typeface="Garamond"/>
                <a:cs typeface="Garamond"/>
              </a:rPr>
              <a:t>niniejszego</a:t>
            </a:r>
            <a:r>
              <a:rPr sz="1400" spc="-5" dirty="0">
                <a:latin typeface="Garamond"/>
                <a:cs typeface="Garamond"/>
              </a:rPr>
              <a:t> </a:t>
            </a:r>
            <a:r>
              <a:rPr sz="1400" dirty="0" err="1">
                <a:latin typeface="Garamond"/>
                <a:cs typeface="Garamond"/>
              </a:rPr>
              <a:t>kodeksu</a:t>
            </a:r>
            <a:r>
              <a:rPr sz="1400" dirty="0">
                <a:latin typeface="Garamond"/>
                <a:cs typeface="Garamond"/>
              </a:rPr>
              <a:t> </a:t>
            </a:r>
            <a:r>
              <a:rPr sz="1400" dirty="0" err="1">
                <a:latin typeface="Garamond"/>
                <a:cs typeface="Garamond"/>
              </a:rPr>
              <a:t>mają</a:t>
            </a:r>
            <a:r>
              <a:rPr sz="1400" dirty="0">
                <a:latin typeface="Garamond"/>
                <a:cs typeface="Garamond"/>
              </a:rPr>
              <a:t> </a:t>
            </a:r>
            <a:r>
              <a:rPr sz="1400" spc="-5" dirty="0" err="1">
                <a:latin typeface="Garamond"/>
                <a:cs typeface="Garamond"/>
              </a:rPr>
              <a:t>na</a:t>
            </a:r>
            <a:r>
              <a:rPr sz="1400" spc="-5" dirty="0">
                <a:latin typeface="Garamond"/>
                <a:cs typeface="Garamond"/>
              </a:rPr>
              <a:t> </a:t>
            </a:r>
            <a:r>
              <a:rPr sz="1400" spc="-5" dirty="0" err="1">
                <a:latin typeface="Garamond"/>
                <a:cs typeface="Garamond"/>
              </a:rPr>
              <a:t>celu</a:t>
            </a:r>
            <a:r>
              <a:rPr sz="1400" spc="-5" dirty="0">
                <a:latin typeface="Garamond"/>
                <a:cs typeface="Garamond"/>
              </a:rPr>
              <a:t>  </a:t>
            </a:r>
            <a:r>
              <a:rPr sz="1400" dirty="0" err="1">
                <a:latin typeface="Garamond"/>
                <a:cs typeface="Garamond"/>
              </a:rPr>
              <a:t>takie</a:t>
            </a:r>
            <a:r>
              <a:rPr sz="1400" dirty="0">
                <a:latin typeface="Garamond"/>
                <a:cs typeface="Garamond"/>
              </a:rPr>
              <a:t> </a:t>
            </a:r>
            <a:r>
              <a:rPr sz="1400" spc="-5" dirty="0" err="1">
                <a:latin typeface="Garamond"/>
                <a:cs typeface="Garamond"/>
              </a:rPr>
              <a:t>ukształtowanie</a:t>
            </a:r>
            <a:r>
              <a:rPr sz="1400" spc="-5" dirty="0">
                <a:latin typeface="Garamond"/>
                <a:cs typeface="Garamond"/>
              </a:rPr>
              <a:t> </a:t>
            </a:r>
            <a:r>
              <a:rPr sz="1400" spc="-5" dirty="0" err="1">
                <a:latin typeface="Garamond"/>
                <a:cs typeface="Garamond"/>
              </a:rPr>
              <a:t>postępowania</a:t>
            </a:r>
            <a:r>
              <a:rPr sz="1400" spc="-5" dirty="0">
                <a:latin typeface="Garamond"/>
                <a:cs typeface="Garamond"/>
              </a:rPr>
              <a:t> </a:t>
            </a:r>
            <a:r>
              <a:rPr sz="1400" spc="-5" dirty="0" err="1">
                <a:latin typeface="Garamond"/>
                <a:cs typeface="Garamond"/>
              </a:rPr>
              <a:t>karnego</a:t>
            </a:r>
            <a:r>
              <a:rPr sz="1400" spc="-5" dirty="0">
                <a:latin typeface="Garamond"/>
                <a:cs typeface="Garamond"/>
              </a:rPr>
              <a:t>,  aby: 1) </a:t>
            </a:r>
            <a:r>
              <a:rPr sz="1400" spc="-5" dirty="0" err="1">
                <a:latin typeface="Garamond"/>
                <a:cs typeface="Garamond"/>
              </a:rPr>
              <a:t>sprawca</a:t>
            </a:r>
            <a:r>
              <a:rPr sz="1400" spc="-5" dirty="0">
                <a:latin typeface="Garamond"/>
                <a:cs typeface="Garamond"/>
              </a:rPr>
              <a:t> </a:t>
            </a:r>
            <a:r>
              <a:rPr sz="1400" spc="-5" dirty="0" err="1">
                <a:latin typeface="Garamond"/>
                <a:cs typeface="Garamond"/>
              </a:rPr>
              <a:t>przestępstwa</a:t>
            </a:r>
            <a:r>
              <a:rPr sz="1400" spc="-5" dirty="0">
                <a:latin typeface="Garamond"/>
                <a:cs typeface="Garamond"/>
              </a:rPr>
              <a:t> </a:t>
            </a:r>
            <a:r>
              <a:rPr sz="1400" dirty="0" err="1">
                <a:latin typeface="Garamond"/>
                <a:cs typeface="Garamond"/>
              </a:rPr>
              <a:t>został</a:t>
            </a:r>
            <a:r>
              <a:rPr sz="1400" dirty="0">
                <a:latin typeface="Garamond"/>
                <a:cs typeface="Garamond"/>
              </a:rPr>
              <a:t> </a:t>
            </a:r>
            <a:r>
              <a:rPr sz="1400" dirty="0" err="1">
                <a:latin typeface="Garamond"/>
                <a:cs typeface="Garamond"/>
              </a:rPr>
              <a:t>wykryty</a:t>
            </a:r>
            <a:r>
              <a:rPr sz="1400" dirty="0">
                <a:latin typeface="Garamond"/>
                <a:cs typeface="Garamond"/>
              </a:rPr>
              <a:t> </a:t>
            </a:r>
            <a:r>
              <a:rPr sz="1400" dirty="0" err="1">
                <a:latin typeface="Garamond"/>
                <a:cs typeface="Garamond"/>
              </a:rPr>
              <a:t>i</a:t>
            </a:r>
            <a:r>
              <a:rPr sz="1400" dirty="0">
                <a:latin typeface="Garamond"/>
                <a:cs typeface="Garamond"/>
              </a:rPr>
              <a:t>  </a:t>
            </a:r>
            <a:r>
              <a:rPr sz="1400" spc="-5" dirty="0" err="1">
                <a:latin typeface="Garamond"/>
                <a:cs typeface="Garamond"/>
              </a:rPr>
              <a:t>pociągnięty</a:t>
            </a:r>
            <a:r>
              <a:rPr sz="1400" spc="-5" dirty="0">
                <a:latin typeface="Garamond"/>
                <a:cs typeface="Garamond"/>
              </a:rPr>
              <a:t> </a:t>
            </a:r>
            <a:r>
              <a:rPr sz="1400" dirty="0">
                <a:latin typeface="Garamond"/>
                <a:cs typeface="Garamond"/>
              </a:rPr>
              <a:t>do </a:t>
            </a:r>
            <a:r>
              <a:rPr sz="1400" spc="-5" dirty="0" err="1">
                <a:latin typeface="Garamond"/>
                <a:cs typeface="Garamond"/>
              </a:rPr>
              <a:t>odpowiedzialności</a:t>
            </a:r>
            <a:r>
              <a:rPr sz="1400" spc="-5" dirty="0">
                <a:latin typeface="Garamond"/>
                <a:cs typeface="Garamond"/>
              </a:rPr>
              <a:t> </a:t>
            </a:r>
            <a:r>
              <a:rPr sz="1400" spc="-5" dirty="0" err="1">
                <a:latin typeface="Garamond"/>
                <a:cs typeface="Garamond"/>
              </a:rPr>
              <a:t>karnej</a:t>
            </a:r>
            <a:r>
              <a:rPr sz="1400" spc="-5" dirty="0">
                <a:latin typeface="Garamond"/>
                <a:cs typeface="Garamond"/>
              </a:rPr>
              <a:t>, </a:t>
            </a:r>
            <a:r>
              <a:rPr sz="1400" dirty="0">
                <a:latin typeface="Garamond"/>
                <a:cs typeface="Garamond"/>
              </a:rPr>
              <a:t>a  </a:t>
            </a:r>
            <a:r>
              <a:rPr sz="1400" spc="-5" dirty="0" err="1">
                <a:latin typeface="Garamond"/>
                <a:cs typeface="Garamond"/>
              </a:rPr>
              <a:t>osoba</a:t>
            </a:r>
            <a:r>
              <a:rPr sz="1400" spc="-5" dirty="0">
                <a:latin typeface="Garamond"/>
                <a:cs typeface="Garamond"/>
              </a:rPr>
              <a:t> </a:t>
            </a:r>
            <a:r>
              <a:rPr sz="1400" spc="-5" dirty="0" err="1">
                <a:latin typeface="Garamond"/>
                <a:cs typeface="Garamond"/>
              </a:rPr>
              <a:t>niewinna</a:t>
            </a:r>
            <a:r>
              <a:rPr sz="1400" spc="-5" dirty="0">
                <a:latin typeface="Garamond"/>
                <a:cs typeface="Garamond"/>
              </a:rPr>
              <a:t> </a:t>
            </a:r>
            <a:r>
              <a:rPr sz="1400" spc="-5" dirty="0" err="1">
                <a:latin typeface="Garamond"/>
                <a:cs typeface="Garamond"/>
              </a:rPr>
              <a:t>nie</a:t>
            </a:r>
            <a:r>
              <a:rPr sz="1400" spc="-5" dirty="0">
                <a:latin typeface="Garamond"/>
                <a:cs typeface="Garamond"/>
              </a:rPr>
              <a:t> </a:t>
            </a:r>
            <a:r>
              <a:rPr sz="1400" spc="-5" dirty="0" err="1">
                <a:latin typeface="Garamond"/>
                <a:cs typeface="Garamond"/>
              </a:rPr>
              <a:t>poniosła</a:t>
            </a:r>
            <a:r>
              <a:rPr sz="1400" spc="-5" dirty="0">
                <a:latin typeface="Garamond"/>
                <a:cs typeface="Garamond"/>
              </a:rPr>
              <a:t> </a:t>
            </a:r>
            <a:r>
              <a:rPr sz="1400" dirty="0" err="1">
                <a:latin typeface="Garamond"/>
                <a:cs typeface="Garamond"/>
              </a:rPr>
              <a:t>tej</a:t>
            </a:r>
            <a:r>
              <a:rPr sz="1400" dirty="0">
                <a:latin typeface="Garamond"/>
                <a:cs typeface="Garamond"/>
              </a:rPr>
              <a:t>  </a:t>
            </a:r>
            <a:r>
              <a:rPr sz="1400" spc="-5" dirty="0" err="1">
                <a:latin typeface="Garamond"/>
                <a:cs typeface="Garamond"/>
              </a:rPr>
              <a:t>odpowiedzialności</a:t>
            </a:r>
            <a:r>
              <a:rPr sz="1400" spc="-5" dirty="0">
                <a:latin typeface="Garamond"/>
                <a:cs typeface="Garamond"/>
              </a:rPr>
              <a:t>,</a:t>
            </a:r>
            <a:endParaRPr sz="1400" dirty="0">
              <a:latin typeface="Garamond"/>
              <a:cs typeface="Garamond"/>
            </a:endParaRPr>
          </a:p>
        </p:txBody>
      </p:sp>
      <p:sp>
        <p:nvSpPr>
          <p:cNvPr id="9" name="object 9"/>
          <p:cNvSpPr/>
          <p:nvPr/>
        </p:nvSpPr>
        <p:spPr>
          <a:xfrm>
            <a:off x="2264664" y="1418844"/>
            <a:ext cx="836930" cy="836930"/>
          </a:xfrm>
          <a:custGeom>
            <a:avLst/>
            <a:gdLst/>
            <a:ahLst/>
            <a:cxnLst/>
            <a:rect l="l" t="t" r="r" b="b"/>
            <a:pathLst>
              <a:path w="836930" h="836930">
                <a:moveTo>
                  <a:pt x="418338" y="0"/>
                </a:moveTo>
                <a:lnTo>
                  <a:pt x="369556" y="2814"/>
                </a:lnTo>
                <a:lnTo>
                  <a:pt x="322425" y="11050"/>
                </a:lnTo>
                <a:lnTo>
                  <a:pt x="277261" y="24391"/>
                </a:lnTo>
                <a:lnTo>
                  <a:pt x="234376" y="42525"/>
                </a:lnTo>
                <a:lnTo>
                  <a:pt x="194084" y="65137"/>
                </a:lnTo>
                <a:lnTo>
                  <a:pt x="156700" y="91913"/>
                </a:lnTo>
                <a:lnTo>
                  <a:pt x="122539" y="122539"/>
                </a:lnTo>
                <a:lnTo>
                  <a:pt x="91913" y="156700"/>
                </a:lnTo>
                <a:lnTo>
                  <a:pt x="65137" y="194084"/>
                </a:lnTo>
                <a:lnTo>
                  <a:pt x="42525" y="234376"/>
                </a:lnTo>
                <a:lnTo>
                  <a:pt x="24391" y="277261"/>
                </a:lnTo>
                <a:lnTo>
                  <a:pt x="11050" y="322425"/>
                </a:lnTo>
                <a:lnTo>
                  <a:pt x="2814" y="369556"/>
                </a:lnTo>
                <a:lnTo>
                  <a:pt x="0" y="418338"/>
                </a:lnTo>
                <a:lnTo>
                  <a:pt x="2814" y="467119"/>
                </a:lnTo>
                <a:lnTo>
                  <a:pt x="11050" y="514250"/>
                </a:lnTo>
                <a:lnTo>
                  <a:pt x="24391" y="559414"/>
                </a:lnTo>
                <a:lnTo>
                  <a:pt x="42525" y="602299"/>
                </a:lnTo>
                <a:lnTo>
                  <a:pt x="65137" y="642591"/>
                </a:lnTo>
                <a:lnTo>
                  <a:pt x="91913" y="679975"/>
                </a:lnTo>
                <a:lnTo>
                  <a:pt x="122539" y="714136"/>
                </a:lnTo>
                <a:lnTo>
                  <a:pt x="156700" y="744762"/>
                </a:lnTo>
                <a:lnTo>
                  <a:pt x="194084" y="771538"/>
                </a:lnTo>
                <a:lnTo>
                  <a:pt x="234376" y="794150"/>
                </a:lnTo>
                <a:lnTo>
                  <a:pt x="277261" y="812284"/>
                </a:lnTo>
                <a:lnTo>
                  <a:pt x="322425" y="825625"/>
                </a:lnTo>
                <a:lnTo>
                  <a:pt x="369556" y="833861"/>
                </a:lnTo>
                <a:lnTo>
                  <a:pt x="418338" y="836676"/>
                </a:lnTo>
                <a:lnTo>
                  <a:pt x="467119" y="833861"/>
                </a:lnTo>
                <a:lnTo>
                  <a:pt x="514250" y="825625"/>
                </a:lnTo>
                <a:lnTo>
                  <a:pt x="559414" y="812284"/>
                </a:lnTo>
                <a:lnTo>
                  <a:pt x="602299" y="794150"/>
                </a:lnTo>
                <a:lnTo>
                  <a:pt x="642591" y="771538"/>
                </a:lnTo>
                <a:lnTo>
                  <a:pt x="679975" y="744762"/>
                </a:lnTo>
                <a:lnTo>
                  <a:pt x="714136" y="714136"/>
                </a:lnTo>
                <a:lnTo>
                  <a:pt x="744762" y="679975"/>
                </a:lnTo>
                <a:lnTo>
                  <a:pt x="771538" y="642591"/>
                </a:lnTo>
                <a:lnTo>
                  <a:pt x="794150" y="602299"/>
                </a:lnTo>
                <a:lnTo>
                  <a:pt x="812284" y="559414"/>
                </a:lnTo>
                <a:lnTo>
                  <a:pt x="825625" y="514250"/>
                </a:lnTo>
                <a:lnTo>
                  <a:pt x="833861" y="467119"/>
                </a:lnTo>
                <a:lnTo>
                  <a:pt x="836676" y="418338"/>
                </a:lnTo>
                <a:lnTo>
                  <a:pt x="833861" y="369556"/>
                </a:lnTo>
                <a:lnTo>
                  <a:pt x="825625" y="322425"/>
                </a:lnTo>
                <a:lnTo>
                  <a:pt x="812284" y="277261"/>
                </a:lnTo>
                <a:lnTo>
                  <a:pt x="794150" y="234376"/>
                </a:lnTo>
                <a:lnTo>
                  <a:pt x="771538" y="194084"/>
                </a:lnTo>
                <a:lnTo>
                  <a:pt x="744762" y="156700"/>
                </a:lnTo>
                <a:lnTo>
                  <a:pt x="714136" y="122539"/>
                </a:lnTo>
                <a:lnTo>
                  <a:pt x="679975" y="91913"/>
                </a:lnTo>
                <a:lnTo>
                  <a:pt x="642591" y="65137"/>
                </a:lnTo>
                <a:lnTo>
                  <a:pt x="602299" y="42525"/>
                </a:lnTo>
                <a:lnTo>
                  <a:pt x="559414" y="24391"/>
                </a:lnTo>
                <a:lnTo>
                  <a:pt x="514250" y="11050"/>
                </a:lnTo>
                <a:lnTo>
                  <a:pt x="467119" y="2814"/>
                </a:lnTo>
                <a:lnTo>
                  <a:pt x="418338" y="0"/>
                </a:lnTo>
                <a:close/>
              </a:path>
            </a:pathLst>
          </a:custGeom>
          <a:solidFill>
            <a:srgbClr val="202020"/>
          </a:solidFill>
        </p:spPr>
        <p:txBody>
          <a:bodyPr wrap="square" lIns="0" tIns="0" rIns="0" bIns="0" rtlCol="0"/>
          <a:lstStyle/>
          <a:p>
            <a:endParaRPr/>
          </a:p>
        </p:txBody>
      </p:sp>
      <p:sp>
        <p:nvSpPr>
          <p:cNvPr id="10" name="object 10"/>
          <p:cNvSpPr/>
          <p:nvPr/>
        </p:nvSpPr>
        <p:spPr>
          <a:xfrm>
            <a:off x="2264664" y="1418844"/>
            <a:ext cx="836930" cy="836930"/>
          </a:xfrm>
          <a:custGeom>
            <a:avLst/>
            <a:gdLst/>
            <a:ahLst/>
            <a:cxnLst/>
            <a:rect l="l" t="t" r="r" b="b"/>
            <a:pathLst>
              <a:path w="836930" h="836930">
                <a:moveTo>
                  <a:pt x="0" y="418338"/>
                </a:moveTo>
                <a:lnTo>
                  <a:pt x="2814" y="369556"/>
                </a:lnTo>
                <a:lnTo>
                  <a:pt x="11050" y="322425"/>
                </a:lnTo>
                <a:lnTo>
                  <a:pt x="24391" y="277261"/>
                </a:lnTo>
                <a:lnTo>
                  <a:pt x="42525" y="234376"/>
                </a:lnTo>
                <a:lnTo>
                  <a:pt x="65137" y="194084"/>
                </a:lnTo>
                <a:lnTo>
                  <a:pt x="91913" y="156700"/>
                </a:lnTo>
                <a:lnTo>
                  <a:pt x="122539" y="122539"/>
                </a:lnTo>
                <a:lnTo>
                  <a:pt x="156700" y="91913"/>
                </a:lnTo>
                <a:lnTo>
                  <a:pt x="194084" y="65137"/>
                </a:lnTo>
                <a:lnTo>
                  <a:pt x="234376" y="42525"/>
                </a:lnTo>
                <a:lnTo>
                  <a:pt x="277261" y="24391"/>
                </a:lnTo>
                <a:lnTo>
                  <a:pt x="322425" y="11050"/>
                </a:lnTo>
                <a:lnTo>
                  <a:pt x="369556" y="2814"/>
                </a:lnTo>
                <a:lnTo>
                  <a:pt x="418338" y="0"/>
                </a:lnTo>
                <a:lnTo>
                  <a:pt x="467119" y="2814"/>
                </a:lnTo>
                <a:lnTo>
                  <a:pt x="514250" y="11050"/>
                </a:lnTo>
                <a:lnTo>
                  <a:pt x="559414" y="24391"/>
                </a:lnTo>
                <a:lnTo>
                  <a:pt x="602299" y="42525"/>
                </a:lnTo>
                <a:lnTo>
                  <a:pt x="642591" y="65137"/>
                </a:lnTo>
                <a:lnTo>
                  <a:pt x="679975" y="91913"/>
                </a:lnTo>
                <a:lnTo>
                  <a:pt x="714136" y="122539"/>
                </a:lnTo>
                <a:lnTo>
                  <a:pt x="744762" y="156700"/>
                </a:lnTo>
                <a:lnTo>
                  <a:pt x="771538" y="194084"/>
                </a:lnTo>
                <a:lnTo>
                  <a:pt x="794150" y="234376"/>
                </a:lnTo>
                <a:lnTo>
                  <a:pt x="812284" y="277261"/>
                </a:lnTo>
                <a:lnTo>
                  <a:pt x="825625" y="322425"/>
                </a:lnTo>
                <a:lnTo>
                  <a:pt x="833861" y="369556"/>
                </a:lnTo>
                <a:lnTo>
                  <a:pt x="836676" y="418338"/>
                </a:lnTo>
                <a:lnTo>
                  <a:pt x="833861" y="467119"/>
                </a:lnTo>
                <a:lnTo>
                  <a:pt x="825625" y="514250"/>
                </a:lnTo>
                <a:lnTo>
                  <a:pt x="812284" y="559414"/>
                </a:lnTo>
                <a:lnTo>
                  <a:pt x="794150" y="602299"/>
                </a:lnTo>
                <a:lnTo>
                  <a:pt x="771538" y="642591"/>
                </a:lnTo>
                <a:lnTo>
                  <a:pt x="744762" y="679975"/>
                </a:lnTo>
                <a:lnTo>
                  <a:pt x="714136" y="714136"/>
                </a:lnTo>
                <a:lnTo>
                  <a:pt x="679975" y="744762"/>
                </a:lnTo>
                <a:lnTo>
                  <a:pt x="642591" y="771538"/>
                </a:lnTo>
                <a:lnTo>
                  <a:pt x="602299" y="794150"/>
                </a:lnTo>
                <a:lnTo>
                  <a:pt x="559414" y="812284"/>
                </a:lnTo>
                <a:lnTo>
                  <a:pt x="514250" y="825625"/>
                </a:lnTo>
                <a:lnTo>
                  <a:pt x="467119" y="833861"/>
                </a:lnTo>
                <a:lnTo>
                  <a:pt x="418338" y="836676"/>
                </a:lnTo>
                <a:lnTo>
                  <a:pt x="369556" y="833861"/>
                </a:lnTo>
                <a:lnTo>
                  <a:pt x="322425" y="825625"/>
                </a:lnTo>
                <a:lnTo>
                  <a:pt x="277261" y="812284"/>
                </a:lnTo>
                <a:lnTo>
                  <a:pt x="234376" y="794150"/>
                </a:lnTo>
                <a:lnTo>
                  <a:pt x="194084" y="771538"/>
                </a:lnTo>
                <a:lnTo>
                  <a:pt x="156700" y="744762"/>
                </a:lnTo>
                <a:lnTo>
                  <a:pt x="122539" y="714136"/>
                </a:lnTo>
                <a:lnTo>
                  <a:pt x="91913" y="679975"/>
                </a:lnTo>
                <a:lnTo>
                  <a:pt x="65137" y="642591"/>
                </a:lnTo>
                <a:lnTo>
                  <a:pt x="42525" y="602299"/>
                </a:lnTo>
                <a:lnTo>
                  <a:pt x="24391" y="559414"/>
                </a:lnTo>
                <a:lnTo>
                  <a:pt x="11050" y="514250"/>
                </a:lnTo>
                <a:lnTo>
                  <a:pt x="2814" y="467119"/>
                </a:lnTo>
                <a:lnTo>
                  <a:pt x="0" y="418338"/>
                </a:lnTo>
                <a:close/>
              </a:path>
            </a:pathLst>
          </a:custGeom>
          <a:ln w="15240">
            <a:solidFill>
              <a:srgbClr val="202020"/>
            </a:solidFill>
          </a:ln>
        </p:spPr>
        <p:txBody>
          <a:bodyPr wrap="square" lIns="0" tIns="0" rIns="0" bIns="0" rtlCol="0"/>
          <a:lstStyle/>
          <a:p>
            <a:endParaRPr/>
          </a:p>
        </p:txBody>
      </p:sp>
      <p:sp>
        <p:nvSpPr>
          <p:cNvPr id="11" name="object 11"/>
          <p:cNvSpPr txBox="1">
            <a:spLocks noGrp="1"/>
          </p:cNvSpPr>
          <p:nvPr>
            <p:ph type="title"/>
          </p:nvPr>
        </p:nvSpPr>
        <p:spPr>
          <a:xfrm>
            <a:off x="2542794" y="1414398"/>
            <a:ext cx="281305" cy="680720"/>
          </a:xfrm>
          <a:prstGeom prst="rect">
            <a:avLst/>
          </a:prstGeom>
        </p:spPr>
        <p:txBody>
          <a:bodyPr vert="horz" wrap="square" lIns="0" tIns="12065" rIns="0" bIns="0" rtlCol="0">
            <a:spAutoFit/>
          </a:bodyPr>
          <a:lstStyle/>
          <a:p>
            <a:pPr marL="12700">
              <a:lnSpc>
                <a:spcPct val="100000"/>
              </a:lnSpc>
              <a:spcBef>
                <a:spcPts val="95"/>
              </a:spcBef>
            </a:pPr>
            <a:r>
              <a:rPr sz="4300" spc="-5">
                <a:solidFill>
                  <a:srgbClr val="FFFFFF"/>
                </a:solidFill>
              </a:rPr>
              <a:t>1</a:t>
            </a:r>
            <a:endParaRPr sz="4300"/>
          </a:p>
        </p:txBody>
      </p:sp>
      <p:sp>
        <p:nvSpPr>
          <p:cNvPr id="12" name="object 12"/>
          <p:cNvSpPr/>
          <p:nvPr/>
        </p:nvSpPr>
        <p:spPr>
          <a:xfrm>
            <a:off x="1129283" y="3929634"/>
            <a:ext cx="3107690" cy="0"/>
          </a:xfrm>
          <a:custGeom>
            <a:avLst/>
            <a:gdLst/>
            <a:ahLst/>
            <a:cxnLst/>
            <a:rect l="l" t="t" r="r" b="b"/>
            <a:pathLst>
              <a:path w="3107690">
                <a:moveTo>
                  <a:pt x="0" y="0"/>
                </a:moveTo>
                <a:lnTo>
                  <a:pt x="3107436" y="0"/>
                </a:lnTo>
              </a:path>
            </a:pathLst>
          </a:custGeom>
          <a:ln w="3175">
            <a:solidFill>
              <a:srgbClr val="202020"/>
            </a:solidFill>
          </a:ln>
        </p:spPr>
        <p:txBody>
          <a:bodyPr wrap="square" lIns="0" tIns="0" rIns="0" bIns="0" rtlCol="0"/>
          <a:lstStyle/>
          <a:p>
            <a:endParaRPr/>
          </a:p>
        </p:txBody>
      </p:sp>
      <p:sp>
        <p:nvSpPr>
          <p:cNvPr id="13" name="object 13"/>
          <p:cNvSpPr/>
          <p:nvPr/>
        </p:nvSpPr>
        <p:spPr>
          <a:xfrm>
            <a:off x="1121663" y="3921252"/>
            <a:ext cx="3122930" cy="17145"/>
          </a:xfrm>
          <a:custGeom>
            <a:avLst/>
            <a:gdLst/>
            <a:ahLst/>
            <a:cxnLst/>
            <a:rect l="l" t="t" r="r" b="b"/>
            <a:pathLst>
              <a:path w="3122929" h="17145">
                <a:moveTo>
                  <a:pt x="0" y="16763"/>
                </a:moveTo>
                <a:lnTo>
                  <a:pt x="3122676" y="16763"/>
                </a:lnTo>
                <a:lnTo>
                  <a:pt x="3122676" y="0"/>
                </a:lnTo>
                <a:lnTo>
                  <a:pt x="0" y="0"/>
                </a:lnTo>
                <a:lnTo>
                  <a:pt x="0" y="16763"/>
                </a:lnTo>
                <a:close/>
              </a:path>
            </a:pathLst>
          </a:custGeom>
          <a:solidFill>
            <a:srgbClr val="202020"/>
          </a:solidFill>
        </p:spPr>
        <p:txBody>
          <a:bodyPr wrap="square" lIns="0" tIns="0" rIns="0" bIns="0" rtlCol="0"/>
          <a:lstStyle/>
          <a:p>
            <a:endParaRPr/>
          </a:p>
        </p:txBody>
      </p:sp>
      <p:sp>
        <p:nvSpPr>
          <p:cNvPr id="14" name="object 14"/>
          <p:cNvSpPr/>
          <p:nvPr/>
        </p:nvSpPr>
        <p:spPr>
          <a:xfrm>
            <a:off x="4547615" y="1139952"/>
            <a:ext cx="3108960" cy="2788920"/>
          </a:xfrm>
          <a:custGeom>
            <a:avLst/>
            <a:gdLst/>
            <a:ahLst/>
            <a:cxnLst/>
            <a:rect l="l" t="t" r="r" b="b"/>
            <a:pathLst>
              <a:path w="3108959" h="2788920">
                <a:moveTo>
                  <a:pt x="0" y="2788920"/>
                </a:moveTo>
                <a:lnTo>
                  <a:pt x="3108960" y="2788920"/>
                </a:lnTo>
                <a:lnTo>
                  <a:pt x="3108960" y="0"/>
                </a:lnTo>
                <a:lnTo>
                  <a:pt x="0" y="0"/>
                </a:lnTo>
                <a:lnTo>
                  <a:pt x="0" y="2788920"/>
                </a:lnTo>
                <a:close/>
              </a:path>
            </a:pathLst>
          </a:custGeom>
          <a:solidFill>
            <a:srgbClr val="CCCCCC">
              <a:alpha val="90194"/>
            </a:srgbClr>
          </a:solidFill>
        </p:spPr>
        <p:txBody>
          <a:bodyPr wrap="square" lIns="0" tIns="0" rIns="0" bIns="0" rtlCol="0"/>
          <a:lstStyle/>
          <a:p>
            <a:endParaRPr/>
          </a:p>
        </p:txBody>
      </p:sp>
      <p:sp>
        <p:nvSpPr>
          <p:cNvPr id="15" name="object 15"/>
          <p:cNvSpPr/>
          <p:nvPr/>
        </p:nvSpPr>
        <p:spPr>
          <a:xfrm>
            <a:off x="4547615" y="1139952"/>
            <a:ext cx="3108960" cy="2788920"/>
          </a:xfrm>
          <a:custGeom>
            <a:avLst/>
            <a:gdLst/>
            <a:ahLst/>
            <a:cxnLst/>
            <a:rect l="l" t="t" r="r" b="b"/>
            <a:pathLst>
              <a:path w="3108959" h="2788920">
                <a:moveTo>
                  <a:pt x="0" y="2788920"/>
                </a:moveTo>
                <a:lnTo>
                  <a:pt x="3108960" y="2788920"/>
                </a:lnTo>
                <a:lnTo>
                  <a:pt x="3108960" y="0"/>
                </a:lnTo>
                <a:lnTo>
                  <a:pt x="0" y="0"/>
                </a:lnTo>
                <a:lnTo>
                  <a:pt x="0" y="2788920"/>
                </a:lnTo>
                <a:close/>
              </a:path>
            </a:pathLst>
          </a:custGeom>
          <a:ln w="15240">
            <a:solidFill>
              <a:srgbClr val="CCCCCC"/>
            </a:solidFill>
          </a:ln>
        </p:spPr>
        <p:txBody>
          <a:bodyPr wrap="square" lIns="0" tIns="0" rIns="0" bIns="0" rtlCol="0"/>
          <a:lstStyle/>
          <a:p>
            <a:endParaRPr/>
          </a:p>
        </p:txBody>
      </p:sp>
      <p:sp>
        <p:nvSpPr>
          <p:cNvPr id="16" name="object 16"/>
          <p:cNvSpPr/>
          <p:nvPr/>
        </p:nvSpPr>
        <p:spPr>
          <a:xfrm>
            <a:off x="5684520" y="1418844"/>
            <a:ext cx="836930" cy="836930"/>
          </a:xfrm>
          <a:custGeom>
            <a:avLst/>
            <a:gdLst/>
            <a:ahLst/>
            <a:cxnLst/>
            <a:rect l="l" t="t" r="r" b="b"/>
            <a:pathLst>
              <a:path w="836929" h="836930">
                <a:moveTo>
                  <a:pt x="418338" y="0"/>
                </a:moveTo>
                <a:lnTo>
                  <a:pt x="369556" y="2814"/>
                </a:lnTo>
                <a:lnTo>
                  <a:pt x="322425" y="11050"/>
                </a:lnTo>
                <a:lnTo>
                  <a:pt x="277261" y="24391"/>
                </a:lnTo>
                <a:lnTo>
                  <a:pt x="234376" y="42525"/>
                </a:lnTo>
                <a:lnTo>
                  <a:pt x="194084" y="65137"/>
                </a:lnTo>
                <a:lnTo>
                  <a:pt x="156700" y="91913"/>
                </a:lnTo>
                <a:lnTo>
                  <a:pt x="122539" y="122539"/>
                </a:lnTo>
                <a:lnTo>
                  <a:pt x="91913" y="156700"/>
                </a:lnTo>
                <a:lnTo>
                  <a:pt x="65137" y="194084"/>
                </a:lnTo>
                <a:lnTo>
                  <a:pt x="42525" y="234376"/>
                </a:lnTo>
                <a:lnTo>
                  <a:pt x="24391" y="277261"/>
                </a:lnTo>
                <a:lnTo>
                  <a:pt x="11050" y="322425"/>
                </a:lnTo>
                <a:lnTo>
                  <a:pt x="2814" y="369556"/>
                </a:lnTo>
                <a:lnTo>
                  <a:pt x="0" y="418338"/>
                </a:lnTo>
                <a:lnTo>
                  <a:pt x="2814" y="467119"/>
                </a:lnTo>
                <a:lnTo>
                  <a:pt x="11050" y="514250"/>
                </a:lnTo>
                <a:lnTo>
                  <a:pt x="24391" y="559414"/>
                </a:lnTo>
                <a:lnTo>
                  <a:pt x="42525" y="602299"/>
                </a:lnTo>
                <a:lnTo>
                  <a:pt x="65137" y="642591"/>
                </a:lnTo>
                <a:lnTo>
                  <a:pt x="91913" y="679975"/>
                </a:lnTo>
                <a:lnTo>
                  <a:pt x="122539" y="714136"/>
                </a:lnTo>
                <a:lnTo>
                  <a:pt x="156700" y="744762"/>
                </a:lnTo>
                <a:lnTo>
                  <a:pt x="194084" y="771538"/>
                </a:lnTo>
                <a:lnTo>
                  <a:pt x="234376" y="794150"/>
                </a:lnTo>
                <a:lnTo>
                  <a:pt x="277261" y="812284"/>
                </a:lnTo>
                <a:lnTo>
                  <a:pt x="322425" y="825625"/>
                </a:lnTo>
                <a:lnTo>
                  <a:pt x="369556" y="833861"/>
                </a:lnTo>
                <a:lnTo>
                  <a:pt x="418338" y="836676"/>
                </a:lnTo>
                <a:lnTo>
                  <a:pt x="467119" y="833861"/>
                </a:lnTo>
                <a:lnTo>
                  <a:pt x="514250" y="825625"/>
                </a:lnTo>
                <a:lnTo>
                  <a:pt x="559414" y="812284"/>
                </a:lnTo>
                <a:lnTo>
                  <a:pt x="602299" y="794150"/>
                </a:lnTo>
                <a:lnTo>
                  <a:pt x="642591" y="771538"/>
                </a:lnTo>
                <a:lnTo>
                  <a:pt x="679975" y="744762"/>
                </a:lnTo>
                <a:lnTo>
                  <a:pt x="714136" y="714136"/>
                </a:lnTo>
                <a:lnTo>
                  <a:pt x="744762" y="679975"/>
                </a:lnTo>
                <a:lnTo>
                  <a:pt x="771538" y="642591"/>
                </a:lnTo>
                <a:lnTo>
                  <a:pt x="794150" y="602299"/>
                </a:lnTo>
                <a:lnTo>
                  <a:pt x="812284" y="559414"/>
                </a:lnTo>
                <a:lnTo>
                  <a:pt x="825625" y="514250"/>
                </a:lnTo>
                <a:lnTo>
                  <a:pt x="833861" y="467119"/>
                </a:lnTo>
                <a:lnTo>
                  <a:pt x="836676" y="418338"/>
                </a:lnTo>
                <a:lnTo>
                  <a:pt x="833861" y="369556"/>
                </a:lnTo>
                <a:lnTo>
                  <a:pt x="825625" y="322425"/>
                </a:lnTo>
                <a:lnTo>
                  <a:pt x="812284" y="277261"/>
                </a:lnTo>
                <a:lnTo>
                  <a:pt x="794150" y="234376"/>
                </a:lnTo>
                <a:lnTo>
                  <a:pt x="771538" y="194084"/>
                </a:lnTo>
                <a:lnTo>
                  <a:pt x="744762" y="156700"/>
                </a:lnTo>
                <a:lnTo>
                  <a:pt x="714136" y="122539"/>
                </a:lnTo>
                <a:lnTo>
                  <a:pt x="679975" y="91913"/>
                </a:lnTo>
                <a:lnTo>
                  <a:pt x="642591" y="65137"/>
                </a:lnTo>
                <a:lnTo>
                  <a:pt x="602299" y="42525"/>
                </a:lnTo>
                <a:lnTo>
                  <a:pt x="559414" y="24391"/>
                </a:lnTo>
                <a:lnTo>
                  <a:pt x="514250" y="11050"/>
                </a:lnTo>
                <a:lnTo>
                  <a:pt x="467119" y="2814"/>
                </a:lnTo>
                <a:lnTo>
                  <a:pt x="418338" y="0"/>
                </a:lnTo>
                <a:close/>
              </a:path>
            </a:pathLst>
          </a:custGeom>
          <a:solidFill>
            <a:srgbClr val="202020"/>
          </a:solidFill>
        </p:spPr>
        <p:txBody>
          <a:bodyPr wrap="square" lIns="0" tIns="0" rIns="0" bIns="0" rtlCol="0"/>
          <a:lstStyle/>
          <a:p>
            <a:endParaRPr/>
          </a:p>
        </p:txBody>
      </p:sp>
      <p:sp>
        <p:nvSpPr>
          <p:cNvPr id="17" name="object 17"/>
          <p:cNvSpPr/>
          <p:nvPr/>
        </p:nvSpPr>
        <p:spPr>
          <a:xfrm>
            <a:off x="5684520" y="1418844"/>
            <a:ext cx="836930" cy="836930"/>
          </a:xfrm>
          <a:custGeom>
            <a:avLst/>
            <a:gdLst/>
            <a:ahLst/>
            <a:cxnLst/>
            <a:rect l="l" t="t" r="r" b="b"/>
            <a:pathLst>
              <a:path w="836929" h="836930">
                <a:moveTo>
                  <a:pt x="0" y="418338"/>
                </a:moveTo>
                <a:lnTo>
                  <a:pt x="2814" y="369556"/>
                </a:lnTo>
                <a:lnTo>
                  <a:pt x="11050" y="322425"/>
                </a:lnTo>
                <a:lnTo>
                  <a:pt x="24391" y="277261"/>
                </a:lnTo>
                <a:lnTo>
                  <a:pt x="42525" y="234376"/>
                </a:lnTo>
                <a:lnTo>
                  <a:pt x="65137" y="194084"/>
                </a:lnTo>
                <a:lnTo>
                  <a:pt x="91913" y="156700"/>
                </a:lnTo>
                <a:lnTo>
                  <a:pt x="122539" y="122539"/>
                </a:lnTo>
                <a:lnTo>
                  <a:pt x="156700" y="91913"/>
                </a:lnTo>
                <a:lnTo>
                  <a:pt x="194084" y="65137"/>
                </a:lnTo>
                <a:lnTo>
                  <a:pt x="234376" y="42525"/>
                </a:lnTo>
                <a:lnTo>
                  <a:pt x="277261" y="24391"/>
                </a:lnTo>
                <a:lnTo>
                  <a:pt x="322425" y="11050"/>
                </a:lnTo>
                <a:lnTo>
                  <a:pt x="369556" y="2814"/>
                </a:lnTo>
                <a:lnTo>
                  <a:pt x="418338" y="0"/>
                </a:lnTo>
                <a:lnTo>
                  <a:pt x="467119" y="2814"/>
                </a:lnTo>
                <a:lnTo>
                  <a:pt x="514250" y="11050"/>
                </a:lnTo>
                <a:lnTo>
                  <a:pt x="559414" y="24391"/>
                </a:lnTo>
                <a:lnTo>
                  <a:pt x="602299" y="42525"/>
                </a:lnTo>
                <a:lnTo>
                  <a:pt x="642591" y="65137"/>
                </a:lnTo>
                <a:lnTo>
                  <a:pt x="679975" y="91913"/>
                </a:lnTo>
                <a:lnTo>
                  <a:pt x="714136" y="122539"/>
                </a:lnTo>
                <a:lnTo>
                  <a:pt x="744762" y="156700"/>
                </a:lnTo>
                <a:lnTo>
                  <a:pt x="771538" y="194084"/>
                </a:lnTo>
                <a:lnTo>
                  <a:pt x="794150" y="234376"/>
                </a:lnTo>
                <a:lnTo>
                  <a:pt x="812284" y="277261"/>
                </a:lnTo>
                <a:lnTo>
                  <a:pt x="825625" y="322425"/>
                </a:lnTo>
                <a:lnTo>
                  <a:pt x="833861" y="369556"/>
                </a:lnTo>
                <a:lnTo>
                  <a:pt x="836676" y="418338"/>
                </a:lnTo>
                <a:lnTo>
                  <a:pt x="833861" y="467119"/>
                </a:lnTo>
                <a:lnTo>
                  <a:pt x="825625" y="514250"/>
                </a:lnTo>
                <a:lnTo>
                  <a:pt x="812284" y="559414"/>
                </a:lnTo>
                <a:lnTo>
                  <a:pt x="794150" y="602299"/>
                </a:lnTo>
                <a:lnTo>
                  <a:pt x="771538" y="642591"/>
                </a:lnTo>
                <a:lnTo>
                  <a:pt x="744762" y="679975"/>
                </a:lnTo>
                <a:lnTo>
                  <a:pt x="714136" y="714136"/>
                </a:lnTo>
                <a:lnTo>
                  <a:pt x="679975" y="744762"/>
                </a:lnTo>
                <a:lnTo>
                  <a:pt x="642591" y="771538"/>
                </a:lnTo>
                <a:lnTo>
                  <a:pt x="602299" y="794150"/>
                </a:lnTo>
                <a:lnTo>
                  <a:pt x="559414" y="812284"/>
                </a:lnTo>
                <a:lnTo>
                  <a:pt x="514250" y="825625"/>
                </a:lnTo>
                <a:lnTo>
                  <a:pt x="467119" y="833861"/>
                </a:lnTo>
                <a:lnTo>
                  <a:pt x="418338" y="836676"/>
                </a:lnTo>
                <a:lnTo>
                  <a:pt x="369556" y="833861"/>
                </a:lnTo>
                <a:lnTo>
                  <a:pt x="322425" y="825625"/>
                </a:lnTo>
                <a:lnTo>
                  <a:pt x="277261" y="812284"/>
                </a:lnTo>
                <a:lnTo>
                  <a:pt x="234376" y="794150"/>
                </a:lnTo>
                <a:lnTo>
                  <a:pt x="194084" y="771538"/>
                </a:lnTo>
                <a:lnTo>
                  <a:pt x="156700" y="744762"/>
                </a:lnTo>
                <a:lnTo>
                  <a:pt x="122539" y="714136"/>
                </a:lnTo>
                <a:lnTo>
                  <a:pt x="91913" y="679975"/>
                </a:lnTo>
                <a:lnTo>
                  <a:pt x="65137" y="642591"/>
                </a:lnTo>
                <a:lnTo>
                  <a:pt x="42525" y="602299"/>
                </a:lnTo>
                <a:lnTo>
                  <a:pt x="24391" y="559414"/>
                </a:lnTo>
                <a:lnTo>
                  <a:pt x="11050" y="514250"/>
                </a:lnTo>
                <a:lnTo>
                  <a:pt x="2814" y="467119"/>
                </a:lnTo>
                <a:lnTo>
                  <a:pt x="0" y="418338"/>
                </a:lnTo>
                <a:close/>
              </a:path>
            </a:pathLst>
          </a:custGeom>
          <a:ln w="15240">
            <a:solidFill>
              <a:srgbClr val="202020"/>
            </a:solidFill>
          </a:ln>
        </p:spPr>
        <p:txBody>
          <a:bodyPr wrap="square" lIns="0" tIns="0" rIns="0" bIns="0" rtlCol="0"/>
          <a:lstStyle/>
          <a:p>
            <a:endParaRPr/>
          </a:p>
        </p:txBody>
      </p:sp>
      <p:sp>
        <p:nvSpPr>
          <p:cNvPr id="18" name="object 18"/>
          <p:cNvSpPr txBox="1"/>
          <p:nvPr/>
        </p:nvSpPr>
        <p:spPr>
          <a:xfrm>
            <a:off x="4539996" y="1414398"/>
            <a:ext cx="3124200" cy="2538580"/>
          </a:xfrm>
          <a:prstGeom prst="rect">
            <a:avLst/>
          </a:prstGeom>
        </p:spPr>
        <p:txBody>
          <a:bodyPr vert="horz" wrap="square" lIns="0" tIns="12065" rIns="0" bIns="0" rtlCol="0">
            <a:spAutoFit/>
          </a:bodyPr>
          <a:lstStyle/>
          <a:p>
            <a:pPr algn="ctr">
              <a:lnSpc>
                <a:spcPct val="100000"/>
              </a:lnSpc>
              <a:spcBef>
                <a:spcPts val="95"/>
              </a:spcBef>
            </a:pPr>
            <a:r>
              <a:rPr sz="4400" spc="-5" dirty="0">
                <a:solidFill>
                  <a:srgbClr val="FFFFFF"/>
                </a:solidFill>
                <a:latin typeface="Garamond"/>
                <a:cs typeface="Garamond"/>
              </a:rPr>
              <a:t>2</a:t>
            </a:r>
            <a:endParaRPr sz="4400" dirty="0">
              <a:latin typeface="Garamond"/>
              <a:cs typeface="Garamond"/>
            </a:endParaRPr>
          </a:p>
          <a:p>
            <a:pPr marL="250825" marR="497205">
              <a:lnSpc>
                <a:spcPct val="84300"/>
              </a:lnSpc>
              <a:spcBef>
                <a:spcPts val="3475"/>
              </a:spcBef>
            </a:pPr>
            <a:r>
              <a:rPr sz="1200" dirty="0">
                <a:latin typeface="Garamond"/>
                <a:cs typeface="Garamond"/>
              </a:rPr>
              <a:t>2) </a:t>
            </a:r>
            <a:r>
              <a:rPr sz="1200" spc="-5" dirty="0" err="1">
                <a:latin typeface="Garamond"/>
                <a:cs typeface="Garamond"/>
              </a:rPr>
              <a:t>przez</a:t>
            </a:r>
            <a:r>
              <a:rPr sz="1200" spc="-5" dirty="0">
                <a:latin typeface="Garamond"/>
                <a:cs typeface="Garamond"/>
              </a:rPr>
              <a:t> </a:t>
            </a:r>
            <a:r>
              <a:rPr sz="1200" dirty="0" err="1">
                <a:latin typeface="Garamond"/>
                <a:cs typeface="Garamond"/>
              </a:rPr>
              <a:t>trafne</a:t>
            </a:r>
            <a:r>
              <a:rPr sz="1200" dirty="0">
                <a:latin typeface="Garamond"/>
                <a:cs typeface="Garamond"/>
              </a:rPr>
              <a:t> </a:t>
            </a:r>
            <a:r>
              <a:rPr sz="1200" spc="-5" dirty="0" err="1">
                <a:latin typeface="Garamond"/>
                <a:cs typeface="Garamond"/>
              </a:rPr>
              <a:t>zastosowanie</a:t>
            </a:r>
            <a:r>
              <a:rPr sz="1200" spc="-5" dirty="0">
                <a:latin typeface="Garamond"/>
                <a:cs typeface="Garamond"/>
              </a:rPr>
              <a:t> </a:t>
            </a:r>
            <a:r>
              <a:rPr sz="1200" spc="-5" dirty="0" err="1">
                <a:latin typeface="Garamond"/>
                <a:cs typeface="Garamond"/>
              </a:rPr>
              <a:t>środków</a:t>
            </a:r>
            <a:r>
              <a:rPr sz="1200" spc="-5" dirty="0">
                <a:latin typeface="Garamond"/>
                <a:cs typeface="Garamond"/>
              </a:rPr>
              <a:t>  </a:t>
            </a:r>
            <a:r>
              <a:rPr sz="1200" spc="-5" dirty="0" err="1">
                <a:latin typeface="Garamond"/>
                <a:cs typeface="Garamond"/>
              </a:rPr>
              <a:t>przewidzianych</a:t>
            </a:r>
            <a:r>
              <a:rPr sz="1200" spc="-5" dirty="0">
                <a:latin typeface="Garamond"/>
                <a:cs typeface="Garamond"/>
              </a:rPr>
              <a:t> </a:t>
            </a:r>
            <a:r>
              <a:rPr sz="1200" dirty="0">
                <a:latin typeface="Garamond"/>
                <a:cs typeface="Garamond"/>
              </a:rPr>
              <a:t>w </a:t>
            </a:r>
            <a:r>
              <a:rPr sz="1200" spc="-5" dirty="0" err="1">
                <a:latin typeface="Garamond"/>
                <a:cs typeface="Garamond"/>
              </a:rPr>
              <a:t>prawie</a:t>
            </a:r>
            <a:r>
              <a:rPr sz="1200" spc="-5" dirty="0">
                <a:latin typeface="Garamond"/>
                <a:cs typeface="Garamond"/>
              </a:rPr>
              <a:t> </a:t>
            </a:r>
            <a:r>
              <a:rPr sz="1200" spc="-5" dirty="0" err="1">
                <a:latin typeface="Garamond"/>
                <a:cs typeface="Garamond"/>
              </a:rPr>
              <a:t>karnym</a:t>
            </a:r>
            <a:r>
              <a:rPr sz="1200" spc="-5" dirty="0">
                <a:latin typeface="Garamond"/>
                <a:cs typeface="Garamond"/>
              </a:rPr>
              <a:t> </a:t>
            </a:r>
            <a:r>
              <a:rPr sz="1200" spc="-5" dirty="0" err="1">
                <a:latin typeface="Garamond"/>
                <a:cs typeface="Garamond"/>
              </a:rPr>
              <a:t>oraz</a:t>
            </a:r>
            <a:r>
              <a:rPr sz="1200" spc="-5" dirty="0">
                <a:latin typeface="Garamond"/>
                <a:cs typeface="Garamond"/>
              </a:rPr>
              <a:t>  </a:t>
            </a:r>
            <a:r>
              <a:rPr sz="1200" spc="-5" dirty="0" err="1">
                <a:latin typeface="Garamond"/>
                <a:cs typeface="Garamond"/>
              </a:rPr>
              <a:t>ujawnienie</a:t>
            </a:r>
            <a:r>
              <a:rPr sz="1200" spc="-5" dirty="0">
                <a:latin typeface="Garamond"/>
                <a:cs typeface="Garamond"/>
              </a:rPr>
              <a:t> </a:t>
            </a:r>
            <a:r>
              <a:rPr sz="1200" spc="-5" dirty="0" err="1">
                <a:latin typeface="Garamond"/>
                <a:cs typeface="Garamond"/>
              </a:rPr>
              <a:t>okoliczności</a:t>
            </a:r>
            <a:r>
              <a:rPr sz="1200" spc="-5" dirty="0">
                <a:latin typeface="Garamond"/>
                <a:cs typeface="Garamond"/>
              </a:rPr>
              <a:t> </a:t>
            </a:r>
            <a:r>
              <a:rPr sz="1200" spc="-5" dirty="0" err="1">
                <a:latin typeface="Garamond"/>
                <a:cs typeface="Garamond"/>
              </a:rPr>
              <a:t>sprzyjających</a:t>
            </a:r>
            <a:r>
              <a:rPr sz="1200" spc="-5" dirty="0">
                <a:latin typeface="Garamond"/>
                <a:cs typeface="Garamond"/>
              </a:rPr>
              <a:t>  </a:t>
            </a:r>
            <a:r>
              <a:rPr sz="1200" spc="-5" dirty="0" err="1">
                <a:latin typeface="Garamond"/>
                <a:cs typeface="Garamond"/>
              </a:rPr>
              <a:t>popełnieniu</a:t>
            </a:r>
            <a:r>
              <a:rPr sz="1200" spc="-5" dirty="0">
                <a:latin typeface="Garamond"/>
                <a:cs typeface="Garamond"/>
              </a:rPr>
              <a:t> </a:t>
            </a:r>
            <a:r>
              <a:rPr sz="1200" dirty="0" err="1">
                <a:latin typeface="Garamond"/>
                <a:cs typeface="Garamond"/>
              </a:rPr>
              <a:t>przestępstwa</a:t>
            </a:r>
            <a:r>
              <a:rPr sz="1200" dirty="0">
                <a:latin typeface="Garamond"/>
                <a:cs typeface="Garamond"/>
              </a:rPr>
              <a:t> </a:t>
            </a:r>
            <a:r>
              <a:rPr sz="1200" spc="-5" dirty="0" err="1">
                <a:latin typeface="Garamond"/>
                <a:cs typeface="Garamond"/>
              </a:rPr>
              <a:t>osiągnięte</a:t>
            </a:r>
            <a:r>
              <a:rPr sz="1200" spc="-5" dirty="0">
                <a:latin typeface="Garamond"/>
                <a:cs typeface="Garamond"/>
              </a:rPr>
              <a:t> </a:t>
            </a:r>
            <a:r>
              <a:rPr sz="1200" dirty="0" err="1">
                <a:latin typeface="Garamond"/>
                <a:cs typeface="Garamond"/>
              </a:rPr>
              <a:t>zostały</a:t>
            </a:r>
            <a:r>
              <a:rPr sz="1200" dirty="0">
                <a:latin typeface="Garamond"/>
                <a:cs typeface="Garamond"/>
              </a:rPr>
              <a:t>  </a:t>
            </a:r>
            <a:r>
              <a:rPr sz="1200" spc="-5" dirty="0" err="1">
                <a:latin typeface="Garamond"/>
                <a:cs typeface="Garamond"/>
              </a:rPr>
              <a:t>zadania</a:t>
            </a:r>
            <a:r>
              <a:rPr sz="1200" spc="-5" dirty="0">
                <a:latin typeface="Garamond"/>
                <a:cs typeface="Garamond"/>
              </a:rPr>
              <a:t> </a:t>
            </a:r>
            <a:r>
              <a:rPr sz="1200" spc="-5" dirty="0" err="1">
                <a:latin typeface="Garamond"/>
                <a:cs typeface="Garamond"/>
              </a:rPr>
              <a:t>postępowania</a:t>
            </a:r>
            <a:r>
              <a:rPr sz="1200" spc="-5" dirty="0">
                <a:latin typeface="Garamond"/>
                <a:cs typeface="Garamond"/>
              </a:rPr>
              <a:t> </a:t>
            </a:r>
            <a:r>
              <a:rPr sz="1200" spc="-5" dirty="0" err="1">
                <a:latin typeface="Garamond"/>
                <a:cs typeface="Garamond"/>
              </a:rPr>
              <a:t>karnego</a:t>
            </a:r>
            <a:r>
              <a:rPr sz="1200" spc="-5" dirty="0">
                <a:latin typeface="Garamond"/>
                <a:cs typeface="Garamond"/>
              </a:rPr>
              <a:t> </a:t>
            </a:r>
            <a:r>
              <a:rPr sz="1200" spc="-5" dirty="0" err="1">
                <a:latin typeface="Garamond"/>
                <a:cs typeface="Garamond"/>
              </a:rPr>
              <a:t>nie</a:t>
            </a:r>
            <a:r>
              <a:rPr sz="1200" spc="-5" dirty="0">
                <a:latin typeface="Garamond"/>
                <a:cs typeface="Garamond"/>
              </a:rPr>
              <a:t> </a:t>
            </a:r>
            <a:r>
              <a:rPr sz="1200" dirty="0" err="1">
                <a:latin typeface="Garamond"/>
                <a:cs typeface="Garamond"/>
              </a:rPr>
              <a:t>tylko</a:t>
            </a:r>
            <a:r>
              <a:rPr sz="1200" dirty="0">
                <a:latin typeface="Garamond"/>
                <a:cs typeface="Garamond"/>
              </a:rPr>
              <a:t> w  </a:t>
            </a:r>
            <a:r>
              <a:rPr sz="1200" spc="-5" dirty="0" err="1">
                <a:latin typeface="Garamond"/>
                <a:cs typeface="Garamond"/>
              </a:rPr>
              <a:t>zwalczaniu</a:t>
            </a:r>
            <a:r>
              <a:rPr sz="1200" spc="-5" dirty="0">
                <a:latin typeface="Garamond"/>
                <a:cs typeface="Garamond"/>
              </a:rPr>
              <a:t> </a:t>
            </a:r>
            <a:r>
              <a:rPr sz="1200" spc="-5" dirty="0" err="1">
                <a:latin typeface="Garamond"/>
                <a:cs typeface="Garamond"/>
              </a:rPr>
              <a:t>przestępstw</a:t>
            </a:r>
            <a:r>
              <a:rPr sz="1200" spc="-5" dirty="0">
                <a:latin typeface="Garamond"/>
                <a:cs typeface="Garamond"/>
              </a:rPr>
              <a:t>, </a:t>
            </a:r>
            <a:r>
              <a:rPr sz="1200" spc="-5" dirty="0" err="1">
                <a:latin typeface="Garamond"/>
                <a:cs typeface="Garamond"/>
              </a:rPr>
              <a:t>lecz</a:t>
            </a:r>
            <a:r>
              <a:rPr sz="1200" spc="-5" dirty="0">
                <a:latin typeface="Garamond"/>
                <a:cs typeface="Garamond"/>
              </a:rPr>
              <a:t> </a:t>
            </a:r>
            <a:r>
              <a:rPr sz="1200" spc="-5" dirty="0" err="1">
                <a:latin typeface="Garamond"/>
                <a:cs typeface="Garamond"/>
              </a:rPr>
              <a:t>również</a:t>
            </a:r>
            <a:r>
              <a:rPr sz="1200" spc="-5" dirty="0">
                <a:latin typeface="Garamond"/>
                <a:cs typeface="Garamond"/>
              </a:rPr>
              <a:t> </a:t>
            </a:r>
            <a:r>
              <a:rPr sz="1200" dirty="0">
                <a:latin typeface="Garamond"/>
                <a:cs typeface="Garamond"/>
              </a:rPr>
              <a:t>w  </a:t>
            </a:r>
            <a:r>
              <a:rPr sz="1200" spc="-5" dirty="0" err="1">
                <a:latin typeface="Garamond"/>
                <a:cs typeface="Garamond"/>
              </a:rPr>
              <a:t>zapobieganiu</a:t>
            </a:r>
            <a:r>
              <a:rPr sz="1200" spc="-5" dirty="0">
                <a:latin typeface="Garamond"/>
                <a:cs typeface="Garamond"/>
              </a:rPr>
              <a:t> </a:t>
            </a:r>
            <a:r>
              <a:rPr sz="1200" dirty="0" err="1">
                <a:latin typeface="Garamond"/>
                <a:cs typeface="Garamond"/>
              </a:rPr>
              <a:t>im</a:t>
            </a:r>
            <a:r>
              <a:rPr sz="1200" dirty="0">
                <a:latin typeface="Garamond"/>
                <a:cs typeface="Garamond"/>
              </a:rPr>
              <a:t> </a:t>
            </a:r>
            <a:r>
              <a:rPr sz="1200" spc="-5" dirty="0" err="1">
                <a:latin typeface="Garamond"/>
                <a:cs typeface="Garamond"/>
              </a:rPr>
              <a:t>oraz</a:t>
            </a:r>
            <a:r>
              <a:rPr sz="1200" spc="-5" dirty="0">
                <a:latin typeface="Garamond"/>
                <a:cs typeface="Garamond"/>
              </a:rPr>
              <a:t> </a:t>
            </a:r>
            <a:r>
              <a:rPr sz="1200" dirty="0">
                <a:latin typeface="Garamond"/>
                <a:cs typeface="Garamond"/>
              </a:rPr>
              <a:t>w </a:t>
            </a:r>
            <a:r>
              <a:rPr sz="1200" spc="-5" dirty="0" err="1">
                <a:latin typeface="Garamond"/>
                <a:cs typeface="Garamond"/>
              </a:rPr>
              <a:t>umacnianiu</a:t>
            </a:r>
            <a:r>
              <a:rPr sz="1200" spc="-5" dirty="0">
                <a:latin typeface="Garamond"/>
                <a:cs typeface="Garamond"/>
              </a:rPr>
              <a:t>  </a:t>
            </a:r>
            <a:r>
              <a:rPr sz="1200" spc="-5" dirty="0" err="1">
                <a:latin typeface="Garamond"/>
                <a:cs typeface="Garamond"/>
              </a:rPr>
              <a:t>poszanowania</a:t>
            </a:r>
            <a:r>
              <a:rPr sz="1200" spc="-5" dirty="0">
                <a:latin typeface="Garamond"/>
                <a:cs typeface="Garamond"/>
              </a:rPr>
              <a:t> </a:t>
            </a:r>
            <a:r>
              <a:rPr sz="1200" spc="-5" dirty="0" err="1">
                <a:latin typeface="Garamond"/>
                <a:cs typeface="Garamond"/>
              </a:rPr>
              <a:t>prawa</a:t>
            </a:r>
            <a:r>
              <a:rPr sz="1200" spc="-5" dirty="0">
                <a:latin typeface="Garamond"/>
                <a:cs typeface="Garamond"/>
              </a:rPr>
              <a:t> </a:t>
            </a:r>
            <a:r>
              <a:rPr sz="1200" dirty="0" err="1">
                <a:latin typeface="Garamond"/>
                <a:cs typeface="Garamond"/>
              </a:rPr>
              <a:t>i</a:t>
            </a:r>
            <a:r>
              <a:rPr sz="1200" dirty="0">
                <a:latin typeface="Garamond"/>
                <a:cs typeface="Garamond"/>
              </a:rPr>
              <a:t> </a:t>
            </a:r>
            <a:r>
              <a:rPr sz="1200" spc="-5" dirty="0" err="1">
                <a:latin typeface="Garamond"/>
                <a:cs typeface="Garamond"/>
              </a:rPr>
              <a:t>zasad</a:t>
            </a:r>
            <a:r>
              <a:rPr sz="1200" spc="-5" dirty="0">
                <a:latin typeface="Garamond"/>
                <a:cs typeface="Garamond"/>
              </a:rPr>
              <a:t> </a:t>
            </a:r>
            <a:r>
              <a:rPr sz="1200" spc="-5" dirty="0" err="1">
                <a:latin typeface="Garamond"/>
                <a:cs typeface="Garamond"/>
              </a:rPr>
              <a:t>współżycia</a:t>
            </a:r>
            <a:r>
              <a:rPr sz="1200" spc="-5" dirty="0">
                <a:latin typeface="Garamond"/>
                <a:cs typeface="Garamond"/>
              </a:rPr>
              <a:t>  </a:t>
            </a:r>
            <a:r>
              <a:rPr sz="1200" spc="-5" dirty="0" err="1">
                <a:latin typeface="Garamond"/>
                <a:cs typeface="Garamond"/>
              </a:rPr>
              <a:t>społecznego</a:t>
            </a:r>
            <a:r>
              <a:rPr sz="1200" spc="-5" dirty="0">
                <a:latin typeface="Garamond"/>
                <a:cs typeface="Garamond"/>
              </a:rPr>
              <a:t>,</a:t>
            </a:r>
            <a:endParaRPr sz="1200" dirty="0">
              <a:latin typeface="Garamond"/>
              <a:cs typeface="Garamond"/>
            </a:endParaRPr>
          </a:p>
        </p:txBody>
      </p:sp>
      <p:sp>
        <p:nvSpPr>
          <p:cNvPr id="19" name="object 19"/>
          <p:cNvSpPr/>
          <p:nvPr/>
        </p:nvSpPr>
        <p:spPr>
          <a:xfrm>
            <a:off x="4547615" y="3929634"/>
            <a:ext cx="3108960" cy="0"/>
          </a:xfrm>
          <a:custGeom>
            <a:avLst/>
            <a:gdLst/>
            <a:ahLst/>
            <a:cxnLst/>
            <a:rect l="l" t="t" r="r" b="b"/>
            <a:pathLst>
              <a:path w="3108959">
                <a:moveTo>
                  <a:pt x="0" y="0"/>
                </a:moveTo>
                <a:lnTo>
                  <a:pt x="3108960" y="0"/>
                </a:lnTo>
              </a:path>
            </a:pathLst>
          </a:custGeom>
          <a:ln w="3175">
            <a:solidFill>
              <a:srgbClr val="202020"/>
            </a:solidFill>
          </a:ln>
        </p:spPr>
        <p:txBody>
          <a:bodyPr wrap="square" lIns="0" tIns="0" rIns="0" bIns="0" rtlCol="0"/>
          <a:lstStyle/>
          <a:p>
            <a:endParaRPr/>
          </a:p>
        </p:txBody>
      </p:sp>
      <p:sp>
        <p:nvSpPr>
          <p:cNvPr id="20" name="object 20"/>
          <p:cNvSpPr/>
          <p:nvPr/>
        </p:nvSpPr>
        <p:spPr>
          <a:xfrm>
            <a:off x="4539996" y="3921252"/>
            <a:ext cx="3124200" cy="17145"/>
          </a:xfrm>
          <a:custGeom>
            <a:avLst/>
            <a:gdLst/>
            <a:ahLst/>
            <a:cxnLst/>
            <a:rect l="l" t="t" r="r" b="b"/>
            <a:pathLst>
              <a:path w="3124200" h="17145">
                <a:moveTo>
                  <a:pt x="0" y="16763"/>
                </a:moveTo>
                <a:lnTo>
                  <a:pt x="3124200" y="16763"/>
                </a:lnTo>
                <a:lnTo>
                  <a:pt x="3124200" y="0"/>
                </a:lnTo>
                <a:lnTo>
                  <a:pt x="0" y="0"/>
                </a:lnTo>
                <a:lnTo>
                  <a:pt x="0" y="16763"/>
                </a:lnTo>
                <a:close/>
              </a:path>
            </a:pathLst>
          </a:custGeom>
          <a:solidFill>
            <a:srgbClr val="202020"/>
          </a:solidFill>
        </p:spPr>
        <p:txBody>
          <a:bodyPr wrap="square" lIns="0" tIns="0" rIns="0" bIns="0" rtlCol="0"/>
          <a:lstStyle/>
          <a:p>
            <a:endParaRPr/>
          </a:p>
        </p:txBody>
      </p:sp>
      <p:sp>
        <p:nvSpPr>
          <p:cNvPr id="21" name="object 21"/>
          <p:cNvSpPr/>
          <p:nvPr/>
        </p:nvSpPr>
        <p:spPr>
          <a:xfrm>
            <a:off x="7967471" y="1139952"/>
            <a:ext cx="3107690" cy="2788920"/>
          </a:xfrm>
          <a:custGeom>
            <a:avLst/>
            <a:gdLst/>
            <a:ahLst/>
            <a:cxnLst/>
            <a:rect l="l" t="t" r="r" b="b"/>
            <a:pathLst>
              <a:path w="3107690" h="2788920">
                <a:moveTo>
                  <a:pt x="0" y="2788920"/>
                </a:moveTo>
                <a:lnTo>
                  <a:pt x="3107435" y="2788920"/>
                </a:lnTo>
                <a:lnTo>
                  <a:pt x="3107435" y="0"/>
                </a:lnTo>
                <a:lnTo>
                  <a:pt x="0" y="0"/>
                </a:lnTo>
                <a:lnTo>
                  <a:pt x="0" y="2788920"/>
                </a:lnTo>
                <a:close/>
              </a:path>
            </a:pathLst>
          </a:custGeom>
          <a:solidFill>
            <a:srgbClr val="CCCCCC">
              <a:alpha val="90194"/>
            </a:srgbClr>
          </a:solidFill>
        </p:spPr>
        <p:txBody>
          <a:bodyPr wrap="square" lIns="0" tIns="0" rIns="0" bIns="0" rtlCol="0"/>
          <a:lstStyle/>
          <a:p>
            <a:endParaRPr/>
          </a:p>
        </p:txBody>
      </p:sp>
      <p:sp>
        <p:nvSpPr>
          <p:cNvPr id="22" name="object 22"/>
          <p:cNvSpPr/>
          <p:nvPr/>
        </p:nvSpPr>
        <p:spPr>
          <a:xfrm>
            <a:off x="7967471" y="1139952"/>
            <a:ext cx="3107690" cy="2788920"/>
          </a:xfrm>
          <a:custGeom>
            <a:avLst/>
            <a:gdLst/>
            <a:ahLst/>
            <a:cxnLst/>
            <a:rect l="l" t="t" r="r" b="b"/>
            <a:pathLst>
              <a:path w="3107690" h="2788920">
                <a:moveTo>
                  <a:pt x="0" y="2788920"/>
                </a:moveTo>
                <a:lnTo>
                  <a:pt x="3107435" y="2788920"/>
                </a:lnTo>
                <a:lnTo>
                  <a:pt x="3107435" y="0"/>
                </a:lnTo>
                <a:lnTo>
                  <a:pt x="0" y="0"/>
                </a:lnTo>
                <a:lnTo>
                  <a:pt x="0" y="2788920"/>
                </a:lnTo>
                <a:close/>
              </a:path>
            </a:pathLst>
          </a:custGeom>
          <a:ln w="15240">
            <a:solidFill>
              <a:srgbClr val="CCCCCC"/>
            </a:solidFill>
          </a:ln>
        </p:spPr>
        <p:txBody>
          <a:bodyPr wrap="square" lIns="0" tIns="0" rIns="0" bIns="0" rtlCol="0"/>
          <a:lstStyle/>
          <a:p>
            <a:endParaRPr/>
          </a:p>
        </p:txBody>
      </p:sp>
      <p:sp>
        <p:nvSpPr>
          <p:cNvPr id="23" name="object 23"/>
          <p:cNvSpPr/>
          <p:nvPr/>
        </p:nvSpPr>
        <p:spPr>
          <a:xfrm>
            <a:off x="9102852" y="1418844"/>
            <a:ext cx="836930" cy="836930"/>
          </a:xfrm>
          <a:custGeom>
            <a:avLst/>
            <a:gdLst/>
            <a:ahLst/>
            <a:cxnLst/>
            <a:rect l="l" t="t" r="r" b="b"/>
            <a:pathLst>
              <a:path w="836929" h="836930">
                <a:moveTo>
                  <a:pt x="418338" y="0"/>
                </a:moveTo>
                <a:lnTo>
                  <a:pt x="369556" y="2814"/>
                </a:lnTo>
                <a:lnTo>
                  <a:pt x="322425" y="11050"/>
                </a:lnTo>
                <a:lnTo>
                  <a:pt x="277261" y="24391"/>
                </a:lnTo>
                <a:lnTo>
                  <a:pt x="234376" y="42525"/>
                </a:lnTo>
                <a:lnTo>
                  <a:pt x="194084" y="65137"/>
                </a:lnTo>
                <a:lnTo>
                  <a:pt x="156700" y="91913"/>
                </a:lnTo>
                <a:lnTo>
                  <a:pt x="122539" y="122539"/>
                </a:lnTo>
                <a:lnTo>
                  <a:pt x="91913" y="156700"/>
                </a:lnTo>
                <a:lnTo>
                  <a:pt x="65137" y="194084"/>
                </a:lnTo>
                <a:lnTo>
                  <a:pt x="42525" y="234376"/>
                </a:lnTo>
                <a:lnTo>
                  <a:pt x="24391" y="277261"/>
                </a:lnTo>
                <a:lnTo>
                  <a:pt x="11050" y="322425"/>
                </a:lnTo>
                <a:lnTo>
                  <a:pt x="2814" y="369556"/>
                </a:lnTo>
                <a:lnTo>
                  <a:pt x="0" y="418338"/>
                </a:lnTo>
                <a:lnTo>
                  <a:pt x="2814" y="467119"/>
                </a:lnTo>
                <a:lnTo>
                  <a:pt x="11050" y="514250"/>
                </a:lnTo>
                <a:lnTo>
                  <a:pt x="24391" y="559414"/>
                </a:lnTo>
                <a:lnTo>
                  <a:pt x="42525" y="602299"/>
                </a:lnTo>
                <a:lnTo>
                  <a:pt x="65137" y="642591"/>
                </a:lnTo>
                <a:lnTo>
                  <a:pt x="91913" y="679975"/>
                </a:lnTo>
                <a:lnTo>
                  <a:pt x="122539" y="714136"/>
                </a:lnTo>
                <a:lnTo>
                  <a:pt x="156700" y="744762"/>
                </a:lnTo>
                <a:lnTo>
                  <a:pt x="194084" y="771538"/>
                </a:lnTo>
                <a:lnTo>
                  <a:pt x="234376" y="794150"/>
                </a:lnTo>
                <a:lnTo>
                  <a:pt x="277261" y="812284"/>
                </a:lnTo>
                <a:lnTo>
                  <a:pt x="322425" y="825625"/>
                </a:lnTo>
                <a:lnTo>
                  <a:pt x="369556" y="833861"/>
                </a:lnTo>
                <a:lnTo>
                  <a:pt x="418338" y="836676"/>
                </a:lnTo>
                <a:lnTo>
                  <a:pt x="467119" y="833861"/>
                </a:lnTo>
                <a:lnTo>
                  <a:pt x="514250" y="825625"/>
                </a:lnTo>
                <a:lnTo>
                  <a:pt x="559414" y="812284"/>
                </a:lnTo>
                <a:lnTo>
                  <a:pt x="602299" y="794150"/>
                </a:lnTo>
                <a:lnTo>
                  <a:pt x="642591" y="771538"/>
                </a:lnTo>
                <a:lnTo>
                  <a:pt x="679975" y="744762"/>
                </a:lnTo>
                <a:lnTo>
                  <a:pt x="714136" y="714136"/>
                </a:lnTo>
                <a:lnTo>
                  <a:pt x="744762" y="679975"/>
                </a:lnTo>
                <a:lnTo>
                  <a:pt x="771538" y="642591"/>
                </a:lnTo>
                <a:lnTo>
                  <a:pt x="794150" y="602299"/>
                </a:lnTo>
                <a:lnTo>
                  <a:pt x="812284" y="559414"/>
                </a:lnTo>
                <a:lnTo>
                  <a:pt x="825625" y="514250"/>
                </a:lnTo>
                <a:lnTo>
                  <a:pt x="833861" y="467119"/>
                </a:lnTo>
                <a:lnTo>
                  <a:pt x="836676" y="418338"/>
                </a:lnTo>
                <a:lnTo>
                  <a:pt x="833861" y="369556"/>
                </a:lnTo>
                <a:lnTo>
                  <a:pt x="825625" y="322425"/>
                </a:lnTo>
                <a:lnTo>
                  <a:pt x="812284" y="277261"/>
                </a:lnTo>
                <a:lnTo>
                  <a:pt x="794150" y="234376"/>
                </a:lnTo>
                <a:lnTo>
                  <a:pt x="771538" y="194084"/>
                </a:lnTo>
                <a:lnTo>
                  <a:pt x="744762" y="156700"/>
                </a:lnTo>
                <a:lnTo>
                  <a:pt x="714136" y="122539"/>
                </a:lnTo>
                <a:lnTo>
                  <a:pt x="679975" y="91913"/>
                </a:lnTo>
                <a:lnTo>
                  <a:pt x="642591" y="65137"/>
                </a:lnTo>
                <a:lnTo>
                  <a:pt x="602299" y="42525"/>
                </a:lnTo>
                <a:lnTo>
                  <a:pt x="559414" y="24391"/>
                </a:lnTo>
                <a:lnTo>
                  <a:pt x="514250" y="11050"/>
                </a:lnTo>
                <a:lnTo>
                  <a:pt x="467119" y="2814"/>
                </a:lnTo>
                <a:lnTo>
                  <a:pt x="418338" y="0"/>
                </a:lnTo>
                <a:close/>
              </a:path>
            </a:pathLst>
          </a:custGeom>
          <a:solidFill>
            <a:srgbClr val="202020"/>
          </a:solidFill>
        </p:spPr>
        <p:txBody>
          <a:bodyPr wrap="square" lIns="0" tIns="0" rIns="0" bIns="0" rtlCol="0"/>
          <a:lstStyle/>
          <a:p>
            <a:endParaRPr/>
          </a:p>
        </p:txBody>
      </p:sp>
      <p:sp>
        <p:nvSpPr>
          <p:cNvPr id="24" name="object 24"/>
          <p:cNvSpPr/>
          <p:nvPr/>
        </p:nvSpPr>
        <p:spPr>
          <a:xfrm>
            <a:off x="9102852" y="1418844"/>
            <a:ext cx="836930" cy="836930"/>
          </a:xfrm>
          <a:custGeom>
            <a:avLst/>
            <a:gdLst/>
            <a:ahLst/>
            <a:cxnLst/>
            <a:rect l="l" t="t" r="r" b="b"/>
            <a:pathLst>
              <a:path w="836929" h="836930">
                <a:moveTo>
                  <a:pt x="0" y="418338"/>
                </a:moveTo>
                <a:lnTo>
                  <a:pt x="2814" y="369556"/>
                </a:lnTo>
                <a:lnTo>
                  <a:pt x="11050" y="322425"/>
                </a:lnTo>
                <a:lnTo>
                  <a:pt x="24391" y="277261"/>
                </a:lnTo>
                <a:lnTo>
                  <a:pt x="42525" y="234376"/>
                </a:lnTo>
                <a:lnTo>
                  <a:pt x="65137" y="194084"/>
                </a:lnTo>
                <a:lnTo>
                  <a:pt x="91913" y="156700"/>
                </a:lnTo>
                <a:lnTo>
                  <a:pt x="122539" y="122539"/>
                </a:lnTo>
                <a:lnTo>
                  <a:pt x="156700" y="91913"/>
                </a:lnTo>
                <a:lnTo>
                  <a:pt x="194084" y="65137"/>
                </a:lnTo>
                <a:lnTo>
                  <a:pt x="234376" y="42525"/>
                </a:lnTo>
                <a:lnTo>
                  <a:pt x="277261" y="24391"/>
                </a:lnTo>
                <a:lnTo>
                  <a:pt x="322425" y="11050"/>
                </a:lnTo>
                <a:lnTo>
                  <a:pt x="369556" y="2814"/>
                </a:lnTo>
                <a:lnTo>
                  <a:pt x="418338" y="0"/>
                </a:lnTo>
                <a:lnTo>
                  <a:pt x="467119" y="2814"/>
                </a:lnTo>
                <a:lnTo>
                  <a:pt x="514250" y="11050"/>
                </a:lnTo>
                <a:lnTo>
                  <a:pt x="559414" y="24391"/>
                </a:lnTo>
                <a:lnTo>
                  <a:pt x="602299" y="42525"/>
                </a:lnTo>
                <a:lnTo>
                  <a:pt x="642591" y="65137"/>
                </a:lnTo>
                <a:lnTo>
                  <a:pt x="679975" y="91913"/>
                </a:lnTo>
                <a:lnTo>
                  <a:pt x="714136" y="122539"/>
                </a:lnTo>
                <a:lnTo>
                  <a:pt x="744762" y="156700"/>
                </a:lnTo>
                <a:lnTo>
                  <a:pt x="771538" y="194084"/>
                </a:lnTo>
                <a:lnTo>
                  <a:pt x="794150" y="234376"/>
                </a:lnTo>
                <a:lnTo>
                  <a:pt x="812284" y="277261"/>
                </a:lnTo>
                <a:lnTo>
                  <a:pt x="825625" y="322425"/>
                </a:lnTo>
                <a:lnTo>
                  <a:pt x="833861" y="369556"/>
                </a:lnTo>
                <a:lnTo>
                  <a:pt x="836676" y="418338"/>
                </a:lnTo>
                <a:lnTo>
                  <a:pt x="833861" y="467119"/>
                </a:lnTo>
                <a:lnTo>
                  <a:pt x="825625" y="514250"/>
                </a:lnTo>
                <a:lnTo>
                  <a:pt x="812284" y="559414"/>
                </a:lnTo>
                <a:lnTo>
                  <a:pt x="794150" y="602299"/>
                </a:lnTo>
                <a:lnTo>
                  <a:pt x="771538" y="642591"/>
                </a:lnTo>
                <a:lnTo>
                  <a:pt x="744762" y="679975"/>
                </a:lnTo>
                <a:lnTo>
                  <a:pt x="714136" y="714136"/>
                </a:lnTo>
                <a:lnTo>
                  <a:pt x="679975" y="744762"/>
                </a:lnTo>
                <a:lnTo>
                  <a:pt x="642591" y="771538"/>
                </a:lnTo>
                <a:lnTo>
                  <a:pt x="602299" y="794150"/>
                </a:lnTo>
                <a:lnTo>
                  <a:pt x="559414" y="812284"/>
                </a:lnTo>
                <a:lnTo>
                  <a:pt x="514250" y="825625"/>
                </a:lnTo>
                <a:lnTo>
                  <a:pt x="467119" y="833861"/>
                </a:lnTo>
                <a:lnTo>
                  <a:pt x="418338" y="836676"/>
                </a:lnTo>
                <a:lnTo>
                  <a:pt x="369556" y="833861"/>
                </a:lnTo>
                <a:lnTo>
                  <a:pt x="322425" y="825625"/>
                </a:lnTo>
                <a:lnTo>
                  <a:pt x="277261" y="812284"/>
                </a:lnTo>
                <a:lnTo>
                  <a:pt x="234376" y="794150"/>
                </a:lnTo>
                <a:lnTo>
                  <a:pt x="194084" y="771538"/>
                </a:lnTo>
                <a:lnTo>
                  <a:pt x="156700" y="744762"/>
                </a:lnTo>
                <a:lnTo>
                  <a:pt x="122539" y="714136"/>
                </a:lnTo>
                <a:lnTo>
                  <a:pt x="91913" y="679975"/>
                </a:lnTo>
                <a:lnTo>
                  <a:pt x="65137" y="642591"/>
                </a:lnTo>
                <a:lnTo>
                  <a:pt x="42525" y="602299"/>
                </a:lnTo>
                <a:lnTo>
                  <a:pt x="24391" y="559414"/>
                </a:lnTo>
                <a:lnTo>
                  <a:pt x="11050" y="514250"/>
                </a:lnTo>
                <a:lnTo>
                  <a:pt x="2814" y="467119"/>
                </a:lnTo>
                <a:lnTo>
                  <a:pt x="0" y="418338"/>
                </a:lnTo>
                <a:close/>
              </a:path>
            </a:pathLst>
          </a:custGeom>
          <a:ln w="15240">
            <a:solidFill>
              <a:srgbClr val="202020"/>
            </a:solidFill>
          </a:ln>
        </p:spPr>
        <p:txBody>
          <a:bodyPr wrap="square" lIns="0" tIns="0" rIns="0" bIns="0" rtlCol="0"/>
          <a:lstStyle/>
          <a:p>
            <a:endParaRPr/>
          </a:p>
        </p:txBody>
      </p:sp>
      <p:sp>
        <p:nvSpPr>
          <p:cNvPr id="25" name="object 25"/>
          <p:cNvSpPr txBox="1"/>
          <p:nvPr/>
        </p:nvSpPr>
        <p:spPr>
          <a:xfrm>
            <a:off x="7959852" y="1414398"/>
            <a:ext cx="3122930" cy="2594043"/>
          </a:xfrm>
          <a:prstGeom prst="rect">
            <a:avLst/>
          </a:prstGeom>
        </p:spPr>
        <p:txBody>
          <a:bodyPr vert="horz" wrap="square" lIns="0" tIns="12065" rIns="0" bIns="0" rtlCol="0">
            <a:spAutoFit/>
          </a:bodyPr>
          <a:lstStyle/>
          <a:p>
            <a:pPr marL="635" algn="ctr">
              <a:lnSpc>
                <a:spcPct val="100000"/>
              </a:lnSpc>
              <a:spcBef>
                <a:spcPts val="95"/>
              </a:spcBef>
            </a:pPr>
            <a:r>
              <a:rPr sz="4800" spc="-5" dirty="0">
                <a:solidFill>
                  <a:srgbClr val="FFFFFF"/>
                </a:solidFill>
                <a:latin typeface="Garamond"/>
                <a:cs typeface="Garamond"/>
              </a:rPr>
              <a:t>3</a:t>
            </a:r>
            <a:endParaRPr sz="4800" dirty="0">
              <a:latin typeface="Garamond"/>
              <a:cs typeface="Garamond"/>
            </a:endParaRPr>
          </a:p>
          <a:p>
            <a:pPr marL="250190" marR="410209">
              <a:lnSpc>
                <a:spcPct val="84100"/>
              </a:lnSpc>
              <a:spcBef>
                <a:spcPts val="3479"/>
              </a:spcBef>
              <a:buAutoNum type="arabicParenR" startAt="3"/>
              <a:tabLst>
                <a:tab pos="392430" algn="l"/>
              </a:tabLst>
            </a:pPr>
            <a:r>
              <a:rPr sz="1400" dirty="0" err="1">
                <a:latin typeface="Garamond"/>
                <a:cs typeface="Garamond"/>
              </a:rPr>
              <a:t>zostały</a:t>
            </a:r>
            <a:r>
              <a:rPr sz="1400" dirty="0">
                <a:latin typeface="Garamond"/>
                <a:cs typeface="Garamond"/>
              </a:rPr>
              <a:t> </a:t>
            </a:r>
            <a:r>
              <a:rPr sz="1400" spc="-5" dirty="0" err="1">
                <a:latin typeface="Garamond"/>
                <a:cs typeface="Garamond"/>
              </a:rPr>
              <a:t>uwzględnione</a:t>
            </a:r>
            <a:r>
              <a:rPr sz="1400" spc="-5" dirty="0">
                <a:latin typeface="Garamond"/>
                <a:cs typeface="Garamond"/>
              </a:rPr>
              <a:t> prawnie </a:t>
            </a:r>
            <a:r>
              <a:rPr sz="1400" spc="-5" dirty="0" err="1">
                <a:latin typeface="Garamond"/>
                <a:cs typeface="Garamond"/>
              </a:rPr>
              <a:t>chronione</a:t>
            </a:r>
            <a:r>
              <a:rPr sz="1400" spc="-5" dirty="0">
                <a:latin typeface="Garamond"/>
                <a:cs typeface="Garamond"/>
              </a:rPr>
              <a:t>  </a:t>
            </a:r>
            <a:r>
              <a:rPr sz="1400" dirty="0" err="1">
                <a:latin typeface="Garamond"/>
                <a:cs typeface="Garamond"/>
              </a:rPr>
              <a:t>interesy</a:t>
            </a:r>
            <a:r>
              <a:rPr sz="1400" dirty="0">
                <a:latin typeface="Garamond"/>
                <a:cs typeface="Garamond"/>
              </a:rPr>
              <a:t> </a:t>
            </a:r>
            <a:r>
              <a:rPr sz="1400" spc="-5" dirty="0" err="1">
                <a:latin typeface="Garamond"/>
                <a:cs typeface="Garamond"/>
              </a:rPr>
              <a:t>pokrzywdzonego</a:t>
            </a:r>
            <a:r>
              <a:rPr sz="1400" spc="-5" dirty="0">
                <a:latin typeface="Garamond"/>
                <a:cs typeface="Garamond"/>
              </a:rPr>
              <a:t> </a:t>
            </a:r>
            <a:r>
              <a:rPr sz="1400" spc="-5" dirty="0" err="1">
                <a:latin typeface="Garamond"/>
                <a:cs typeface="Garamond"/>
              </a:rPr>
              <a:t>przy</a:t>
            </a:r>
            <a:r>
              <a:rPr sz="1400" spc="-5" dirty="0">
                <a:latin typeface="Garamond"/>
                <a:cs typeface="Garamond"/>
              </a:rPr>
              <a:t> </a:t>
            </a:r>
            <a:r>
              <a:rPr sz="1400" spc="-5" dirty="0" err="1">
                <a:latin typeface="Garamond"/>
                <a:cs typeface="Garamond"/>
              </a:rPr>
              <a:t>jednoczesnym</a:t>
            </a:r>
            <a:r>
              <a:rPr sz="1400" spc="-5" dirty="0">
                <a:latin typeface="Garamond"/>
                <a:cs typeface="Garamond"/>
              </a:rPr>
              <a:t>  </a:t>
            </a:r>
            <a:r>
              <a:rPr sz="1400" spc="-5" dirty="0" err="1">
                <a:latin typeface="Garamond"/>
                <a:cs typeface="Garamond"/>
              </a:rPr>
              <a:t>poszanowaniu</a:t>
            </a:r>
            <a:r>
              <a:rPr sz="1400" spc="-5" dirty="0">
                <a:latin typeface="Garamond"/>
                <a:cs typeface="Garamond"/>
              </a:rPr>
              <a:t> </a:t>
            </a:r>
            <a:r>
              <a:rPr sz="1400" spc="-5" dirty="0" err="1">
                <a:latin typeface="Garamond"/>
                <a:cs typeface="Garamond"/>
              </a:rPr>
              <a:t>jego</a:t>
            </a:r>
            <a:r>
              <a:rPr sz="1400" spc="-15" dirty="0">
                <a:latin typeface="Garamond"/>
                <a:cs typeface="Garamond"/>
              </a:rPr>
              <a:t> </a:t>
            </a:r>
            <a:r>
              <a:rPr sz="1400" spc="-5" dirty="0" err="1">
                <a:latin typeface="Garamond"/>
                <a:cs typeface="Garamond"/>
              </a:rPr>
              <a:t>godności</a:t>
            </a:r>
            <a:r>
              <a:rPr sz="1400" spc="-5" dirty="0">
                <a:latin typeface="Garamond"/>
                <a:cs typeface="Garamond"/>
              </a:rPr>
              <a:t>,</a:t>
            </a:r>
            <a:endParaRPr sz="1400" dirty="0">
              <a:latin typeface="Garamond"/>
              <a:cs typeface="Garamond"/>
            </a:endParaRPr>
          </a:p>
          <a:p>
            <a:pPr marL="250190" marR="814069" indent="34925">
              <a:lnSpc>
                <a:spcPts val="1120"/>
              </a:lnSpc>
              <a:spcBef>
                <a:spcPts val="434"/>
              </a:spcBef>
              <a:buAutoNum type="arabicParenR" startAt="3"/>
              <a:tabLst>
                <a:tab pos="426084" algn="l"/>
              </a:tabLst>
            </a:pPr>
            <a:r>
              <a:rPr sz="1400" spc="-5" dirty="0" err="1">
                <a:latin typeface="Garamond"/>
                <a:cs typeface="Garamond"/>
              </a:rPr>
              <a:t>rozstrzygnięcie</a:t>
            </a:r>
            <a:r>
              <a:rPr sz="1400" spc="-5" dirty="0">
                <a:latin typeface="Garamond"/>
                <a:cs typeface="Garamond"/>
              </a:rPr>
              <a:t> </a:t>
            </a:r>
            <a:r>
              <a:rPr sz="1400" spc="-5" dirty="0" err="1">
                <a:latin typeface="Garamond"/>
                <a:cs typeface="Garamond"/>
              </a:rPr>
              <a:t>sprawy</a:t>
            </a:r>
            <a:r>
              <a:rPr sz="1400" spc="-5" dirty="0">
                <a:latin typeface="Garamond"/>
                <a:cs typeface="Garamond"/>
              </a:rPr>
              <a:t> </a:t>
            </a:r>
            <a:r>
              <a:rPr sz="1400" spc="-5" dirty="0" err="1">
                <a:latin typeface="Garamond"/>
                <a:cs typeface="Garamond"/>
              </a:rPr>
              <a:t>nastąpiło</a:t>
            </a:r>
            <a:r>
              <a:rPr sz="1400" spc="-5" dirty="0">
                <a:latin typeface="Garamond"/>
                <a:cs typeface="Garamond"/>
              </a:rPr>
              <a:t> </a:t>
            </a:r>
            <a:r>
              <a:rPr sz="1400" dirty="0">
                <a:latin typeface="Garamond"/>
                <a:cs typeface="Garamond"/>
              </a:rPr>
              <a:t>w  </a:t>
            </a:r>
            <a:r>
              <a:rPr sz="1400" spc="-5" dirty="0" err="1">
                <a:latin typeface="Garamond"/>
                <a:cs typeface="Garamond"/>
              </a:rPr>
              <a:t>rozsądnym</a:t>
            </a:r>
            <a:r>
              <a:rPr sz="1400" spc="-15" dirty="0">
                <a:latin typeface="Garamond"/>
                <a:cs typeface="Garamond"/>
              </a:rPr>
              <a:t> </a:t>
            </a:r>
            <a:r>
              <a:rPr sz="1400" dirty="0" err="1">
                <a:latin typeface="Garamond"/>
                <a:cs typeface="Garamond"/>
              </a:rPr>
              <a:t>terminie</a:t>
            </a:r>
            <a:r>
              <a:rPr sz="1400" dirty="0">
                <a:latin typeface="Garamond"/>
                <a:cs typeface="Garamond"/>
              </a:rPr>
              <a:t>.</a:t>
            </a:r>
          </a:p>
        </p:txBody>
      </p:sp>
      <p:sp>
        <p:nvSpPr>
          <p:cNvPr id="26" name="object 26"/>
          <p:cNvSpPr/>
          <p:nvPr/>
        </p:nvSpPr>
        <p:spPr>
          <a:xfrm>
            <a:off x="7967471" y="3929634"/>
            <a:ext cx="3107690" cy="0"/>
          </a:xfrm>
          <a:custGeom>
            <a:avLst/>
            <a:gdLst/>
            <a:ahLst/>
            <a:cxnLst/>
            <a:rect l="l" t="t" r="r" b="b"/>
            <a:pathLst>
              <a:path w="3107690">
                <a:moveTo>
                  <a:pt x="0" y="0"/>
                </a:moveTo>
                <a:lnTo>
                  <a:pt x="3107435" y="0"/>
                </a:lnTo>
              </a:path>
            </a:pathLst>
          </a:custGeom>
          <a:ln w="3175">
            <a:solidFill>
              <a:srgbClr val="202020"/>
            </a:solidFill>
          </a:ln>
        </p:spPr>
        <p:txBody>
          <a:bodyPr wrap="square" lIns="0" tIns="0" rIns="0" bIns="0" rtlCol="0"/>
          <a:lstStyle/>
          <a:p>
            <a:endParaRPr/>
          </a:p>
        </p:txBody>
      </p:sp>
      <p:sp>
        <p:nvSpPr>
          <p:cNvPr id="27" name="object 27"/>
          <p:cNvSpPr/>
          <p:nvPr/>
        </p:nvSpPr>
        <p:spPr>
          <a:xfrm>
            <a:off x="7959852" y="3921252"/>
            <a:ext cx="3122930" cy="17145"/>
          </a:xfrm>
          <a:custGeom>
            <a:avLst/>
            <a:gdLst/>
            <a:ahLst/>
            <a:cxnLst/>
            <a:rect l="l" t="t" r="r" b="b"/>
            <a:pathLst>
              <a:path w="3122929" h="17145">
                <a:moveTo>
                  <a:pt x="0" y="16763"/>
                </a:moveTo>
                <a:lnTo>
                  <a:pt x="3122676" y="16763"/>
                </a:lnTo>
                <a:lnTo>
                  <a:pt x="3122676" y="0"/>
                </a:lnTo>
                <a:lnTo>
                  <a:pt x="0" y="0"/>
                </a:lnTo>
                <a:lnTo>
                  <a:pt x="0" y="16763"/>
                </a:lnTo>
                <a:close/>
              </a:path>
            </a:pathLst>
          </a:custGeom>
          <a:solidFill>
            <a:srgbClr val="202020"/>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6130" y="476144"/>
            <a:ext cx="11274780" cy="60755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8076" y="609600"/>
            <a:ext cx="10972800" cy="5638800"/>
          </a:xfrm>
          <a:custGeom>
            <a:avLst/>
            <a:gdLst/>
            <a:ahLst/>
            <a:cxnLst/>
            <a:rect l="l" t="t" r="r" b="b"/>
            <a:pathLst>
              <a:path w="10972800" h="5638800">
                <a:moveTo>
                  <a:pt x="0" y="5638800"/>
                </a:moveTo>
                <a:lnTo>
                  <a:pt x="10972800" y="5638800"/>
                </a:lnTo>
                <a:lnTo>
                  <a:pt x="10972800" y="0"/>
                </a:lnTo>
                <a:lnTo>
                  <a:pt x="0" y="0"/>
                </a:lnTo>
                <a:lnTo>
                  <a:pt x="0" y="5638800"/>
                </a:lnTo>
                <a:close/>
              </a:path>
            </a:pathLst>
          </a:custGeom>
          <a:ln w="15240">
            <a:solidFill>
              <a:srgbClr val="83992A"/>
            </a:solidFill>
          </a:ln>
        </p:spPr>
        <p:txBody>
          <a:bodyPr wrap="square" lIns="0" tIns="0" rIns="0" bIns="0" rtlCol="0"/>
          <a:lstStyle/>
          <a:p>
            <a:endParaRPr/>
          </a:p>
        </p:txBody>
      </p:sp>
      <p:sp>
        <p:nvSpPr>
          <p:cNvPr id="4" name="object 4"/>
          <p:cNvSpPr/>
          <p:nvPr/>
        </p:nvSpPr>
        <p:spPr>
          <a:xfrm>
            <a:off x="0" y="3153155"/>
            <a:ext cx="762000" cy="6065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437619" y="3153155"/>
            <a:ext cx="754379" cy="6065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395983" y="2421635"/>
            <a:ext cx="3256915" cy="0"/>
          </a:xfrm>
          <a:custGeom>
            <a:avLst/>
            <a:gdLst/>
            <a:ahLst/>
            <a:cxnLst/>
            <a:rect l="l" t="t" r="r" b="b"/>
            <a:pathLst>
              <a:path w="3256915">
                <a:moveTo>
                  <a:pt x="0" y="0"/>
                </a:moveTo>
                <a:lnTo>
                  <a:pt x="3256788" y="0"/>
                </a:lnTo>
              </a:path>
            </a:pathLst>
          </a:custGeom>
          <a:ln w="15240">
            <a:solidFill>
              <a:srgbClr val="83992A"/>
            </a:solidFill>
          </a:ln>
        </p:spPr>
        <p:txBody>
          <a:bodyPr wrap="square" lIns="0" tIns="0" rIns="0" bIns="0" rtlCol="0"/>
          <a:lstStyle/>
          <a:p>
            <a:endParaRPr/>
          </a:p>
        </p:txBody>
      </p:sp>
      <p:sp>
        <p:nvSpPr>
          <p:cNvPr id="7" name="object 7"/>
          <p:cNvSpPr/>
          <p:nvPr/>
        </p:nvSpPr>
        <p:spPr>
          <a:xfrm>
            <a:off x="0" y="0"/>
            <a:ext cx="12188952" cy="685799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87095" y="489204"/>
            <a:ext cx="4019550" cy="607390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08076" y="609600"/>
            <a:ext cx="3552825" cy="5638800"/>
          </a:xfrm>
          <a:custGeom>
            <a:avLst/>
            <a:gdLst/>
            <a:ahLst/>
            <a:cxnLst/>
            <a:rect l="l" t="t" r="r" b="b"/>
            <a:pathLst>
              <a:path w="3552825" h="5638800">
                <a:moveTo>
                  <a:pt x="0" y="5638800"/>
                </a:moveTo>
                <a:lnTo>
                  <a:pt x="3552444" y="5638800"/>
                </a:lnTo>
                <a:lnTo>
                  <a:pt x="3552444" y="0"/>
                </a:lnTo>
                <a:lnTo>
                  <a:pt x="0" y="0"/>
                </a:lnTo>
                <a:lnTo>
                  <a:pt x="0" y="5638800"/>
                </a:lnTo>
                <a:close/>
              </a:path>
            </a:pathLst>
          </a:custGeom>
          <a:ln w="15240">
            <a:solidFill>
              <a:srgbClr val="83992A"/>
            </a:solidFill>
          </a:ln>
        </p:spPr>
        <p:txBody>
          <a:bodyPr wrap="square" lIns="0" tIns="0" rIns="0" bIns="0" rtlCol="0"/>
          <a:lstStyle/>
          <a:p>
            <a:endParaRPr/>
          </a:p>
        </p:txBody>
      </p:sp>
      <p:sp>
        <p:nvSpPr>
          <p:cNvPr id="10" name="object 10"/>
          <p:cNvSpPr txBox="1">
            <a:spLocks noGrp="1"/>
          </p:cNvSpPr>
          <p:nvPr>
            <p:ph type="title"/>
          </p:nvPr>
        </p:nvSpPr>
        <p:spPr>
          <a:xfrm>
            <a:off x="1142491" y="2053589"/>
            <a:ext cx="2359025" cy="696595"/>
          </a:xfrm>
          <a:prstGeom prst="rect">
            <a:avLst/>
          </a:prstGeom>
        </p:spPr>
        <p:txBody>
          <a:bodyPr vert="horz" wrap="square" lIns="0" tIns="13335" rIns="0" bIns="0" rtlCol="0">
            <a:spAutoFit/>
          </a:bodyPr>
          <a:lstStyle/>
          <a:p>
            <a:pPr marL="12700">
              <a:lnSpc>
                <a:spcPct val="100000"/>
              </a:lnSpc>
              <a:spcBef>
                <a:spcPts val="105"/>
              </a:spcBef>
            </a:pPr>
            <a:r>
              <a:rPr sz="4400" spc="-10"/>
              <a:t>Dyrektywa</a:t>
            </a:r>
            <a:endParaRPr sz="4400"/>
          </a:p>
        </p:txBody>
      </p:sp>
      <p:sp>
        <p:nvSpPr>
          <p:cNvPr id="11" name="object 11"/>
          <p:cNvSpPr txBox="1"/>
          <p:nvPr/>
        </p:nvSpPr>
        <p:spPr>
          <a:xfrm>
            <a:off x="1514347" y="2723845"/>
            <a:ext cx="1612900" cy="2038350"/>
          </a:xfrm>
          <a:prstGeom prst="rect">
            <a:avLst/>
          </a:prstGeom>
        </p:spPr>
        <p:txBody>
          <a:bodyPr vert="horz" wrap="square" lIns="0" tIns="13335" rIns="0" bIns="0" rtlCol="0">
            <a:spAutoFit/>
          </a:bodyPr>
          <a:lstStyle/>
          <a:p>
            <a:pPr marL="12700" marR="5080" indent="93980" algn="just">
              <a:lnSpc>
                <a:spcPct val="100000"/>
              </a:lnSpc>
              <a:spcBef>
                <a:spcPts val="105"/>
              </a:spcBef>
            </a:pPr>
            <a:r>
              <a:rPr sz="4400" spc="-5">
                <a:solidFill>
                  <a:srgbClr val="252525"/>
                </a:solidFill>
                <a:latin typeface="Garamond"/>
                <a:cs typeface="Garamond"/>
              </a:rPr>
              <a:t>trafnej  r</a:t>
            </a:r>
            <a:r>
              <a:rPr sz="4400" spc="35">
                <a:solidFill>
                  <a:srgbClr val="252525"/>
                </a:solidFill>
                <a:latin typeface="Garamond"/>
                <a:cs typeface="Garamond"/>
              </a:rPr>
              <a:t>e</a:t>
            </a:r>
            <a:r>
              <a:rPr sz="4400" spc="-5">
                <a:solidFill>
                  <a:srgbClr val="252525"/>
                </a:solidFill>
                <a:latin typeface="Garamond"/>
                <a:cs typeface="Garamond"/>
              </a:rPr>
              <a:t>presji  </a:t>
            </a:r>
            <a:r>
              <a:rPr sz="4400" spc="10">
                <a:solidFill>
                  <a:srgbClr val="252525"/>
                </a:solidFill>
                <a:latin typeface="Garamond"/>
                <a:cs typeface="Garamond"/>
              </a:rPr>
              <a:t>karnej</a:t>
            </a:r>
            <a:endParaRPr sz="4400">
              <a:latin typeface="Garamond"/>
              <a:cs typeface="Garamond"/>
            </a:endParaRPr>
          </a:p>
        </p:txBody>
      </p:sp>
      <p:sp>
        <p:nvSpPr>
          <p:cNvPr id="12" name="object 12"/>
          <p:cNvSpPr/>
          <p:nvPr/>
        </p:nvSpPr>
        <p:spPr>
          <a:xfrm>
            <a:off x="4652771" y="0"/>
            <a:ext cx="7539355" cy="6858000"/>
          </a:xfrm>
          <a:custGeom>
            <a:avLst/>
            <a:gdLst/>
            <a:ahLst/>
            <a:cxnLst/>
            <a:rect l="l" t="t" r="r" b="b"/>
            <a:pathLst>
              <a:path w="7539355" h="6858000">
                <a:moveTo>
                  <a:pt x="0" y="6858000"/>
                </a:moveTo>
                <a:lnTo>
                  <a:pt x="7539228" y="6858000"/>
                </a:lnTo>
                <a:lnTo>
                  <a:pt x="7539228" y="0"/>
                </a:lnTo>
                <a:lnTo>
                  <a:pt x="0" y="0"/>
                </a:lnTo>
                <a:lnTo>
                  <a:pt x="0" y="6858000"/>
                </a:lnTo>
                <a:close/>
              </a:path>
            </a:pathLst>
          </a:custGeom>
          <a:solidFill>
            <a:srgbClr val="FFFFFF"/>
          </a:solidFill>
        </p:spPr>
        <p:txBody>
          <a:bodyPr wrap="square" lIns="0" tIns="0" rIns="0" bIns="0" rtlCol="0"/>
          <a:lstStyle/>
          <a:p>
            <a:endParaRPr/>
          </a:p>
        </p:txBody>
      </p:sp>
      <p:sp>
        <p:nvSpPr>
          <p:cNvPr id="13" name="object 13"/>
          <p:cNvSpPr/>
          <p:nvPr/>
        </p:nvSpPr>
        <p:spPr>
          <a:xfrm>
            <a:off x="5469635" y="3973067"/>
            <a:ext cx="5915025" cy="2077720"/>
          </a:xfrm>
          <a:custGeom>
            <a:avLst/>
            <a:gdLst/>
            <a:ahLst/>
            <a:cxnLst/>
            <a:rect l="l" t="t" r="r" b="b"/>
            <a:pathLst>
              <a:path w="5915025" h="2077720">
                <a:moveTo>
                  <a:pt x="0" y="2077211"/>
                </a:moveTo>
                <a:lnTo>
                  <a:pt x="5914644" y="2077211"/>
                </a:lnTo>
                <a:lnTo>
                  <a:pt x="5914644" y="0"/>
                </a:lnTo>
                <a:lnTo>
                  <a:pt x="0" y="0"/>
                </a:lnTo>
                <a:lnTo>
                  <a:pt x="0" y="2077211"/>
                </a:lnTo>
                <a:close/>
              </a:path>
            </a:pathLst>
          </a:custGeom>
          <a:solidFill>
            <a:srgbClr val="3B966F"/>
          </a:solidFill>
        </p:spPr>
        <p:txBody>
          <a:bodyPr wrap="square" lIns="0" tIns="0" rIns="0" bIns="0" rtlCol="0"/>
          <a:lstStyle/>
          <a:p>
            <a:endParaRPr/>
          </a:p>
        </p:txBody>
      </p:sp>
      <p:sp>
        <p:nvSpPr>
          <p:cNvPr id="14" name="object 14"/>
          <p:cNvSpPr/>
          <p:nvPr/>
        </p:nvSpPr>
        <p:spPr>
          <a:xfrm>
            <a:off x="5469635" y="3973067"/>
            <a:ext cx="5915025" cy="2077720"/>
          </a:xfrm>
          <a:custGeom>
            <a:avLst/>
            <a:gdLst/>
            <a:ahLst/>
            <a:cxnLst/>
            <a:rect l="l" t="t" r="r" b="b"/>
            <a:pathLst>
              <a:path w="5915025" h="2077720">
                <a:moveTo>
                  <a:pt x="0" y="2077211"/>
                </a:moveTo>
                <a:lnTo>
                  <a:pt x="5914644" y="2077211"/>
                </a:lnTo>
                <a:lnTo>
                  <a:pt x="5914644" y="0"/>
                </a:lnTo>
                <a:lnTo>
                  <a:pt x="0" y="0"/>
                </a:lnTo>
                <a:lnTo>
                  <a:pt x="0" y="2077211"/>
                </a:lnTo>
                <a:close/>
              </a:path>
            </a:pathLst>
          </a:custGeom>
          <a:ln w="15240">
            <a:solidFill>
              <a:srgbClr val="FFFFFF"/>
            </a:solidFill>
          </a:ln>
        </p:spPr>
        <p:txBody>
          <a:bodyPr wrap="square" lIns="0" tIns="0" rIns="0" bIns="0" rtlCol="0"/>
          <a:lstStyle/>
          <a:p>
            <a:endParaRPr/>
          </a:p>
        </p:txBody>
      </p:sp>
      <p:sp>
        <p:nvSpPr>
          <p:cNvPr id="15" name="object 15"/>
          <p:cNvSpPr txBox="1"/>
          <p:nvPr/>
        </p:nvSpPr>
        <p:spPr>
          <a:xfrm>
            <a:off x="5469635" y="4106367"/>
            <a:ext cx="5922645" cy="756920"/>
          </a:xfrm>
          <a:prstGeom prst="rect">
            <a:avLst/>
          </a:prstGeom>
        </p:spPr>
        <p:txBody>
          <a:bodyPr vert="horz" wrap="square" lIns="0" tIns="76200" rIns="0" bIns="0" rtlCol="0">
            <a:spAutoFit/>
          </a:bodyPr>
          <a:lstStyle/>
          <a:p>
            <a:pPr marL="871855" marR="198755" indent="-671195">
              <a:lnSpc>
                <a:spcPts val="2630"/>
              </a:lnSpc>
              <a:spcBef>
                <a:spcPts val="600"/>
              </a:spcBef>
            </a:pPr>
            <a:r>
              <a:rPr sz="2600" spc="-5">
                <a:solidFill>
                  <a:srgbClr val="FFFFFF"/>
                </a:solidFill>
                <a:latin typeface="Garamond"/>
                <a:cs typeface="Garamond"/>
              </a:rPr>
              <a:t>Dyrektywę </a:t>
            </a:r>
            <a:r>
              <a:rPr sz="2600">
                <a:solidFill>
                  <a:srgbClr val="FFFFFF"/>
                </a:solidFill>
                <a:latin typeface="Garamond"/>
                <a:cs typeface="Garamond"/>
              </a:rPr>
              <a:t>trafnej </a:t>
            </a:r>
            <a:r>
              <a:rPr sz="2600" spc="-5">
                <a:solidFill>
                  <a:srgbClr val="FFFFFF"/>
                </a:solidFill>
                <a:latin typeface="Garamond"/>
                <a:cs typeface="Garamond"/>
              </a:rPr>
              <a:t>reakcji </a:t>
            </a:r>
            <a:r>
              <a:rPr sz="2600" spc="5">
                <a:solidFill>
                  <a:srgbClr val="FFFFFF"/>
                </a:solidFill>
                <a:latin typeface="Garamond"/>
                <a:cs typeface="Garamond"/>
              </a:rPr>
              <a:t>karnej </a:t>
            </a:r>
            <a:r>
              <a:rPr sz="2600" spc="-10">
                <a:solidFill>
                  <a:srgbClr val="FFFFFF"/>
                </a:solidFill>
                <a:latin typeface="Garamond"/>
                <a:cs typeface="Garamond"/>
              </a:rPr>
              <a:t>sprowadza  </a:t>
            </a:r>
            <a:r>
              <a:rPr sz="2600">
                <a:solidFill>
                  <a:srgbClr val="FFFFFF"/>
                </a:solidFill>
                <a:latin typeface="Garamond"/>
                <a:cs typeface="Garamond"/>
              </a:rPr>
              <a:t>się do </a:t>
            </a:r>
            <a:r>
              <a:rPr sz="2600" spc="-10">
                <a:solidFill>
                  <a:srgbClr val="FFFFFF"/>
                </a:solidFill>
                <a:latin typeface="Garamond"/>
                <a:cs typeface="Garamond"/>
              </a:rPr>
              <a:t>następujących</a:t>
            </a:r>
            <a:r>
              <a:rPr sz="2600" spc="-40">
                <a:solidFill>
                  <a:srgbClr val="FFFFFF"/>
                </a:solidFill>
                <a:latin typeface="Garamond"/>
                <a:cs typeface="Garamond"/>
              </a:rPr>
              <a:t> </a:t>
            </a:r>
            <a:r>
              <a:rPr sz="2600">
                <a:solidFill>
                  <a:srgbClr val="FFFFFF"/>
                </a:solidFill>
                <a:latin typeface="Garamond"/>
                <a:cs typeface="Garamond"/>
              </a:rPr>
              <a:t>postulatów:</a:t>
            </a:r>
            <a:endParaRPr sz="2600">
              <a:latin typeface="Garamond"/>
              <a:cs typeface="Garamond"/>
            </a:endParaRPr>
          </a:p>
        </p:txBody>
      </p:sp>
      <p:sp>
        <p:nvSpPr>
          <p:cNvPr id="16" name="object 16"/>
          <p:cNvSpPr/>
          <p:nvPr/>
        </p:nvSpPr>
        <p:spPr>
          <a:xfrm>
            <a:off x="5469635" y="5053584"/>
            <a:ext cx="1478280" cy="955675"/>
          </a:xfrm>
          <a:custGeom>
            <a:avLst/>
            <a:gdLst/>
            <a:ahLst/>
            <a:cxnLst/>
            <a:rect l="l" t="t" r="r" b="b"/>
            <a:pathLst>
              <a:path w="1478279" h="955675">
                <a:moveTo>
                  <a:pt x="0" y="955547"/>
                </a:moveTo>
                <a:lnTo>
                  <a:pt x="1478280" y="955547"/>
                </a:lnTo>
                <a:lnTo>
                  <a:pt x="1478280" y="0"/>
                </a:lnTo>
                <a:lnTo>
                  <a:pt x="0" y="0"/>
                </a:lnTo>
                <a:lnTo>
                  <a:pt x="0" y="955547"/>
                </a:lnTo>
                <a:close/>
              </a:path>
            </a:pathLst>
          </a:custGeom>
          <a:solidFill>
            <a:srgbClr val="CEDDD4">
              <a:alpha val="90194"/>
            </a:srgbClr>
          </a:solidFill>
        </p:spPr>
        <p:txBody>
          <a:bodyPr wrap="square" lIns="0" tIns="0" rIns="0" bIns="0" rtlCol="0"/>
          <a:lstStyle/>
          <a:p>
            <a:endParaRPr/>
          </a:p>
        </p:txBody>
      </p:sp>
      <p:sp>
        <p:nvSpPr>
          <p:cNvPr id="17" name="object 17"/>
          <p:cNvSpPr/>
          <p:nvPr/>
        </p:nvSpPr>
        <p:spPr>
          <a:xfrm>
            <a:off x="5469635" y="5053584"/>
            <a:ext cx="1478280" cy="955675"/>
          </a:xfrm>
          <a:custGeom>
            <a:avLst/>
            <a:gdLst/>
            <a:ahLst/>
            <a:cxnLst/>
            <a:rect l="l" t="t" r="r" b="b"/>
            <a:pathLst>
              <a:path w="1478279" h="955675">
                <a:moveTo>
                  <a:pt x="0" y="955547"/>
                </a:moveTo>
                <a:lnTo>
                  <a:pt x="1478280" y="955547"/>
                </a:lnTo>
                <a:lnTo>
                  <a:pt x="1478280" y="0"/>
                </a:lnTo>
                <a:lnTo>
                  <a:pt x="0" y="0"/>
                </a:lnTo>
                <a:lnTo>
                  <a:pt x="0" y="955547"/>
                </a:lnTo>
                <a:close/>
              </a:path>
            </a:pathLst>
          </a:custGeom>
          <a:ln w="15240">
            <a:solidFill>
              <a:srgbClr val="CEDDD4"/>
            </a:solidFill>
          </a:ln>
        </p:spPr>
        <p:txBody>
          <a:bodyPr wrap="square" lIns="0" tIns="0" rIns="0" bIns="0" rtlCol="0"/>
          <a:lstStyle/>
          <a:p>
            <a:endParaRPr/>
          </a:p>
        </p:txBody>
      </p:sp>
      <p:sp>
        <p:nvSpPr>
          <p:cNvPr id="18" name="object 18"/>
          <p:cNvSpPr txBox="1"/>
          <p:nvPr/>
        </p:nvSpPr>
        <p:spPr>
          <a:xfrm>
            <a:off x="5602859" y="5228590"/>
            <a:ext cx="1227455" cy="558800"/>
          </a:xfrm>
          <a:prstGeom prst="rect">
            <a:avLst/>
          </a:prstGeom>
        </p:spPr>
        <p:txBody>
          <a:bodyPr vert="horz" wrap="square" lIns="0" tIns="43180" rIns="0" bIns="0" rtlCol="0">
            <a:spAutoFit/>
          </a:bodyPr>
          <a:lstStyle/>
          <a:p>
            <a:pPr marR="5080" indent="-3810" algn="ctr">
              <a:lnSpc>
                <a:spcPts val="1320"/>
              </a:lnSpc>
              <a:spcBef>
                <a:spcPts val="340"/>
              </a:spcBef>
            </a:pPr>
            <a:r>
              <a:rPr sz="1300" spc="-5">
                <a:latin typeface="Garamond"/>
                <a:cs typeface="Garamond"/>
              </a:rPr>
              <a:t>nikt </a:t>
            </a:r>
            <a:r>
              <a:rPr sz="1300" spc="-10">
                <a:latin typeface="Garamond"/>
                <a:cs typeface="Garamond"/>
              </a:rPr>
              <a:t>niewinny nie  poniesie  od</a:t>
            </a:r>
            <a:r>
              <a:rPr sz="1300" spc="-15">
                <a:latin typeface="Garamond"/>
                <a:cs typeface="Garamond"/>
              </a:rPr>
              <a:t>p</a:t>
            </a:r>
            <a:r>
              <a:rPr sz="1300" spc="-20">
                <a:latin typeface="Garamond"/>
                <a:cs typeface="Garamond"/>
              </a:rPr>
              <a:t>o</a:t>
            </a:r>
            <a:r>
              <a:rPr sz="1300" spc="-5">
                <a:latin typeface="Garamond"/>
                <a:cs typeface="Garamond"/>
              </a:rPr>
              <a:t>wied</a:t>
            </a:r>
            <a:r>
              <a:rPr sz="1300" spc="-10">
                <a:latin typeface="Garamond"/>
                <a:cs typeface="Garamond"/>
              </a:rPr>
              <a:t>z</a:t>
            </a:r>
            <a:r>
              <a:rPr sz="1300" spc="-5">
                <a:latin typeface="Garamond"/>
                <a:cs typeface="Garamond"/>
              </a:rPr>
              <a:t>ia</a:t>
            </a:r>
            <a:r>
              <a:rPr sz="1300">
                <a:latin typeface="Garamond"/>
                <a:cs typeface="Garamond"/>
              </a:rPr>
              <a:t>l</a:t>
            </a:r>
            <a:r>
              <a:rPr sz="1300" spc="-10">
                <a:latin typeface="Garamond"/>
                <a:cs typeface="Garamond"/>
              </a:rPr>
              <a:t>no</a:t>
            </a:r>
            <a:r>
              <a:rPr sz="1300" spc="-15">
                <a:latin typeface="Garamond"/>
                <a:cs typeface="Garamond"/>
              </a:rPr>
              <a:t>ś</a:t>
            </a:r>
            <a:r>
              <a:rPr sz="1300" spc="-5">
                <a:latin typeface="Garamond"/>
                <a:cs typeface="Garamond"/>
              </a:rPr>
              <a:t>ci;</a:t>
            </a:r>
            <a:endParaRPr sz="1300">
              <a:latin typeface="Garamond"/>
              <a:cs typeface="Garamond"/>
            </a:endParaRPr>
          </a:p>
        </p:txBody>
      </p:sp>
      <p:sp>
        <p:nvSpPr>
          <p:cNvPr id="19" name="object 19"/>
          <p:cNvSpPr/>
          <p:nvPr/>
        </p:nvSpPr>
        <p:spPr>
          <a:xfrm>
            <a:off x="6947916" y="5053584"/>
            <a:ext cx="1480185" cy="955675"/>
          </a:xfrm>
          <a:custGeom>
            <a:avLst/>
            <a:gdLst/>
            <a:ahLst/>
            <a:cxnLst/>
            <a:rect l="l" t="t" r="r" b="b"/>
            <a:pathLst>
              <a:path w="1480184" h="955675">
                <a:moveTo>
                  <a:pt x="0" y="955547"/>
                </a:moveTo>
                <a:lnTo>
                  <a:pt x="1479803" y="955547"/>
                </a:lnTo>
                <a:lnTo>
                  <a:pt x="1479803" y="0"/>
                </a:lnTo>
                <a:lnTo>
                  <a:pt x="0" y="0"/>
                </a:lnTo>
                <a:lnTo>
                  <a:pt x="0" y="955547"/>
                </a:lnTo>
                <a:close/>
              </a:path>
            </a:pathLst>
          </a:custGeom>
          <a:solidFill>
            <a:srgbClr val="CEDEDB">
              <a:alpha val="90194"/>
            </a:srgbClr>
          </a:solidFill>
        </p:spPr>
        <p:txBody>
          <a:bodyPr wrap="square" lIns="0" tIns="0" rIns="0" bIns="0" rtlCol="0"/>
          <a:lstStyle/>
          <a:p>
            <a:endParaRPr/>
          </a:p>
        </p:txBody>
      </p:sp>
      <p:sp>
        <p:nvSpPr>
          <p:cNvPr id="20" name="object 20"/>
          <p:cNvSpPr/>
          <p:nvPr/>
        </p:nvSpPr>
        <p:spPr>
          <a:xfrm>
            <a:off x="6947916" y="5053584"/>
            <a:ext cx="1480185" cy="955675"/>
          </a:xfrm>
          <a:custGeom>
            <a:avLst/>
            <a:gdLst/>
            <a:ahLst/>
            <a:cxnLst/>
            <a:rect l="l" t="t" r="r" b="b"/>
            <a:pathLst>
              <a:path w="1480184" h="955675">
                <a:moveTo>
                  <a:pt x="0" y="955547"/>
                </a:moveTo>
                <a:lnTo>
                  <a:pt x="1479803" y="955547"/>
                </a:lnTo>
                <a:lnTo>
                  <a:pt x="1479803" y="0"/>
                </a:lnTo>
                <a:lnTo>
                  <a:pt x="0" y="0"/>
                </a:lnTo>
                <a:lnTo>
                  <a:pt x="0" y="955547"/>
                </a:lnTo>
                <a:close/>
              </a:path>
            </a:pathLst>
          </a:custGeom>
          <a:ln w="15240">
            <a:solidFill>
              <a:srgbClr val="CEDEDB"/>
            </a:solidFill>
          </a:ln>
        </p:spPr>
        <p:txBody>
          <a:bodyPr wrap="square" lIns="0" tIns="0" rIns="0" bIns="0" rtlCol="0"/>
          <a:lstStyle/>
          <a:p>
            <a:endParaRPr/>
          </a:p>
        </p:txBody>
      </p:sp>
      <p:sp>
        <p:nvSpPr>
          <p:cNvPr id="21" name="object 21"/>
          <p:cNvSpPr txBox="1"/>
          <p:nvPr/>
        </p:nvSpPr>
        <p:spPr>
          <a:xfrm>
            <a:off x="7100061" y="5061026"/>
            <a:ext cx="1191260" cy="892810"/>
          </a:xfrm>
          <a:prstGeom prst="rect">
            <a:avLst/>
          </a:prstGeom>
        </p:spPr>
        <p:txBody>
          <a:bodyPr vert="horz" wrap="square" lIns="0" tIns="43180" rIns="0" bIns="0" rtlCol="0">
            <a:spAutoFit/>
          </a:bodyPr>
          <a:lstStyle/>
          <a:p>
            <a:pPr marR="5080" indent="-1905" algn="ctr">
              <a:lnSpc>
                <a:spcPct val="84500"/>
              </a:lnSpc>
              <a:spcBef>
                <a:spcPts val="340"/>
              </a:spcBef>
            </a:pPr>
            <a:r>
              <a:rPr sz="1300" spc="-5">
                <a:latin typeface="Garamond"/>
                <a:cs typeface="Garamond"/>
              </a:rPr>
              <a:t>nikt winny </a:t>
            </a:r>
            <a:r>
              <a:rPr sz="1300" spc="-10">
                <a:latin typeface="Garamond"/>
                <a:cs typeface="Garamond"/>
              </a:rPr>
              <a:t>nie  </a:t>
            </a:r>
            <a:r>
              <a:rPr sz="1300" spc="-5">
                <a:latin typeface="Garamond"/>
                <a:cs typeface="Garamond"/>
              </a:rPr>
              <a:t>powinien </a:t>
            </a:r>
            <a:r>
              <a:rPr sz="1300" spc="-10">
                <a:latin typeface="Garamond"/>
                <a:cs typeface="Garamond"/>
              </a:rPr>
              <a:t>ponieść  odp</a:t>
            </a:r>
            <a:r>
              <a:rPr sz="1300" spc="-20">
                <a:latin typeface="Garamond"/>
                <a:cs typeface="Garamond"/>
              </a:rPr>
              <a:t>o</a:t>
            </a:r>
            <a:r>
              <a:rPr sz="1300" spc="-5">
                <a:latin typeface="Garamond"/>
                <a:cs typeface="Garamond"/>
              </a:rPr>
              <a:t>wiedzi</a:t>
            </a:r>
            <a:r>
              <a:rPr sz="1300" spc="-10">
                <a:latin typeface="Garamond"/>
                <a:cs typeface="Garamond"/>
              </a:rPr>
              <a:t>a</a:t>
            </a:r>
            <a:r>
              <a:rPr sz="1300" spc="-5">
                <a:latin typeface="Garamond"/>
                <a:cs typeface="Garamond"/>
              </a:rPr>
              <a:t>l</a:t>
            </a:r>
            <a:r>
              <a:rPr sz="1300" spc="-10">
                <a:latin typeface="Garamond"/>
                <a:cs typeface="Garamond"/>
              </a:rPr>
              <a:t>no</a:t>
            </a:r>
            <a:r>
              <a:rPr sz="1300" spc="-15">
                <a:latin typeface="Garamond"/>
                <a:cs typeface="Garamond"/>
              </a:rPr>
              <a:t>ś</a:t>
            </a:r>
            <a:r>
              <a:rPr sz="1300" spc="-5">
                <a:latin typeface="Garamond"/>
                <a:cs typeface="Garamond"/>
              </a:rPr>
              <a:t>ci  większej, niż na to  zasłużył;</a:t>
            </a:r>
            <a:endParaRPr sz="1300">
              <a:latin typeface="Garamond"/>
              <a:cs typeface="Garamond"/>
            </a:endParaRPr>
          </a:p>
        </p:txBody>
      </p:sp>
      <p:sp>
        <p:nvSpPr>
          <p:cNvPr id="22" name="object 22"/>
          <p:cNvSpPr/>
          <p:nvPr/>
        </p:nvSpPr>
        <p:spPr>
          <a:xfrm>
            <a:off x="8427719" y="5053584"/>
            <a:ext cx="1478280" cy="955675"/>
          </a:xfrm>
          <a:custGeom>
            <a:avLst/>
            <a:gdLst/>
            <a:ahLst/>
            <a:cxnLst/>
            <a:rect l="l" t="t" r="r" b="b"/>
            <a:pathLst>
              <a:path w="1478279" h="955675">
                <a:moveTo>
                  <a:pt x="0" y="955547"/>
                </a:moveTo>
                <a:lnTo>
                  <a:pt x="1478279" y="955547"/>
                </a:lnTo>
                <a:lnTo>
                  <a:pt x="1478279" y="0"/>
                </a:lnTo>
                <a:lnTo>
                  <a:pt x="0" y="0"/>
                </a:lnTo>
                <a:lnTo>
                  <a:pt x="0" y="955547"/>
                </a:lnTo>
                <a:close/>
              </a:path>
            </a:pathLst>
          </a:custGeom>
          <a:solidFill>
            <a:srgbClr val="CFDBDE">
              <a:alpha val="90194"/>
            </a:srgbClr>
          </a:solidFill>
        </p:spPr>
        <p:txBody>
          <a:bodyPr wrap="square" lIns="0" tIns="0" rIns="0" bIns="0" rtlCol="0"/>
          <a:lstStyle/>
          <a:p>
            <a:endParaRPr/>
          </a:p>
        </p:txBody>
      </p:sp>
      <p:sp>
        <p:nvSpPr>
          <p:cNvPr id="23" name="object 23"/>
          <p:cNvSpPr/>
          <p:nvPr/>
        </p:nvSpPr>
        <p:spPr>
          <a:xfrm>
            <a:off x="8427719" y="5053584"/>
            <a:ext cx="1478280" cy="955675"/>
          </a:xfrm>
          <a:custGeom>
            <a:avLst/>
            <a:gdLst/>
            <a:ahLst/>
            <a:cxnLst/>
            <a:rect l="l" t="t" r="r" b="b"/>
            <a:pathLst>
              <a:path w="1478279" h="955675">
                <a:moveTo>
                  <a:pt x="0" y="955547"/>
                </a:moveTo>
                <a:lnTo>
                  <a:pt x="1478279" y="955547"/>
                </a:lnTo>
                <a:lnTo>
                  <a:pt x="1478279" y="0"/>
                </a:lnTo>
                <a:lnTo>
                  <a:pt x="0" y="0"/>
                </a:lnTo>
                <a:lnTo>
                  <a:pt x="0" y="955547"/>
                </a:lnTo>
                <a:close/>
              </a:path>
            </a:pathLst>
          </a:custGeom>
          <a:ln w="15240">
            <a:solidFill>
              <a:srgbClr val="CFDBDE"/>
            </a:solidFill>
          </a:ln>
        </p:spPr>
        <p:txBody>
          <a:bodyPr wrap="square" lIns="0" tIns="0" rIns="0" bIns="0" rtlCol="0"/>
          <a:lstStyle/>
          <a:p>
            <a:endParaRPr/>
          </a:p>
        </p:txBody>
      </p:sp>
      <p:sp>
        <p:nvSpPr>
          <p:cNvPr id="24" name="object 24"/>
          <p:cNvSpPr txBox="1"/>
          <p:nvPr/>
        </p:nvSpPr>
        <p:spPr>
          <a:xfrm>
            <a:off x="8560307" y="5228590"/>
            <a:ext cx="1227455" cy="558800"/>
          </a:xfrm>
          <a:prstGeom prst="rect">
            <a:avLst/>
          </a:prstGeom>
        </p:spPr>
        <p:txBody>
          <a:bodyPr vert="horz" wrap="square" lIns="0" tIns="43180" rIns="0" bIns="0" rtlCol="0">
            <a:spAutoFit/>
          </a:bodyPr>
          <a:lstStyle/>
          <a:p>
            <a:pPr marR="5080" indent="-1905" algn="ctr">
              <a:lnSpc>
                <a:spcPts val="1320"/>
              </a:lnSpc>
              <a:spcBef>
                <a:spcPts val="340"/>
              </a:spcBef>
            </a:pPr>
            <a:r>
              <a:rPr sz="1300" spc="-5">
                <a:latin typeface="Garamond"/>
                <a:cs typeface="Garamond"/>
              </a:rPr>
              <a:t>nikt winny </a:t>
            </a:r>
            <a:r>
              <a:rPr sz="1300" spc="-10">
                <a:latin typeface="Garamond"/>
                <a:cs typeface="Garamond"/>
              </a:rPr>
              <a:t>nie  </a:t>
            </a:r>
            <a:r>
              <a:rPr sz="1300" spc="-5">
                <a:latin typeface="Garamond"/>
                <a:cs typeface="Garamond"/>
              </a:rPr>
              <a:t>powinien uniknąć  </a:t>
            </a:r>
            <a:r>
              <a:rPr sz="1300" spc="-10">
                <a:latin typeface="Garamond"/>
                <a:cs typeface="Garamond"/>
              </a:rPr>
              <a:t>od</a:t>
            </a:r>
            <a:r>
              <a:rPr sz="1300" spc="-15">
                <a:latin typeface="Garamond"/>
                <a:cs typeface="Garamond"/>
              </a:rPr>
              <a:t>p</a:t>
            </a:r>
            <a:r>
              <a:rPr sz="1300" spc="-20">
                <a:latin typeface="Garamond"/>
                <a:cs typeface="Garamond"/>
              </a:rPr>
              <a:t>o</a:t>
            </a:r>
            <a:r>
              <a:rPr sz="1300" spc="-5">
                <a:latin typeface="Garamond"/>
                <a:cs typeface="Garamond"/>
              </a:rPr>
              <a:t>wied</a:t>
            </a:r>
            <a:r>
              <a:rPr sz="1300" spc="-10">
                <a:latin typeface="Garamond"/>
                <a:cs typeface="Garamond"/>
              </a:rPr>
              <a:t>z</a:t>
            </a:r>
            <a:r>
              <a:rPr sz="1300" spc="-5">
                <a:latin typeface="Garamond"/>
                <a:cs typeface="Garamond"/>
              </a:rPr>
              <a:t>ia</a:t>
            </a:r>
            <a:r>
              <a:rPr sz="1300">
                <a:latin typeface="Garamond"/>
                <a:cs typeface="Garamond"/>
              </a:rPr>
              <a:t>l</a:t>
            </a:r>
            <a:r>
              <a:rPr sz="1300" spc="-10">
                <a:latin typeface="Garamond"/>
                <a:cs typeface="Garamond"/>
              </a:rPr>
              <a:t>no</a:t>
            </a:r>
            <a:r>
              <a:rPr sz="1300" spc="-15">
                <a:latin typeface="Garamond"/>
                <a:cs typeface="Garamond"/>
              </a:rPr>
              <a:t>ś</a:t>
            </a:r>
            <a:r>
              <a:rPr sz="1300" spc="-5">
                <a:latin typeface="Garamond"/>
                <a:cs typeface="Garamond"/>
              </a:rPr>
              <a:t>ci;</a:t>
            </a:r>
            <a:endParaRPr sz="1300">
              <a:latin typeface="Garamond"/>
              <a:cs typeface="Garamond"/>
            </a:endParaRPr>
          </a:p>
        </p:txBody>
      </p:sp>
      <p:sp>
        <p:nvSpPr>
          <p:cNvPr id="25" name="object 25"/>
          <p:cNvSpPr txBox="1"/>
          <p:nvPr/>
        </p:nvSpPr>
        <p:spPr>
          <a:xfrm>
            <a:off x="9913619" y="5045964"/>
            <a:ext cx="1478280" cy="1004569"/>
          </a:xfrm>
          <a:prstGeom prst="rect">
            <a:avLst/>
          </a:prstGeom>
          <a:solidFill>
            <a:srgbClr val="CFD4DF">
              <a:alpha val="90194"/>
            </a:srgbClr>
          </a:solidFill>
        </p:spPr>
        <p:txBody>
          <a:bodyPr vert="horz" wrap="square" lIns="0" tIns="57785" rIns="0" bIns="0" rtlCol="0">
            <a:spAutoFit/>
          </a:bodyPr>
          <a:lstStyle/>
          <a:p>
            <a:pPr marL="117475" marR="125095" indent="635" algn="ctr">
              <a:lnSpc>
                <a:spcPct val="84500"/>
              </a:lnSpc>
              <a:spcBef>
                <a:spcPts val="455"/>
              </a:spcBef>
            </a:pPr>
            <a:r>
              <a:rPr sz="1300" spc="-5">
                <a:latin typeface="Garamond"/>
                <a:cs typeface="Garamond"/>
              </a:rPr>
              <a:t>nikt winny </a:t>
            </a:r>
            <a:r>
              <a:rPr sz="1300" spc="-10">
                <a:latin typeface="Garamond"/>
                <a:cs typeface="Garamond"/>
              </a:rPr>
              <a:t>nie  </a:t>
            </a:r>
            <a:r>
              <a:rPr sz="1300" spc="-5">
                <a:latin typeface="Garamond"/>
                <a:cs typeface="Garamond"/>
              </a:rPr>
              <a:t>powinien </a:t>
            </a:r>
            <a:r>
              <a:rPr sz="1300" spc="-10">
                <a:latin typeface="Garamond"/>
                <a:cs typeface="Garamond"/>
              </a:rPr>
              <a:t>ponieść  </a:t>
            </a:r>
            <a:r>
              <a:rPr sz="1300" spc="-5">
                <a:latin typeface="Garamond"/>
                <a:cs typeface="Garamond"/>
              </a:rPr>
              <a:t>odpowiedzialności  mniejszej, niż na</a:t>
            </a:r>
            <a:r>
              <a:rPr sz="1300" spc="-50">
                <a:latin typeface="Garamond"/>
                <a:cs typeface="Garamond"/>
              </a:rPr>
              <a:t> </a:t>
            </a:r>
            <a:r>
              <a:rPr sz="1300" spc="-10">
                <a:latin typeface="Garamond"/>
                <a:cs typeface="Garamond"/>
              </a:rPr>
              <a:t>to  </a:t>
            </a:r>
            <a:r>
              <a:rPr sz="1300" spc="-5">
                <a:latin typeface="Garamond"/>
                <a:cs typeface="Garamond"/>
              </a:rPr>
              <a:t>zasłużył</a:t>
            </a:r>
            <a:endParaRPr sz="1300">
              <a:latin typeface="Garamond"/>
              <a:cs typeface="Garamond"/>
            </a:endParaRPr>
          </a:p>
        </p:txBody>
      </p:sp>
      <p:sp>
        <p:nvSpPr>
          <p:cNvPr id="26" name="object 26"/>
          <p:cNvSpPr/>
          <p:nvPr/>
        </p:nvSpPr>
        <p:spPr>
          <a:xfrm>
            <a:off x="5469635" y="807719"/>
            <a:ext cx="5915025" cy="3195955"/>
          </a:xfrm>
          <a:custGeom>
            <a:avLst/>
            <a:gdLst/>
            <a:ahLst/>
            <a:cxnLst/>
            <a:rect l="l" t="t" r="r" b="b"/>
            <a:pathLst>
              <a:path w="5915025" h="3195954">
                <a:moveTo>
                  <a:pt x="3756279" y="2396870"/>
                </a:moveTo>
                <a:lnTo>
                  <a:pt x="2158365" y="2396870"/>
                </a:lnTo>
                <a:lnTo>
                  <a:pt x="2957321" y="3195828"/>
                </a:lnTo>
                <a:lnTo>
                  <a:pt x="3756279" y="2396870"/>
                </a:lnTo>
                <a:close/>
              </a:path>
              <a:path w="5915025" h="3195954">
                <a:moveTo>
                  <a:pt x="3356737" y="2076577"/>
                </a:moveTo>
                <a:lnTo>
                  <a:pt x="2557907" y="2076577"/>
                </a:lnTo>
                <a:lnTo>
                  <a:pt x="2557907" y="2396870"/>
                </a:lnTo>
                <a:lnTo>
                  <a:pt x="3356737" y="2396870"/>
                </a:lnTo>
                <a:lnTo>
                  <a:pt x="3356737" y="2076577"/>
                </a:lnTo>
                <a:close/>
              </a:path>
              <a:path w="5915025" h="3195954">
                <a:moveTo>
                  <a:pt x="5914644" y="0"/>
                </a:moveTo>
                <a:lnTo>
                  <a:pt x="0" y="0"/>
                </a:lnTo>
                <a:lnTo>
                  <a:pt x="0" y="2076577"/>
                </a:lnTo>
                <a:lnTo>
                  <a:pt x="5914644" y="2076577"/>
                </a:lnTo>
                <a:lnTo>
                  <a:pt x="5914644" y="0"/>
                </a:lnTo>
                <a:close/>
              </a:path>
            </a:pathLst>
          </a:custGeom>
          <a:solidFill>
            <a:srgbClr val="446F9D"/>
          </a:solidFill>
        </p:spPr>
        <p:txBody>
          <a:bodyPr wrap="square" lIns="0" tIns="0" rIns="0" bIns="0" rtlCol="0"/>
          <a:lstStyle/>
          <a:p>
            <a:endParaRPr/>
          </a:p>
        </p:txBody>
      </p:sp>
      <p:sp>
        <p:nvSpPr>
          <p:cNvPr id="27" name="object 27"/>
          <p:cNvSpPr/>
          <p:nvPr/>
        </p:nvSpPr>
        <p:spPr>
          <a:xfrm>
            <a:off x="5469635" y="807719"/>
            <a:ext cx="5915025" cy="3195955"/>
          </a:xfrm>
          <a:custGeom>
            <a:avLst/>
            <a:gdLst/>
            <a:ahLst/>
            <a:cxnLst/>
            <a:rect l="l" t="t" r="r" b="b"/>
            <a:pathLst>
              <a:path w="5915025" h="3195954">
                <a:moveTo>
                  <a:pt x="5914644" y="2076577"/>
                </a:moveTo>
                <a:lnTo>
                  <a:pt x="3356737" y="2076577"/>
                </a:lnTo>
                <a:lnTo>
                  <a:pt x="3356737" y="2396870"/>
                </a:lnTo>
                <a:lnTo>
                  <a:pt x="3756279" y="2396870"/>
                </a:lnTo>
                <a:lnTo>
                  <a:pt x="2957321" y="3195828"/>
                </a:lnTo>
                <a:lnTo>
                  <a:pt x="2158365" y="2396870"/>
                </a:lnTo>
                <a:lnTo>
                  <a:pt x="2557907" y="2396870"/>
                </a:lnTo>
                <a:lnTo>
                  <a:pt x="2557907" y="2076577"/>
                </a:lnTo>
                <a:lnTo>
                  <a:pt x="0" y="2076577"/>
                </a:lnTo>
                <a:lnTo>
                  <a:pt x="0" y="0"/>
                </a:lnTo>
                <a:lnTo>
                  <a:pt x="5914644" y="0"/>
                </a:lnTo>
                <a:lnTo>
                  <a:pt x="5914644" y="2076577"/>
                </a:lnTo>
                <a:close/>
              </a:path>
            </a:pathLst>
          </a:custGeom>
          <a:ln w="15240">
            <a:solidFill>
              <a:srgbClr val="FFFFFF"/>
            </a:solidFill>
          </a:ln>
        </p:spPr>
        <p:txBody>
          <a:bodyPr wrap="square" lIns="0" tIns="0" rIns="0" bIns="0" rtlCol="0"/>
          <a:lstStyle/>
          <a:p>
            <a:endParaRPr/>
          </a:p>
        </p:txBody>
      </p:sp>
      <p:sp>
        <p:nvSpPr>
          <p:cNvPr id="28" name="object 28"/>
          <p:cNvSpPr txBox="1"/>
          <p:nvPr/>
        </p:nvSpPr>
        <p:spPr>
          <a:xfrm>
            <a:off x="5778500" y="1250391"/>
            <a:ext cx="5297805" cy="1090930"/>
          </a:xfrm>
          <a:prstGeom prst="rect">
            <a:avLst/>
          </a:prstGeom>
        </p:spPr>
        <p:txBody>
          <a:bodyPr vert="horz" wrap="square" lIns="0" tIns="75565" rIns="0" bIns="0" rtlCol="0">
            <a:spAutoFit/>
          </a:bodyPr>
          <a:lstStyle/>
          <a:p>
            <a:pPr marL="12700" marR="5080" indent="1270" algn="ctr">
              <a:lnSpc>
                <a:spcPct val="84300"/>
              </a:lnSpc>
              <a:spcBef>
                <a:spcPts val="595"/>
              </a:spcBef>
            </a:pPr>
            <a:r>
              <a:rPr sz="2600" spc="10">
                <a:solidFill>
                  <a:srgbClr val="FFFFFF"/>
                </a:solidFill>
                <a:latin typeface="Garamond"/>
                <a:cs typeface="Garamond"/>
              </a:rPr>
              <a:t>Art. </a:t>
            </a:r>
            <a:r>
              <a:rPr sz="2600">
                <a:solidFill>
                  <a:srgbClr val="FFFFFF"/>
                </a:solidFill>
                <a:latin typeface="Garamond"/>
                <a:cs typeface="Garamond"/>
              </a:rPr>
              <a:t>2 § 1 </a:t>
            </a:r>
            <a:r>
              <a:rPr sz="2600" spc="-20">
                <a:solidFill>
                  <a:srgbClr val="FFFFFF"/>
                </a:solidFill>
                <a:latin typeface="Garamond"/>
                <a:cs typeface="Garamond"/>
              </a:rPr>
              <a:t>k.p.k. </a:t>
            </a:r>
            <a:r>
              <a:rPr sz="2600" spc="-5">
                <a:solidFill>
                  <a:srgbClr val="FFFFFF"/>
                </a:solidFill>
                <a:latin typeface="Garamond"/>
                <a:cs typeface="Garamond"/>
              </a:rPr>
              <a:t>wyraża cele procesu  karnego, </a:t>
            </a:r>
            <a:r>
              <a:rPr sz="2600">
                <a:solidFill>
                  <a:srgbClr val="FFFFFF"/>
                </a:solidFill>
                <a:latin typeface="Garamond"/>
                <a:cs typeface="Garamond"/>
              </a:rPr>
              <a:t>w tym m. in. </a:t>
            </a:r>
            <a:r>
              <a:rPr sz="2600" b="1">
                <a:solidFill>
                  <a:srgbClr val="FFFFFF"/>
                </a:solidFill>
                <a:latin typeface="Garamond"/>
                <a:cs typeface="Garamond"/>
              </a:rPr>
              <a:t>dyrektywę</a:t>
            </a:r>
            <a:r>
              <a:rPr sz="2600" b="1" spc="-75">
                <a:solidFill>
                  <a:srgbClr val="FFFFFF"/>
                </a:solidFill>
                <a:latin typeface="Garamond"/>
                <a:cs typeface="Garamond"/>
              </a:rPr>
              <a:t> </a:t>
            </a:r>
            <a:r>
              <a:rPr sz="2600" b="1">
                <a:solidFill>
                  <a:srgbClr val="FFFFFF"/>
                </a:solidFill>
                <a:latin typeface="Garamond"/>
                <a:cs typeface="Garamond"/>
              </a:rPr>
              <a:t>trafnej  </a:t>
            </a:r>
            <a:r>
              <a:rPr sz="2600" b="1" spc="5">
                <a:solidFill>
                  <a:srgbClr val="FFFFFF"/>
                </a:solidFill>
                <a:latin typeface="Garamond"/>
                <a:cs typeface="Garamond"/>
              </a:rPr>
              <a:t>reakcji</a:t>
            </a:r>
            <a:r>
              <a:rPr sz="2600" b="1" spc="-20">
                <a:solidFill>
                  <a:srgbClr val="FFFFFF"/>
                </a:solidFill>
                <a:latin typeface="Garamond"/>
                <a:cs typeface="Garamond"/>
              </a:rPr>
              <a:t> </a:t>
            </a:r>
            <a:r>
              <a:rPr sz="2600" b="1" spc="15">
                <a:solidFill>
                  <a:srgbClr val="FFFFFF"/>
                </a:solidFill>
                <a:latin typeface="Garamond"/>
                <a:cs typeface="Garamond"/>
              </a:rPr>
              <a:t>karnej</a:t>
            </a:r>
            <a:endParaRPr sz="2600">
              <a:latin typeface="Garamond"/>
              <a:cs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9768" y="467868"/>
            <a:ext cx="11330178" cy="158724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50748" y="647700"/>
            <a:ext cx="10890885" cy="1152525"/>
          </a:xfrm>
          <a:prstGeom prst="rect">
            <a:avLst/>
          </a:prstGeom>
          <a:ln w="15240">
            <a:solidFill>
              <a:srgbClr val="83992A"/>
            </a:solidFill>
          </a:ln>
        </p:spPr>
        <p:txBody>
          <a:bodyPr vert="horz" wrap="square" lIns="0" tIns="299085" rIns="0" bIns="0" rtlCol="0">
            <a:spAutoFit/>
          </a:bodyPr>
          <a:lstStyle/>
          <a:p>
            <a:pPr marL="344170">
              <a:lnSpc>
                <a:spcPct val="100000"/>
              </a:lnSpc>
              <a:spcBef>
                <a:spcPts val="2355"/>
              </a:spcBef>
            </a:pPr>
            <a:r>
              <a:rPr sz="3100" spc="-20">
                <a:solidFill>
                  <a:srgbClr val="FFFFFF"/>
                </a:solidFill>
              </a:rPr>
              <a:t>DOKTRYNALNE </a:t>
            </a:r>
            <a:r>
              <a:rPr sz="3100" spc="-10">
                <a:solidFill>
                  <a:srgbClr val="FFFFFF"/>
                </a:solidFill>
              </a:rPr>
              <a:t>CELE </a:t>
            </a:r>
            <a:r>
              <a:rPr sz="3100" spc="-20">
                <a:solidFill>
                  <a:srgbClr val="FFFFFF"/>
                </a:solidFill>
              </a:rPr>
              <a:t>PROCESU </a:t>
            </a:r>
            <a:r>
              <a:rPr sz="3100" spc="-5">
                <a:solidFill>
                  <a:srgbClr val="FFFFFF"/>
                </a:solidFill>
              </a:rPr>
              <a:t>KARNEGO - </a:t>
            </a:r>
            <a:r>
              <a:rPr sz="3100" spc="-60">
                <a:solidFill>
                  <a:srgbClr val="FFFFFF"/>
                </a:solidFill>
              </a:rPr>
              <a:t>S.</a:t>
            </a:r>
            <a:r>
              <a:rPr sz="3100" spc="145">
                <a:solidFill>
                  <a:srgbClr val="FFFFFF"/>
                </a:solidFill>
              </a:rPr>
              <a:t> </a:t>
            </a:r>
            <a:r>
              <a:rPr sz="3100" spc="-75">
                <a:solidFill>
                  <a:srgbClr val="FFFFFF"/>
                </a:solidFill>
              </a:rPr>
              <a:t>WALTOŚ</a:t>
            </a:r>
            <a:endParaRPr sz="3100"/>
          </a:p>
        </p:txBody>
      </p:sp>
      <p:sp>
        <p:nvSpPr>
          <p:cNvPr id="6" name="object 6"/>
          <p:cNvSpPr/>
          <p:nvPr/>
        </p:nvSpPr>
        <p:spPr>
          <a:xfrm>
            <a:off x="0" y="2284474"/>
            <a:ext cx="12192000" cy="457352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374394" y="2624708"/>
            <a:ext cx="9441180" cy="2851150"/>
          </a:xfrm>
          <a:prstGeom prst="rect">
            <a:avLst/>
          </a:prstGeom>
        </p:spPr>
        <p:txBody>
          <a:bodyPr vert="horz" wrap="square" lIns="0" tIns="12065" rIns="0" bIns="0" rtlCol="0">
            <a:spAutoFit/>
          </a:bodyPr>
          <a:lstStyle/>
          <a:p>
            <a:pPr marL="299085" indent="-287020">
              <a:lnSpc>
                <a:spcPct val="100000"/>
              </a:lnSpc>
              <a:spcBef>
                <a:spcPts val="95"/>
              </a:spcBef>
              <a:buClr>
                <a:srgbClr val="83992A"/>
              </a:buClr>
              <a:buSzPct val="113636"/>
              <a:buFont typeface="Arial"/>
              <a:buChar char="•"/>
              <a:tabLst>
                <a:tab pos="299085" algn="l"/>
                <a:tab pos="299720" algn="l"/>
              </a:tabLst>
            </a:pPr>
            <a:r>
              <a:rPr sz="2200" spc="-5">
                <a:solidFill>
                  <a:srgbClr val="252525"/>
                </a:solidFill>
                <a:latin typeface="Garamond"/>
                <a:cs typeface="Garamond"/>
              </a:rPr>
              <a:t>1. </a:t>
            </a:r>
            <a:r>
              <a:rPr sz="2200" spc="-10">
                <a:solidFill>
                  <a:srgbClr val="252525"/>
                </a:solidFill>
                <a:latin typeface="Garamond"/>
                <a:cs typeface="Garamond"/>
              </a:rPr>
              <a:t>Osiągnięcie </a:t>
            </a:r>
            <a:r>
              <a:rPr sz="2200" b="1" spc="-10">
                <a:solidFill>
                  <a:srgbClr val="252525"/>
                </a:solidFill>
                <a:latin typeface="Garamond"/>
                <a:cs typeface="Garamond"/>
              </a:rPr>
              <a:t>stanu sprawiedliwości prawnomaterialnej</a:t>
            </a:r>
            <a:r>
              <a:rPr sz="2200" spc="-10">
                <a:solidFill>
                  <a:srgbClr val="252525"/>
                </a:solidFill>
                <a:latin typeface="Garamond"/>
                <a:cs typeface="Garamond"/>
              </a:rPr>
              <a:t>, </a:t>
            </a:r>
            <a:r>
              <a:rPr sz="2200" spc="-5">
                <a:solidFill>
                  <a:srgbClr val="252525"/>
                </a:solidFill>
                <a:latin typeface="Garamond"/>
                <a:cs typeface="Garamond"/>
              </a:rPr>
              <a:t>czyli </a:t>
            </a:r>
            <a:r>
              <a:rPr sz="2200" spc="-10">
                <a:solidFill>
                  <a:srgbClr val="252525"/>
                </a:solidFill>
                <a:latin typeface="Garamond"/>
                <a:cs typeface="Garamond"/>
              </a:rPr>
              <a:t>doprowadzenie</a:t>
            </a:r>
            <a:r>
              <a:rPr sz="2200" spc="300">
                <a:solidFill>
                  <a:srgbClr val="252525"/>
                </a:solidFill>
                <a:latin typeface="Garamond"/>
                <a:cs typeface="Garamond"/>
              </a:rPr>
              <a:t> </a:t>
            </a:r>
            <a:r>
              <a:rPr sz="2200" spc="-5">
                <a:solidFill>
                  <a:srgbClr val="252525"/>
                </a:solidFill>
                <a:latin typeface="Garamond"/>
                <a:cs typeface="Garamond"/>
              </a:rPr>
              <a:t>do</a:t>
            </a:r>
            <a:endParaRPr sz="2200">
              <a:latin typeface="Garamond"/>
              <a:cs typeface="Garamond"/>
            </a:endParaRPr>
          </a:p>
          <a:p>
            <a:pPr marL="299085">
              <a:lnSpc>
                <a:spcPct val="100000"/>
              </a:lnSpc>
            </a:pPr>
            <a:r>
              <a:rPr sz="2200">
                <a:solidFill>
                  <a:srgbClr val="252525"/>
                </a:solidFill>
                <a:latin typeface="Garamond"/>
                <a:cs typeface="Garamond"/>
              </a:rPr>
              <a:t>słusznego </a:t>
            </a:r>
            <a:r>
              <a:rPr sz="2200" spc="-15">
                <a:solidFill>
                  <a:srgbClr val="252525"/>
                </a:solidFill>
                <a:latin typeface="Garamond"/>
                <a:cs typeface="Garamond"/>
              </a:rPr>
              <a:t>zastosowania </a:t>
            </a:r>
            <a:r>
              <a:rPr sz="2200" spc="5">
                <a:solidFill>
                  <a:srgbClr val="252525"/>
                </a:solidFill>
                <a:latin typeface="Garamond"/>
                <a:cs typeface="Garamond"/>
              </a:rPr>
              <a:t>normy </a:t>
            </a:r>
            <a:r>
              <a:rPr sz="2200" spc="-20">
                <a:solidFill>
                  <a:srgbClr val="252525"/>
                </a:solidFill>
                <a:latin typeface="Garamond"/>
                <a:cs typeface="Garamond"/>
              </a:rPr>
              <a:t>prawa </a:t>
            </a:r>
            <a:r>
              <a:rPr sz="2200" spc="10">
                <a:solidFill>
                  <a:srgbClr val="252525"/>
                </a:solidFill>
                <a:latin typeface="Garamond"/>
                <a:cs typeface="Garamond"/>
              </a:rPr>
              <a:t>karnego</a:t>
            </a:r>
            <a:r>
              <a:rPr sz="2200" spc="135">
                <a:solidFill>
                  <a:srgbClr val="252525"/>
                </a:solidFill>
                <a:latin typeface="Garamond"/>
                <a:cs typeface="Garamond"/>
              </a:rPr>
              <a:t> </a:t>
            </a:r>
            <a:r>
              <a:rPr sz="2200" spc="-10">
                <a:solidFill>
                  <a:srgbClr val="252525"/>
                </a:solidFill>
                <a:latin typeface="Garamond"/>
                <a:cs typeface="Garamond"/>
              </a:rPr>
              <a:t>materialnego.</a:t>
            </a:r>
            <a:endParaRPr sz="2200">
              <a:latin typeface="Garamond"/>
              <a:cs typeface="Garamond"/>
            </a:endParaRPr>
          </a:p>
          <a:p>
            <a:pPr marL="299085" marR="342900" indent="-287020">
              <a:lnSpc>
                <a:spcPct val="100000"/>
              </a:lnSpc>
              <a:spcBef>
                <a:spcPts val="1130"/>
              </a:spcBef>
              <a:buClr>
                <a:srgbClr val="83992A"/>
              </a:buClr>
              <a:buSzPct val="113636"/>
              <a:buFont typeface="Arial"/>
              <a:buChar char="•"/>
              <a:tabLst>
                <a:tab pos="368935" algn="l"/>
                <a:tab pos="369570" algn="l"/>
              </a:tabLst>
            </a:pPr>
            <a:r>
              <a:t>	</a:t>
            </a:r>
            <a:r>
              <a:rPr sz="2200" spc="-5">
                <a:solidFill>
                  <a:srgbClr val="252525"/>
                </a:solidFill>
                <a:latin typeface="Garamond"/>
                <a:cs typeface="Garamond"/>
              </a:rPr>
              <a:t>2. Osiągnięcie </a:t>
            </a:r>
            <a:r>
              <a:rPr sz="2200" b="1" spc="-10">
                <a:solidFill>
                  <a:srgbClr val="252525"/>
                </a:solidFill>
                <a:latin typeface="Garamond"/>
                <a:cs typeface="Garamond"/>
              </a:rPr>
              <a:t>stanu sprawiedliwości </a:t>
            </a:r>
            <a:r>
              <a:rPr sz="2200" b="1">
                <a:solidFill>
                  <a:srgbClr val="252525"/>
                </a:solidFill>
                <a:latin typeface="Garamond"/>
                <a:cs typeface="Garamond"/>
              </a:rPr>
              <a:t>proceduralnej</a:t>
            </a:r>
            <a:r>
              <a:rPr sz="2200">
                <a:solidFill>
                  <a:srgbClr val="252525"/>
                </a:solidFill>
                <a:latin typeface="Garamond"/>
                <a:cs typeface="Garamond"/>
              </a:rPr>
              <a:t>. </a:t>
            </a:r>
            <a:r>
              <a:rPr sz="2200" spc="-10">
                <a:solidFill>
                  <a:srgbClr val="252525"/>
                </a:solidFill>
                <a:latin typeface="Garamond"/>
                <a:cs typeface="Garamond"/>
              </a:rPr>
              <a:t>Sprawiedliwość </a:t>
            </a:r>
            <a:r>
              <a:rPr sz="2200" spc="-5">
                <a:solidFill>
                  <a:srgbClr val="252525"/>
                </a:solidFill>
                <a:latin typeface="Garamond"/>
                <a:cs typeface="Garamond"/>
              </a:rPr>
              <a:t>w tym  </a:t>
            </a:r>
            <a:r>
              <a:rPr sz="2200" spc="-10">
                <a:solidFill>
                  <a:srgbClr val="252525"/>
                </a:solidFill>
                <a:latin typeface="Garamond"/>
                <a:cs typeface="Garamond"/>
              </a:rPr>
              <a:t>znaczeniu </a:t>
            </a:r>
            <a:r>
              <a:rPr sz="2200" spc="-5">
                <a:solidFill>
                  <a:srgbClr val="252525"/>
                </a:solidFill>
                <a:latin typeface="Garamond"/>
                <a:cs typeface="Garamond"/>
              </a:rPr>
              <a:t>to sytuacja, w której </a:t>
            </a:r>
            <a:r>
              <a:rPr sz="2200" spc="-10">
                <a:solidFill>
                  <a:srgbClr val="252525"/>
                </a:solidFill>
                <a:latin typeface="Garamond"/>
                <a:cs typeface="Garamond"/>
              </a:rPr>
              <a:t>osoba, przeciwko </a:t>
            </a:r>
            <a:r>
              <a:rPr sz="2200" spc="-5">
                <a:solidFill>
                  <a:srgbClr val="252525"/>
                </a:solidFill>
                <a:latin typeface="Garamond"/>
                <a:cs typeface="Garamond"/>
              </a:rPr>
              <a:t>której lub na </a:t>
            </a:r>
            <a:r>
              <a:rPr sz="2200" spc="-10">
                <a:solidFill>
                  <a:srgbClr val="252525"/>
                </a:solidFill>
                <a:latin typeface="Garamond"/>
                <a:cs typeface="Garamond"/>
              </a:rPr>
              <a:t>rzecz </a:t>
            </a:r>
            <a:r>
              <a:rPr sz="2200" spc="-5">
                <a:solidFill>
                  <a:srgbClr val="252525"/>
                </a:solidFill>
                <a:latin typeface="Garamond"/>
                <a:cs typeface="Garamond"/>
              </a:rPr>
              <a:t>której </a:t>
            </a:r>
            <a:r>
              <a:rPr sz="2200" spc="-10">
                <a:solidFill>
                  <a:srgbClr val="252525"/>
                </a:solidFill>
                <a:latin typeface="Garamond"/>
                <a:cs typeface="Garamond"/>
              </a:rPr>
              <a:t>proces  </a:t>
            </a:r>
            <a:r>
              <a:rPr sz="2200" spc="-5">
                <a:solidFill>
                  <a:srgbClr val="252525"/>
                </a:solidFill>
                <a:latin typeface="Garamond"/>
                <a:cs typeface="Garamond"/>
              </a:rPr>
              <a:t>się </a:t>
            </a:r>
            <a:r>
              <a:rPr sz="2200" spc="-35">
                <a:solidFill>
                  <a:srgbClr val="252525"/>
                </a:solidFill>
                <a:latin typeface="Garamond"/>
                <a:cs typeface="Garamond"/>
              </a:rPr>
              <a:t>toczy, </a:t>
            </a:r>
            <a:r>
              <a:rPr sz="2200" spc="-10">
                <a:solidFill>
                  <a:srgbClr val="252525"/>
                </a:solidFill>
                <a:latin typeface="Garamond"/>
                <a:cs typeface="Garamond"/>
              </a:rPr>
              <a:t>nabiera przekonania, </a:t>
            </a:r>
            <a:r>
              <a:rPr sz="2200" spc="-5">
                <a:solidFill>
                  <a:srgbClr val="252525"/>
                </a:solidFill>
                <a:latin typeface="Garamond"/>
                <a:cs typeface="Garamond"/>
              </a:rPr>
              <a:t>że organy </a:t>
            </a:r>
            <a:r>
              <a:rPr sz="2200" spc="-15">
                <a:solidFill>
                  <a:srgbClr val="252525"/>
                </a:solidFill>
                <a:latin typeface="Garamond"/>
                <a:cs typeface="Garamond"/>
              </a:rPr>
              <a:t>procesowe </a:t>
            </a:r>
            <a:r>
              <a:rPr sz="2200" spc="-10">
                <a:solidFill>
                  <a:srgbClr val="252525"/>
                </a:solidFill>
                <a:latin typeface="Garamond"/>
                <a:cs typeface="Garamond"/>
              </a:rPr>
              <a:t>zrobiły </a:t>
            </a:r>
            <a:r>
              <a:rPr sz="2200" spc="-20">
                <a:solidFill>
                  <a:srgbClr val="252525"/>
                </a:solidFill>
                <a:latin typeface="Garamond"/>
                <a:cs typeface="Garamond"/>
              </a:rPr>
              <a:t>wszystko, aby </a:t>
            </a:r>
            <a:r>
              <a:rPr sz="2200" spc="-15">
                <a:solidFill>
                  <a:srgbClr val="252525"/>
                </a:solidFill>
                <a:latin typeface="Garamond"/>
                <a:cs typeface="Garamond"/>
              </a:rPr>
              <a:t>prawu  </a:t>
            </a:r>
            <a:r>
              <a:rPr sz="2200" spc="-5">
                <a:solidFill>
                  <a:srgbClr val="252525"/>
                </a:solidFill>
                <a:latin typeface="Garamond"/>
                <a:cs typeface="Garamond"/>
              </a:rPr>
              <a:t>stało się </a:t>
            </a:r>
            <a:r>
              <a:rPr sz="2200" spc="-10">
                <a:solidFill>
                  <a:srgbClr val="252525"/>
                </a:solidFill>
                <a:latin typeface="Garamond"/>
                <a:cs typeface="Garamond"/>
              </a:rPr>
              <a:t>zadość, </a:t>
            </a:r>
            <a:r>
              <a:rPr sz="2200" spc="-5">
                <a:solidFill>
                  <a:srgbClr val="252525"/>
                </a:solidFill>
                <a:latin typeface="Garamond"/>
                <a:cs typeface="Garamond"/>
              </a:rPr>
              <a:t>postępując w stosunku do </a:t>
            </a:r>
            <a:r>
              <a:rPr sz="2200" spc="-10">
                <a:solidFill>
                  <a:srgbClr val="252525"/>
                </a:solidFill>
                <a:latin typeface="Garamond"/>
                <a:cs typeface="Garamond"/>
              </a:rPr>
              <a:t>niej </a:t>
            </a:r>
            <a:r>
              <a:rPr sz="2200">
                <a:solidFill>
                  <a:srgbClr val="252525"/>
                </a:solidFill>
                <a:latin typeface="Garamond"/>
                <a:cs typeface="Garamond"/>
              </a:rPr>
              <a:t>zgodnie </a:t>
            </a:r>
            <a:r>
              <a:rPr sz="2200" spc="-5">
                <a:solidFill>
                  <a:srgbClr val="252525"/>
                </a:solidFill>
                <a:latin typeface="Garamond"/>
                <a:cs typeface="Garamond"/>
              </a:rPr>
              <a:t>z </a:t>
            </a:r>
            <a:r>
              <a:rPr sz="2200" spc="-15">
                <a:solidFill>
                  <a:srgbClr val="252525"/>
                </a:solidFill>
                <a:latin typeface="Garamond"/>
                <a:cs typeface="Garamond"/>
              </a:rPr>
              <a:t>prawem, </a:t>
            </a:r>
            <a:r>
              <a:rPr sz="2200" spc="-5">
                <a:solidFill>
                  <a:srgbClr val="252525"/>
                </a:solidFill>
                <a:latin typeface="Garamond"/>
                <a:cs typeface="Garamond"/>
              </a:rPr>
              <a:t>sumiennie i z  najlepszą </a:t>
            </a:r>
            <a:r>
              <a:rPr sz="2200" spc="-20">
                <a:solidFill>
                  <a:srgbClr val="252525"/>
                </a:solidFill>
                <a:latin typeface="Garamond"/>
                <a:cs typeface="Garamond"/>
              </a:rPr>
              <a:t>wolą. </a:t>
            </a:r>
            <a:r>
              <a:rPr sz="2200" spc="-5">
                <a:solidFill>
                  <a:srgbClr val="252525"/>
                </a:solidFill>
                <a:latin typeface="Garamond"/>
                <a:cs typeface="Garamond"/>
              </a:rPr>
              <a:t>W literaturze przedmiotu pojęcie </a:t>
            </a:r>
            <a:r>
              <a:rPr sz="2200" spc="-10">
                <a:solidFill>
                  <a:srgbClr val="252525"/>
                </a:solidFill>
                <a:latin typeface="Garamond"/>
                <a:cs typeface="Garamond"/>
              </a:rPr>
              <a:t>sprawiedliwości </a:t>
            </a:r>
            <a:r>
              <a:rPr sz="2200" spc="-5">
                <a:solidFill>
                  <a:srgbClr val="252525"/>
                </a:solidFill>
                <a:latin typeface="Garamond"/>
                <a:cs typeface="Garamond"/>
              </a:rPr>
              <a:t>proceduralnej  łączy się z </a:t>
            </a:r>
            <a:r>
              <a:rPr sz="2200" spc="-10">
                <a:solidFill>
                  <a:srgbClr val="252525"/>
                </a:solidFill>
                <a:latin typeface="Garamond"/>
                <a:cs typeface="Garamond"/>
              </a:rPr>
              <a:t>zasadą </a:t>
            </a:r>
            <a:r>
              <a:rPr sz="2200">
                <a:solidFill>
                  <a:srgbClr val="252525"/>
                </a:solidFill>
                <a:latin typeface="Garamond"/>
                <a:cs typeface="Garamond"/>
              </a:rPr>
              <a:t>uczciwego (rzetelnego)</a:t>
            </a:r>
            <a:r>
              <a:rPr sz="2200" spc="25">
                <a:solidFill>
                  <a:srgbClr val="252525"/>
                </a:solidFill>
                <a:latin typeface="Garamond"/>
                <a:cs typeface="Garamond"/>
              </a:rPr>
              <a:t> </a:t>
            </a:r>
            <a:r>
              <a:rPr sz="2200" spc="-10">
                <a:solidFill>
                  <a:srgbClr val="252525"/>
                </a:solidFill>
                <a:latin typeface="Garamond"/>
                <a:cs typeface="Garamond"/>
              </a:rPr>
              <a:t>procesu.</a:t>
            </a:r>
            <a:endParaRPr sz="2200">
              <a:latin typeface="Garamond"/>
              <a:cs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2079117" y="1240916"/>
            <a:ext cx="8034020" cy="696595"/>
          </a:xfrm>
          <a:prstGeom prst="rect">
            <a:avLst/>
          </a:prstGeom>
        </p:spPr>
        <p:txBody>
          <a:bodyPr vert="horz" wrap="square" lIns="0" tIns="13335" rIns="0" bIns="0" rtlCol="0">
            <a:spAutoFit/>
          </a:bodyPr>
          <a:lstStyle/>
          <a:p>
            <a:pPr marL="12700">
              <a:lnSpc>
                <a:spcPct val="100000"/>
              </a:lnSpc>
              <a:spcBef>
                <a:spcPts val="105"/>
              </a:spcBef>
            </a:pPr>
            <a:r>
              <a:rPr sz="4400" spc="-20"/>
              <a:t>FUNKCJE PROCESU</a:t>
            </a:r>
            <a:r>
              <a:rPr sz="4400" spc="-45"/>
              <a:t> </a:t>
            </a:r>
            <a:r>
              <a:rPr sz="4400"/>
              <a:t>KARNEGO</a:t>
            </a:r>
          </a:p>
        </p:txBody>
      </p:sp>
      <p:sp>
        <p:nvSpPr>
          <p:cNvPr id="4" name="object 4"/>
          <p:cNvSpPr txBox="1"/>
          <p:nvPr/>
        </p:nvSpPr>
        <p:spPr>
          <a:xfrm>
            <a:off x="1287780" y="2764535"/>
            <a:ext cx="3054350" cy="2891155"/>
          </a:xfrm>
          <a:prstGeom prst="rect">
            <a:avLst/>
          </a:prstGeom>
          <a:solidFill>
            <a:srgbClr val="3B966F"/>
          </a:solidFill>
        </p:spPr>
        <p:txBody>
          <a:bodyPr vert="horz" wrap="square" lIns="0" tIns="0" rIns="0" bIns="0" rtlCol="0">
            <a:spAutoFit/>
          </a:bodyPr>
          <a:lstStyle/>
          <a:p>
            <a:pPr marL="308610">
              <a:lnSpc>
                <a:spcPts val="7425"/>
              </a:lnSpc>
            </a:pPr>
            <a:r>
              <a:rPr sz="6300" spc="-5">
                <a:solidFill>
                  <a:srgbClr val="FFFFFF"/>
                </a:solidFill>
                <a:latin typeface="Garamond"/>
                <a:cs typeface="Garamond"/>
              </a:rPr>
              <a:t>01</a:t>
            </a:r>
            <a:endParaRPr sz="6300">
              <a:latin typeface="Garamond"/>
              <a:cs typeface="Garamond"/>
            </a:endParaRPr>
          </a:p>
          <a:p>
            <a:pPr marL="308610" marR="906144">
              <a:lnSpc>
                <a:spcPct val="84400"/>
              </a:lnSpc>
              <a:spcBef>
                <a:spcPts val="1590"/>
              </a:spcBef>
            </a:pPr>
            <a:r>
              <a:rPr sz="2100">
                <a:solidFill>
                  <a:srgbClr val="FFFFFF"/>
                </a:solidFill>
                <a:latin typeface="Garamond"/>
                <a:cs typeface="Garamond"/>
              </a:rPr>
              <a:t>1) </a:t>
            </a:r>
            <a:r>
              <a:rPr sz="2100" spc="-5">
                <a:solidFill>
                  <a:srgbClr val="FFFFFF"/>
                </a:solidFill>
                <a:latin typeface="Garamond"/>
                <a:cs typeface="Garamond"/>
              </a:rPr>
              <a:t>porządkująca</a:t>
            </a:r>
            <a:r>
              <a:rPr sz="2100" spc="-65">
                <a:solidFill>
                  <a:srgbClr val="FFFFFF"/>
                </a:solidFill>
                <a:latin typeface="Garamond"/>
                <a:cs typeface="Garamond"/>
              </a:rPr>
              <a:t> </a:t>
            </a:r>
            <a:r>
              <a:rPr sz="2100">
                <a:solidFill>
                  <a:srgbClr val="FFFFFF"/>
                </a:solidFill>
                <a:latin typeface="Garamond"/>
                <a:cs typeface="Garamond"/>
              </a:rPr>
              <a:t>–  </a:t>
            </a:r>
            <a:r>
              <a:rPr sz="2100" spc="-10">
                <a:solidFill>
                  <a:srgbClr val="FFFFFF"/>
                </a:solidFill>
                <a:latin typeface="Garamond"/>
                <a:cs typeface="Garamond"/>
              </a:rPr>
              <a:t>stwarza podstawy  prawne </a:t>
            </a:r>
            <a:r>
              <a:rPr sz="2100">
                <a:solidFill>
                  <a:srgbClr val="FFFFFF"/>
                </a:solidFill>
                <a:latin typeface="Garamond"/>
                <a:cs typeface="Garamond"/>
              </a:rPr>
              <a:t>i </a:t>
            </a:r>
            <a:r>
              <a:rPr sz="2100" spc="-10">
                <a:solidFill>
                  <a:srgbClr val="FFFFFF"/>
                </a:solidFill>
                <a:latin typeface="Garamond"/>
                <a:cs typeface="Garamond"/>
              </a:rPr>
              <a:t>ramy  </a:t>
            </a:r>
            <a:r>
              <a:rPr sz="2100" spc="-5">
                <a:solidFill>
                  <a:srgbClr val="FFFFFF"/>
                </a:solidFill>
                <a:latin typeface="Garamond"/>
                <a:cs typeface="Garamond"/>
              </a:rPr>
              <a:t>działania </a:t>
            </a:r>
            <a:r>
              <a:rPr sz="2100">
                <a:solidFill>
                  <a:srgbClr val="FFFFFF"/>
                </a:solidFill>
                <a:latin typeface="Garamond"/>
                <a:cs typeface="Garamond"/>
              </a:rPr>
              <a:t>w toku  </a:t>
            </a:r>
            <a:r>
              <a:rPr sz="2100" spc="-10">
                <a:solidFill>
                  <a:srgbClr val="FFFFFF"/>
                </a:solidFill>
                <a:latin typeface="Garamond"/>
                <a:cs typeface="Garamond"/>
              </a:rPr>
              <a:t>procesu</a:t>
            </a:r>
            <a:endParaRPr sz="2100">
              <a:latin typeface="Garamond"/>
              <a:cs typeface="Garamond"/>
            </a:endParaRPr>
          </a:p>
        </p:txBody>
      </p:sp>
      <p:sp>
        <p:nvSpPr>
          <p:cNvPr id="5" name="object 5"/>
          <p:cNvSpPr txBox="1"/>
          <p:nvPr/>
        </p:nvSpPr>
        <p:spPr>
          <a:xfrm>
            <a:off x="4568952" y="2764535"/>
            <a:ext cx="3054350" cy="2891155"/>
          </a:xfrm>
          <a:prstGeom prst="rect">
            <a:avLst/>
          </a:prstGeom>
          <a:solidFill>
            <a:srgbClr val="40969A"/>
          </a:solidFill>
        </p:spPr>
        <p:txBody>
          <a:bodyPr vert="horz" wrap="square" lIns="0" tIns="0" rIns="0" bIns="0" rtlCol="0">
            <a:spAutoFit/>
          </a:bodyPr>
          <a:lstStyle/>
          <a:p>
            <a:pPr marL="308610">
              <a:lnSpc>
                <a:spcPts val="7425"/>
              </a:lnSpc>
            </a:pPr>
            <a:r>
              <a:rPr sz="6300" spc="-5">
                <a:solidFill>
                  <a:srgbClr val="FFFFFF"/>
                </a:solidFill>
                <a:latin typeface="Garamond"/>
                <a:cs typeface="Garamond"/>
              </a:rPr>
              <a:t>02</a:t>
            </a:r>
            <a:endParaRPr sz="6300">
              <a:latin typeface="Garamond"/>
              <a:cs typeface="Garamond"/>
            </a:endParaRPr>
          </a:p>
          <a:p>
            <a:pPr marL="308610" marR="341630">
              <a:lnSpc>
                <a:spcPct val="84400"/>
              </a:lnSpc>
              <a:spcBef>
                <a:spcPts val="1590"/>
              </a:spcBef>
            </a:pPr>
            <a:r>
              <a:rPr sz="2100">
                <a:solidFill>
                  <a:srgbClr val="FFFFFF"/>
                </a:solidFill>
                <a:latin typeface="Garamond"/>
                <a:cs typeface="Garamond"/>
              </a:rPr>
              <a:t>2) instrumentalna –  kreuje taki kształt  </a:t>
            </a:r>
            <a:r>
              <a:rPr sz="2100" spc="-5">
                <a:solidFill>
                  <a:srgbClr val="FFFFFF"/>
                </a:solidFill>
                <a:latin typeface="Garamond"/>
                <a:cs typeface="Garamond"/>
              </a:rPr>
              <a:t>procesu, </a:t>
            </a:r>
            <a:r>
              <a:rPr sz="2100" spc="10">
                <a:solidFill>
                  <a:srgbClr val="FFFFFF"/>
                </a:solidFill>
                <a:latin typeface="Garamond"/>
                <a:cs typeface="Garamond"/>
              </a:rPr>
              <a:t>który</a:t>
            </a:r>
            <a:r>
              <a:rPr sz="2100" spc="-65">
                <a:solidFill>
                  <a:srgbClr val="FFFFFF"/>
                </a:solidFill>
                <a:latin typeface="Garamond"/>
                <a:cs typeface="Garamond"/>
              </a:rPr>
              <a:t> </a:t>
            </a:r>
            <a:r>
              <a:rPr sz="2100" spc="-5">
                <a:solidFill>
                  <a:srgbClr val="FFFFFF"/>
                </a:solidFill>
                <a:latin typeface="Garamond"/>
                <a:cs typeface="Garamond"/>
              </a:rPr>
              <a:t>najlepiej  </a:t>
            </a:r>
            <a:r>
              <a:rPr sz="2100" spc="-10">
                <a:solidFill>
                  <a:srgbClr val="FFFFFF"/>
                </a:solidFill>
                <a:latin typeface="Garamond"/>
                <a:cs typeface="Garamond"/>
              </a:rPr>
              <a:t>pozwoli realizować  </a:t>
            </a:r>
            <a:r>
              <a:rPr sz="2100" spc="5">
                <a:solidFill>
                  <a:srgbClr val="FFFFFF"/>
                </a:solidFill>
                <a:latin typeface="Garamond"/>
                <a:cs typeface="Garamond"/>
              </a:rPr>
              <a:t>jego</a:t>
            </a:r>
            <a:r>
              <a:rPr sz="2100">
                <a:solidFill>
                  <a:srgbClr val="FFFFFF"/>
                </a:solidFill>
                <a:latin typeface="Garamond"/>
                <a:cs typeface="Garamond"/>
              </a:rPr>
              <a:t> cele</a:t>
            </a:r>
            <a:endParaRPr sz="2100">
              <a:latin typeface="Garamond"/>
              <a:cs typeface="Garamond"/>
            </a:endParaRPr>
          </a:p>
        </p:txBody>
      </p:sp>
      <p:sp>
        <p:nvSpPr>
          <p:cNvPr id="6" name="object 6"/>
          <p:cNvSpPr txBox="1"/>
          <p:nvPr/>
        </p:nvSpPr>
        <p:spPr>
          <a:xfrm>
            <a:off x="7850123" y="2764535"/>
            <a:ext cx="3054350" cy="2891155"/>
          </a:xfrm>
          <a:prstGeom prst="rect">
            <a:avLst/>
          </a:prstGeom>
          <a:solidFill>
            <a:srgbClr val="446F9D"/>
          </a:solidFill>
        </p:spPr>
        <p:txBody>
          <a:bodyPr vert="horz" wrap="square" lIns="0" tIns="0" rIns="0" bIns="0" rtlCol="0">
            <a:spAutoFit/>
          </a:bodyPr>
          <a:lstStyle/>
          <a:p>
            <a:pPr marL="308610">
              <a:lnSpc>
                <a:spcPts val="7425"/>
              </a:lnSpc>
            </a:pPr>
            <a:r>
              <a:rPr sz="6300" spc="-5">
                <a:solidFill>
                  <a:srgbClr val="FFFFFF"/>
                </a:solidFill>
                <a:latin typeface="Garamond"/>
                <a:cs typeface="Garamond"/>
              </a:rPr>
              <a:t>03</a:t>
            </a:r>
            <a:endParaRPr sz="6300">
              <a:latin typeface="Garamond"/>
              <a:cs typeface="Garamond"/>
            </a:endParaRPr>
          </a:p>
          <a:p>
            <a:pPr marL="308610" marR="684530">
              <a:lnSpc>
                <a:spcPct val="84400"/>
              </a:lnSpc>
              <a:spcBef>
                <a:spcPts val="1590"/>
              </a:spcBef>
            </a:pPr>
            <a:r>
              <a:rPr sz="2100">
                <a:solidFill>
                  <a:srgbClr val="FFFFFF"/>
                </a:solidFill>
                <a:latin typeface="Garamond"/>
                <a:cs typeface="Garamond"/>
              </a:rPr>
              <a:t>3) </a:t>
            </a:r>
            <a:r>
              <a:rPr sz="2100" spc="-5">
                <a:solidFill>
                  <a:srgbClr val="FFFFFF"/>
                </a:solidFill>
                <a:latin typeface="Garamond"/>
                <a:cs typeface="Garamond"/>
              </a:rPr>
              <a:t>gwarancyjna </a:t>
            </a:r>
            <a:r>
              <a:rPr sz="2100">
                <a:solidFill>
                  <a:srgbClr val="FFFFFF"/>
                </a:solidFill>
                <a:latin typeface="Garamond"/>
                <a:cs typeface="Garamond"/>
              </a:rPr>
              <a:t>–  </a:t>
            </a:r>
            <a:r>
              <a:rPr sz="2100" spc="-5">
                <a:solidFill>
                  <a:srgbClr val="FFFFFF"/>
                </a:solidFill>
                <a:latin typeface="Garamond"/>
                <a:cs typeface="Garamond"/>
              </a:rPr>
              <a:t>wyznacza </a:t>
            </a:r>
            <a:r>
              <a:rPr sz="2100" spc="-10">
                <a:solidFill>
                  <a:srgbClr val="FFFFFF"/>
                </a:solidFill>
                <a:latin typeface="Garamond"/>
                <a:cs typeface="Garamond"/>
              </a:rPr>
              <a:t>ramy  </a:t>
            </a:r>
            <a:r>
              <a:rPr sz="2100">
                <a:solidFill>
                  <a:srgbClr val="FFFFFF"/>
                </a:solidFill>
                <a:latin typeface="Garamond"/>
                <a:cs typeface="Garamond"/>
              </a:rPr>
              <a:t>ingerencji w </a:t>
            </a:r>
            <a:r>
              <a:rPr sz="2100" spc="-15">
                <a:solidFill>
                  <a:srgbClr val="FFFFFF"/>
                </a:solidFill>
                <a:latin typeface="Garamond"/>
                <a:cs typeface="Garamond"/>
              </a:rPr>
              <a:t>prawa</a:t>
            </a:r>
            <a:r>
              <a:rPr sz="2100" spc="-70">
                <a:solidFill>
                  <a:srgbClr val="FFFFFF"/>
                </a:solidFill>
                <a:latin typeface="Garamond"/>
                <a:cs typeface="Garamond"/>
              </a:rPr>
              <a:t> </a:t>
            </a:r>
            <a:r>
              <a:rPr sz="2100">
                <a:solidFill>
                  <a:srgbClr val="FFFFFF"/>
                </a:solidFill>
                <a:latin typeface="Garamond"/>
                <a:cs typeface="Garamond"/>
              </a:rPr>
              <a:t>i  </a:t>
            </a:r>
            <a:r>
              <a:rPr sz="2100" spc="-15">
                <a:solidFill>
                  <a:srgbClr val="FFFFFF"/>
                </a:solidFill>
                <a:latin typeface="Garamond"/>
                <a:cs typeface="Garamond"/>
              </a:rPr>
              <a:t>wolności </a:t>
            </a:r>
            <a:r>
              <a:rPr sz="2100" spc="-5">
                <a:solidFill>
                  <a:srgbClr val="FFFFFF"/>
                </a:solidFill>
                <a:latin typeface="Garamond"/>
                <a:cs typeface="Garamond"/>
              </a:rPr>
              <a:t>jednostki</a:t>
            </a:r>
            <a:endParaRPr sz="2100">
              <a:latin typeface="Garamond"/>
              <a:cs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983" y="2421635"/>
            <a:ext cx="9407525" cy="0"/>
          </a:xfrm>
          <a:custGeom>
            <a:avLst/>
            <a:gdLst/>
            <a:ahLst/>
            <a:cxnLst/>
            <a:rect l="l" t="t" r="r" b="b"/>
            <a:pathLst>
              <a:path w="9407525">
                <a:moveTo>
                  <a:pt x="0" y="0"/>
                </a:moveTo>
                <a:lnTo>
                  <a:pt x="9407271" y="0"/>
                </a:lnTo>
              </a:path>
            </a:pathLst>
          </a:custGeom>
          <a:ln w="15240">
            <a:solidFill>
              <a:srgbClr val="83992A"/>
            </a:solidFill>
          </a:ln>
        </p:spPr>
        <p:txBody>
          <a:bodyPr wrap="square" lIns="0" tIns="0" rIns="0" bIns="0" rtlCol="0"/>
          <a:lstStyle/>
          <a:p>
            <a:endParaRPr/>
          </a:p>
        </p:txBody>
      </p:sp>
      <p:sp>
        <p:nvSpPr>
          <p:cNvPr id="3" name="object 3"/>
          <p:cNvSpPr txBox="1">
            <a:spLocks noGrp="1"/>
          </p:cNvSpPr>
          <p:nvPr>
            <p:ph type="title"/>
          </p:nvPr>
        </p:nvSpPr>
        <p:spPr>
          <a:xfrm>
            <a:off x="3470909" y="970610"/>
            <a:ext cx="5247005" cy="635000"/>
          </a:xfrm>
          <a:prstGeom prst="rect">
            <a:avLst/>
          </a:prstGeom>
        </p:spPr>
        <p:txBody>
          <a:bodyPr vert="horz" wrap="square" lIns="0" tIns="12065" rIns="0" bIns="0" rtlCol="0">
            <a:spAutoFit/>
          </a:bodyPr>
          <a:lstStyle/>
          <a:p>
            <a:pPr marL="12700">
              <a:lnSpc>
                <a:spcPct val="100000"/>
              </a:lnSpc>
              <a:spcBef>
                <a:spcPts val="95"/>
              </a:spcBef>
            </a:pPr>
            <a:r>
              <a:rPr spc="-10"/>
              <a:t>Odmiany </a:t>
            </a:r>
            <a:r>
              <a:rPr spc="-5"/>
              <a:t>procesu</a:t>
            </a:r>
            <a:r>
              <a:rPr spc="-65"/>
              <a:t> </a:t>
            </a:r>
            <a:r>
              <a:rPr spc="20"/>
              <a:t>karnego</a:t>
            </a:r>
          </a:p>
        </p:txBody>
      </p:sp>
      <p:sp>
        <p:nvSpPr>
          <p:cNvPr id="4" name="object 4"/>
          <p:cNvSpPr txBox="1"/>
          <p:nvPr/>
        </p:nvSpPr>
        <p:spPr>
          <a:xfrm>
            <a:off x="1374394" y="2566161"/>
            <a:ext cx="9079230" cy="2519680"/>
          </a:xfrm>
          <a:prstGeom prst="rect">
            <a:avLst/>
          </a:prstGeom>
        </p:spPr>
        <p:txBody>
          <a:bodyPr vert="horz" wrap="square" lIns="0" tIns="12700" rIns="0" bIns="0" rtlCol="0">
            <a:spAutoFit/>
          </a:bodyPr>
          <a:lstStyle/>
          <a:p>
            <a:pPr marL="299085" indent="-287020">
              <a:lnSpc>
                <a:spcPct val="100000"/>
              </a:lnSpc>
              <a:spcBef>
                <a:spcPts val="100"/>
              </a:spcBef>
              <a:buClr>
                <a:srgbClr val="83992A"/>
              </a:buClr>
              <a:buSzPct val="114583"/>
              <a:buFont typeface="Arial"/>
              <a:buChar char="•"/>
              <a:tabLst>
                <a:tab pos="299085" algn="l"/>
                <a:tab pos="299720" algn="l"/>
              </a:tabLst>
            </a:pPr>
            <a:r>
              <a:rPr sz="2400">
                <a:solidFill>
                  <a:srgbClr val="252525"/>
                </a:solidFill>
                <a:latin typeface="Garamond"/>
                <a:cs typeface="Garamond"/>
              </a:rPr>
              <a:t>z </a:t>
            </a:r>
            <a:r>
              <a:rPr sz="2400" spc="-15">
                <a:solidFill>
                  <a:srgbClr val="252525"/>
                </a:solidFill>
                <a:latin typeface="Garamond"/>
                <a:cs typeface="Garamond"/>
              </a:rPr>
              <a:t>uwagi </a:t>
            </a:r>
            <a:r>
              <a:rPr sz="2400" spc="-5">
                <a:solidFill>
                  <a:srgbClr val="252525"/>
                </a:solidFill>
                <a:latin typeface="Garamond"/>
                <a:cs typeface="Garamond"/>
              </a:rPr>
              <a:t>na </a:t>
            </a:r>
            <a:r>
              <a:rPr sz="2400">
                <a:solidFill>
                  <a:srgbClr val="252525"/>
                </a:solidFill>
                <a:latin typeface="Garamond"/>
                <a:cs typeface="Garamond"/>
              </a:rPr>
              <a:t>sposób ścigania: z </a:t>
            </a:r>
            <a:r>
              <a:rPr sz="2400" spc="-10">
                <a:solidFill>
                  <a:srgbClr val="252525"/>
                </a:solidFill>
                <a:latin typeface="Garamond"/>
                <a:cs typeface="Garamond"/>
              </a:rPr>
              <a:t>oskarżenia </a:t>
            </a:r>
            <a:r>
              <a:rPr sz="2400">
                <a:solidFill>
                  <a:srgbClr val="252525"/>
                </a:solidFill>
                <a:latin typeface="Garamond"/>
                <a:cs typeface="Garamond"/>
              </a:rPr>
              <a:t>publicznego lub </a:t>
            </a:r>
            <a:r>
              <a:rPr sz="2400" spc="5">
                <a:solidFill>
                  <a:srgbClr val="252525"/>
                </a:solidFill>
                <a:latin typeface="Garamond"/>
                <a:cs typeface="Garamond"/>
              </a:rPr>
              <a:t>prywatnego</a:t>
            </a:r>
            <a:r>
              <a:rPr sz="2400" spc="40">
                <a:solidFill>
                  <a:srgbClr val="252525"/>
                </a:solidFill>
                <a:latin typeface="Garamond"/>
                <a:cs typeface="Garamond"/>
              </a:rPr>
              <a:t> </a:t>
            </a:r>
            <a:r>
              <a:rPr sz="2400">
                <a:solidFill>
                  <a:srgbClr val="252525"/>
                </a:solidFill>
                <a:latin typeface="Garamond"/>
                <a:cs typeface="Garamond"/>
              </a:rPr>
              <a:t>→</a:t>
            </a:r>
            <a:endParaRPr sz="2400">
              <a:latin typeface="Garamond"/>
              <a:cs typeface="Garamond"/>
            </a:endParaRPr>
          </a:p>
          <a:p>
            <a:pPr marL="299085">
              <a:lnSpc>
                <a:spcPct val="100000"/>
              </a:lnSpc>
              <a:spcBef>
                <a:spcPts val="10"/>
              </a:spcBef>
            </a:pPr>
            <a:r>
              <a:rPr sz="2400" b="1">
                <a:solidFill>
                  <a:srgbClr val="252525"/>
                </a:solidFill>
                <a:latin typeface="Baskerville Old Face"/>
                <a:cs typeface="Baskerville Old Face"/>
              </a:rPr>
              <a:t>TRYBY PROCESU</a:t>
            </a:r>
            <a:r>
              <a:rPr sz="2400" b="1" spc="-80">
                <a:solidFill>
                  <a:srgbClr val="252525"/>
                </a:solidFill>
                <a:latin typeface="Baskerville Old Face"/>
                <a:cs typeface="Baskerville Old Face"/>
              </a:rPr>
              <a:t> </a:t>
            </a:r>
            <a:r>
              <a:rPr sz="2400" b="1" spc="-5">
                <a:solidFill>
                  <a:srgbClr val="252525"/>
                </a:solidFill>
                <a:latin typeface="Baskerville Old Face"/>
                <a:cs typeface="Baskerville Old Face"/>
              </a:rPr>
              <a:t>KARNEGO</a:t>
            </a:r>
            <a:endParaRPr sz="2400">
              <a:latin typeface="Baskerville Old Face"/>
              <a:cs typeface="Baskerville Old Face"/>
            </a:endParaRPr>
          </a:p>
          <a:p>
            <a:pPr marL="299085" marR="895350" indent="-287020">
              <a:lnSpc>
                <a:spcPct val="100000"/>
              </a:lnSpc>
              <a:spcBef>
                <a:spcPts val="1165"/>
              </a:spcBef>
              <a:buClr>
                <a:srgbClr val="83992A"/>
              </a:buClr>
              <a:buSzPct val="114583"/>
              <a:buFont typeface="Arial"/>
              <a:buChar char="•"/>
              <a:tabLst>
                <a:tab pos="299085" algn="l"/>
                <a:tab pos="299720" algn="l"/>
              </a:tabLst>
            </a:pPr>
            <a:r>
              <a:rPr sz="2400" spc="-5">
                <a:solidFill>
                  <a:srgbClr val="252525"/>
                </a:solidFill>
                <a:latin typeface="Garamond"/>
                <a:cs typeface="Garamond"/>
              </a:rPr>
              <a:t>ze względu na osobę </a:t>
            </a:r>
            <a:r>
              <a:rPr sz="2400">
                <a:solidFill>
                  <a:srgbClr val="252525"/>
                </a:solidFill>
                <a:latin typeface="Garamond"/>
                <a:cs typeface="Garamond"/>
              </a:rPr>
              <a:t>oskarżonego: </a:t>
            </a:r>
            <a:r>
              <a:rPr sz="2400" spc="-15">
                <a:solidFill>
                  <a:srgbClr val="252525"/>
                </a:solidFill>
                <a:latin typeface="Garamond"/>
                <a:cs typeface="Garamond"/>
              </a:rPr>
              <a:t>postępowanie </a:t>
            </a:r>
            <a:r>
              <a:rPr sz="2400">
                <a:solidFill>
                  <a:srgbClr val="252525"/>
                </a:solidFill>
                <a:latin typeface="Garamond"/>
                <a:cs typeface="Garamond"/>
              </a:rPr>
              <a:t>w </a:t>
            </a:r>
            <a:r>
              <a:rPr sz="2400" spc="-20">
                <a:solidFill>
                  <a:srgbClr val="252525"/>
                </a:solidFill>
                <a:latin typeface="Garamond"/>
                <a:cs typeface="Garamond"/>
              </a:rPr>
              <a:t>sprawach </a:t>
            </a:r>
            <a:r>
              <a:rPr sz="2400" spc="-5">
                <a:solidFill>
                  <a:srgbClr val="252525"/>
                </a:solidFill>
                <a:latin typeface="Garamond"/>
                <a:cs typeface="Garamond"/>
              </a:rPr>
              <a:t>osób  </a:t>
            </a:r>
            <a:r>
              <a:rPr sz="2400" spc="-10">
                <a:solidFill>
                  <a:srgbClr val="252525"/>
                </a:solidFill>
                <a:latin typeface="Garamond"/>
                <a:cs typeface="Garamond"/>
              </a:rPr>
              <a:t>pełnoletnich, nieletnich </a:t>
            </a:r>
            <a:r>
              <a:rPr sz="2400">
                <a:solidFill>
                  <a:srgbClr val="252525"/>
                </a:solidFill>
                <a:latin typeface="Garamond"/>
                <a:cs typeface="Garamond"/>
              </a:rPr>
              <a:t>i </a:t>
            </a:r>
            <a:r>
              <a:rPr sz="2400" spc="-20">
                <a:solidFill>
                  <a:srgbClr val="252525"/>
                </a:solidFill>
                <a:latin typeface="Garamond"/>
                <a:cs typeface="Garamond"/>
              </a:rPr>
              <a:t>wobec </a:t>
            </a:r>
            <a:r>
              <a:rPr sz="2400" spc="-5">
                <a:solidFill>
                  <a:srgbClr val="252525"/>
                </a:solidFill>
                <a:latin typeface="Garamond"/>
                <a:cs typeface="Garamond"/>
              </a:rPr>
              <a:t>osób</a:t>
            </a:r>
            <a:r>
              <a:rPr sz="2400" spc="65">
                <a:solidFill>
                  <a:srgbClr val="252525"/>
                </a:solidFill>
                <a:latin typeface="Garamond"/>
                <a:cs typeface="Garamond"/>
              </a:rPr>
              <a:t> </a:t>
            </a:r>
            <a:r>
              <a:rPr sz="2400" spc="-25">
                <a:solidFill>
                  <a:srgbClr val="252525"/>
                </a:solidFill>
                <a:latin typeface="Garamond"/>
                <a:cs typeface="Garamond"/>
              </a:rPr>
              <a:t>wojskowych</a:t>
            </a:r>
            <a:endParaRPr sz="2400">
              <a:latin typeface="Garamond"/>
              <a:cs typeface="Garamond"/>
            </a:endParaRPr>
          </a:p>
          <a:p>
            <a:pPr marL="299085" marR="5080" indent="-287020">
              <a:lnSpc>
                <a:spcPct val="100000"/>
              </a:lnSpc>
              <a:spcBef>
                <a:spcPts val="1180"/>
              </a:spcBef>
              <a:buClr>
                <a:srgbClr val="83992A"/>
              </a:buClr>
              <a:buSzPct val="114583"/>
              <a:buFont typeface="Arial"/>
              <a:buChar char="•"/>
              <a:tabLst>
                <a:tab pos="299085" algn="l"/>
                <a:tab pos="299720" algn="l"/>
              </a:tabLst>
            </a:pPr>
            <a:r>
              <a:rPr sz="2400" spc="-15">
                <a:solidFill>
                  <a:srgbClr val="252525"/>
                </a:solidFill>
                <a:latin typeface="Garamond"/>
                <a:cs typeface="Garamond"/>
              </a:rPr>
              <a:t>postępowanie </a:t>
            </a:r>
            <a:r>
              <a:rPr sz="2400" spc="-25">
                <a:solidFill>
                  <a:srgbClr val="252525"/>
                </a:solidFill>
                <a:latin typeface="Garamond"/>
                <a:cs typeface="Garamond"/>
              </a:rPr>
              <a:t>podstawowe </a:t>
            </a:r>
            <a:r>
              <a:rPr sz="2400">
                <a:solidFill>
                  <a:srgbClr val="252525"/>
                </a:solidFill>
                <a:latin typeface="Garamond"/>
                <a:cs typeface="Garamond"/>
              </a:rPr>
              <a:t>w </a:t>
            </a:r>
            <a:r>
              <a:rPr sz="2400" spc="10">
                <a:solidFill>
                  <a:srgbClr val="252525"/>
                </a:solidFill>
                <a:latin typeface="Garamond"/>
                <a:cs typeface="Garamond"/>
              </a:rPr>
              <a:t>trybie </a:t>
            </a:r>
            <a:r>
              <a:rPr sz="2400" spc="-10">
                <a:solidFill>
                  <a:srgbClr val="252525"/>
                </a:solidFill>
                <a:latin typeface="Garamond"/>
                <a:cs typeface="Garamond"/>
              </a:rPr>
              <a:t>zwyczajnym </a:t>
            </a:r>
            <a:r>
              <a:rPr sz="2400">
                <a:solidFill>
                  <a:srgbClr val="252525"/>
                </a:solidFill>
                <a:latin typeface="Garamond"/>
                <a:cs typeface="Garamond"/>
              </a:rPr>
              <a:t>i </a:t>
            </a:r>
            <a:r>
              <a:rPr sz="2400" spc="-15">
                <a:solidFill>
                  <a:srgbClr val="252525"/>
                </a:solidFill>
                <a:latin typeface="Garamond"/>
                <a:cs typeface="Garamond"/>
              </a:rPr>
              <a:t>postępowania </a:t>
            </a:r>
            <a:r>
              <a:rPr sz="2400">
                <a:solidFill>
                  <a:srgbClr val="252525"/>
                </a:solidFill>
                <a:latin typeface="Garamond"/>
                <a:cs typeface="Garamond"/>
              </a:rPr>
              <a:t>w trybach  </a:t>
            </a:r>
            <a:r>
              <a:rPr sz="2400" spc="-10">
                <a:solidFill>
                  <a:srgbClr val="252525"/>
                </a:solidFill>
                <a:latin typeface="Garamond"/>
                <a:cs typeface="Garamond"/>
              </a:rPr>
              <a:t>szczególnych</a:t>
            </a:r>
            <a:endParaRPr sz="2400">
              <a:latin typeface="Garamond"/>
              <a:cs typeface="Garamond"/>
            </a:endParaRPr>
          </a:p>
        </p:txBody>
      </p:sp>
      <p:sp>
        <p:nvSpPr>
          <p:cNvPr id="5" name="object 5"/>
          <p:cNvSpPr/>
          <p:nvPr/>
        </p:nvSpPr>
        <p:spPr>
          <a:xfrm>
            <a:off x="7095743" y="2142744"/>
            <a:ext cx="358140" cy="287020"/>
          </a:xfrm>
          <a:custGeom>
            <a:avLst/>
            <a:gdLst/>
            <a:ahLst/>
            <a:cxnLst/>
            <a:rect l="l" t="t" r="r" b="b"/>
            <a:pathLst>
              <a:path w="358140" h="287019">
                <a:moveTo>
                  <a:pt x="214883" y="0"/>
                </a:moveTo>
                <a:lnTo>
                  <a:pt x="214883" y="71627"/>
                </a:lnTo>
                <a:lnTo>
                  <a:pt x="0" y="71627"/>
                </a:lnTo>
                <a:lnTo>
                  <a:pt x="0" y="214883"/>
                </a:lnTo>
                <a:lnTo>
                  <a:pt x="214883" y="214883"/>
                </a:lnTo>
                <a:lnTo>
                  <a:pt x="214883" y="286511"/>
                </a:lnTo>
                <a:lnTo>
                  <a:pt x="358139" y="143255"/>
                </a:lnTo>
                <a:lnTo>
                  <a:pt x="214883" y="0"/>
                </a:lnTo>
                <a:close/>
              </a:path>
            </a:pathLst>
          </a:custGeom>
          <a:solidFill>
            <a:srgbClr val="83992A"/>
          </a:solidFill>
        </p:spPr>
        <p:txBody>
          <a:bodyPr wrap="square" lIns="0" tIns="0" rIns="0" bIns="0" rtlCol="0"/>
          <a:lstStyle/>
          <a:p>
            <a:endParaRPr/>
          </a:p>
        </p:txBody>
      </p:sp>
      <p:sp>
        <p:nvSpPr>
          <p:cNvPr id="6" name="object 6"/>
          <p:cNvSpPr/>
          <p:nvPr/>
        </p:nvSpPr>
        <p:spPr>
          <a:xfrm>
            <a:off x="7095743" y="2142744"/>
            <a:ext cx="358140" cy="287020"/>
          </a:xfrm>
          <a:custGeom>
            <a:avLst/>
            <a:gdLst/>
            <a:ahLst/>
            <a:cxnLst/>
            <a:rect l="l" t="t" r="r" b="b"/>
            <a:pathLst>
              <a:path w="358140" h="287019">
                <a:moveTo>
                  <a:pt x="0" y="71627"/>
                </a:moveTo>
                <a:lnTo>
                  <a:pt x="214883" y="71627"/>
                </a:lnTo>
                <a:lnTo>
                  <a:pt x="214883" y="0"/>
                </a:lnTo>
                <a:lnTo>
                  <a:pt x="358139" y="143255"/>
                </a:lnTo>
                <a:lnTo>
                  <a:pt x="214883" y="286511"/>
                </a:lnTo>
                <a:lnTo>
                  <a:pt x="214883" y="214883"/>
                </a:lnTo>
                <a:lnTo>
                  <a:pt x="0" y="214883"/>
                </a:lnTo>
                <a:lnTo>
                  <a:pt x="0" y="71627"/>
                </a:lnTo>
                <a:close/>
              </a:path>
            </a:pathLst>
          </a:custGeom>
          <a:ln w="15240">
            <a:solidFill>
              <a:srgbClr val="5F6E1C"/>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431A1F65980164B853679E319D143B8" ma:contentTypeVersion="6" ma:contentTypeDescription="Utwórz nowy dokument." ma:contentTypeScope="" ma:versionID="27e8a13220763b616e7ffb177617fe7f">
  <xsd:schema xmlns:xsd="http://www.w3.org/2001/XMLSchema" xmlns:xs="http://www.w3.org/2001/XMLSchema" xmlns:p="http://schemas.microsoft.com/office/2006/metadata/properties" xmlns:ns2="1a5378cd-315c-435a-885b-191c7c93c01e" targetNamespace="http://schemas.microsoft.com/office/2006/metadata/properties" ma:root="true" ma:fieldsID="0f2168612580564a53566a39ff2cb361" ns2:_="">
    <xsd:import namespace="1a5378cd-315c-435a-885b-191c7c93c0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378cd-315c-435a-885b-191c7c93c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78EA13-2EA5-4E09-8615-65296CD9F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378cd-315c-435a-885b-191c7c93c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D2FC3A-C9CE-4F32-AE93-8174E2252EC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61EA107-6A7C-471A-89D8-C73FAF6E35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TotalTime>
  <Words>3515</Words>
  <Application>Microsoft Office PowerPoint</Application>
  <PresentationFormat>Panoramiczny</PresentationFormat>
  <Paragraphs>346</Paragraphs>
  <Slides>47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47</vt:i4>
      </vt:variant>
    </vt:vector>
  </HeadingPairs>
  <TitlesOfParts>
    <vt:vector size="55" baseType="lpstr">
      <vt:lpstr>Arial</vt:lpstr>
      <vt:lpstr>Baskerville Old Face</vt:lpstr>
      <vt:lpstr>Calibri</vt:lpstr>
      <vt:lpstr>Garamond</vt:lpstr>
      <vt:lpstr>Times New Roman</vt:lpstr>
      <vt:lpstr>Tw Cen MT Condensed Extra Bold</vt:lpstr>
      <vt:lpstr>Wingdings</vt:lpstr>
      <vt:lpstr>Office Theme</vt:lpstr>
      <vt:lpstr>Postępowanie karne</vt:lpstr>
      <vt:lpstr>Prezentacja programu PowerPoint</vt:lpstr>
      <vt:lpstr>Podstawowe pojęcie procesu karnego</vt:lpstr>
      <vt:lpstr>Prezentacja programu PowerPoint</vt:lpstr>
      <vt:lpstr>1</vt:lpstr>
      <vt:lpstr>Dyrektywa</vt:lpstr>
      <vt:lpstr>DOKTRYNALNE CELE PROCESU KARNEGO - S. WALTOŚ</vt:lpstr>
      <vt:lpstr>FUNKCJE PROCESU KARNEGO</vt:lpstr>
      <vt:lpstr>Odmiany procesu karnego</vt:lpstr>
      <vt:lpstr>Postępowanie zwyczajne i postępowania  szczególne</vt:lpstr>
      <vt:lpstr>Postępowanie zwyczajne i postępowania  szczególne</vt:lpstr>
      <vt:lpstr>STADIA PROCESU</vt:lpstr>
      <vt:lpstr>Przebieg procesu karnego</vt:lpstr>
      <vt:lpstr>Prezentacja programu PowerPoint</vt:lpstr>
      <vt:lpstr>Prezentacja programu PowerPoint</vt:lpstr>
      <vt:lpstr>POSTĘPOWANIE JURYSDYKCYJNE</vt:lpstr>
      <vt:lpstr>PROCES INKWIZYCYJNY</vt:lpstr>
      <vt:lpstr>PROCES KONTRADYKTORYJNY</vt:lpstr>
      <vt:lpstr>ŹRÓDŁA PRAWA KARNEGO PROCESOWEGO</vt:lpstr>
      <vt:lpstr>publicznego</vt:lpstr>
      <vt:lpstr>TRYB PUBLICZNOSKARGOWY</vt:lpstr>
      <vt:lpstr>TRYB PRYWATNOSKARGOWY</vt:lpstr>
      <vt:lpstr>Przestępstwa ścigane z oskarżenia publicznego</vt:lpstr>
      <vt:lpstr>Przestępstwa ścigane z oskarżenia publicznego</vt:lpstr>
      <vt:lpstr>WNIOSEK O ŚCIGANIE</vt:lpstr>
      <vt:lpstr>Przestępstwa ścigane z oskarżenia prywatnego</vt:lpstr>
      <vt:lpstr>SĄDY W POLSCE</vt:lpstr>
      <vt:lpstr>KONSTYTUCJA RP</vt:lpstr>
      <vt:lpstr>KONSTYTUCJA RP</vt:lpstr>
      <vt:lpstr>PROKURATURY W POLSCE</vt:lpstr>
      <vt:lpstr>PROKURATURY W POLSCE</vt:lpstr>
      <vt:lpstr>ZASADA PRAWA A ZASADA PROCESOWA - ZASADA PRAWA</vt:lpstr>
      <vt:lpstr>ZASADA PRAWA A ZASADA PROCESOWA - ZASADA PROCESOWA</vt:lpstr>
      <vt:lpstr>ZASADY PRAWA A NORMY PRAWNE</vt:lpstr>
      <vt:lpstr>ZASADY PROCESOWE</vt:lpstr>
      <vt:lpstr>ZASADY ABSTRAKCYJNE I KONKRETNE- ZASADY ABSTRAKCYJNE</vt:lpstr>
      <vt:lpstr>Prezentacja programu PowerPoint</vt:lpstr>
      <vt:lpstr>PODZIAŁ ZASAD PROCESOWYCH (KONKRETNYCH)</vt:lpstr>
      <vt:lpstr>ZASADY DYREKTYWY I ZASADY REGUŁY - ZASADY DYREKTYWY</vt:lpstr>
      <vt:lpstr>Prezentacja programu PowerPoint</vt:lpstr>
      <vt:lpstr>ZASADY NACZELNE WG PROF.  WALTOSIA</vt:lpstr>
      <vt:lpstr>Prezentacja programu PowerPoint</vt:lpstr>
      <vt:lpstr>KLASYFIKACJA ZASAD WG PROF. SKORUPKI</vt:lpstr>
      <vt:lpstr>ZASADY PROCESOWE WG PROF.  SKORUPKI</vt:lpstr>
      <vt:lpstr>C.D.</vt:lpstr>
      <vt:lpstr>ZASADA PRAWDY MATERIALNEJ</vt:lpstr>
      <vt:lpstr>ZASADA KONTRADYKTORYJNOŚCI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karne</dc:title>
  <dc:creator>Paulina</dc:creator>
  <cp:lastModifiedBy>Paulina Anna</cp:lastModifiedBy>
  <cp:revision>8</cp:revision>
  <dcterms:created xsi:type="dcterms:W3CDTF">2020-10-17T12:29:45Z</dcterms:created>
  <dcterms:modified xsi:type="dcterms:W3CDTF">2021-10-09T19:33:34Z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2018-10-24T00:00:00Z</vt:filetime>
  </property>
  <property fmtid="{D5CDD505-2E9C-101B-9397-08002B2CF9AE}" pid="3" name="Creator">
    <vt:lpwstr>Microsoft® PowerPoint® dla Office 365</vt:lpwstr>
  </property>
  <property fmtid="{D5CDD505-2E9C-101B-9397-08002B2CF9AE}" pid="4" name="LastSaved">
    <vt:filetime>2020-10-17T00:00:00Z</vt:filetime>
  </property>
  <property fmtid="{D5CDD505-2E9C-101B-9397-08002B2CF9AE}" pid="5" name="ContentTypeId">
    <vt:lpwstr>0x0101004431A1F65980164B853679E319D143B8</vt:lpwstr>
  </property>
</Properties>
</file>