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6" r:id="rId3"/>
    <p:sldId id="279" r:id="rId4"/>
    <p:sldId id="280" r:id="rId5"/>
    <p:sldId id="281" r:id="rId6"/>
    <p:sldId id="282" r:id="rId7"/>
    <p:sldId id="283" r:id="rId8"/>
    <p:sldId id="284" r:id="rId9"/>
    <p:sldId id="285" r:id="rId10"/>
    <p:sldId id="286" r:id="rId11"/>
    <p:sldId id="287" r:id="rId12"/>
    <p:sldId id="288" r:id="rId13"/>
    <p:sldId id="293" r:id="rId14"/>
    <p:sldId id="294" r:id="rId15"/>
    <p:sldId id="290" r:id="rId16"/>
    <p:sldId id="298" r:id="rId17"/>
    <p:sldId id="318" r:id="rId18"/>
    <p:sldId id="319" r:id="rId19"/>
    <p:sldId id="323" r:id="rId20"/>
    <p:sldId id="328" r:id="rId21"/>
    <p:sldId id="329" r:id="rId22"/>
    <p:sldId id="340" r:id="rId23"/>
    <p:sldId id="341" r:id="rId24"/>
    <p:sldId id="331" r:id="rId25"/>
    <p:sldId id="332" r:id="rId26"/>
    <p:sldId id="333" r:id="rId27"/>
    <p:sldId id="334" r:id="rId28"/>
    <p:sldId id="336" r:id="rId29"/>
    <p:sldId id="337" r:id="rId30"/>
    <p:sldId id="338" r:id="rId31"/>
    <p:sldId id="339" r:id="rId32"/>
    <p:sldId id="371" r:id="rId33"/>
    <p:sldId id="367" r:id="rId34"/>
    <p:sldId id="368" r:id="rId35"/>
    <p:sldId id="370" r:id="rId36"/>
    <p:sldId id="369" r:id="rId37"/>
    <p:sldId id="327" r:id="rId38"/>
    <p:sldId id="374" r:id="rId39"/>
    <p:sldId id="373" r:id="rId40"/>
    <p:sldId id="375" r:id="rId41"/>
    <p:sldId id="376" r:id="rId42"/>
    <p:sldId id="377" r:id="rId43"/>
    <p:sldId id="395" r:id="rId44"/>
    <p:sldId id="396" r:id="rId45"/>
    <p:sldId id="397" r:id="rId46"/>
    <p:sldId id="383" r:id="rId47"/>
    <p:sldId id="384" r:id="rId48"/>
    <p:sldId id="385" r:id="rId49"/>
    <p:sldId id="387" r:id="rId50"/>
    <p:sldId id="388" r:id="rId51"/>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167" autoAdjust="0"/>
    <p:restoredTop sz="94675"/>
  </p:normalViewPr>
  <p:slideViewPr>
    <p:cSldViewPr>
      <p:cViewPr varScale="1">
        <p:scale>
          <a:sx n="119" d="100"/>
          <a:sy n="119" d="100"/>
        </p:scale>
        <p:origin x="1408" y="1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1D8D913-5B88-4C37-AF07-0D82994D2C76}"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pl-PL"/>
        </a:p>
      </dgm:t>
    </dgm:pt>
    <dgm:pt modelId="{D03B3DC0-21C6-4482-9E56-DB448D84C1B5}">
      <dgm:prSet phldrT="[Text]"/>
      <dgm:spPr/>
      <dgm:t>
        <a:bodyPr/>
        <a:lstStyle/>
        <a:p>
          <a:r>
            <a:rPr lang="pl-PL" b="1" dirty="0"/>
            <a:t>OSKARŻYCIEL</a:t>
          </a:r>
        </a:p>
      </dgm:t>
    </dgm:pt>
    <dgm:pt modelId="{2E2FBAAE-C180-464E-9376-33926B1E2EB0}" type="parTrans" cxnId="{828C62EA-E83D-4D6D-9392-51E6A8EFC853}">
      <dgm:prSet/>
      <dgm:spPr/>
      <dgm:t>
        <a:bodyPr/>
        <a:lstStyle/>
        <a:p>
          <a:endParaRPr lang="pl-PL"/>
        </a:p>
      </dgm:t>
    </dgm:pt>
    <dgm:pt modelId="{CD22029C-24A4-41C7-9563-9785A1208DD0}" type="sibTrans" cxnId="{828C62EA-E83D-4D6D-9392-51E6A8EFC853}">
      <dgm:prSet/>
      <dgm:spPr/>
      <dgm:t>
        <a:bodyPr/>
        <a:lstStyle/>
        <a:p>
          <a:endParaRPr lang="pl-PL"/>
        </a:p>
      </dgm:t>
    </dgm:pt>
    <dgm:pt modelId="{645A82DE-37B7-4042-9E8A-7D81568580E0}">
      <dgm:prSet phldrT="[Text]"/>
      <dgm:spPr/>
      <dgm:t>
        <a:bodyPr/>
        <a:lstStyle/>
        <a:p>
          <a:r>
            <a:rPr lang="pl-PL" dirty="0"/>
            <a:t>PUBLICZNY</a:t>
          </a:r>
        </a:p>
      </dgm:t>
    </dgm:pt>
    <dgm:pt modelId="{CF6C112B-5A1B-4CF0-8D18-8BB28206E513}" type="parTrans" cxnId="{EE091D90-5D2A-4A99-98F1-210F9D468E8D}">
      <dgm:prSet/>
      <dgm:spPr/>
      <dgm:t>
        <a:bodyPr/>
        <a:lstStyle/>
        <a:p>
          <a:endParaRPr lang="pl-PL"/>
        </a:p>
      </dgm:t>
    </dgm:pt>
    <dgm:pt modelId="{846D2A79-5801-47B3-8A3F-9DE3CF4728DB}" type="sibTrans" cxnId="{EE091D90-5D2A-4A99-98F1-210F9D468E8D}">
      <dgm:prSet/>
      <dgm:spPr/>
      <dgm:t>
        <a:bodyPr/>
        <a:lstStyle/>
        <a:p>
          <a:endParaRPr lang="pl-PL"/>
        </a:p>
      </dgm:t>
    </dgm:pt>
    <dgm:pt modelId="{81D8C9CF-3F70-4A8E-BAE4-648D2D414B2F}">
      <dgm:prSet phldrT="[Text]"/>
      <dgm:spPr/>
      <dgm:t>
        <a:bodyPr/>
        <a:lstStyle/>
        <a:p>
          <a:r>
            <a:rPr lang="pl-PL" dirty="0"/>
            <a:t>POSIŁKOWY</a:t>
          </a:r>
        </a:p>
      </dgm:t>
    </dgm:pt>
    <dgm:pt modelId="{69C1943B-3747-4039-96A1-207DC959EEFD}" type="parTrans" cxnId="{8327CDC5-40B6-4B0A-9B5B-FFAE99DFB7BF}">
      <dgm:prSet/>
      <dgm:spPr/>
      <dgm:t>
        <a:bodyPr/>
        <a:lstStyle/>
        <a:p>
          <a:endParaRPr lang="pl-PL"/>
        </a:p>
      </dgm:t>
    </dgm:pt>
    <dgm:pt modelId="{B06184F9-8BD7-4B83-A124-4093AD24454F}" type="sibTrans" cxnId="{8327CDC5-40B6-4B0A-9B5B-FFAE99DFB7BF}">
      <dgm:prSet/>
      <dgm:spPr/>
      <dgm:t>
        <a:bodyPr/>
        <a:lstStyle/>
        <a:p>
          <a:endParaRPr lang="pl-PL"/>
        </a:p>
      </dgm:t>
    </dgm:pt>
    <dgm:pt modelId="{522CAA5A-92E5-4EA1-8599-E3E86AB752DD}">
      <dgm:prSet phldrT="[Text]"/>
      <dgm:spPr/>
      <dgm:t>
        <a:bodyPr/>
        <a:lstStyle/>
        <a:p>
          <a:r>
            <a:rPr lang="pl-PL" dirty="0"/>
            <a:t>PRYWATNY</a:t>
          </a:r>
        </a:p>
      </dgm:t>
    </dgm:pt>
    <dgm:pt modelId="{F1DA8A1D-E9D2-4B5C-98B2-21186D917FD2}" type="parTrans" cxnId="{516F8997-6C84-4853-8F8C-DFAF595713E5}">
      <dgm:prSet/>
      <dgm:spPr/>
      <dgm:t>
        <a:bodyPr/>
        <a:lstStyle/>
        <a:p>
          <a:endParaRPr lang="pl-PL"/>
        </a:p>
      </dgm:t>
    </dgm:pt>
    <dgm:pt modelId="{F439AAF9-491A-4F0C-B792-23D7A96E6AD2}" type="sibTrans" cxnId="{516F8997-6C84-4853-8F8C-DFAF595713E5}">
      <dgm:prSet/>
      <dgm:spPr/>
      <dgm:t>
        <a:bodyPr/>
        <a:lstStyle/>
        <a:p>
          <a:endParaRPr lang="pl-PL"/>
        </a:p>
      </dgm:t>
    </dgm:pt>
    <dgm:pt modelId="{1D1D86A2-18A8-432E-B3F0-474113747634}" type="pres">
      <dgm:prSet presAssocID="{F1D8D913-5B88-4C37-AF07-0D82994D2C76}" presName="diagram" presStyleCnt="0">
        <dgm:presLayoutVars>
          <dgm:chPref val="1"/>
          <dgm:dir/>
          <dgm:animOne val="branch"/>
          <dgm:animLvl val="lvl"/>
          <dgm:resizeHandles val="exact"/>
        </dgm:presLayoutVars>
      </dgm:prSet>
      <dgm:spPr/>
    </dgm:pt>
    <dgm:pt modelId="{AE9814CF-339E-4633-BA1A-3FABE034CA70}" type="pres">
      <dgm:prSet presAssocID="{D03B3DC0-21C6-4482-9E56-DB448D84C1B5}" presName="root1" presStyleCnt="0"/>
      <dgm:spPr/>
    </dgm:pt>
    <dgm:pt modelId="{F0ABB39D-A395-46F3-9855-ABBC8A5A9269}" type="pres">
      <dgm:prSet presAssocID="{D03B3DC0-21C6-4482-9E56-DB448D84C1B5}" presName="LevelOneTextNode" presStyleLbl="node0" presStyleIdx="0" presStyleCnt="1" custLinFactNeighborX="-33637" custLinFactNeighborY="1895">
        <dgm:presLayoutVars>
          <dgm:chPref val="3"/>
        </dgm:presLayoutVars>
      </dgm:prSet>
      <dgm:spPr/>
    </dgm:pt>
    <dgm:pt modelId="{22823C5A-3AC5-4A9B-9E80-E251E9CDD643}" type="pres">
      <dgm:prSet presAssocID="{D03B3DC0-21C6-4482-9E56-DB448D84C1B5}" presName="level2hierChild" presStyleCnt="0"/>
      <dgm:spPr/>
    </dgm:pt>
    <dgm:pt modelId="{696C574F-2FAF-4F6E-9A18-2EB3FDB40FC1}" type="pres">
      <dgm:prSet presAssocID="{CF6C112B-5A1B-4CF0-8D18-8BB28206E513}" presName="conn2-1" presStyleLbl="parChTrans1D2" presStyleIdx="0" presStyleCnt="3"/>
      <dgm:spPr/>
    </dgm:pt>
    <dgm:pt modelId="{FD3AE330-B660-4CFB-9498-020E5B4C50F9}" type="pres">
      <dgm:prSet presAssocID="{CF6C112B-5A1B-4CF0-8D18-8BB28206E513}" presName="connTx" presStyleLbl="parChTrans1D2" presStyleIdx="0" presStyleCnt="3"/>
      <dgm:spPr/>
    </dgm:pt>
    <dgm:pt modelId="{C56DEEDD-3CB8-47FD-BA92-1FB876D7B1F7}" type="pres">
      <dgm:prSet presAssocID="{645A82DE-37B7-4042-9E8A-7D81568580E0}" presName="root2" presStyleCnt="0"/>
      <dgm:spPr/>
    </dgm:pt>
    <dgm:pt modelId="{7DFE301B-157E-4C52-9076-19044195C47F}" type="pres">
      <dgm:prSet presAssocID="{645A82DE-37B7-4042-9E8A-7D81568580E0}" presName="LevelTwoTextNode" presStyleLbl="node2" presStyleIdx="0" presStyleCnt="3" custLinFactNeighborX="-41948" custLinFactNeighborY="11544">
        <dgm:presLayoutVars>
          <dgm:chPref val="3"/>
        </dgm:presLayoutVars>
      </dgm:prSet>
      <dgm:spPr/>
    </dgm:pt>
    <dgm:pt modelId="{425872E5-A001-4D53-AF8F-F49C671030C4}" type="pres">
      <dgm:prSet presAssocID="{645A82DE-37B7-4042-9E8A-7D81568580E0}" presName="level3hierChild" presStyleCnt="0"/>
      <dgm:spPr/>
    </dgm:pt>
    <dgm:pt modelId="{B43C18C3-8FF1-45DF-BF20-3017B568A641}" type="pres">
      <dgm:prSet presAssocID="{69C1943B-3747-4039-96A1-207DC959EEFD}" presName="conn2-1" presStyleLbl="parChTrans1D2" presStyleIdx="1" presStyleCnt="3"/>
      <dgm:spPr/>
    </dgm:pt>
    <dgm:pt modelId="{3958FF55-7C70-4ABC-8598-2836421C029E}" type="pres">
      <dgm:prSet presAssocID="{69C1943B-3747-4039-96A1-207DC959EEFD}" presName="connTx" presStyleLbl="parChTrans1D2" presStyleIdx="1" presStyleCnt="3"/>
      <dgm:spPr/>
    </dgm:pt>
    <dgm:pt modelId="{5AD742DB-3179-4487-8E8D-A71E3C6BA9CC}" type="pres">
      <dgm:prSet presAssocID="{81D8C9CF-3F70-4A8E-BAE4-648D2D414B2F}" presName="root2" presStyleCnt="0"/>
      <dgm:spPr/>
    </dgm:pt>
    <dgm:pt modelId="{F3871BEB-2571-4CE8-8C7A-25B34C5B1948}" type="pres">
      <dgm:prSet presAssocID="{81D8C9CF-3F70-4A8E-BAE4-648D2D414B2F}" presName="LevelTwoTextNode" presStyleLbl="node2" presStyleIdx="1" presStyleCnt="3" custLinFactNeighborX="-41271" custLinFactNeighborY="3210">
        <dgm:presLayoutVars>
          <dgm:chPref val="3"/>
        </dgm:presLayoutVars>
      </dgm:prSet>
      <dgm:spPr/>
    </dgm:pt>
    <dgm:pt modelId="{C507B0E1-97E5-401E-9945-F6D0FF9EA21A}" type="pres">
      <dgm:prSet presAssocID="{81D8C9CF-3F70-4A8E-BAE4-648D2D414B2F}" presName="level3hierChild" presStyleCnt="0"/>
      <dgm:spPr/>
    </dgm:pt>
    <dgm:pt modelId="{C71FEFAE-D9C5-4F67-921D-DC1A5B64C724}" type="pres">
      <dgm:prSet presAssocID="{F1DA8A1D-E9D2-4B5C-98B2-21186D917FD2}" presName="conn2-1" presStyleLbl="parChTrans1D2" presStyleIdx="2" presStyleCnt="3"/>
      <dgm:spPr/>
    </dgm:pt>
    <dgm:pt modelId="{B23459BD-6686-432B-80F0-8D2012A77300}" type="pres">
      <dgm:prSet presAssocID="{F1DA8A1D-E9D2-4B5C-98B2-21186D917FD2}" presName="connTx" presStyleLbl="parChTrans1D2" presStyleIdx="2" presStyleCnt="3"/>
      <dgm:spPr/>
    </dgm:pt>
    <dgm:pt modelId="{880AC556-0A28-42A6-8635-36976F14285F}" type="pres">
      <dgm:prSet presAssocID="{522CAA5A-92E5-4EA1-8599-E3E86AB752DD}" presName="root2" presStyleCnt="0"/>
      <dgm:spPr/>
    </dgm:pt>
    <dgm:pt modelId="{20056DB1-97BB-4BCE-8F47-FF7A460D3A3E}" type="pres">
      <dgm:prSet presAssocID="{522CAA5A-92E5-4EA1-8599-E3E86AB752DD}" presName="LevelTwoTextNode" presStyleLbl="node2" presStyleIdx="2" presStyleCnt="3" custLinFactNeighborX="-41361" custLinFactNeighborY="318">
        <dgm:presLayoutVars>
          <dgm:chPref val="3"/>
        </dgm:presLayoutVars>
      </dgm:prSet>
      <dgm:spPr/>
    </dgm:pt>
    <dgm:pt modelId="{3E250B64-8BE2-445A-986A-B60E9EBADF4A}" type="pres">
      <dgm:prSet presAssocID="{522CAA5A-92E5-4EA1-8599-E3E86AB752DD}" presName="level3hierChild" presStyleCnt="0"/>
      <dgm:spPr/>
    </dgm:pt>
  </dgm:ptLst>
  <dgm:cxnLst>
    <dgm:cxn modelId="{89220003-59DB-4F5A-B7FF-1E587DF0C1AB}" type="presOf" srcId="{CF6C112B-5A1B-4CF0-8D18-8BB28206E513}" destId="{FD3AE330-B660-4CFB-9498-020E5B4C50F9}" srcOrd="1" destOrd="0" presId="urn:microsoft.com/office/officeart/2005/8/layout/hierarchy2"/>
    <dgm:cxn modelId="{C716BA2E-0B35-4360-A2E9-B7BB2CE4D0DE}" type="presOf" srcId="{645A82DE-37B7-4042-9E8A-7D81568580E0}" destId="{7DFE301B-157E-4C52-9076-19044195C47F}" srcOrd="0" destOrd="0" presId="urn:microsoft.com/office/officeart/2005/8/layout/hierarchy2"/>
    <dgm:cxn modelId="{7C1EF448-916E-4AD3-B215-971F7E3FED67}" type="presOf" srcId="{81D8C9CF-3F70-4A8E-BAE4-648D2D414B2F}" destId="{F3871BEB-2571-4CE8-8C7A-25B34C5B1948}" srcOrd="0" destOrd="0" presId="urn:microsoft.com/office/officeart/2005/8/layout/hierarchy2"/>
    <dgm:cxn modelId="{EBD87449-FF4D-483E-B56B-2C54FEA8CF45}" type="presOf" srcId="{F1DA8A1D-E9D2-4B5C-98B2-21186D917FD2}" destId="{B23459BD-6686-432B-80F0-8D2012A77300}" srcOrd="1" destOrd="0" presId="urn:microsoft.com/office/officeart/2005/8/layout/hierarchy2"/>
    <dgm:cxn modelId="{0419D652-6BE1-4F6B-808E-52DB4B16D29A}" type="presOf" srcId="{CF6C112B-5A1B-4CF0-8D18-8BB28206E513}" destId="{696C574F-2FAF-4F6E-9A18-2EB3FDB40FC1}" srcOrd="0" destOrd="0" presId="urn:microsoft.com/office/officeart/2005/8/layout/hierarchy2"/>
    <dgm:cxn modelId="{1A95A88E-1445-4CE3-AC7A-28255EF8355E}" type="presOf" srcId="{69C1943B-3747-4039-96A1-207DC959EEFD}" destId="{3958FF55-7C70-4ABC-8598-2836421C029E}" srcOrd="1" destOrd="0" presId="urn:microsoft.com/office/officeart/2005/8/layout/hierarchy2"/>
    <dgm:cxn modelId="{ED7E578F-3244-4DC1-890E-9DB79E3207E2}" type="presOf" srcId="{522CAA5A-92E5-4EA1-8599-E3E86AB752DD}" destId="{20056DB1-97BB-4BCE-8F47-FF7A460D3A3E}" srcOrd="0" destOrd="0" presId="urn:microsoft.com/office/officeart/2005/8/layout/hierarchy2"/>
    <dgm:cxn modelId="{EE091D90-5D2A-4A99-98F1-210F9D468E8D}" srcId="{D03B3DC0-21C6-4482-9E56-DB448D84C1B5}" destId="{645A82DE-37B7-4042-9E8A-7D81568580E0}" srcOrd="0" destOrd="0" parTransId="{CF6C112B-5A1B-4CF0-8D18-8BB28206E513}" sibTransId="{846D2A79-5801-47B3-8A3F-9DE3CF4728DB}"/>
    <dgm:cxn modelId="{360B9294-11D7-413F-A02B-B3DE63FEAC6E}" type="presOf" srcId="{F1D8D913-5B88-4C37-AF07-0D82994D2C76}" destId="{1D1D86A2-18A8-432E-B3F0-474113747634}" srcOrd="0" destOrd="0" presId="urn:microsoft.com/office/officeart/2005/8/layout/hierarchy2"/>
    <dgm:cxn modelId="{516F8997-6C84-4853-8F8C-DFAF595713E5}" srcId="{D03B3DC0-21C6-4482-9E56-DB448D84C1B5}" destId="{522CAA5A-92E5-4EA1-8599-E3E86AB752DD}" srcOrd="2" destOrd="0" parTransId="{F1DA8A1D-E9D2-4B5C-98B2-21186D917FD2}" sibTransId="{F439AAF9-491A-4F0C-B792-23D7A96E6AD2}"/>
    <dgm:cxn modelId="{38CD4D9A-7FB6-4806-AA14-292B3CE1E8F0}" type="presOf" srcId="{D03B3DC0-21C6-4482-9E56-DB448D84C1B5}" destId="{F0ABB39D-A395-46F3-9855-ABBC8A5A9269}" srcOrd="0" destOrd="0" presId="urn:microsoft.com/office/officeart/2005/8/layout/hierarchy2"/>
    <dgm:cxn modelId="{8327CDC5-40B6-4B0A-9B5B-FFAE99DFB7BF}" srcId="{D03B3DC0-21C6-4482-9E56-DB448D84C1B5}" destId="{81D8C9CF-3F70-4A8E-BAE4-648D2D414B2F}" srcOrd="1" destOrd="0" parTransId="{69C1943B-3747-4039-96A1-207DC959EEFD}" sibTransId="{B06184F9-8BD7-4B83-A124-4093AD24454F}"/>
    <dgm:cxn modelId="{ECB0FCE9-5DA1-42AE-9D00-E4CBAB4024DE}" type="presOf" srcId="{69C1943B-3747-4039-96A1-207DC959EEFD}" destId="{B43C18C3-8FF1-45DF-BF20-3017B568A641}" srcOrd="0" destOrd="0" presId="urn:microsoft.com/office/officeart/2005/8/layout/hierarchy2"/>
    <dgm:cxn modelId="{828C62EA-E83D-4D6D-9392-51E6A8EFC853}" srcId="{F1D8D913-5B88-4C37-AF07-0D82994D2C76}" destId="{D03B3DC0-21C6-4482-9E56-DB448D84C1B5}" srcOrd="0" destOrd="0" parTransId="{2E2FBAAE-C180-464E-9376-33926B1E2EB0}" sibTransId="{CD22029C-24A4-41C7-9563-9785A1208DD0}"/>
    <dgm:cxn modelId="{376D21F9-84E5-4670-A20B-3FB8A32D73B3}" type="presOf" srcId="{F1DA8A1D-E9D2-4B5C-98B2-21186D917FD2}" destId="{C71FEFAE-D9C5-4F67-921D-DC1A5B64C724}" srcOrd="0" destOrd="0" presId="urn:microsoft.com/office/officeart/2005/8/layout/hierarchy2"/>
    <dgm:cxn modelId="{DA1F311B-3391-44E9-BBB6-1713287BF334}" type="presParOf" srcId="{1D1D86A2-18A8-432E-B3F0-474113747634}" destId="{AE9814CF-339E-4633-BA1A-3FABE034CA70}" srcOrd="0" destOrd="0" presId="urn:microsoft.com/office/officeart/2005/8/layout/hierarchy2"/>
    <dgm:cxn modelId="{2D089E6A-6DBC-402B-BE51-84A68606C29B}" type="presParOf" srcId="{AE9814CF-339E-4633-BA1A-3FABE034CA70}" destId="{F0ABB39D-A395-46F3-9855-ABBC8A5A9269}" srcOrd="0" destOrd="0" presId="urn:microsoft.com/office/officeart/2005/8/layout/hierarchy2"/>
    <dgm:cxn modelId="{5CB903A3-E3F6-49B2-837B-66DD5AE8C4E3}" type="presParOf" srcId="{AE9814CF-339E-4633-BA1A-3FABE034CA70}" destId="{22823C5A-3AC5-4A9B-9E80-E251E9CDD643}" srcOrd="1" destOrd="0" presId="urn:microsoft.com/office/officeart/2005/8/layout/hierarchy2"/>
    <dgm:cxn modelId="{4A3326EC-2BF7-4190-A737-DFC002A3C09B}" type="presParOf" srcId="{22823C5A-3AC5-4A9B-9E80-E251E9CDD643}" destId="{696C574F-2FAF-4F6E-9A18-2EB3FDB40FC1}" srcOrd="0" destOrd="0" presId="urn:microsoft.com/office/officeart/2005/8/layout/hierarchy2"/>
    <dgm:cxn modelId="{59EFA793-38BD-47AA-BF6F-643DB54262D9}" type="presParOf" srcId="{696C574F-2FAF-4F6E-9A18-2EB3FDB40FC1}" destId="{FD3AE330-B660-4CFB-9498-020E5B4C50F9}" srcOrd="0" destOrd="0" presId="urn:microsoft.com/office/officeart/2005/8/layout/hierarchy2"/>
    <dgm:cxn modelId="{5278C859-523A-4D03-9510-475C8E08623E}" type="presParOf" srcId="{22823C5A-3AC5-4A9B-9E80-E251E9CDD643}" destId="{C56DEEDD-3CB8-47FD-BA92-1FB876D7B1F7}" srcOrd="1" destOrd="0" presId="urn:microsoft.com/office/officeart/2005/8/layout/hierarchy2"/>
    <dgm:cxn modelId="{1EABD10A-CB6E-4244-9F85-4B80D0A5F227}" type="presParOf" srcId="{C56DEEDD-3CB8-47FD-BA92-1FB876D7B1F7}" destId="{7DFE301B-157E-4C52-9076-19044195C47F}" srcOrd="0" destOrd="0" presId="urn:microsoft.com/office/officeart/2005/8/layout/hierarchy2"/>
    <dgm:cxn modelId="{F360B0FA-FE0F-4C72-BD9B-1F1438803242}" type="presParOf" srcId="{C56DEEDD-3CB8-47FD-BA92-1FB876D7B1F7}" destId="{425872E5-A001-4D53-AF8F-F49C671030C4}" srcOrd="1" destOrd="0" presId="urn:microsoft.com/office/officeart/2005/8/layout/hierarchy2"/>
    <dgm:cxn modelId="{5A17FFD0-8738-4801-8A06-B40EFCDA5119}" type="presParOf" srcId="{22823C5A-3AC5-4A9B-9E80-E251E9CDD643}" destId="{B43C18C3-8FF1-45DF-BF20-3017B568A641}" srcOrd="2" destOrd="0" presId="urn:microsoft.com/office/officeart/2005/8/layout/hierarchy2"/>
    <dgm:cxn modelId="{5CC6DADF-FFF3-486D-8338-25B5F965D703}" type="presParOf" srcId="{B43C18C3-8FF1-45DF-BF20-3017B568A641}" destId="{3958FF55-7C70-4ABC-8598-2836421C029E}" srcOrd="0" destOrd="0" presId="urn:microsoft.com/office/officeart/2005/8/layout/hierarchy2"/>
    <dgm:cxn modelId="{2E2320C3-6DC4-453E-A24D-D81010230BF4}" type="presParOf" srcId="{22823C5A-3AC5-4A9B-9E80-E251E9CDD643}" destId="{5AD742DB-3179-4487-8E8D-A71E3C6BA9CC}" srcOrd="3" destOrd="0" presId="urn:microsoft.com/office/officeart/2005/8/layout/hierarchy2"/>
    <dgm:cxn modelId="{098593FE-3DAB-452E-857D-9C8A2854865C}" type="presParOf" srcId="{5AD742DB-3179-4487-8E8D-A71E3C6BA9CC}" destId="{F3871BEB-2571-4CE8-8C7A-25B34C5B1948}" srcOrd="0" destOrd="0" presId="urn:microsoft.com/office/officeart/2005/8/layout/hierarchy2"/>
    <dgm:cxn modelId="{8AD6F1C2-2E0A-4A41-962D-684FB40DD40E}" type="presParOf" srcId="{5AD742DB-3179-4487-8E8D-A71E3C6BA9CC}" destId="{C507B0E1-97E5-401E-9945-F6D0FF9EA21A}" srcOrd="1" destOrd="0" presId="urn:microsoft.com/office/officeart/2005/8/layout/hierarchy2"/>
    <dgm:cxn modelId="{BD08F7E4-0F38-41EC-8B31-FEF30725F949}" type="presParOf" srcId="{22823C5A-3AC5-4A9B-9E80-E251E9CDD643}" destId="{C71FEFAE-D9C5-4F67-921D-DC1A5B64C724}" srcOrd="4" destOrd="0" presId="urn:microsoft.com/office/officeart/2005/8/layout/hierarchy2"/>
    <dgm:cxn modelId="{05E20FC7-4ED7-4B63-B322-E0BAAC7D0D69}" type="presParOf" srcId="{C71FEFAE-D9C5-4F67-921D-DC1A5B64C724}" destId="{B23459BD-6686-432B-80F0-8D2012A77300}" srcOrd="0" destOrd="0" presId="urn:microsoft.com/office/officeart/2005/8/layout/hierarchy2"/>
    <dgm:cxn modelId="{2EF01F41-7F7E-4F3D-A59F-367E70FC6682}" type="presParOf" srcId="{22823C5A-3AC5-4A9B-9E80-E251E9CDD643}" destId="{880AC556-0A28-42A6-8635-36976F14285F}" srcOrd="5" destOrd="0" presId="urn:microsoft.com/office/officeart/2005/8/layout/hierarchy2"/>
    <dgm:cxn modelId="{335501FC-3BCB-4A8E-AA54-38B7E6AB983D}" type="presParOf" srcId="{880AC556-0A28-42A6-8635-36976F14285F}" destId="{20056DB1-97BB-4BCE-8F47-FF7A460D3A3E}" srcOrd="0" destOrd="0" presId="urn:microsoft.com/office/officeart/2005/8/layout/hierarchy2"/>
    <dgm:cxn modelId="{46699199-634D-4AE2-AE9A-ABCBB6F3C3C1}" type="presParOf" srcId="{880AC556-0A28-42A6-8635-36976F14285F}" destId="{3E250B64-8BE2-445A-986A-B60E9EBADF4A}"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5072448-983E-469C-96FB-615F4B5D47D2}" type="doc">
      <dgm:prSet loTypeId="urn:microsoft.com/office/officeart/2005/8/layout/hList3" loCatId="list" qsTypeId="urn:microsoft.com/office/officeart/2005/8/quickstyle/simple1" qsCatId="simple" csTypeId="urn:microsoft.com/office/officeart/2005/8/colors/accent1_2" csCatId="accent1" phldr="1"/>
      <dgm:spPr/>
      <dgm:t>
        <a:bodyPr/>
        <a:lstStyle/>
        <a:p>
          <a:endParaRPr lang="pl-PL"/>
        </a:p>
      </dgm:t>
    </dgm:pt>
    <dgm:pt modelId="{72BA3307-A5ED-4B82-995C-DE77B8F7EBA7}">
      <dgm:prSet phldrT="[Text]"/>
      <dgm:spPr/>
      <dgm:t>
        <a:bodyPr/>
        <a:lstStyle/>
        <a:p>
          <a:r>
            <a:rPr lang="pl-PL" dirty="0"/>
            <a:t>Prokurator</a:t>
          </a:r>
        </a:p>
      </dgm:t>
    </dgm:pt>
    <dgm:pt modelId="{762DDFCC-601B-48DE-8265-A143DB70AD48}" type="parTrans" cxnId="{4F15051F-EF12-4974-BC73-3D222A99B832}">
      <dgm:prSet/>
      <dgm:spPr/>
      <dgm:t>
        <a:bodyPr/>
        <a:lstStyle/>
        <a:p>
          <a:endParaRPr lang="pl-PL"/>
        </a:p>
      </dgm:t>
    </dgm:pt>
    <dgm:pt modelId="{3F318275-2CA6-41F8-9DB4-080CF7A4B45D}" type="sibTrans" cxnId="{4F15051F-EF12-4974-BC73-3D222A99B832}">
      <dgm:prSet/>
      <dgm:spPr/>
      <dgm:t>
        <a:bodyPr/>
        <a:lstStyle/>
        <a:p>
          <a:endParaRPr lang="pl-PL"/>
        </a:p>
      </dgm:t>
    </dgm:pt>
    <dgm:pt modelId="{60A5283A-7CF0-4DAD-8E01-CBE3D1B379CC}">
      <dgm:prSet phldrT="[Text]"/>
      <dgm:spPr/>
      <dgm:t>
        <a:bodyPr/>
        <a:lstStyle/>
        <a:p>
          <a:r>
            <a:rPr lang="pl-PL" dirty="0"/>
            <a:t>Organ postępowania przygotowawczego</a:t>
          </a:r>
        </a:p>
      </dgm:t>
    </dgm:pt>
    <dgm:pt modelId="{1F053215-2E57-45CA-A61F-B322F24ABB7A}" type="parTrans" cxnId="{328165B7-F777-4CE1-BF9C-3F2729448C5E}">
      <dgm:prSet/>
      <dgm:spPr/>
      <dgm:t>
        <a:bodyPr/>
        <a:lstStyle/>
        <a:p>
          <a:endParaRPr lang="pl-PL"/>
        </a:p>
      </dgm:t>
    </dgm:pt>
    <dgm:pt modelId="{E74BB218-435B-483A-BC76-2F2331E68297}" type="sibTrans" cxnId="{328165B7-F777-4CE1-BF9C-3F2729448C5E}">
      <dgm:prSet/>
      <dgm:spPr/>
      <dgm:t>
        <a:bodyPr/>
        <a:lstStyle/>
        <a:p>
          <a:endParaRPr lang="pl-PL"/>
        </a:p>
      </dgm:t>
    </dgm:pt>
    <dgm:pt modelId="{B1D3ECA0-8207-436E-A147-C5FAA933B4A8}">
      <dgm:prSet phldrT="[Text]"/>
      <dgm:spPr/>
      <dgm:t>
        <a:bodyPr/>
        <a:lstStyle/>
        <a:p>
          <a:r>
            <a:rPr lang="pl-PL" dirty="0"/>
            <a:t>Rzecznik interesu społecznego</a:t>
          </a:r>
        </a:p>
      </dgm:t>
    </dgm:pt>
    <dgm:pt modelId="{DAA373B6-AC60-41B6-8742-C658898E4922}" type="parTrans" cxnId="{B5523107-AE60-4EEF-B1A9-7B8A7FFB4160}">
      <dgm:prSet/>
      <dgm:spPr/>
      <dgm:t>
        <a:bodyPr/>
        <a:lstStyle/>
        <a:p>
          <a:endParaRPr lang="pl-PL"/>
        </a:p>
      </dgm:t>
    </dgm:pt>
    <dgm:pt modelId="{95F1B686-900A-4A7B-B58F-775F937F6DA5}" type="sibTrans" cxnId="{B5523107-AE60-4EEF-B1A9-7B8A7FFB4160}">
      <dgm:prSet/>
      <dgm:spPr/>
      <dgm:t>
        <a:bodyPr/>
        <a:lstStyle/>
        <a:p>
          <a:endParaRPr lang="pl-PL"/>
        </a:p>
      </dgm:t>
    </dgm:pt>
    <dgm:pt modelId="{30D91371-F6CE-4DCC-9FB4-869E648CDC4B}">
      <dgm:prSet phldrT="[Text]"/>
      <dgm:spPr/>
      <dgm:t>
        <a:bodyPr/>
        <a:lstStyle/>
        <a:p>
          <a:r>
            <a:rPr lang="pl-PL" dirty="0"/>
            <a:t>Oskarżyciel publiczny</a:t>
          </a:r>
        </a:p>
      </dgm:t>
    </dgm:pt>
    <dgm:pt modelId="{74DEC9DF-292B-4698-BB18-1568C4D38796}" type="parTrans" cxnId="{555FFED4-80FD-4835-8DE4-75A14D555309}">
      <dgm:prSet/>
      <dgm:spPr/>
      <dgm:t>
        <a:bodyPr/>
        <a:lstStyle/>
        <a:p>
          <a:endParaRPr lang="pl-PL"/>
        </a:p>
      </dgm:t>
    </dgm:pt>
    <dgm:pt modelId="{408B346B-09E5-4AF1-BCE5-828FBD3ED3F0}" type="sibTrans" cxnId="{555FFED4-80FD-4835-8DE4-75A14D555309}">
      <dgm:prSet/>
      <dgm:spPr/>
      <dgm:t>
        <a:bodyPr/>
        <a:lstStyle/>
        <a:p>
          <a:endParaRPr lang="pl-PL"/>
        </a:p>
      </dgm:t>
    </dgm:pt>
    <dgm:pt modelId="{CBABFFE8-BCEB-4FEC-937A-16282520974A}" type="pres">
      <dgm:prSet presAssocID="{55072448-983E-469C-96FB-615F4B5D47D2}" presName="composite" presStyleCnt="0">
        <dgm:presLayoutVars>
          <dgm:chMax val="1"/>
          <dgm:dir/>
          <dgm:resizeHandles val="exact"/>
        </dgm:presLayoutVars>
      </dgm:prSet>
      <dgm:spPr/>
    </dgm:pt>
    <dgm:pt modelId="{5B0F055D-A843-43F5-87A4-F568E5EE1F8A}" type="pres">
      <dgm:prSet presAssocID="{72BA3307-A5ED-4B82-995C-DE77B8F7EBA7}" presName="roof" presStyleLbl="dkBgShp" presStyleIdx="0" presStyleCnt="2"/>
      <dgm:spPr/>
    </dgm:pt>
    <dgm:pt modelId="{216F0496-9558-459B-B9C7-29F935E40CC5}" type="pres">
      <dgm:prSet presAssocID="{72BA3307-A5ED-4B82-995C-DE77B8F7EBA7}" presName="pillars" presStyleCnt="0"/>
      <dgm:spPr/>
    </dgm:pt>
    <dgm:pt modelId="{B5C5E892-AA55-43DA-BAB7-167EAE8D50AA}" type="pres">
      <dgm:prSet presAssocID="{72BA3307-A5ED-4B82-995C-DE77B8F7EBA7}" presName="pillar1" presStyleLbl="node1" presStyleIdx="0" presStyleCnt="3">
        <dgm:presLayoutVars>
          <dgm:bulletEnabled val="1"/>
        </dgm:presLayoutVars>
      </dgm:prSet>
      <dgm:spPr/>
    </dgm:pt>
    <dgm:pt modelId="{1F005497-C478-4B27-8DCB-8CB41AF97BF9}" type="pres">
      <dgm:prSet presAssocID="{B1D3ECA0-8207-436E-A147-C5FAA933B4A8}" presName="pillarX" presStyleLbl="node1" presStyleIdx="1" presStyleCnt="3">
        <dgm:presLayoutVars>
          <dgm:bulletEnabled val="1"/>
        </dgm:presLayoutVars>
      </dgm:prSet>
      <dgm:spPr/>
    </dgm:pt>
    <dgm:pt modelId="{6447A299-B2C1-4D3C-B7D5-36DBBE0A1CB7}" type="pres">
      <dgm:prSet presAssocID="{30D91371-F6CE-4DCC-9FB4-869E648CDC4B}" presName="pillarX" presStyleLbl="node1" presStyleIdx="2" presStyleCnt="3">
        <dgm:presLayoutVars>
          <dgm:bulletEnabled val="1"/>
        </dgm:presLayoutVars>
      </dgm:prSet>
      <dgm:spPr/>
    </dgm:pt>
    <dgm:pt modelId="{2FE78649-AF93-44A5-B727-F212B64E1F7A}" type="pres">
      <dgm:prSet presAssocID="{72BA3307-A5ED-4B82-995C-DE77B8F7EBA7}" presName="base" presStyleLbl="dkBgShp" presStyleIdx="1" presStyleCnt="2"/>
      <dgm:spPr/>
    </dgm:pt>
  </dgm:ptLst>
  <dgm:cxnLst>
    <dgm:cxn modelId="{B5523107-AE60-4EEF-B1A9-7B8A7FFB4160}" srcId="{72BA3307-A5ED-4B82-995C-DE77B8F7EBA7}" destId="{B1D3ECA0-8207-436E-A147-C5FAA933B4A8}" srcOrd="1" destOrd="0" parTransId="{DAA373B6-AC60-41B6-8742-C658898E4922}" sibTransId="{95F1B686-900A-4A7B-B58F-775F937F6DA5}"/>
    <dgm:cxn modelId="{4F15051F-EF12-4974-BC73-3D222A99B832}" srcId="{55072448-983E-469C-96FB-615F4B5D47D2}" destId="{72BA3307-A5ED-4B82-995C-DE77B8F7EBA7}" srcOrd="0" destOrd="0" parTransId="{762DDFCC-601B-48DE-8265-A143DB70AD48}" sibTransId="{3F318275-2CA6-41F8-9DB4-080CF7A4B45D}"/>
    <dgm:cxn modelId="{9E3BE058-202E-4ACB-A388-117B0C35BD15}" type="presOf" srcId="{72BA3307-A5ED-4B82-995C-DE77B8F7EBA7}" destId="{5B0F055D-A843-43F5-87A4-F568E5EE1F8A}" srcOrd="0" destOrd="0" presId="urn:microsoft.com/office/officeart/2005/8/layout/hList3"/>
    <dgm:cxn modelId="{6014827C-EA04-4347-8AA0-517A26BB0B10}" type="presOf" srcId="{60A5283A-7CF0-4DAD-8E01-CBE3D1B379CC}" destId="{B5C5E892-AA55-43DA-BAB7-167EAE8D50AA}" srcOrd="0" destOrd="0" presId="urn:microsoft.com/office/officeart/2005/8/layout/hList3"/>
    <dgm:cxn modelId="{774AC97D-694A-4100-A777-7AB4C1B2F66A}" type="presOf" srcId="{30D91371-F6CE-4DCC-9FB4-869E648CDC4B}" destId="{6447A299-B2C1-4D3C-B7D5-36DBBE0A1CB7}" srcOrd="0" destOrd="0" presId="urn:microsoft.com/office/officeart/2005/8/layout/hList3"/>
    <dgm:cxn modelId="{328165B7-F777-4CE1-BF9C-3F2729448C5E}" srcId="{72BA3307-A5ED-4B82-995C-DE77B8F7EBA7}" destId="{60A5283A-7CF0-4DAD-8E01-CBE3D1B379CC}" srcOrd="0" destOrd="0" parTransId="{1F053215-2E57-45CA-A61F-B322F24ABB7A}" sibTransId="{E74BB218-435B-483A-BC76-2F2331E68297}"/>
    <dgm:cxn modelId="{0C8CA4C8-7F5A-42C9-990A-05B3E1A586BB}" type="presOf" srcId="{55072448-983E-469C-96FB-615F4B5D47D2}" destId="{CBABFFE8-BCEB-4FEC-937A-16282520974A}" srcOrd="0" destOrd="0" presId="urn:microsoft.com/office/officeart/2005/8/layout/hList3"/>
    <dgm:cxn modelId="{555FFED4-80FD-4835-8DE4-75A14D555309}" srcId="{72BA3307-A5ED-4B82-995C-DE77B8F7EBA7}" destId="{30D91371-F6CE-4DCC-9FB4-869E648CDC4B}" srcOrd="2" destOrd="0" parTransId="{74DEC9DF-292B-4698-BB18-1568C4D38796}" sibTransId="{408B346B-09E5-4AF1-BCE5-828FBD3ED3F0}"/>
    <dgm:cxn modelId="{3EACB0E7-046F-40E1-BA93-AF2D1753547D}" type="presOf" srcId="{B1D3ECA0-8207-436E-A147-C5FAA933B4A8}" destId="{1F005497-C478-4B27-8DCB-8CB41AF97BF9}" srcOrd="0" destOrd="0" presId="urn:microsoft.com/office/officeart/2005/8/layout/hList3"/>
    <dgm:cxn modelId="{CC3CC1AF-69D7-4740-8E34-DCF8DF56C0D5}" type="presParOf" srcId="{CBABFFE8-BCEB-4FEC-937A-16282520974A}" destId="{5B0F055D-A843-43F5-87A4-F568E5EE1F8A}" srcOrd="0" destOrd="0" presId="urn:microsoft.com/office/officeart/2005/8/layout/hList3"/>
    <dgm:cxn modelId="{11414DDD-D2AE-434C-8D69-138ED558059B}" type="presParOf" srcId="{CBABFFE8-BCEB-4FEC-937A-16282520974A}" destId="{216F0496-9558-459B-B9C7-29F935E40CC5}" srcOrd="1" destOrd="0" presId="urn:microsoft.com/office/officeart/2005/8/layout/hList3"/>
    <dgm:cxn modelId="{402CE266-5CF0-48F4-A201-0399CEE3F054}" type="presParOf" srcId="{216F0496-9558-459B-B9C7-29F935E40CC5}" destId="{B5C5E892-AA55-43DA-BAB7-167EAE8D50AA}" srcOrd="0" destOrd="0" presId="urn:microsoft.com/office/officeart/2005/8/layout/hList3"/>
    <dgm:cxn modelId="{C93BDE50-51FD-4500-818F-08D59284EB09}" type="presParOf" srcId="{216F0496-9558-459B-B9C7-29F935E40CC5}" destId="{1F005497-C478-4B27-8DCB-8CB41AF97BF9}" srcOrd="1" destOrd="0" presId="urn:microsoft.com/office/officeart/2005/8/layout/hList3"/>
    <dgm:cxn modelId="{50C49CC9-BA5C-4E95-B85C-8A84879B5FF8}" type="presParOf" srcId="{216F0496-9558-459B-B9C7-29F935E40CC5}" destId="{6447A299-B2C1-4D3C-B7D5-36DBBE0A1CB7}" srcOrd="2" destOrd="0" presId="urn:microsoft.com/office/officeart/2005/8/layout/hList3"/>
    <dgm:cxn modelId="{F12FB049-3EFC-480A-9DCC-AA807E53612B}" type="presParOf" srcId="{CBABFFE8-BCEB-4FEC-937A-16282520974A}" destId="{2FE78649-AF93-44A5-B727-F212B64E1F7A}"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0ABB39D-A395-46F3-9855-ABBC8A5A9269}">
      <dsp:nvSpPr>
        <dsp:cNvPr id="0" name=""/>
        <dsp:cNvSpPr/>
      </dsp:nvSpPr>
      <dsp:spPr>
        <a:xfrm>
          <a:off x="31640" y="1555483"/>
          <a:ext cx="2657666" cy="132883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15" tIns="18415" rIns="18415" bIns="18415" numCol="1" spcCol="1270" anchor="ctr" anchorCtr="0">
          <a:noAutofit/>
        </a:bodyPr>
        <a:lstStyle/>
        <a:p>
          <a:pPr marL="0" lvl="0" indent="0" algn="ctr" defTabSz="1289050">
            <a:lnSpc>
              <a:spcPct val="90000"/>
            </a:lnSpc>
            <a:spcBef>
              <a:spcPct val="0"/>
            </a:spcBef>
            <a:spcAft>
              <a:spcPct val="35000"/>
            </a:spcAft>
            <a:buNone/>
          </a:pPr>
          <a:r>
            <a:rPr lang="pl-PL" sz="2900" b="1" kern="1200" dirty="0"/>
            <a:t>OSKARŻYCIEL</a:t>
          </a:r>
        </a:p>
      </dsp:txBody>
      <dsp:txXfrm>
        <a:off x="70560" y="1594403"/>
        <a:ext cx="2579826" cy="1250993"/>
      </dsp:txXfrm>
    </dsp:sp>
    <dsp:sp modelId="{696C574F-2FAF-4F6E-9A18-2EB3FDB40FC1}">
      <dsp:nvSpPr>
        <dsp:cNvPr id="0" name=""/>
        <dsp:cNvSpPr/>
      </dsp:nvSpPr>
      <dsp:spPr>
        <a:xfrm rot="18061839">
          <a:off x="2293530" y="1492684"/>
          <a:ext cx="1633741" cy="54492"/>
        </a:xfrm>
        <a:custGeom>
          <a:avLst/>
          <a:gdLst/>
          <a:ahLst/>
          <a:cxnLst/>
          <a:rect l="0" t="0" r="0" b="0"/>
          <a:pathLst>
            <a:path>
              <a:moveTo>
                <a:pt x="0" y="27246"/>
              </a:moveTo>
              <a:lnTo>
                <a:pt x="1633741" y="2724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l-PL" sz="500" kern="1200"/>
        </a:p>
      </dsp:txBody>
      <dsp:txXfrm>
        <a:off x="3069557" y="1479086"/>
        <a:ext cx="81687" cy="81687"/>
      </dsp:txXfrm>
    </dsp:sp>
    <dsp:sp modelId="{7DFE301B-157E-4C52-9076-19044195C47F}">
      <dsp:nvSpPr>
        <dsp:cNvPr id="0" name=""/>
        <dsp:cNvSpPr/>
      </dsp:nvSpPr>
      <dsp:spPr>
        <a:xfrm>
          <a:off x="3531495" y="155543"/>
          <a:ext cx="2657666" cy="132883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15" tIns="18415" rIns="18415" bIns="18415" numCol="1" spcCol="1270" anchor="ctr" anchorCtr="0">
          <a:noAutofit/>
        </a:bodyPr>
        <a:lstStyle/>
        <a:p>
          <a:pPr marL="0" lvl="0" indent="0" algn="ctr" defTabSz="1289050">
            <a:lnSpc>
              <a:spcPct val="90000"/>
            </a:lnSpc>
            <a:spcBef>
              <a:spcPct val="0"/>
            </a:spcBef>
            <a:spcAft>
              <a:spcPct val="35000"/>
            </a:spcAft>
            <a:buNone/>
          </a:pPr>
          <a:r>
            <a:rPr lang="pl-PL" sz="2900" kern="1200" dirty="0"/>
            <a:t>PUBLICZNY</a:t>
          </a:r>
        </a:p>
      </dsp:txBody>
      <dsp:txXfrm>
        <a:off x="3570415" y="194463"/>
        <a:ext cx="2579826" cy="1250993"/>
      </dsp:txXfrm>
    </dsp:sp>
    <dsp:sp modelId="{B43C18C3-8FF1-45DF-BF20-3017B568A641}">
      <dsp:nvSpPr>
        <dsp:cNvPr id="0" name=""/>
        <dsp:cNvSpPr/>
      </dsp:nvSpPr>
      <dsp:spPr>
        <a:xfrm rot="69827">
          <a:off x="2689218" y="2201390"/>
          <a:ext cx="860357" cy="54492"/>
        </a:xfrm>
        <a:custGeom>
          <a:avLst/>
          <a:gdLst/>
          <a:ahLst/>
          <a:cxnLst/>
          <a:rect l="0" t="0" r="0" b="0"/>
          <a:pathLst>
            <a:path>
              <a:moveTo>
                <a:pt x="0" y="27246"/>
              </a:moveTo>
              <a:lnTo>
                <a:pt x="860357" y="2724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l-PL" sz="500" kern="1200"/>
        </a:p>
      </dsp:txBody>
      <dsp:txXfrm>
        <a:off x="3097888" y="2207128"/>
        <a:ext cx="43017" cy="43017"/>
      </dsp:txXfrm>
    </dsp:sp>
    <dsp:sp modelId="{F3871BEB-2571-4CE8-8C7A-25B34C5B1948}">
      <dsp:nvSpPr>
        <dsp:cNvPr id="0" name=""/>
        <dsp:cNvSpPr/>
      </dsp:nvSpPr>
      <dsp:spPr>
        <a:xfrm>
          <a:off x="3549487" y="1572957"/>
          <a:ext cx="2657666" cy="132883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15" tIns="18415" rIns="18415" bIns="18415" numCol="1" spcCol="1270" anchor="ctr" anchorCtr="0">
          <a:noAutofit/>
        </a:bodyPr>
        <a:lstStyle/>
        <a:p>
          <a:pPr marL="0" lvl="0" indent="0" algn="ctr" defTabSz="1289050">
            <a:lnSpc>
              <a:spcPct val="90000"/>
            </a:lnSpc>
            <a:spcBef>
              <a:spcPct val="0"/>
            </a:spcBef>
            <a:spcAft>
              <a:spcPct val="35000"/>
            </a:spcAft>
            <a:buNone/>
          </a:pPr>
          <a:r>
            <a:rPr lang="pl-PL" sz="2900" kern="1200" dirty="0"/>
            <a:t>POSIŁKOWY</a:t>
          </a:r>
        </a:p>
      </dsp:txBody>
      <dsp:txXfrm>
        <a:off x="3588407" y="1611877"/>
        <a:ext cx="2579826" cy="1250993"/>
      </dsp:txXfrm>
    </dsp:sp>
    <dsp:sp modelId="{C71FEFAE-D9C5-4F67-921D-DC1A5B64C724}">
      <dsp:nvSpPr>
        <dsp:cNvPr id="0" name=""/>
        <dsp:cNvSpPr/>
      </dsp:nvSpPr>
      <dsp:spPr>
        <a:xfrm rot="3619236">
          <a:off x="2252004" y="2945213"/>
          <a:ext cx="1732393" cy="54492"/>
        </a:xfrm>
        <a:custGeom>
          <a:avLst/>
          <a:gdLst/>
          <a:ahLst/>
          <a:cxnLst/>
          <a:rect l="0" t="0" r="0" b="0"/>
          <a:pathLst>
            <a:path>
              <a:moveTo>
                <a:pt x="0" y="27246"/>
              </a:moveTo>
              <a:lnTo>
                <a:pt x="1732393" y="2724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pl-PL" sz="600" kern="1200"/>
        </a:p>
      </dsp:txBody>
      <dsp:txXfrm>
        <a:off x="3074891" y="2929150"/>
        <a:ext cx="86619" cy="86619"/>
      </dsp:txXfrm>
    </dsp:sp>
    <dsp:sp modelId="{20056DB1-97BB-4BCE-8F47-FF7A460D3A3E}">
      <dsp:nvSpPr>
        <dsp:cNvPr id="0" name=""/>
        <dsp:cNvSpPr/>
      </dsp:nvSpPr>
      <dsp:spPr>
        <a:xfrm>
          <a:off x="3547095" y="3060603"/>
          <a:ext cx="2657666" cy="132883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15" tIns="18415" rIns="18415" bIns="18415" numCol="1" spcCol="1270" anchor="ctr" anchorCtr="0">
          <a:noAutofit/>
        </a:bodyPr>
        <a:lstStyle/>
        <a:p>
          <a:pPr marL="0" lvl="0" indent="0" algn="ctr" defTabSz="1289050">
            <a:lnSpc>
              <a:spcPct val="90000"/>
            </a:lnSpc>
            <a:spcBef>
              <a:spcPct val="0"/>
            </a:spcBef>
            <a:spcAft>
              <a:spcPct val="35000"/>
            </a:spcAft>
            <a:buNone/>
          </a:pPr>
          <a:r>
            <a:rPr lang="pl-PL" sz="2900" kern="1200" dirty="0"/>
            <a:t>PRYWATNY</a:t>
          </a:r>
        </a:p>
      </dsp:txBody>
      <dsp:txXfrm>
        <a:off x="3586015" y="3099523"/>
        <a:ext cx="2579826" cy="125099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0F055D-A843-43F5-87A4-F568E5EE1F8A}">
      <dsp:nvSpPr>
        <dsp:cNvPr id="0" name=""/>
        <dsp:cNvSpPr/>
      </dsp:nvSpPr>
      <dsp:spPr>
        <a:xfrm>
          <a:off x="0" y="0"/>
          <a:ext cx="8291264" cy="1529514"/>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247650" tIns="247650" rIns="247650" bIns="247650" numCol="1" spcCol="1270" anchor="ctr" anchorCtr="0">
          <a:noAutofit/>
        </a:bodyPr>
        <a:lstStyle/>
        <a:p>
          <a:pPr marL="0" lvl="0" indent="0" algn="ctr" defTabSz="2889250">
            <a:lnSpc>
              <a:spcPct val="90000"/>
            </a:lnSpc>
            <a:spcBef>
              <a:spcPct val="0"/>
            </a:spcBef>
            <a:spcAft>
              <a:spcPct val="35000"/>
            </a:spcAft>
            <a:buNone/>
          </a:pPr>
          <a:r>
            <a:rPr lang="pl-PL" sz="6500" kern="1200" dirty="0"/>
            <a:t>Prokurator</a:t>
          </a:r>
        </a:p>
      </dsp:txBody>
      <dsp:txXfrm>
        <a:off x="0" y="0"/>
        <a:ext cx="8291264" cy="1529514"/>
      </dsp:txXfrm>
    </dsp:sp>
    <dsp:sp modelId="{B5C5E892-AA55-43DA-BAB7-167EAE8D50AA}">
      <dsp:nvSpPr>
        <dsp:cNvPr id="0" name=""/>
        <dsp:cNvSpPr/>
      </dsp:nvSpPr>
      <dsp:spPr>
        <a:xfrm>
          <a:off x="4048" y="1529514"/>
          <a:ext cx="2761055" cy="321197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pl-PL" sz="2500" kern="1200" dirty="0"/>
            <a:t>Organ postępowania przygotowawczego</a:t>
          </a:r>
        </a:p>
      </dsp:txBody>
      <dsp:txXfrm>
        <a:off x="4048" y="1529514"/>
        <a:ext cx="2761055" cy="3211979"/>
      </dsp:txXfrm>
    </dsp:sp>
    <dsp:sp modelId="{1F005497-C478-4B27-8DCB-8CB41AF97BF9}">
      <dsp:nvSpPr>
        <dsp:cNvPr id="0" name=""/>
        <dsp:cNvSpPr/>
      </dsp:nvSpPr>
      <dsp:spPr>
        <a:xfrm>
          <a:off x="2765104" y="1529514"/>
          <a:ext cx="2761055" cy="321197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pl-PL" sz="2500" kern="1200" dirty="0"/>
            <a:t>Rzecznik interesu społecznego</a:t>
          </a:r>
        </a:p>
      </dsp:txBody>
      <dsp:txXfrm>
        <a:off x="2765104" y="1529514"/>
        <a:ext cx="2761055" cy="3211979"/>
      </dsp:txXfrm>
    </dsp:sp>
    <dsp:sp modelId="{6447A299-B2C1-4D3C-B7D5-36DBBE0A1CB7}">
      <dsp:nvSpPr>
        <dsp:cNvPr id="0" name=""/>
        <dsp:cNvSpPr/>
      </dsp:nvSpPr>
      <dsp:spPr>
        <a:xfrm>
          <a:off x="5526159" y="1529514"/>
          <a:ext cx="2761055" cy="321197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pl-PL" sz="2500" kern="1200" dirty="0"/>
            <a:t>Oskarżyciel publiczny</a:t>
          </a:r>
        </a:p>
      </dsp:txBody>
      <dsp:txXfrm>
        <a:off x="5526159" y="1529514"/>
        <a:ext cx="2761055" cy="3211979"/>
      </dsp:txXfrm>
    </dsp:sp>
    <dsp:sp modelId="{2FE78649-AF93-44A5-B727-F212B64E1F7A}">
      <dsp:nvSpPr>
        <dsp:cNvPr id="0" name=""/>
        <dsp:cNvSpPr/>
      </dsp:nvSpPr>
      <dsp:spPr>
        <a:xfrm>
          <a:off x="0" y="4741493"/>
          <a:ext cx="8291264" cy="356886"/>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21667FA0-9385-44FA-9E29-1F4CBD0CE166}" type="datetimeFigureOut">
              <a:rPr lang="pl-PL" smtClean="0"/>
              <a:pPr/>
              <a:t>15.12.2020</a:t>
            </a:fld>
            <a:endParaRPr lang="pl-PL"/>
          </a:p>
        </p:txBody>
      </p:sp>
      <p:sp>
        <p:nvSpPr>
          <p:cNvPr id="19" name="Footer Placeholder 18"/>
          <p:cNvSpPr>
            <a:spLocks noGrp="1"/>
          </p:cNvSpPr>
          <p:nvPr>
            <p:ph type="ftr" sz="quarter" idx="11"/>
          </p:nvPr>
        </p:nvSpPr>
        <p:spPr/>
        <p:txBody>
          <a:bodyPr/>
          <a:lstStyle/>
          <a:p>
            <a:endParaRPr lang="pl-PL"/>
          </a:p>
        </p:txBody>
      </p:sp>
      <p:sp>
        <p:nvSpPr>
          <p:cNvPr id="27" name="Slide Number Placeholder 26"/>
          <p:cNvSpPr>
            <a:spLocks noGrp="1"/>
          </p:cNvSpPr>
          <p:nvPr>
            <p:ph type="sldNum" sz="quarter" idx="12"/>
          </p:nvPr>
        </p:nvSpPr>
        <p:spPr/>
        <p:txBody>
          <a:bodyPr/>
          <a:lstStyle/>
          <a:p>
            <a:fld id="{69AC0F08-6F9D-4E55-913C-0E984C71FC4A}" type="slidenum">
              <a:rPr lang="pl-PL" smtClean="0"/>
              <a:pPr/>
              <a:t>‹#›</a:t>
            </a:fld>
            <a:endParaRPr lang="pl-PL"/>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1667FA0-9385-44FA-9E29-1F4CBD0CE166}" type="datetimeFigureOut">
              <a:rPr lang="pl-PL" smtClean="0"/>
              <a:pPr/>
              <a:t>15.12.2020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69AC0F08-6F9D-4E55-913C-0E984C71FC4A}"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1667FA0-9385-44FA-9E29-1F4CBD0CE166}" type="datetimeFigureOut">
              <a:rPr lang="pl-PL" smtClean="0"/>
              <a:pPr/>
              <a:t>15.12.2020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69AC0F08-6F9D-4E55-913C-0E984C71FC4A}"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1667FA0-9385-44FA-9E29-1F4CBD0CE166}" type="datetimeFigureOut">
              <a:rPr lang="pl-PL" smtClean="0"/>
              <a:pPr/>
              <a:t>15.12.2020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69AC0F08-6F9D-4E55-913C-0E984C71FC4A}" type="slidenum">
              <a:rPr lang="pl-PL" smtClean="0"/>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21667FA0-9385-44FA-9E29-1F4CBD0CE166}" type="datetimeFigureOut">
              <a:rPr lang="pl-PL" smtClean="0"/>
              <a:pPr/>
              <a:t>15.12.2020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69AC0F08-6F9D-4E55-913C-0E984C71FC4A}" type="slidenum">
              <a:rPr lang="pl-PL" smtClean="0"/>
              <a:pPr/>
              <a:t>‹#›</a:t>
            </a:fld>
            <a:endParaRPr lang="pl-PL"/>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21667FA0-9385-44FA-9E29-1F4CBD0CE166}" type="datetimeFigureOut">
              <a:rPr lang="pl-PL" smtClean="0"/>
              <a:pPr/>
              <a:t>15.12.2020</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69AC0F08-6F9D-4E55-913C-0E984C71FC4A}" type="slidenum">
              <a:rPr lang="pl-PL" smtClean="0"/>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21667FA0-9385-44FA-9E29-1F4CBD0CE166}" type="datetimeFigureOut">
              <a:rPr lang="pl-PL" smtClean="0"/>
              <a:pPr/>
              <a:t>15.12.2020</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69AC0F08-6F9D-4E55-913C-0E984C71FC4A}" type="slidenum">
              <a:rPr lang="pl-PL" smtClean="0"/>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21667FA0-9385-44FA-9E29-1F4CBD0CE166}" type="datetimeFigureOut">
              <a:rPr lang="pl-PL" smtClean="0"/>
              <a:pPr/>
              <a:t>15.12.2020</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69AC0F08-6F9D-4E55-913C-0E984C71FC4A}"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667FA0-9385-44FA-9E29-1F4CBD0CE166}" type="datetimeFigureOut">
              <a:rPr lang="pl-PL" smtClean="0"/>
              <a:pPr/>
              <a:t>15.12.2020</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69AC0F08-6F9D-4E55-913C-0E984C71FC4A}"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21667FA0-9385-44FA-9E29-1F4CBD0CE166}" type="datetimeFigureOut">
              <a:rPr lang="pl-PL" smtClean="0"/>
              <a:pPr/>
              <a:t>15.12.2020</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69AC0F08-6F9D-4E55-913C-0E984C71FC4A}" type="slidenum">
              <a:rPr lang="pl-PL" smtClean="0"/>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21667FA0-9385-44FA-9E29-1F4CBD0CE166}" type="datetimeFigureOut">
              <a:rPr lang="pl-PL" smtClean="0"/>
              <a:pPr/>
              <a:t>15.12.2020</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a:xfrm>
            <a:off x="8077200" y="6356350"/>
            <a:ext cx="609600" cy="365125"/>
          </a:xfrm>
        </p:spPr>
        <p:txBody>
          <a:bodyPr/>
          <a:lstStyle/>
          <a:p>
            <a:fld id="{69AC0F08-6F9D-4E55-913C-0E984C71FC4A}" type="slidenum">
              <a:rPr lang="pl-PL" smtClean="0"/>
              <a:pPr/>
              <a:t>‹#›</a:t>
            </a:fld>
            <a:endParaRPr lang="pl-PL"/>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1667FA0-9385-44FA-9E29-1F4CBD0CE166}" type="datetimeFigureOut">
              <a:rPr lang="pl-PL" smtClean="0"/>
              <a:pPr/>
              <a:t>15.12.2020</a:t>
            </a:fld>
            <a:endParaRPr lang="pl-PL"/>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pl-PL"/>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69AC0F08-6F9D-4E55-913C-0E984C71FC4A}" type="slidenum">
              <a:rPr lang="pl-PL" smtClean="0"/>
              <a:pPr/>
              <a:t>‹#›</a:t>
            </a:fld>
            <a:endParaRPr lang="pl-PL"/>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ctr"/>
            <a:r>
              <a:rPr lang="pl-PL" sz="4400" dirty="0"/>
              <a:t>Kryminologia</a:t>
            </a:r>
            <a:br>
              <a:rPr lang="pl-PL" sz="4400" dirty="0"/>
            </a:br>
            <a:r>
              <a:rPr lang="pl-PL" sz="4400" dirty="0"/>
              <a:t>semestr zimowy 2020/2021</a:t>
            </a:r>
            <a:br>
              <a:rPr lang="pl-PL" sz="4400" dirty="0"/>
            </a:br>
            <a:r>
              <a:rPr lang="pl-PL" sz="4400" dirty="0"/>
              <a:t>zajęcia nr 2</a:t>
            </a:r>
          </a:p>
        </p:txBody>
      </p:sp>
      <p:sp>
        <p:nvSpPr>
          <p:cNvPr id="3" name="Subtitle 2"/>
          <p:cNvSpPr>
            <a:spLocks noGrp="1"/>
          </p:cNvSpPr>
          <p:nvPr>
            <p:ph type="subTitle" idx="1"/>
          </p:nvPr>
        </p:nvSpPr>
        <p:spPr/>
        <p:txBody>
          <a:bodyPr/>
          <a:lstStyle/>
          <a:p>
            <a:pPr algn="ctr"/>
            <a:r>
              <a:rPr lang="pl-PL" dirty="0"/>
              <a:t>Uczestnicy postępowania.</a:t>
            </a:r>
          </a:p>
        </p:txBody>
      </p:sp>
    </p:spTree>
    <p:extLst>
      <p:ext uri="{BB962C8B-B14F-4D97-AF65-F5344CB8AC3E}">
        <p14:creationId xmlns:p14="http://schemas.microsoft.com/office/powerpoint/2010/main" val="32694366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1556792"/>
            <a:ext cx="8229600" cy="3456384"/>
          </a:xfrm>
        </p:spPr>
        <p:txBody>
          <a:bodyPr/>
          <a:lstStyle/>
          <a:p>
            <a:r>
              <a:rPr lang="pl-PL" dirty="0"/>
              <a:t>Jeżeli jednak ustalenie właściwości miejscowej na podstawie reguł z art. 31 i 32 § 1 k.p.k. jest niemożliwe, sprawę rozpoznaje </a:t>
            </a:r>
            <a:r>
              <a:rPr lang="pl-PL" b="1" dirty="0"/>
              <a:t>sąd właściwy dla dzielnicy  Śródmieście miasta stołecznego Warszawy </a:t>
            </a:r>
            <a:r>
              <a:rPr lang="pl-PL" dirty="0"/>
              <a:t>(art. 32 § 3 k.p.k.).</a:t>
            </a:r>
          </a:p>
        </p:txBody>
      </p:sp>
    </p:spTree>
    <p:extLst>
      <p:ext uri="{BB962C8B-B14F-4D97-AF65-F5344CB8AC3E}">
        <p14:creationId xmlns:p14="http://schemas.microsoft.com/office/powerpoint/2010/main" val="607496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844824"/>
            <a:ext cx="8229600" cy="2523736"/>
          </a:xfrm>
        </p:spPr>
        <p:txBody>
          <a:bodyPr/>
          <a:lstStyle/>
          <a:p>
            <a:r>
              <a:rPr lang="pl-PL" b="1" dirty="0"/>
              <a:t>Właściwość funkcjonalna- </a:t>
            </a:r>
            <a:r>
              <a:rPr lang="pl-PL" dirty="0"/>
              <a:t>wskazuje do dokonywania jakich czynności jest uprawniony dany sąd.</a:t>
            </a:r>
          </a:p>
          <a:p>
            <a:endParaRPr lang="pl-PL" dirty="0"/>
          </a:p>
          <a:p>
            <a:pPr marL="109728" indent="0">
              <a:buNone/>
            </a:pPr>
            <a:endParaRPr lang="pl-PL" i="1" dirty="0"/>
          </a:p>
        </p:txBody>
      </p:sp>
    </p:spTree>
    <p:extLst>
      <p:ext uri="{BB962C8B-B14F-4D97-AF65-F5344CB8AC3E}">
        <p14:creationId xmlns:p14="http://schemas.microsoft.com/office/powerpoint/2010/main" val="10995717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26827873"/>
              </p:ext>
            </p:extLst>
          </p:nvPr>
        </p:nvGraphicFramePr>
        <p:xfrm>
          <a:off x="107504" y="1772816"/>
          <a:ext cx="9036496" cy="4851400"/>
        </p:xfrm>
        <a:graphic>
          <a:graphicData uri="http://schemas.openxmlformats.org/drawingml/2006/table">
            <a:tbl>
              <a:tblPr firstRow="1" bandRow="1">
                <a:tableStyleId>{5C22544A-7EE6-4342-B048-85BDC9FD1C3A}</a:tableStyleId>
              </a:tblPr>
              <a:tblGrid>
                <a:gridCol w="2259124">
                  <a:extLst>
                    <a:ext uri="{9D8B030D-6E8A-4147-A177-3AD203B41FA5}">
                      <a16:colId xmlns:a16="http://schemas.microsoft.com/office/drawing/2014/main" val="20000"/>
                    </a:ext>
                  </a:extLst>
                </a:gridCol>
                <a:gridCol w="2259124">
                  <a:extLst>
                    <a:ext uri="{9D8B030D-6E8A-4147-A177-3AD203B41FA5}">
                      <a16:colId xmlns:a16="http://schemas.microsoft.com/office/drawing/2014/main" val="20001"/>
                    </a:ext>
                  </a:extLst>
                </a:gridCol>
                <a:gridCol w="2259124">
                  <a:extLst>
                    <a:ext uri="{9D8B030D-6E8A-4147-A177-3AD203B41FA5}">
                      <a16:colId xmlns:a16="http://schemas.microsoft.com/office/drawing/2014/main" val="20002"/>
                    </a:ext>
                  </a:extLst>
                </a:gridCol>
                <a:gridCol w="2259124">
                  <a:extLst>
                    <a:ext uri="{9D8B030D-6E8A-4147-A177-3AD203B41FA5}">
                      <a16:colId xmlns:a16="http://schemas.microsoft.com/office/drawing/2014/main" val="20003"/>
                    </a:ext>
                  </a:extLst>
                </a:gridCol>
              </a:tblGrid>
              <a:tr h="370840">
                <a:tc>
                  <a:txBody>
                    <a:bodyPr/>
                    <a:lstStyle/>
                    <a:p>
                      <a:pPr algn="ctr"/>
                      <a:r>
                        <a:rPr lang="pl-PL" dirty="0"/>
                        <a:t>Sąd rejonowy</a:t>
                      </a:r>
                    </a:p>
                  </a:txBody>
                  <a:tcPr/>
                </a:tc>
                <a:tc>
                  <a:txBody>
                    <a:bodyPr/>
                    <a:lstStyle/>
                    <a:p>
                      <a:pPr algn="ctr"/>
                      <a:r>
                        <a:rPr lang="pl-PL" dirty="0"/>
                        <a:t>Sąd okręgowy</a:t>
                      </a:r>
                    </a:p>
                  </a:txBody>
                  <a:tcPr/>
                </a:tc>
                <a:tc>
                  <a:txBody>
                    <a:bodyPr/>
                    <a:lstStyle/>
                    <a:p>
                      <a:pPr algn="ctr"/>
                      <a:r>
                        <a:rPr lang="pl-PL" dirty="0"/>
                        <a:t>Sąd apelacyjny</a:t>
                      </a:r>
                    </a:p>
                  </a:txBody>
                  <a:tcPr/>
                </a:tc>
                <a:tc>
                  <a:txBody>
                    <a:bodyPr/>
                    <a:lstStyle/>
                    <a:p>
                      <a:pPr algn="ctr"/>
                      <a:r>
                        <a:rPr lang="pl-PL" dirty="0"/>
                        <a:t>Sąd Najwyższy</a:t>
                      </a:r>
                    </a:p>
                  </a:txBody>
                  <a:tcPr/>
                </a:tc>
                <a:extLst>
                  <a:ext uri="{0D108BD9-81ED-4DB2-BD59-A6C34878D82A}">
                    <a16:rowId xmlns:a16="http://schemas.microsoft.com/office/drawing/2014/main" val="10000"/>
                  </a:ext>
                </a:extLst>
              </a:tr>
              <a:tr h="370840">
                <a:tc>
                  <a:txBody>
                    <a:bodyPr/>
                    <a:lstStyle/>
                    <a:p>
                      <a:pPr marL="285750" indent="-285750">
                        <a:buFont typeface="Arial" pitchFamily="34" charset="0"/>
                        <a:buChar char="•"/>
                      </a:pPr>
                      <a:r>
                        <a:rPr lang="pl-PL" dirty="0"/>
                        <a:t>Stosowanie tymczasowego</a:t>
                      </a:r>
                      <a:r>
                        <a:rPr lang="pl-PL" baseline="0" dirty="0"/>
                        <a:t> aresztowania na okres do 3 miesięcy (art. 250 </a:t>
                      </a:r>
                      <a:r>
                        <a:rPr lang="pl-PL" dirty="0"/>
                        <a:t>§ 1 i 2 k.p.k.),</a:t>
                      </a:r>
                      <a:endParaRPr lang="pl-PL" baseline="0" dirty="0"/>
                    </a:p>
                    <a:p>
                      <a:pPr marL="285750" indent="-285750">
                        <a:buFont typeface="Arial" pitchFamily="34" charset="0"/>
                        <a:buChar char="•"/>
                      </a:pPr>
                      <a:endParaRPr lang="pl-PL" baseline="0" dirty="0"/>
                    </a:p>
                    <a:p>
                      <a:pPr marL="285750" indent="-285750">
                        <a:buFont typeface="Arial" pitchFamily="34" charset="0"/>
                        <a:buChar char="•"/>
                      </a:pPr>
                      <a:r>
                        <a:rPr lang="pl-PL" baseline="0" dirty="0"/>
                        <a:t>Rozpatrywanie zażaleń na zatrzymanie (art. 246 </a:t>
                      </a:r>
                      <a:r>
                        <a:rPr lang="pl-PL" dirty="0"/>
                        <a:t>§ 1 i 2 k.p.k.).</a:t>
                      </a:r>
                    </a:p>
                  </a:txBody>
                  <a:tcPr/>
                </a:tc>
                <a:tc>
                  <a:txBody>
                    <a:bodyPr/>
                    <a:lstStyle/>
                    <a:p>
                      <a:pPr marL="285750" indent="-285750">
                        <a:buFont typeface="Arial" pitchFamily="34" charset="0"/>
                        <a:buChar char="•"/>
                      </a:pPr>
                      <a:r>
                        <a:rPr lang="pl-PL" dirty="0"/>
                        <a:t>Rozpoznawanie środków odwoławczych od orzeczeń i zarządzeń wydanych przez sąd rejonowy jako sąd pierwszej instancji</a:t>
                      </a:r>
                      <a:r>
                        <a:rPr lang="pl-PL" baseline="0" dirty="0"/>
                        <a:t> (art. 25 </a:t>
                      </a:r>
                      <a:r>
                        <a:rPr lang="pl-PL" dirty="0"/>
                        <a:t>§ 3 k.p.k.),</a:t>
                      </a:r>
                    </a:p>
                    <a:p>
                      <a:pPr marL="285750" indent="-285750">
                        <a:buFont typeface="Arial" pitchFamily="34" charset="0"/>
                        <a:buChar char="•"/>
                      </a:pPr>
                      <a:r>
                        <a:rPr lang="pl-PL" dirty="0"/>
                        <a:t>Orzekanie w przedmiocie nadanie statusu świadka</a:t>
                      </a:r>
                      <a:r>
                        <a:rPr lang="pl-PL" baseline="0" dirty="0"/>
                        <a:t> koronnego.</a:t>
                      </a:r>
                      <a:endParaRPr lang="pl-PL" dirty="0"/>
                    </a:p>
                  </a:txBody>
                  <a:tcPr/>
                </a:tc>
                <a:tc>
                  <a:txBody>
                    <a:bodyPr/>
                    <a:lstStyle/>
                    <a:p>
                      <a:pPr marL="285750" indent="-285750">
                        <a:buFont typeface="Arial" pitchFamily="34" charset="0"/>
                        <a:buChar char="•"/>
                      </a:pPr>
                      <a:r>
                        <a:rPr lang="pl-PL" dirty="0"/>
                        <a:t>Rozpoznawanie środków odwoławczych od orzeczeń i zarządzeń wydanych przez sąd okręgowy jako sąd pierwszej instancji</a:t>
                      </a:r>
                      <a:r>
                        <a:rPr lang="pl-PL" baseline="0" dirty="0"/>
                        <a:t> (art. 26 </a:t>
                      </a:r>
                      <a:r>
                        <a:rPr lang="pl-PL" dirty="0"/>
                        <a:t>§ 1 k.p.k.),</a:t>
                      </a:r>
                    </a:p>
                    <a:p>
                      <a:pPr marL="285750" indent="-285750">
                        <a:buFont typeface="Arial" pitchFamily="34" charset="0"/>
                        <a:buChar char="•"/>
                      </a:pPr>
                      <a:r>
                        <a:rPr lang="pl-PL" dirty="0"/>
                        <a:t>Rozstrzyganie sporów o właściwość</a:t>
                      </a:r>
                      <a:r>
                        <a:rPr lang="pl-PL" baseline="0" dirty="0"/>
                        <a:t> między sądami okręgowymi (art. 38 k.p.k.).</a:t>
                      </a:r>
                      <a:endParaRPr lang="pl-PL" dirty="0"/>
                    </a:p>
                  </a:txBody>
                  <a:tcPr/>
                </a:tc>
                <a:tc>
                  <a:txBody>
                    <a:bodyPr/>
                    <a:lstStyle/>
                    <a:p>
                      <a:pPr marL="285750" indent="-285750">
                        <a:buFont typeface="Arial" pitchFamily="34" charset="0"/>
                        <a:buChar char="•"/>
                      </a:pPr>
                      <a:r>
                        <a:rPr lang="pl-PL" dirty="0"/>
                        <a:t>Rozpoznawanie kasacji (art. 525 k.p.k.),</a:t>
                      </a:r>
                    </a:p>
                    <a:p>
                      <a:pPr marL="285750" indent="-285750">
                        <a:buFont typeface="Arial" pitchFamily="34" charset="0"/>
                        <a:buChar char="•"/>
                      </a:pPr>
                      <a:endParaRPr lang="pl-PL" dirty="0"/>
                    </a:p>
                    <a:p>
                      <a:pPr marL="285750" indent="-285750">
                        <a:buFont typeface="Arial" pitchFamily="34" charset="0"/>
                        <a:buChar char="•"/>
                      </a:pPr>
                      <a:r>
                        <a:rPr lang="pl-PL" dirty="0"/>
                        <a:t>Przekazywanie</a:t>
                      </a:r>
                      <a:r>
                        <a:rPr lang="pl-PL" baseline="0" dirty="0"/>
                        <a:t> sprawy innemu sądowi równorzędnemu, gdy wymaga tego dobro wymiaru sprawiedliwości (art. 37 k.p.k.)</a:t>
                      </a:r>
                      <a:endParaRPr lang="pl-PL" dirty="0"/>
                    </a:p>
                    <a:p>
                      <a:pPr marL="285750" indent="-285750">
                        <a:buFont typeface="Arial" pitchFamily="34" charset="0"/>
                        <a:buChar char="•"/>
                      </a:pPr>
                      <a:endParaRPr lang="pl-PL" dirty="0"/>
                    </a:p>
                  </a:txBody>
                  <a:tcPr/>
                </a:tc>
                <a:extLst>
                  <a:ext uri="{0D108BD9-81ED-4DB2-BD59-A6C34878D82A}">
                    <a16:rowId xmlns:a16="http://schemas.microsoft.com/office/drawing/2014/main" val="10001"/>
                  </a:ext>
                </a:extLst>
              </a:tr>
            </a:tbl>
          </a:graphicData>
        </a:graphic>
      </p:graphicFrame>
      <p:sp>
        <p:nvSpPr>
          <p:cNvPr id="3" name="Title 2"/>
          <p:cNvSpPr>
            <a:spLocks noGrp="1"/>
          </p:cNvSpPr>
          <p:nvPr>
            <p:ph type="title"/>
          </p:nvPr>
        </p:nvSpPr>
        <p:spPr/>
        <p:txBody>
          <a:bodyPr>
            <a:normAutofit/>
          </a:bodyPr>
          <a:lstStyle/>
          <a:p>
            <a:pPr algn="ctr"/>
            <a:r>
              <a:rPr lang="pl-PL" sz="2500" dirty="0"/>
              <a:t>Przykłady czynności podejmowanych przez dany sąd w ramach właściwości funkcjonalnej</a:t>
            </a:r>
          </a:p>
        </p:txBody>
      </p:sp>
    </p:spTree>
    <p:extLst>
      <p:ext uri="{BB962C8B-B14F-4D97-AF65-F5344CB8AC3E}">
        <p14:creationId xmlns:p14="http://schemas.microsoft.com/office/powerpoint/2010/main" val="18136514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1226820" y="274638"/>
            <a:ext cx="6172200" cy="1143000"/>
          </a:xfrm>
        </p:spPr>
        <p:txBody>
          <a:bodyPr>
            <a:normAutofit fontScale="90000"/>
          </a:bodyPr>
          <a:lstStyle/>
          <a:p>
            <a:pPr algn="ctr"/>
            <a:r>
              <a:rPr lang="pl-PL" dirty="0"/>
              <a:t>Ruchoma właściwość sądów tradycyjna</a:t>
            </a:r>
          </a:p>
        </p:txBody>
      </p:sp>
      <p:sp>
        <p:nvSpPr>
          <p:cNvPr id="5" name="Symbol zastępczy zawartości 2"/>
          <p:cNvSpPr>
            <a:spLocks noGrp="1"/>
          </p:cNvSpPr>
          <p:nvPr>
            <p:ph idx="1"/>
          </p:nvPr>
        </p:nvSpPr>
        <p:spPr>
          <a:xfrm>
            <a:off x="179512" y="1484784"/>
            <a:ext cx="8964488" cy="5132040"/>
          </a:xfrm>
        </p:spPr>
        <p:txBody>
          <a:bodyPr>
            <a:normAutofit fontScale="77500" lnSpcReduction="20000"/>
          </a:bodyPr>
          <a:lstStyle/>
          <a:p>
            <a:pPr marL="0" indent="0">
              <a:buNone/>
            </a:pPr>
            <a:r>
              <a:rPr lang="pl-PL" dirty="0"/>
              <a:t>K.p.k. zezwala tradycyjnie (podobne przepisy były już w k.p.k. z 1928r.) na zmianę właściwości sądów okręgowych i rejonowych w następujących przypadkach:</a:t>
            </a:r>
          </a:p>
          <a:p>
            <a:pPr marL="514350" indent="-514350">
              <a:buAutoNum type="arabicParenR"/>
            </a:pPr>
            <a:r>
              <a:rPr lang="pl-PL" b="1" dirty="0"/>
              <a:t>łączności spraw karnych</a:t>
            </a:r>
            <a:r>
              <a:rPr lang="pl-PL" dirty="0"/>
              <a:t>;</a:t>
            </a:r>
          </a:p>
          <a:p>
            <a:pPr marL="514350" indent="-514350">
              <a:buAutoNum type="arabicParenR"/>
            </a:pPr>
            <a:r>
              <a:rPr lang="pl-PL" b="1" dirty="0"/>
              <a:t>postulatu oszczędności procesu;</a:t>
            </a:r>
          </a:p>
          <a:p>
            <a:pPr marL="514350" indent="-514350">
              <a:buAutoNum type="arabicParenR"/>
            </a:pPr>
            <a:r>
              <a:rPr lang="pl-PL" b="1" dirty="0"/>
              <a:t>delegacji.</a:t>
            </a:r>
          </a:p>
          <a:p>
            <a:r>
              <a:rPr lang="pl-PL" b="1" dirty="0"/>
              <a:t>Łączność podmiotowa </a:t>
            </a:r>
            <a:r>
              <a:rPr lang="pl-PL" dirty="0"/>
              <a:t>występuje wtedy, gdy ta sama osoba oskarżona jest o kilka przestępstw, a sprawy te należą do właściwości różnych sądów tego samego rzędu – wówczas właściwy jest </a:t>
            </a:r>
            <a:r>
              <a:rPr lang="pl-PL" b="1" dirty="0"/>
              <a:t>sąd, w którym najpierw wszczęto postępowanie</a:t>
            </a:r>
            <a:r>
              <a:rPr lang="pl-PL" dirty="0"/>
              <a:t>.</a:t>
            </a:r>
          </a:p>
          <a:p>
            <a:pPr marL="0" indent="0">
              <a:buNone/>
            </a:pPr>
            <a:r>
              <a:rPr lang="pl-PL" dirty="0"/>
              <a:t>Jeżeli sprawy należą do właściwości sądów różnego rzędu (rejonowy i okręgowy), to sprawę rozpoznaje sąd wyższego rzędu (art. 33 § 1 i 2 k.p.k.)</a:t>
            </a:r>
          </a:p>
          <a:p>
            <a:r>
              <a:rPr lang="pl-PL" b="1" dirty="0"/>
              <a:t>Łączność przedmiotowa </a:t>
            </a:r>
            <a:r>
              <a:rPr lang="pl-PL" dirty="0"/>
              <a:t>ma miejsce wtedy, gdy postępowanie toczy się jednocześnie przeciwko sprawcom, pomocnikom, podżegaczom i innym osobom, których przestępstwo pozostaje w ścisłym związku z przestępstwem sprawcy – wówczas jeden i ten sam sąd jest właściwy dla wszystkich tych osób (art. 34 § 1 k.p.k.)</a:t>
            </a:r>
            <a:endParaRPr lang="pl-PL" b="1" dirty="0"/>
          </a:p>
          <a:p>
            <a:pPr marL="0" indent="0">
              <a:buNone/>
            </a:pPr>
            <a:endParaRPr lang="pl-PL" b="1" dirty="0"/>
          </a:p>
        </p:txBody>
      </p:sp>
    </p:spTree>
    <p:extLst>
      <p:ext uri="{BB962C8B-B14F-4D97-AF65-F5344CB8AC3E}">
        <p14:creationId xmlns:p14="http://schemas.microsoft.com/office/powerpoint/2010/main" val="139038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83921" y="833120"/>
            <a:ext cx="7174229" cy="5476240"/>
          </a:xfrm>
        </p:spPr>
        <p:txBody>
          <a:bodyPr>
            <a:normAutofit fontScale="77500" lnSpcReduction="20000"/>
          </a:bodyPr>
          <a:lstStyle/>
          <a:p>
            <a:pPr algn="just"/>
            <a:r>
              <a:rPr lang="pl-PL" b="1" dirty="0"/>
              <a:t>Łączność podmiotowo-przedmiotowa </a:t>
            </a:r>
            <a:r>
              <a:rPr lang="pl-PL" dirty="0"/>
              <a:t>ma miejsce wtedy, gdy występuje łączność spraw podmiotowa, jak i przedmiotowa.</a:t>
            </a:r>
          </a:p>
          <a:p>
            <a:pPr marL="0" indent="0" algn="just">
              <a:buNone/>
            </a:pPr>
            <a:r>
              <a:rPr lang="pl-PL" dirty="0"/>
              <a:t>Niekiedy może jednak okazać się, że połączenie spraw i oskarżonych w jednym procesie utrudnia postępowanie oraz ogranicza możliwość dotarcia do prawdy materialnej. W takim przypadku można </a:t>
            </a:r>
            <a:r>
              <a:rPr lang="pl-PL" b="1" dirty="0"/>
              <a:t>wyłączyć i odrębnie rozpoznać</a:t>
            </a:r>
            <a:r>
              <a:rPr lang="pl-PL" dirty="0"/>
              <a:t> sprawę poszczególnych osób lub o poszczególne czyny (art. 34 § 3 k.p.k.)</a:t>
            </a:r>
          </a:p>
          <a:p>
            <a:pPr marL="0" indent="0" algn="just">
              <a:buNone/>
            </a:pPr>
            <a:endParaRPr lang="pl-PL" dirty="0"/>
          </a:p>
          <a:p>
            <a:pPr marL="0" indent="0" algn="just">
              <a:buNone/>
            </a:pPr>
            <a:r>
              <a:rPr lang="pl-PL" b="1" dirty="0"/>
              <a:t>Postulat oszczędności procesu - </a:t>
            </a:r>
            <a:r>
              <a:rPr lang="pl-PL" dirty="0"/>
              <a:t>art. 36 k.p.k. – sąd wyższego rzędu nad sądem właściwym może przekazać sprawę innemu sądowi równorzędnemu, jeżeli większość osób, które należy wezwać na rozprawę zamieszkuje blisko sądu, a z dala od sądu właściwego.</a:t>
            </a:r>
          </a:p>
          <a:p>
            <a:pPr marL="0" indent="0" algn="just">
              <a:buNone/>
            </a:pPr>
            <a:endParaRPr lang="pl-PL" dirty="0"/>
          </a:p>
          <a:p>
            <a:pPr marL="0" indent="0" algn="just">
              <a:buNone/>
            </a:pPr>
            <a:r>
              <a:rPr lang="pl-PL" b="1" dirty="0"/>
              <a:t>Delegacja właściwości – </a:t>
            </a:r>
            <a:r>
              <a:rPr lang="pl-PL" dirty="0"/>
              <a:t>art. 37 k.p.k. - Sąd Najwyższy może z inicjatywy właściwego sądu przekazać sprawę do rozpoznania innemu sądowi równorzędnemu.</a:t>
            </a:r>
          </a:p>
          <a:p>
            <a:pPr marL="0" indent="0" algn="just">
              <a:buNone/>
            </a:pPr>
            <a:endParaRPr lang="pl-PL" b="1" dirty="0"/>
          </a:p>
          <a:p>
            <a:pPr marL="0" indent="0" algn="just">
              <a:buNone/>
            </a:pPr>
            <a:endParaRPr lang="pl-PL" b="1" dirty="0"/>
          </a:p>
          <a:p>
            <a:pPr algn="just"/>
            <a:endParaRPr lang="pl-PL" dirty="0"/>
          </a:p>
        </p:txBody>
      </p:sp>
    </p:spTree>
    <p:extLst>
      <p:ext uri="{BB962C8B-B14F-4D97-AF65-F5344CB8AC3E}">
        <p14:creationId xmlns:p14="http://schemas.microsoft.com/office/powerpoint/2010/main" val="31556032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1196752"/>
            <a:ext cx="8229600" cy="4389120"/>
          </a:xfrm>
        </p:spPr>
        <p:txBody>
          <a:bodyPr>
            <a:normAutofit/>
          </a:bodyPr>
          <a:lstStyle/>
          <a:p>
            <a:r>
              <a:rPr lang="pl-PL" dirty="0"/>
              <a:t>Łączność </a:t>
            </a:r>
            <a:r>
              <a:rPr lang="pl-PL" b="1" dirty="0"/>
              <a:t>podmiotowa</a:t>
            </a:r>
            <a:r>
              <a:rPr lang="pl-PL" dirty="0"/>
              <a:t>→ art. 33 § 1 k.p.k.; łączne rozpoznanie co najmniej </a:t>
            </a:r>
            <a:r>
              <a:rPr lang="pl-PL" b="1" dirty="0"/>
              <a:t>dwóch spraw </a:t>
            </a:r>
            <a:r>
              <a:rPr lang="pl-PL" dirty="0"/>
              <a:t>spraw o różne przestępstwa </a:t>
            </a:r>
            <a:r>
              <a:rPr lang="pl-PL" b="1" dirty="0"/>
              <a:t>jednego oskarżonego</a:t>
            </a:r>
          </a:p>
          <a:p>
            <a:endParaRPr lang="pl-PL" dirty="0"/>
          </a:p>
          <a:p>
            <a:r>
              <a:rPr lang="pl-PL" dirty="0"/>
              <a:t>Łączność </a:t>
            </a:r>
            <a:r>
              <a:rPr lang="pl-PL" b="1" dirty="0"/>
              <a:t>przedmiotowa</a:t>
            </a:r>
            <a:r>
              <a:rPr lang="pl-PL" dirty="0"/>
              <a:t>→ art. 34 § 1 k.p.k.; łączne rozpoznanie spraw przynajmniej </a:t>
            </a:r>
            <a:r>
              <a:rPr lang="pl-PL" b="1" dirty="0"/>
              <a:t>dwóch oskarżonych</a:t>
            </a:r>
          </a:p>
          <a:p>
            <a:pPr marL="109728" indent="0">
              <a:buNone/>
            </a:pPr>
            <a:endParaRPr lang="pl-PL" dirty="0"/>
          </a:p>
          <a:p>
            <a:r>
              <a:rPr lang="pl-PL" dirty="0"/>
              <a:t>Łączność </a:t>
            </a:r>
            <a:r>
              <a:rPr lang="pl-PL" b="1" dirty="0"/>
              <a:t>przedmiotowo-podmiotowa</a:t>
            </a:r>
            <a:r>
              <a:rPr lang="pl-PL" dirty="0"/>
              <a:t> (mieszana) → połączenie spraw na podstawie kryteriów podmiotowych i przedmiotowych.</a:t>
            </a:r>
          </a:p>
        </p:txBody>
      </p:sp>
    </p:spTree>
    <p:extLst>
      <p:ext uri="{BB962C8B-B14F-4D97-AF65-F5344CB8AC3E}">
        <p14:creationId xmlns:p14="http://schemas.microsoft.com/office/powerpoint/2010/main" val="35469724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pl-PL" dirty="0"/>
              <a:t> </a:t>
            </a:r>
            <a:r>
              <a:rPr lang="pl-PL" b="1" dirty="0"/>
              <a:t>Jednoosobowy</a:t>
            </a:r>
            <a:r>
              <a:rPr lang="pl-PL" dirty="0"/>
              <a:t> – art. 28 § 1, 30 § 1 i § 2, 449 § 2, 534 § 1 k.p.k. • </a:t>
            </a:r>
          </a:p>
          <a:p>
            <a:endParaRPr lang="pl-PL" dirty="0"/>
          </a:p>
          <a:p>
            <a:r>
              <a:rPr lang="pl-PL" b="1" dirty="0"/>
              <a:t>Kolegialnie</a:t>
            </a:r>
            <a:r>
              <a:rPr lang="pl-PL" dirty="0"/>
              <a:t> – art. 28 § 2, 28 § 4, 28 § 3, 29 § 1, 29 § 2, 30 § 1, 30 § 2, 534 § 2, 441 § 2 k.p.k.</a:t>
            </a:r>
          </a:p>
          <a:p>
            <a:endParaRPr lang="pl-PL" dirty="0"/>
          </a:p>
          <a:p>
            <a:r>
              <a:rPr lang="pl-PL" dirty="0"/>
              <a:t>Zasada </a:t>
            </a:r>
            <a:r>
              <a:rPr lang="pl-PL" b="1" dirty="0"/>
              <a:t>udziału czynnika społecznego</a:t>
            </a:r>
          </a:p>
          <a:p>
            <a:endParaRPr lang="pl-PL" b="1" dirty="0"/>
          </a:p>
          <a:p>
            <a:r>
              <a:rPr lang="pl-PL" dirty="0"/>
              <a:t>Wyznaczanie składu- art. </a:t>
            </a:r>
            <a:r>
              <a:rPr lang="pl-PL"/>
              <a:t>351 k.p.k.</a:t>
            </a:r>
            <a:endParaRPr lang="pl-PL" dirty="0"/>
          </a:p>
        </p:txBody>
      </p:sp>
      <p:sp>
        <p:nvSpPr>
          <p:cNvPr id="3" name="Title 2"/>
          <p:cNvSpPr>
            <a:spLocks noGrp="1"/>
          </p:cNvSpPr>
          <p:nvPr>
            <p:ph type="title"/>
          </p:nvPr>
        </p:nvSpPr>
        <p:spPr/>
        <p:txBody>
          <a:bodyPr/>
          <a:lstStyle/>
          <a:p>
            <a:pPr algn="ctr"/>
            <a:r>
              <a:rPr lang="pl-PL" dirty="0"/>
              <a:t>Skład sądu</a:t>
            </a:r>
          </a:p>
        </p:txBody>
      </p:sp>
    </p:spTree>
    <p:extLst>
      <p:ext uri="{BB962C8B-B14F-4D97-AF65-F5344CB8AC3E}">
        <p14:creationId xmlns:p14="http://schemas.microsoft.com/office/powerpoint/2010/main" val="15675988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pl-PL" b="1" dirty="0"/>
          </a:p>
          <a:p>
            <a:pPr marL="109728" indent="0">
              <a:buNone/>
            </a:pPr>
            <a:endParaRPr lang="pl-PL" b="1" dirty="0"/>
          </a:p>
          <a:p>
            <a:r>
              <a:rPr lang="pl-PL" b="1" dirty="0"/>
              <a:t>Strona postępowania- </a:t>
            </a:r>
            <a:r>
              <a:rPr lang="pl-PL" dirty="0"/>
              <a:t>uczestnik procesu działający w postępowaniu karnym we własnym imieniu, posiadający </a:t>
            </a:r>
            <a:r>
              <a:rPr lang="pl-PL" b="1" dirty="0"/>
              <a:t>interes prawny </a:t>
            </a:r>
            <a:r>
              <a:rPr lang="pl-PL" dirty="0"/>
              <a:t>w określonym rozstrzygnięciu w przedmiocie procesu.</a:t>
            </a:r>
          </a:p>
          <a:p>
            <a:pPr marL="109728" indent="0">
              <a:buNone/>
            </a:pPr>
            <a:endParaRPr lang="pl-PL" dirty="0"/>
          </a:p>
          <a:p>
            <a:pPr marL="109728" indent="0">
              <a:buNone/>
            </a:pPr>
            <a:endParaRPr lang="pl-PL" dirty="0"/>
          </a:p>
        </p:txBody>
      </p:sp>
      <p:sp>
        <p:nvSpPr>
          <p:cNvPr id="3" name="Title 2"/>
          <p:cNvSpPr>
            <a:spLocks noGrp="1"/>
          </p:cNvSpPr>
          <p:nvPr>
            <p:ph type="title"/>
          </p:nvPr>
        </p:nvSpPr>
        <p:spPr/>
        <p:txBody>
          <a:bodyPr/>
          <a:lstStyle/>
          <a:p>
            <a:pPr algn="ctr"/>
            <a:r>
              <a:rPr lang="pl-PL" dirty="0"/>
              <a:t>Strony procesowe</a:t>
            </a:r>
          </a:p>
        </p:txBody>
      </p:sp>
    </p:spTree>
    <p:extLst>
      <p:ext uri="{BB962C8B-B14F-4D97-AF65-F5344CB8AC3E}">
        <p14:creationId xmlns:p14="http://schemas.microsoft.com/office/powerpoint/2010/main" val="4969204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043608" y="980728"/>
            <a:ext cx="6833732" cy="5125299"/>
          </a:xfrm>
        </p:spPr>
      </p:pic>
      <p:sp>
        <p:nvSpPr>
          <p:cNvPr id="3" name="Title 2"/>
          <p:cNvSpPr>
            <a:spLocks noGrp="1"/>
          </p:cNvSpPr>
          <p:nvPr>
            <p:ph type="title"/>
          </p:nvPr>
        </p:nvSpPr>
        <p:spPr>
          <a:xfrm>
            <a:off x="467544" y="116632"/>
            <a:ext cx="8229600" cy="922114"/>
          </a:xfrm>
        </p:spPr>
        <p:txBody>
          <a:bodyPr/>
          <a:lstStyle/>
          <a:p>
            <a:pPr algn="ctr"/>
            <a:r>
              <a:rPr lang="pl-PL" dirty="0"/>
              <a:t>Strony procesowe</a:t>
            </a:r>
          </a:p>
        </p:txBody>
      </p:sp>
      <p:sp>
        <p:nvSpPr>
          <p:cNvPr id="5" name="TextBox 4"/>
          <p:cNvSpPr txBox="1"/>
          <p:nvPr/>
        </p:nvSpPr>
        <p:spPr>
          <a:xfrm>
            <a:off x="3995936" y="6165304"/>
            <a:ext cx="5148064" cy="523220"/>
          </a:xfrm>
          <a:prstGeom prst="rect">
            <a:avLst/>
          </a:prstGeom>
          <a:noFill/>
        </p:spPr>
        <p:txBody>
          <a:bodyPr wrap="square" rtlCol="0">
            <a:spAutoFit/>
          </a:bodyPr>
          <a:lstStyle/>
          <a:p>
            <a:r>
              <a:rPr lang="pl-PL" sz="1400" dirty="0"/>
              <a:t>Źródło: S. Waltoś, P. Hofmański, </a:t>
            </a:r>
            <a:r>
              <a:rPr lang="pl-PL" sz="1400" i="1" dirty="0"/>
              <a:t>Proces karny. Zarys systemu, </a:t>
            </a:r>
            <a:r>
              <a:rPr lang="pl-PL" sz="1400" dirty="0"/>
              <a:t>Warszawa 2016, s. 184.</a:t>
            </a:r>
          </a:p>
        </p:txBody>
      </p:sp>
    </p:spTree>
    <p:extLst>
      <p:ext uri="{BB962C8B-B14F-4D97-AF65-F5344CB8AC3E}">
        <p14:creationId xmlns:p14="http://schemas.microsoft.com/office/powerpoint/2010/main" val="42058109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pl-PL" dirty="0"/>
              <a:t>Strony procesowe</a:t>
            </a:r>
          </a:p>
        </p:txBody>
      </p:sp>
      <p:sp>
        <p:nvSpPr>
          <p:cNvPr id="5" name="Content Placeholder 4"/>
          <p:cNvSpPr>
            <a:spLocks noGrp="1"/>
          </p:cNvSpPr>
          <p:nvPr>
            <p:ph sz="quarter" idx="2"/>
          </p:nvPr>
        </p:nvSpPr>
        <p:spPr/>
        <p:txBody>
          <a:bodyPr/>
          <a:lstStyle/>
          <a:p>
            <a:pPr marL="109728" indent="0" algn="ctr">
              <a:buNone/>
            </a:pPr>
            <a:r>
              <a:rPr lang="pl-PL" b="1" dirty="0"/>
              <a:t>POSTĘPOWANIA PRZYGOTOWAWCZEGO</a:t>
            </a:r>
          </a:p>
          <a:p>
            <a:pPr marL="109728" indent="0">
              <a:buNone/>
            </a:pPr>
            <a:endParaRPr lang="pl-PL" dirty="0"/>
          </a:p>
          <a:p>
            <a:r>
              <a:rPr lang="pl-PL" dirty="0"/>
              <a:t>pokrzywdzony</a:t>
            </a:r>
          </a:p>
          <a:p>
            <a:endParaRPr lang="pl-PL" dirty="0"/>
          </a:p>
          <a:p>
            <a:r>
              <a:rPr lang="pl-PL" dirty="0"/>
              <a:t>podejrzany</a:t>
            </a:r>
          </a:p>
        </p:txBody>
      </p:sp>
      <p:sp>
        <p:nvSpPr>
          <p:cNvPr id="6" name="Content Placeholder 5"/>
          <p:cNvSpPr>
            <a:spLocks noGrp="1"/>
          </p:cNvSpPr>
          <p:nvPr>
            <p:ph sz="quarter" idx="4"/>
          </p:nvPr>
        </p:nvSpPr>
        <p:spPr/>
        <p:txBody>
          <a:bodyPr/>
          <a:lstStyle/>
          <a:p>
            <a:pPr marL="109728" indent="0" algn="ctr">
              <a:buNone/>
            </a:pPr>
            <a:r>
              <a:rPr lang="pl-PL" b="1" dirty="0"/>
              <a:t>POSTĘPOWANIA SĄDOWEGO</a:t>
            </a:r>
          </a:p>
          <a:p>
            <a:pPr marL="109728" indent="0">
              <a:buNone/>
            </a:pPr>
            <a:endParaRPr lang="pl-PL" b="1" dirty="0"/>
          </a:p>
          <a:p>
            <a:r>
              <a:rPr lang="pl-PL" dirty="0"/>
              <a:t>Oskarżyciel publiczny, posiłkowy, prywatny</a:t>
            </a:r>
          </a:p>
          <a:p>
            <a:endParaRPr lang="pl-PL" dirty="0"/>
          </a:p>
          <a:p>
            <a:r>
              <a:rPr lang="pl-PL" dirty="0"/>
              <a:t>oskarżony</a:t>
            </a:r>
          </a:p>
        </p:txBody>
      </p:sp>
    </p:spTree>
    <p:extLst>
      <p:ext uri="{BB962C8B-B14F-4D97-AF65-F5344CB8AC3E}">
        <p14:creationId xmlns:p14="http://schemas.microsoft.com/office/powerpoint/2010/main" val="1196458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67544" y="69776"/>
            <a:ext cx="2952328" cy="3575248"/>
          </a:xfrm>
        </p:spPr>
        <p:txBody>
          <a:bodyPr>
            <a:normAutofit/>
          </a:bodyPr>
          <a:lstStyle/>
          <a:p>
            <a:pPr algn="ctr"/>
            <a:r>
              <a:rPr lang="pl-PL" dirty="0"/>
              <a:t>Uczestnicy </a:t>
            </a:r>
            <a:r>
              <a:rPr lang="pl-PL" dirty="0">
                <a:latin typeface="+mn-lt"/>
              </a:rPr>
              <a:t>procesu</a:t>
            </a:r>
            <a:r>
              <a:rPr lang="pl-PL" dirty="0"/>
              <a:t> karnego</a:t>
            </a:r>
          </a:p>
        </p:txBody>
      </p:sp>
      <p:sp>
        <p:nvSpPr>
          <p:cNvPr id="5" name="Rectangle 4"/>
          <p:cNvSpPr/>
          <p:nvPr/>
        </p:nvSpPr>
        <p:spPr>
          <a:xfrm>
            <a:off x="3851920" y="1124744"/>
            <a:ext cx="4464496"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a:t>STRONY PROCESOWE</a:t>
            </a:r>
          </a:p>
        </p:txBody>
      </p:sp>
      <p:sp>
        <p:nvSpPr>
          <p:cNvPr id="7" name="Rectangle 6"/>
          <p:cNvSpPr/>
          <p:nvPr/>
        </p:nvSpPr>
        <p:spPr>
          <a:xfrm>
            <a:off x="3851920" y="2204864"/>
            <a:ext cx="4464496"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a:t>PRZEDSTAWICIELE PROCESOWI STRON</a:t>
            </a:r>
          </a:p>
        </p:txBody>
      </p:sp>
      <p:sp>
        <p:nvSpPr>
          <p:cNvPr id="8" name="Rectangle 7"/>
          <p:cNvSpPr/>
          <p:nvPr/>
        </p:nvSpPr>
        <p:spPr>
          <a:xfrm>
            <a:off x="3851920" y="3370637"/>
            <a:ext cx="4464496"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a:t>PRZEDSTAWICIEL SPOŁECZNY</a:t>
            </a:r>
          </a:p>
        </p:txBody>
      </p:sp>
      <p:sp>
        <p:nvSpPr>
          <p:cNvPr id="9" name="Rectangle 8"/>
          <p:cNvSpPr/>
          <p:nvPr/>
        </p:nvSpPr>
        <p:spPr>
          <a:xfrm>
            <a:off x="3817493" y="4562547"/>
            <a:ext cx="4464496"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a:t>OSOBOWE ŹRÓDŁA DOWODOWE</a:t>
            </a:r>
          </a:p>
        </p:txBody>
      </p:sp>
      <p:sp>
        <p:nvSpPr>
          <p:cNvPr id="10" name="Rectangle 9"/>
          <p:cNvSpPr/>
          <p:nvPr/>
        </p:nvSpPr>
        <p:spPr>
          <a:xfrm>
            <a:off x="3817493" y="5733256"/>
            <a:ext cx="4464496"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a:t>PRACOWNICY ORGANÓW PROCESOWYCH</a:t>
            </a:r>
          </a:p>
        </p:txBody>
      </p:sp>
      <p:sp>
        <p:nvSpPr>
          <p:cNvPr id="11" name="Rectangle 10"/>
          <p:cNvSpPr/>
          <p:nvPr/>
        </p:nvSpPr>
        <p:spPr>
          <a:xfrm>
            <a:off x="3817671" y="0"/>
            <a:ext cx="4464496"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a:t>ORGANY PROCESOWE</a:t>
            </a:r>
          </a:p>
        </p:txBody>
      </p:sp>
      <p:sp>
        <p:nvSpPr>
          <p:cNvPr id="13" name="Frame 12"/>
          <p:cNvSpPr/>
          <p:nvPr/>
        </p:nvSpPr>
        <p:spPr>
          <a:xfrm>
            <a:off x="323528" y="3660870"/>
            <a:ext cx="3096344" cy="3193504"/>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
        <p:nvSpPr>
          <p:cNvPr id="14" name="TextBox 13"/>
          <p:cNvSpPr txBox="1"/>
          <p:nvPr/>
        </p:nvSpPr>
        <p:spPr>
          <a:xfrm>
            <a:off x="791580" y="4159131"/>
            <a:ext cx="2160240" cy="2031325"/>
          </a:xfrm>
          <a:prstGeom prst="rect">
            <a:avLst/>
          </a:prstGeom>
          <a:noFill/>
        </p:spPr>
        <p:txBody>
          <a:bodyPr wrap="square" rtlCol="0">
            <a:spAutoFit/>
          </a:bodyPr>
          <a:lstStyle/>
          <a:p>
            <a:r>
              <a:rPr lang="pl-PL" b="1" dirty="0"/>
              <a:t>Uczestnik procesu- </a:t>
            </a:r>
            <a:r>
              <a:rPr lang="pl-PL" dirty="0"/>
              <a:t>osoba biorąca udział w postępowaniu karnym w roli określonej przez przepisy prawa.</a:t>
            </a:r>
          </a:p>
        </p:txBody>
      </p:sp>
    </p:spTree>
    <p:extLst>
      <p:ext uri="{BB962C8B-B14F-4D97-AF65-F5344CB8AC3E}">
        <p14:creationId xmlns:p14="http://schemas.microsoft.com/office/powerpoint/2010/main" val="35213628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pl-PL" dirty="0"/>
              <a:t>Strony procesowe</a:t>
            </a:r>
          </a:p>
        </p:txBody>
      </p:sp>
      <p:grpSp>
        <p:nvGrpSpPr>
          <p:cNvPr id="5" name="Group 4"/>
          <p:cNvGrpSpPr/>
          <p:nvPr/>
        </p:nvGrpSpPr>
        <p:grpSpPr>
          <a:xfrm>
            <a:off x="6683958" y="2615802"/>
            <a:ext cx="2262306" cy="1223073"/>
            <a:chOff x="5916711" y="2745073"/>
            <a:chExt cx="2117082" cy="1048514"/>
          </a:xfrm>
        </p:grpSpPr>
        <p:sp>
          <p:nvSpPr>
            <p:cNvPr id="6" name="Rounded Rectangle 5"/>
            <p:cNvSpPr/>
            <p:nvPr/>
          </p:nvSpPr>
          <p:spPr>
            <a:xfrm>
              <a:off x="5934325" y="2880510"/>
              <a:ext cx="2099468" cy="913077"/>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pPr algn="ctr"/>
              <a:endParaRPr lang="pl-PL" b="1" dirty="0"/>
            </a:p>
            <a:p>
              <a:pPr algn="ctr"/>
              <a:r>
                <a:rPr lang="pl-PL" b="1" dirty="0"/>
                <a:t>UBOCZNY</a:t>
              </a:r>
            </a:p>
          </p:txBody>
        </p:sp>
        <p:sp>
          <p:nvSpPr>
            <p:cNvPr id="7" name="Rounded Rectangle 4"/>
            <p:cNvSpPr/>
            <p:nvPr/>
          </p:nvSpPr>
          <p:spPr>
            <a:xfrm>
              <a:off x="5916711" y="2745073"/>
              <a:ext cx="2037976" cy="98824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2385" tIns="32385" rIns="32385" bIns="32385" numCol="1" spcCol="1270" anchor="ctr" anchorCtr="0">
              <a:noAutofit/>
            </a:bodyPr>
            <a:lstStyle/>
            <a:p>
              <a:pPr lvl="0" algn="ctr" defTabSz="2266950">
                <a:lnSpc>
                  <a:spcPct val="90000"/>
                </a:lnSpc>
                <a:spcBef>
                  <a:spcPct val="0"/>
                </a:spcBef>
                <a:spcAft>
                  <a:spcPct val="35000"/>
                </a:spcAft>
              </a:pPr>
              <a:endParaRPr lang="pl-PL" sz="5100" kern="1200" dirty="0"/>
            </a:p>
          </p:txBody>
        </p:sp>
      </p:grpSp>
      <p:grpSp>
        <p:nvGrpSpPr>
          <p:cNvPr id="8" name="Group 7"/>
          <p:cNvGrpSpPr/>
          <p:nvPr/>
        </p:nvGrpSpPr>
        <p:grpSpPr>
          <a:xfrm>
            <a:off x="6651104" y="4365103"/>
            <a:ext cx="2243484" cy="1231148"/>
            <a:chOff x="5885965" y="2714327"/>
            <a:chExt cx="2099468" cy="1018988"/>
          </a:xfrm>
        </p:grpSpPr>
        <p:sp>
          <p:nvSpPr>
            <p:cNvPr id="9" name="Rounded Rectangle 8"/>
            <p:cNvSpPr/>
            <p:nvPr/>
          </p:nvSpPr>
          <p:spPr>
            <a:xfrm>
              <a:off x="5885965" y="2714327"/>
              <a:ext cx="2099468" cy="893986"/>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pPr algn="ctr"/>
              <a:endParaRPr lang="pl-PL" b="1" dirty="0"/>
            </a:p>
            <a:p>
              <a:pPr algn="ctr"/>
              <a:r>
                <a:rPr lang="pl-PL" b="1" dirty="0"/>
                <a:t>SUBSYDIARNY</a:t>
              </a:r>
            </a:p>
            <a:p>
              <a:pPr algn="ctr"/>
              <a:endParaRPr lang="pl-PL" b="1" dirty="0"/>
            </a:p>
            <a:p>
              <a:pPr algn="ctr"/>
              <a:endParaRPr lang="pl-PL" b="1" dirty="0"/>
            </a:p>
          </p:txBody>
        </p:sp>
        <p:sp>
          <p:nvSpPr>
            <p:cNvPr id="10" name="Rounded Rectangle 4"/>
            <p:cNvSpPr/>
            <p:nvPr/>
          </p:nvSpPr>
          <p:spPr>
            <a:xfrm>
              <a:off x="5916711" y="2745073"/>
              <a:ext cx="2037976" cy="98824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2385" tIns="32385" rIns="32385" bIns="32385" numCol="1" spcCol="1270" anchor="ctr" anchorCtr="0">
              <a:noAutofit/>
            </a:bodyPr>
            <a:lstStyle/>
            <a:p>
              <a:pPr lvl="0" algn="ctr" defTabSz="2266950">
                <a:lnSpc>
                  <a:spcPct val="90000"/>
                </a:lnSpc>
                <a:spcBef>
                  <a:spcPct val="0"/>
                </a:spcBef>
                <a:spcAft>
                  <a:spcPct val="35000"/>
                </a:spcAft>
              </a:pPr>
              <a:endParaRPr lang="pl-PL" sz="5100" kern="1200" dirty="0"/>
            </a:p>
          </p:txBody>
        </p:sp>
      </p:grpSp>
      <p:grpSp>
        <p:nvGrpSpPr>
          <p:cNvPr id="11" name="Group 10"/>
          <p:cNvGrpSpPr/>
          <p:nvPr/>
        </p:nvGrpSpPr>
        <p:grpSpPr>
          <a:xfrm rot="1082976">
            <a:off x="6296722" y="4270376"/>
            <a:ext cx="774472" cy="90323"/>
            <a:chOff x="2572217" y="2129819"/>
            <a:chExt cx="722008" cy="54492"/>
          </a:xfrm>
        </p:grpSpPr>
        <p:sp>
          <p:nvSpPr>
            <p:cNvPr id="12" name="Straight Connector 3"/>
            <p:cNvSpPr/>
            <p:nvPr/>
          </p:nvSpPr>
          <p:spPr>
            <a:xfrm rot="80536">
              <a:off x="2572217" y="2129819"/>
              <a:ext cx="722008" cy="54492"/>
            </a:xfrm>
            <a:custGeom>
              <a:avLst/>
              <a:gdLst/>
              <a:ahLst/>
              <a:cxnLst/>
              <a:rect l="0" t="0" r="0" b="0"/>
              <a:pathLst>
                <a:path>
                  <a:moveTo>
                    <a:pt x="0" y="27246"/>
                  </a:moveTo>
                  <a:lnTo>
                    <a:pt x="722008" y="27246"/>
                  </a:lnTo>
                </a:path>
              </a:pathLst>
            </a:custGeom>
            <a:no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13" name="Straight Connector 4"/>
            <p:cNvSpPr/>
            <p:nvPr/>
          </p:nvSpPr>
          <p:spPr>
            <a:xfrm rot="80536">
              <a:off x="2915171" y="2139014"/>
              <a:ext cx="36100" cy="36100"/>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pl-PL" sz="500" kern="1200"/>
            </a:p>
          </p:txBody>
        </p:sp>
      </p:grpSp>
      <p:grpSp>
        <p:nvGrpSpPr>
          <p:cNvPr id="14" name="Group 13"/>
          <p:cNvGrpSpPr/>
          <p:nvPr/>
        </p:nvGrpSpPr>
        <p:grpSpPr>
          <a:xfrm rot="19939874">
            <a:off x="6351152" y="3965448"/>
            <a:ext cx="722008" cy="54492"/>
            <a:chOff x="2572217" y="2129819"/>
            <a:chExt cx="722008" cy="54492"/>
          </a:xfrm>
        </p:grpSpPr>
        <p:sp>
          <p:nvSpPr>
            <p:cNvPr id="15" name="Straight Connector 3"/>
            <p:cNvSpPr/>
            <p:nvPr/>
          </p:nvSpPr>
          <p:spPr>
            <a:xfrm rot="80536">
              <a:off x="2572217" y="2129819"/>
              <a:ext cx="722008" cy="54492"/>
            </a:xfrm>
            <a:custGeom>
              <a:avLst/>
              <a:gdLst/>
              <a:ahLst/>
              <a:cxnLst/>
              <a:rect l="0" t="0" r="0" b="0"/>
              <a:pathLst>
                <a:path>
                  <a:moveTo>
                    <a:pt x="0" y="27246"/>
                  </a:moveTo>
                  <a:lnTo>
                    <a:pt x="722008" y="27246"/>
                  </a:lnTo>
                </a:path>
              </a:pathLst>
            </a:custGeom>
            <a:no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16" name="Straight Connector 4"/>
            <p:cNvSpPr/>
            <p:nvPr/>
          </p:nvSpPr>
          <p:spPr>
            <a:xfrm rot="80536">
              <a:off x="2915171" y="2139014"/>
              <a:ext cx="36100" cy="36100"/>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pl-PL" sz="500" kern="1200"/>
            </a:p>
          </p:txBody>
        </p:sp>
      </p:grpSp>
      <p:graphicFrame>
        <p:nvGraphicFramePr>
          <p:cNvPr id="17" name="Content Placeholder 16"/>
          <p:cNvGraphicFramePr>
            <a:graphicFrameLocks noGrp="1"/>
          </p:cNvGraphicFramePr>
          <p:nvPr>
            <p:ph idx="1"/>
            <p:extLst>
              <p:ext uri="{D42A27DB-BD31-4B8C-83A1-F6EECF244321}">
                <p14:modId xmlns:p14="http://schemas.microsoft.com/office/powerpoint/2010/main" val="3452054373"/>
              </p:ext>
            </p:extLst>
          </p:nvPr>
        </p:nvGraphicFramePr>
        <p:xfrm>
          <a:off x="457200" y="1935163"/>
          <a:ext cx="8229600" cy="4389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303565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r>
              <a:rPr lang="pl-PL" b="1" dirty="0"/>
              <a:t>Oskarżyciel publiczny- </a:t>
            </a:r>
            <a:r>
              <a:rPr lang="pl-PL" dirty="0"/>
              <a:t>organ państwowy wnoszący i popierający oskarżenie w sprawach o przestępstwa publicznoskargowe.</a:t>
            </a:r>
          </a:p>
          <a:p>
            <a:endParaRPr lang="pl-PL" dirty="0"/>
          </a:p>
          <a:p>
            <a:r>
              <a:rPr lang="pl-PL" dirty="0"/>
              <a:t>Najczęściej </a:t>
            </a:r>
            <a:r>
              <a:rPr lang="pl-PL" b="1" dirty="0"/>
              <a:t>prokurator</a:t>
            </a:r>
            <a:r>
              <a:rPr lang="pl-PL" dirty="0"/>
              <a:t>→ art. 45 § 1 k.p.k. </a:t>
            </a:r>
          </a:p>
          <a:p>
            <a:endParaRPr lang="pl-PL" dirty="0"/>
          </a:p>
          <a:p>
            <a:r>
              <a:rPr lang="pl-PL" dirty="0"/>
              <a:t>Nieprokuratorscy oskarżyciele publiczni→ art. 45 § 2 k.p.k., np. organy Inspekcji Handlowej, Straży Granicznej, strażnicy leśni.</a:t>
            </a:r>
          </a:p>
          <a:p>
            <a:endParaRPr lang="pl-PL" dirty="0"/>
          </a:p>
          <a:p>
            <a:r>
              <a:rPr lang="pl-PL" dirty="0"/>
              <a:t>Podstawowym obowiązkiem oskarżyciela publicznego jest </a:t>
            </a:r>
            <a:r>
              <a:rPr lang="pl-PL" b="1" dirty="0"/>
              <a:t>wniesienie i popieranie aktu oskarżenia </a:t>
            </a:r>
            <a:r>
              <a:rPr lang="pl-PL" dirty="0"/>
              <a:t>przed sądem o czyn ścigany z urzędu→ art. 10 § 1 k.p.k. (zasada </a:t>
            </a:r>
            <a:r>
              <a:rPr lang="pl-PL" b="1" dirty="0"/>
              <a:t>legalizmu</a:t>
            </a:r>
            <a:r>
              <a:rPr lang="pl-PL" dirty="0"/>
              <a:t>).</a:t>
            </a:r>
          </a:p>
          <a:p>
            <a:endParaRPr lang="pl-PL" b="1" dirty="0"/>
          </a:p>
        </p:txBody>
      </p:sp>
      <p:sp>
        <p:nvSpPr>
          <p:cNvPr id="3" name="Title 2"/>
          <p:cNvSpPr>
            <a:spLocks noGrp="1"/>
          </p:cNvSpPr>
          <p:nvPr>
            <p:ph type="title"/>
          </p:nvPr>
        </p:nvSpPr>
        <p:spPr/>
        <p:txBody>
          <a:bodyPr/>
          <a:lstStyle/>
          <a:p>
            <a:pPr algn="ctr"/>
            <a:r>
              <a:rPr lang="pl-PL" dirty="0"/>
              <a:t>Strony procesowe</a:t>
            </a:r>
          </a:p>
        </p:txBody>
      </p:sp>
    </p:spTree>
    <p:extLst>
      <p:ext uri="{BB962C8B-B14F-4D97-AF65-F5344CB8AC3E}">
        <p14:creationId xmlns:p14="http://schemas.microsoft.com/office/powerpoint/2010/main" val="16612083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60500388"/>
              </p:ext>
            </p:extLst>
          </p:nvPr>
        </p:nvGraphicFramePr>
        <p:xfrm>
          <a:off x="467544" y="692696"/>
          <a:ext cx="8291264" cy="50983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197194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8" y="1124744"/>
            <a:ext cx="8496944" cy="5256584"/>
          </a:xfrm>
        </p:spPr>
        <p:txBody>
          <a:bodyPr>
            <a:normAutofit fontScale="85000" lnSpcReduction="20000"/>
          </a:bodyPr>
          <a:lstStyle/>
          <a:p>
            <a:r>
              <a:rPr lang="pl-PL" dirty="0"/>
              <a:t>Jako </a:t>
            </a:r>
            <a:r>
              <a:rPr lang="pl-PL" b="1" dirty="0"/>
              <a:t>organ</a:t>
            </a:r>
            <a:r>
              <a:rPr lang="pl-PL" dirty="0"/>
              <a:t> postępowania przygotowawczego- prokurator jest przede wszystkim </a:t>
            </a:r>
            <a:r>
              <a:rPr lang="pl-PL" i="1" dirty="0"/>
              <a:t>dominus litis </a:t>
            </a:r>
            <a:r>
              <a:rPr lang="pl-PL" dirty="0"/>
              <a:t>tego etapu procesu i występuje  jako organ kierowniczy postępowania przygotowawczego i z tego względu ustawa wyposaża go w szereg kompetencji.</a:t>
            </a:r>
          </a:p>
          <a:p>
            <a:pPr marL="109728" indent="0">
              <a:buNone/>
            </a:pPr>
            <a:endParaRPr lang="pl-PL" dirty="0"/>
          </a:p>
          <a:p>
            <a:r>
              <a:rPr lang="pl-PL" b="1" dirty="0"/>
              <a:t>Oskarżyciel publiczny </a:t>
            </a:r>
            <a:r>
              <a:rPr lang="pl-PL" dirty="0"/>
              <a:t>jest stroną postępowania, która nie reprezentuje w nim swojego prywatnego interesu, ale interes publiczny, który z uwagi na rozdział kompetencji między organami państwowymi staje się jakby „własnym” interesem prawnym oskarżyciela</a:t>
            </a:r>
          </a:p>
          <a:p>
            <a:pPr marL="109728" indent="0">
              <a:buNone/>
            </a:pPr>
            <a:endParaRPr lang="pl-PL" dirty="0"/>
          </a:p>
          <a:p>
            <a:r>
              <a:rPr lang="pl-PL" b="1" dirty="0"/>
              <a:t>Rzecznik interesu społecznego- </a:t>
            </a:r>
            <a:r>
              <a:rPr lang="pl-PL" dirty="0"/>
              <a:t>to pewna kategoria pośrednia między stronami, a przedstawicielami procesowymi stron. Podobnie jak strona, dysponuje on przewidzianą przez prawo sumą uprawnień do procesowej obrony interesów, która to tworzy swoistą rolę procesową.  Nie jest to jego własny interes, ale zawsze jest z nim w odpowiedni sposób związany. </a:t>
            </a:r>
          </a:p>
        </p:txBody>
      </p:sp>
      <p:sp>
        <p:nvSpPr>
          <p:cNvPr id="3" name="Title 2"/>
          <p:cNvSpPr>
            <a:spLocks noGrp="1"/>
          </p:cNvSpPr>
          <p:nvPr>
            <p:ph type="title"/>
          </p:nvPr>
        </p:nvSpPr>
        <p:spPr>
          <a:xfrm>
            <a:off x="457200" y="274638"/>
            <a:ext cx="8229600" cy="850106"/>
          </a:xfrm>
        </p:spPr>
        <p:txBody>
          <a:bodyPr/>
          <a:lstStyle/>
          <a:p>
            <a:pPr algn="ctr"/>
            <a:r>
              <a:rPr lang="pl-PL" dirty="0"/>
              <a:t>Prokurator</a:t>
            </a:r>
          </a:p>
        </p:txBody>
      </p:sp>
    </p:spTree>
    <p:extLst>
      <p:ext uri="{BB962C8B-B14F-4D97-AF65-F5344CB8AC3E}">
        <p14:creationId xmlns:p14="http://schemas.microsoft.com/office/powerpoint/2010/main" val="17032719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r>
              <a:rPr lang="pl-PL" b="1" dirty="0"/>
              <a:t>Oskarżyciel posiłkowy- </a:t>
            </a:r>
            <a:r>
              <a:rPr lang="pl-PL" dirty="0"/>
              <a:t>pokrzywdzony działający jako strona </a:t>
            </a:r>
            <a:r>
              <a:rPr lang="pl-PL" b="1" dirty="0"/>
              <a:t>obok</a:t>
            </a:r>
            <a:r>
              <a:rPr lang="pl-PL" dirty="0"/>
              <a:t> lub </a:t>
            </a:r>
            <a:r>
              <a:rPr lang="pl-PL" b="1" dirty="0"/>
              <a:t>zamiast</a:t>
            </a:r>
            <a:r>
              <a:rPr lang="pl-PL" dirty="0"/>
              <a:t> oskarżyciela publicznego w sprawach o przestępstwa ścigane z oskarżenia publicznego. </a:t>
            </a:r>
          </a:p>
          <a:p>
            <a:endParaRPr lang="pl-PL" b="1" dirty="0"/>
          </a:p>
          <a:p>
            <a:r>
              <a:rPr lang="pl-PL" b="1" dirty="0"/>
              <a:t>Oskarżyciel posiłkowy uboczny- </a:t>
            </a:r>
            <a:r>
              <a:rPr lang="pl-PL" dirty="0"/>
              <a:t>pokrzywdzony, który w toku postępowania sądowego występuje jako strona obok oskarżyciela publicznego (art. 53 k.p.k.)</a:t>
            </a:r>
          </a:p>
          <a:p>
            <a:endParaRPr lang="pl-PL" b="1" dirty="0"/>
          </a:p>
          <a:p>
            <a:r>
              <a:rPr lang="pl-PL" b="1" dirty="0"/>
              <a:t>Oskarżyciel posiłkowy subsydiarny- </a:t>
            </a:r>
            <a:r>
              <a:rPr lang="pl-PL" dirty="0"/>
              <a:t>pokrzywdzony kierujący do sądu subsydiarny akt oskarżenia w sytuacji, gdy dwukrotnie umorzono postępowanie przygotowawcze w jego sprawie na skutek złożonego przez niego zażalenia albo gdy dwukrotnie odmówiono w niej wszczęcia postępowania (art. 55 k.p.k.)</a:t>
            </a:r>
            <a:r>
              <a:rPr lang="pl-PL" b="1" dirty="0"/>
              <a:t> </a:t>
            </a:r>
          </a:p>
        </p:txBody>
      </p:sp>
      <p:sp>
        <p:nvSpPr>
          <p:cNvPr id="3" name="Title 2"/>
          <p:cNvSpPr>
            <a:spLocks noGrp="1"/>
          </p:cNvSpPr>
          <p:nvPr>
            <p:ph type="title"/>
          </p:nvPr>
        </p:nvSpPr>
        <p:spPr/>
        <p:txBody>
          <a:bodyPr/>
          <a:lstStyle/>
          <a:p>
            <a:pPr algn="ctr"/>
            <a:r>
              <a:rPr lang="pl-PL" dirty="0"/>
              <a:t>Strony procesowe</a:t>
            </a:r>
          </a:p>
        </p:txBody>
      </p:sp>
    </p:spTree>
    <p:extLst>
      <p:ext uri="{BB962C8B-B14F-4D97-AF65-F5344CB8AC3E}">
        <p14:creationId xmlns:p14="http://schemas.microsoft.com/office/powerpoint/2010/main" val="222375959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143000"/>
          </a:xfrm>
        </p:spPr>
        <p:txBody>
          <a:bodyPr/>
          <a:lstStyle/>
          <a:p>
            <a:pPr algn="ctr"/>
            <a:r>
              <a:rPr lang="pl-PL" dirty="0"/>
              <a:t>Oskarżyciel posiłkowy</a:t>
            </a:r>
          </a:p>
        </p:txBody>
      </p:sp>
      <p:sp>
        <p:nvSpPr>
          <p:cNvPr id="3" name="Text Placeholder 2"/>
          <p:cNvSpPr>
            <a:spLocks noGrp="1"/>
          </p:cNvSpPr>
          <p:nvPr>
            <p:ph type="body" idx="1"/>
          </p:nvPr>
        </p:nvSpPr>
        <p:spPr>
          <a:xfrm>
            <a:off x="467544" y="1196752"/>
            <a:ext cx="4040188" cy="762000"/>
          </a:xfrm>
        </p:spPr>
        <p:txBody>
          <a:bodyPr/>
          <a:lstStyle/>
          <a:p>
            <a:pPr algn="ctr"/>
            <a:r>
              <a:rPr lang="pl-PL" b="1" dirty="0"/>
              <a:t>UBOCZNY</a:t>
            </a:r>
          </a:p>
        </p:txBody>
      </p:sp>
      <p:sp>
        <p:nvSpPr>
          <p:cNvPr id="4" name="Text Placeholder 3"/>
          <p:cNvSpPr>
            <a:spLocks noGrp="1"/>
          </p:cNvSpPr>
          <p:nvPr>
            <p:ph type="body" sz="half" idx="3"/>
          </p:nvPr>
        </p:nvSpPr>
        <p:spPr>
          <a:xfrm>
            <a:off x="4644008" y="1196752"/>
            <a:ext cx="4041775" cy="762000"/>
          </a:xfrm>
        </p:spPr>
        <p:txBody>
          <a:bodyPr/>
          <a:lstStyle/>
          <a:p>
            <a:pPr algn="ctr"/>
            <a:r>
              <a:rPr lang="pl-PL" b="1" dirty="0"/>
              <a:t>SUBSYDIARNY</a:t>
            </a:r>
          </a:p>
        </p:txBody>
      </p:sp>
      <p:sp>
        <p:nvSpPr>
          <p:cNvPr id="5" name="Content Placeholder 4"/>
          <p:cNvSpPr>
            <a:spLocks noGrp="1"/>
          </p:cNvSpPr>
          <p:nvPr>
            <p:ph sz="quarter" idx="2"/>
          </p:nvPr>
        </p:nvSpPr>
        <p:spPr>
          <a:xfrm>
            <a:off x="179512" y="2060848"/>
            <a:ext cx="4328220" cy="4797152"/>
          </a:xfrm>
        </p:spPr>
        <p:txBody>
          <a:bodyPr>
            <a:normAutofit lnSpcReduction="10000"/>
          </a:bodyPr>
          <a:lstStyle/>
          <a:p>
            <a:r>
              <a:rPr lang="pl-PL" dirty="0"/>
              <a:t>Złożenie </a:t>
            </a:r>
            <a:r>
              <a:rPr lang="pl-PL" b="1" dirty="0"/>
              <a:t>oświadczenia</a:t>
            </a:r>
            <a:r>
              <a:rPr lang="pl-PL" dirty="0"/>
              <a:t>, że będzie działał w charakterze oskarżyciela posiłkowego.</a:t>
            </a:r>
          </a:p>
          <a:p>
            <a:pPr marL="109728" indent="0">
              <a:buNone/>
            </a:pPr>
            <a:endParaRPr lang="pl-PL" dirty="0"/>
          </a:p>
          <a:p>
            <a:r>
              <a:rPr lang="pl-PL" dirty="0"/>
              <a:t>Termin: </a:t>
            </a:r>
            <a:r>
              <a:rPr lang="pl-PL" b="1" dirty="0"/>
              <a:t>do czasu rozpoczęcia przewodu </a:t>
            </a:r>
            <a:r>
              <a:rPr lang="pl-PL" dirty="0"/>
              <a:t>sądowego na pierwszej rozprawie głównej.</a:t>
            </a:r>
          </a:p>
          <a:p>
            <a:pPr marL="109728" indent="0">
              <a:buNone/>
            </a:pPr>
            <a:endParaRPr lang="pl-PL" dirty="0"/>
          </a:p>
          <a:p>
            <a:r>
              <a:rPr lang="pl-PL" b="1" dirty="0"/>
              <a:t>Cofnięcie</a:t>
            </a:r>
            <a:r>
              <a:rPr lang="pl-PL" dirty="0"/>
              <a:t> aktu oskarżenia przez oskarżyciela publicznego→ złożenie oświadczenia w terminie </a:t>
            </a:r>
            <a:r>
              <a:rPr lang="pl-PL" b="1" dirty="0"/>
              <a:t>14 dni od powiadomienia</a:t>
            </a:r>
            <a:r>
              <a:rPr lang="pl-PL" dirty="0"/>
              <a:t> go o cofnięciu (art. 54 § 2 k.p.k.) </a:t>
            </a:r>
          </a:p>
          <a:p>
            <a:endParaRPr lang="pl-PL" dirty="0"/>
          </a:p>
        </p:txBody>
      </p:sp>
      <p:sp>
        <p:nvSpPr>
          <p:cNvPr id="6" name="Content Placeholder 5"/>
          <p:cNvSpPr>
            <a:spLocks noGrp="1"/>
          </p:cNvSpPr>
          <p:nvPr>
            <p:ph sz="quarter" idx="4"/>
          </p:nvPr>
        </p:nvSpPr>
        <p:spPr>
          <a:xfrm>
            <a:off x="4644008" y="2060848"/>
            <a:ext cx="4392488" cy="4797152"/>
          </a:xfrm>
        </p:spPr>
        <p:txBody>
          <a:bodyPr>
            <a:normAutofit fontScale="92500" lnSpcReduction="10000"/>
          </a:bodyPr>
          <a:lstStyle/>
          <a:p>
            <a:r>
              <a:rPr lang="pl-PL" b="1" dirty="0"/>
              <a:t>Dwukrotne uzyskanie decyzji</a:t>
            </a:r>
            <a:r>
              <a:rPr lang="pl-PL" dirty="0"/>
              <a:t> o umorzeniu postępowania przygotowawczego (lub o odmowie wszczęcia).</a:t>
            </a:r>
          </a:p>
          <a:p>
            <a:pPr marL="109728" indent="0">
              <a:buNone/>
            </a:pPr>
            <a:endParaRPr lang="pl-PL" dirty="0"/>
          </a:p>
          <a:p>
            <a:r>
              <a:rPr lang="pl-PL" dirty="0"/>
              <a:t>Termin: </a:t>
            </a:r>
            <a:r>
              <a:rPr lang="pl-PL" b="1" dirty="0"/>
              <a:t>miesiąc od doręczenia </a:t>
            </a:r>
            <a:r>
              <a:rPr lang="pl-PL" dirty="0"/>
              <a:t>postanowienia o umorzeniu postępowania.</a:t>
            </a:r>
          </a:p>
          <a:p>
            <a:endParaRPr lang="pl-PL" dirty="0"/>
          </a:p>
          <a:p>
            <a:r>
              <a:rPr lang="pl-PL" b="1" dirty="0"/>
              <a:t>Przymus adwokacko-radcowski</a:t>
            </a:r>
            <a:r>
              <a:rPr lang="pl-PL" dirty="0"/>
              <a:t>→ sporządzenie i podpisanie subsydiarnego aktu oskarżenia przez profesjonalnego reprezentanta procesowego (art. 55 § 2 k.p.k.).</a:t>
            </a:r>
          </a:p>
        </p:txBody>
      </p:sp>
    </p:spTree>
    <p:extLst>
      <p:ext uri="{BB962C8B-B14F-4D97-AF65-F5344CB8AC3E}">
        <p14:creationId xmlns:p14="http://schemas.microsoft.com/office/powerpoint/2010/main" val="659273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143000"/>
          </a:xfrm>
        </p:spPr>
        <p:txBody>
          <a:bodyPr/>
          <a:lstStyle/>
          <a:p>
            <a:pPr algn="ctr"/>
            <a:r>
              <a:rPr lang="pl-PL" dirty="0"/>
              <a:t>Oskarżyciel posiłkowy</a:t>
            </a:r>
          </a:p>
        </p:txBody>
      </p:sp>
      <p:sp>
        <p:nvSpPr>
          <p:cNvPr id="3" name="Text Placeholder 2"/>
          <p:cNvSpPr>
            <a:spLocks noGrp="1"/>
          </p:cNvSpPr>
          <p:nvPr>
            <p:ph type="body" idx="1"/>
          </p:nvPr>
        </p:nvSpPr>
        <p:spPr>
          <a:xfrm>
            <a:off x="467544" y="1196752"/>
            <a:ext cx="4040188" cy="762000"/>
          </a:xfrm>
        </p:spPr>
        <p:txBody>
          <a:bodyPr/>
          <a:lstStyle/>
          <a:p>
            <a:pPr algn="ctr"/>
            <a:r>
              <a:rPr lang="pl-PL" b="1" dirty="0"/>
              <a:t>UBOCZNY</a:t>
            </a:r>
          </a:p>
        </p:txBody>
      </p:sp>
      <p:sp>
        <p:nvSpPr>
          <p:cNvPr id="4" name="Text Placeholder 3"/>
          <p:cNvSpPr>
            <a:spLocks noGrp="1"/>
          </p:cNvSpPr>
          <p:nvPr>
            <p:ph type="body" sz="half" idx="3"/>
          </p:nvPr>
        </p:nvSpPr>
        <p:spPr>
          <a:xfrm>
            <a:off x="4644008" y="1196752"/>
            <a:ext cx="4041775" cy="762000"/>
          </a:xfrm>
        </p:spPr>
        <p:txBody>
          <a:bodyPr/>
          <a:lstStyle/>
          <a:p>
            <a:pPr algn="ctr"/>
            <a:r>
              <a:rPr lang="pl-PL" b="1" dirty="0"/>
              <a:t>SUBSYDIARNY</a:t>
            </a:r>
          </a:p>
        </p:txBody>
      </p:sp>
      <p:sp>
        <p:nvSpPr>
          <p:cNvPr id="5" name="Content Placeholder 4"/>
          <p:cNvSpPr>
            <a:spLocks noGrp="1"/>
          </p:cNvSpPr>
          <p:nvPr>
            <p:ph sz="quarter" idx="2"/>
          </p:nvPr>
        </p:nvSpPr>
        <p:spPr>
          <a:xfrm>
            <a:off x="179512" y="2132856"/>
            <a:ext cx="4328220" cy="5184576"/>
          </a:xfrm>
        </p:spPr>
        <p:txBody>
          <a:bodyPr>
            <a:normAutofit fontScale="85000" lnSpcReduction="20000"/>
          </a:bodyPr>
          <a:lstStyle/>
          <a:p>
            <a:r>
              <a:rPr lang="pl-PL" dirty="0"/>
              <a:t>Sąd może </a:t>
            </a:r>
            <a:r>
              <a:rPr lang="pl-PL" b="1" dirty="0"/>
              <a:t>ograniczyć liczbę oskarżycieli posiłkowych </a:t>
            </a:r>
            <a:r>
              <a:rPr lang="pl-PL" dirty="0"/>
              <a:t>występujących w sprawie, jeżeli jest to konieczne dla zabezpieczenia prawidłowego toku postępowania (art. 56 § 1 k.p.k.).</a:t>
            </a:r>
          </a:p>
          <a:p>
            <a:endParaRPr lang="pl-PL" dirty="0"/>
          </a:p>
          <a:p>
            <a:r>
              <a:rPr lang="pl-PL" dirty="0"/>
              <a:t>Na postanowienie o odmówieniu oskarżycielowi posiłkowemu udziału w postępowaniu sądowym ze względu na zbyt dużą liczbę oskarżycieli </a:t>
            </a:r>
            <a:r>
              <a:rPr lang="pl-PL" b="1" dirty="0"/>
              <a:t>zażalenie nie przysługuje</a:t>
            </a:r>
            <a:r>
              <a:rPr lang="pl-PL" dirty="0"/>
              <a:t>. </a:t>
            </a:r>
          </a:p>
          <a:p>
            <a:endParaRPr lang="pl-PL" dirty="0"/>
          </a:p>
          <a:p>
            <a:r>
              <a:rPr lang="pl-PL" dirty="0"/>
              <a:t>Osobie, której </a:t>
            </a:r>
            <a:r>
              <a:rPr lang="pl-PL" b="1" dirty="0"/>
              <a:t>odmówiono</a:t>
            </a:r>
            <a:r>
              <a:rPr lang="pl-PL" dirty="0"/>
              <a:t>, przysługuje jednak prawo złożenia sądowi </a:t>
            </a:r>
            <a:r>
              <a:rPr lang="pl-PL" b="1" dirty="0"/>
              <a:t>pisma wyrażającego jej stanowisko w terminie 7 dni </a:t>
            </a:r>
            <a:r>
              <a:rPr lang="pl-PL" dirty="0"/>
              <a:t>od doręczenia postanowienia.</a:t>
            </a:r>
          </a:p>
        </p:txBody>
      </p:sp>
      <p:sp>
        <p:nvSpPr>
          <p:cNvPr id="6" name="Content Placeholder 5"/>
          <p:cNvSpPr>
            <a:spLocks noGrp="1"/>
          </p:cNvSpPr>
          <p:nvPr>
            <p:ph sz="quarter" idx="4"/>
          </p:nvPr>
        </p:nvSpPr>
        <p:spPr>
          <a:xfrm>
            <a:off x="4644008" y="2060848"/>
            <a:ext cx="4392488" cy="4797152"/>
          </a:xfrm>
        </p:spPr>
        <p:txBody>
          <a:bodyPr>
            <a:normAutofit fontScale="92500" lnSpcReduction="10000"/>
          </a:bodyPr>
          <a:lstStyle/>
          <a:p>
            <a:r>
              <a:rPr lang="pl-PL" b="1" dirty="0"/>
              <a:t>Inny pokrzywdzony tym samym czynem </a:t>
            </a:r>
            <a:r>
              <a:rPr lang="pl-PL" dirty="0"/>
              <a:t>może aż do rozpoczęcia przwodu sądowego na rozprawie głównej przyłączyć się do postępowania wszczętego na skutek wniesienia subsydiarnego aktu oskarżenia (art. 55 § 3 k.p.k.).</a:t>
            </a:r>
          </a:p>
          <a:p>
            <a:endParaRPr lang="pl-PL" dirty="0"/>
          </a:p>
          <a:p>
            <a:r>
              <a:rPr lang="pl-PL" dirty="0"/>
              <a:t>Do postępowania wszczętego na skutek wniesienia subsydiarnego aktu oskarżenia </a:t>
            </a:r>
            <a:r>
              <a:rPr lang="pl-PL" b="1" dirty="0"/>
              <a:t>może wstąpić w każdym czasie prokurator</a:t>
            </a:r>
            <a:r>
              <a:rPr lang="pl-PL" dirty="0"/>
              <a:t>, który staje się oskarżycielem publicznym, a oskarżyciel posiłkowy subsydiarny staje się oskarżycielem posiłkowym ubocznym.</a:t>
            </a:r>
          </a:p>
        </p:txBody>
      </p:sp>
    </p:spTree>
    <p:extLst>
      <p:ext uri="{BB962C8B-B14F-4D97-AF65-F5344CB8AC3E}">
        <p14:creationId xmlns:p14="http://schemas.microsoft.com/office/powerpoint/2010/main" val="6979483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143000"/>
          </a:xfrm>
        </p:spPr>
        <p:txBody>
          <a:bodyPr/>
          <a:lstStyle/>
          <a:p>
            <a:pPr algn="ctr"/>
            <a:r>
              <a:rPr lang="pl-PL" dirty="0"/>
              <a:t>Oskarżyciel posiłkowy</a:t>
            </a:r>
          </a:p>
        </p:txBody>
      </p:sp>
      <p:sp>
        <p:nvSpPr>
          <p:cNvPr id="3" name="Text Placeholder 2"/>
          <p:cNvSpPr>
            <a:spLocks noGrp="1"/>
          </p:cNvSpPr>
          <p:nvPr>
            <p:ph type="body" idx="1"/>
          </p:nvPr>
        </p:nvSpPr>
        <p:spPr>
          <a:xfrm>
            <a:off x="467544" y="1196752"/>
            <a:ext cx="4040188" cy="762000"/>
          </a:xfrm>
        </p:spPr>
        <p:txBody>
          <a:bodyPr/>
          <a:lstStyle/>
          <a:p>
            <a:pPr algn="ctr"/>
            <a:r>
              <a:rPr lang="pl-PL" b="1" dirty="0"/>
              <a:t>UBOCZNY</a:t>
            </a:r>
          </a:p>
        </p:txBody>
      </p:sp>
      <p:sp>
        <p:nvSpPr>
          <p:cNvPr id="4" name="Text Placeholder 3"/>
          <p:cNvSpPr>
            <a:spLocks noGrp="1"/>
          </p:cNvSpPr>
          <p:nvPr>
            <p:ph type="body" sz="half" idx="3"/>
          </p:nvPr>
        </p:nvSpPr>
        <p:spPr>
          <a:xfrm>
            <a:off x="4644008" y="1196752"/>
            <a:ext cx="4041775" cy="762000"/>
          </a:xfrm>
        </p:spPr>
        <p:txBody>
          <a:bodyPr/>
          <a:lstStyle/>
          <a:p>
            <a:pPr algn="ctr"/>
            <a:r>
              <a:rPr lang="pl-PL" b="1" dirty="0"/>
              <a:t>SUBSYDIARNY</a:t>
            </a:r>
          </a:p>
        </p:txBody>
      </p:sp>
      <p:sp>
        <p:nvSpPr>
          <p:cNvPr id="5" name="Content Placeholder 4"/>
          <p:cNvSpPr>
            <a:spLocks noGrp="1"/>
          </p:cNvSpPr>
          <p:nvPr>
            <p:ph sz="quarter" idx="2"/>
          </p:nvPr>
        </p:nvSpPr>
        <p:spPr>
          <a:xfrm>
            <a:off x="0" y="2060848"/>
            <a:ext cx="4579740" cy="4797152"/>
          </a:xfrm>
        </p:spPr>
        <p:txBody>
          <a:bodyPr>
            <a:normAutofit/>
          </a:bodyPr>
          <a:lstStyle/>
          <a:p>
            <a:r>
              <a:rPr lang="pl-PL" b="1" dirty="0"/>
              <a:t>Śmierć </a:t>
            </a:r>
            <a:r>
              <a:rPr lang="pl-PL" dirty="0"/>
              <a:t>oskarżyciela ubocznego:</a:t>
            </a:r>
          </a:p>
          <a:p>
            <a:pPr marL="109728" indent="0">
              <a:buNone/>
            </a:pPr>
            <a:endParaRPr lang="pl-PL" dirty="0"/>
          </a:p>
          <a:p>
            <a:pPr>
              <a:buFont typeface="Arial" pitchFamily="34" charset="0"/>
              <a:buChar char="•"/>
            </a:pPr>
            <a:r>
              <a:rPr lang="pl-PL" b="1" dirty="0"/>
              <a:t>Nie tamuje biegu </a:t>
            </a:r>
            <a:r>
              <a:rPr lang="pl-PL" dirty="0"/>
              <a:t>postępowania (art. 58 § 1 k.p.k.)</a:t>
            </a:r>
          </a:p>
          <a:p>
            <a:pPr>
              <a:buFont typeface="Arial" pitchFamily="34" charset="0"/>
              <a:buChar char="•"/>
            </a:pPr>
            <a:r>
              <a:rPr lang="pl-PL" dirty="0"/>
              <a:t>Osoby najbliższe, a także osoby pozostające na jego otrzymaniu mogą przystąpić do postępowania w charakterze oskarżyciela posiłkowego </a:t>
            </a:r>
            <a:r>
              <a:rPr lang="pl-PL" b="1" dirty="0"/>
              <a:t>w każdym stadium</a:t>
            </a:r>
            <a:r>
              <a:rPr lang="pl-PL" dirty="0"/>
              <a:t> postępowania.</a:t>
            </a:r>
          </a:p>
        </p:txBody>
      </p:sp>
      <p:sp>
        <p:nvSpPr>
          <p:cNvPr id="6" name="Content Placeholder 5"/>
          <p:cNvSpPr>
            <a:spLocks noGrp="1"/>
          </p:cNvSpPr>
          <p:nvPr>
            <p:ph sz="quarter" idx="4"/>
          </p:nvPr>
        </p:nvSpPr>
        <p:spPr>
          <a:xfrm>
            <a:off x="4644008" y="2060848"/>
            <a:ext cx="4392488" cy="4797152"/>
          </a:xfrm>
        </p:spPr>
        <p:txBody>
          <a:bodyPr>
            <a:normAutofit/>
          </a:bodyPr>
          <a:lstStyle/>
          <a:p>
            <a:r>
              <a:rPr lang="pl-PL" dirty="0"/>
              <a:t>Śmierć oskarżyciela subsydiarnego:</a:t>
            </a:r>
          </a:p>
          <a:p>
            <a:endParaRPr lang="pl-PL" dirty="0"/>
          </a:p>
          <a:p>
            <a:pPr>
              <a:buFont typeface="Arial" pitchFamily="34" charset="0"/>
              <a:buChar char="•"/>
            </a:pPr>
            <a:r>
              <a:rPr lang="pl-PL" dirty="0"/>
              <a:t>Postępowanie </a:t>
            </a:r>
            <a:r>
              <a:rPr lang="pl-PL" b="1" dirty="0"/>
              <a:t>zawiesza się</a:t>
            </a:r>
            <a:r>
              <a:rPr lang="pl-PL" dirty="0"/>
              <a:t> (art. 61 § 1 k.p.k. w zw. z art. 58 § 2 k.p.k.)</a:t>
            </a:r>
          </a:p>
          <a:p>
            <a:pPr>
              <a:buFont typeface="Arial" pitchFamily="34" charset="0"/>
              <a:buChar char="•"/>
            </a:pPr>
            <a:r>
              <a:rPr lang="pl-PL" dirty="0"/>
              <a:t>Osoby najbliższe lub osoby pozostające na utrzymaniu zmarłego mogą wstąpić w jego prawa w terminie </a:t>
            </a:r>
            <a:r>
              <a:rPr lang="pl-PL" b="1" dirty="0"/>
              <a:t>3 miesiecy od dnia śmierci</a:t>
            </a:r>
            <a:r>
              <a:rPr lang="pl-PL" dirty="0"/>
              <a:t>.</a:t>
            </a:r>
          </a:p>
          <a:p>
            <a:pPr>
              <a:buFont typeface="Arial" pitchFamily="34" charset="0"/>
              <a:buChar char="•"/>
            </a:pPr>
            <a:r>
              <a:rPr lang="pl-PL" dirty="0"/>
              <a:t>Żadna z osób nie wstąpi→ umorzenie (art. 61 § 2 k.p.k.).</a:t>
            </a:r>
          </a:p>
        </p:txBody>
      </p:sp>
    </p:spTree>
    <p:extLst>
      <p:ext uri="{BB962C8B-B14F-4D97-AF65-F5344CB8AC3E}">
        <p14:creationId xmlns:p14="http://schemas.microsoft.com/office/powerpoint/2010/main" val="28322428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pl-PL" b="1" dirty="0"/>
              <a:t>Oskarżyciel prywatny- </a:t>
            </a:r>
            <a:r>
              <a:rPr lang="pl-PL" dirty="0"/>
              <a:t>pokrzywdzony, który wnosi i popiera oskarżenie o przestępstwo ścigane z oskarżenia prywatnego.</a:t>
            </a:r>
          </a:p>
          <a:p>
            <a:endParaRPr lang="pl-PL" dirty="0"/>
          </a:p>
          <a:p>
            <a:r>
              <a:rPr lang="pl-PL" dirty="0"/>
              <a:t>Art. 59 § 1 k.p.k.</a:t>
            </a:r>
          </a:p>
          <a:p>
            <a:endParaRPr lang="pl-PL" dirty="0"/>
          </a:p>
          <a:p>
            <a:r>
              <a:rPr lang="pl-PL" dirty="0"/>
              <a:t>Odrębny tryb postępowania: art. 485-499 k.p.k.</a:t>
            </a:r>
          </a:p>
          <a:p>
            <a:endParaRPr lang="pl-PL" dirty="0"/>
          </a:p>
          <a:p>
            <a:endParaRPr lang="pl-PL" dirty="0"/>
          </a:p>
        </p:txBody>
      </p:sp>
      <p:sp>
        <p:nvSpPr>
          <p:cNvPr id="3" name="Title 2"/>
          <p:cNvSpPr>
            <a:spLocks noGrp="1"/>
          </p:cNvSpPr>
          <p:nvPr>
            <p:ph type="title"/>
          </p:nvPr>
        </p:nvSpPr>
        <p:spPr/>
        <p:txBody>
          <a:bodyPr/>
          <a:lstStyle/>
          <a:p>
            <a:pPr algn="ctr"/>
            <a:r>
              <a:rPr lang="pl-PL" dirty="0"/>
              <a:t>Strony procesowe</a:t>
            </a:r>
          </a:p>
        </p:txBody>
      </p:sp>
    </p:spTree>
    <p:extLst>
      <p:ext uri="{BB962C8B-B14F-4D97-AF65-F5344CB8AC3E}">
        <p14:creationId xmlns:p14="http://schemas.microsoft.com/office/powerpoint/2010/main" val="185579825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pPr marL="109728" indent="0">
              <a:buNone/>
            </a:pPr>
            <a:r>
              <a:rPr lang="pl-PL" dirty="0"/>
              <a:t>Obecnie temu trybowi postępowania podlegają:</a:t>
            </a:r>
          </a:p>
          <a:p>
            <a:pPr marL="624078" indent="-514350">
              <a:lnSpc>
                <a:spcPct val="120000"/>
              </a:lnSpc>
              <a:buFont typeface="+mj-lt"/>
              <a:buAutoNum type="arabicParenR"/>
            </a:pPr>
            <a:r>
              <a:rPr lang="pl-PL" dirty="0"/>
              <a:t>1) Zniesławienie (art. 212 § 4 k.k.),</a:t>
            </a:r>
          </a:p>
          <a:p>
            <a:pPr marL="624078" indent="-514350">
              <a:lnSpc>
                <a:spcPct val="120000"/>
              </a:lnSpc>
              <a:buFont typeface="+mj-lt"/>
              <a:buAutoNum type="arabicParenR"/>
            </a:pPr>
            <a:r>
              <a:rPr lang="pl-PL" dirty="0"/>
              <a:t>2) Zniewaga (art. 216 § 5 k.k.),</a:t>
            </a:r>
          </a:p>
          <a:p>
            <a:pPr marL="624078" indent="-514350">
              <a:lnSpc>
                <a:spcPct val="120000"/>
              </a:lnSpc>
              <a:buFont typeface="+mj-lt"/>
              <a:buAutoNum type="arabicParenR"/>
            </a:pPr>
            <a:r>
              <a:rPr lang="pl-PL" dirty="0"/>
              <a:t>3) Naruszenie nietykalności cielesnej (art. 217 § 3 k.k.),</a:t>
            </a:r>
          </a:p>
          <a:p>
            <a:pPr marL="624078" indent="-514350">
              <a:lnSpc>
                <a:spcPct val="120000"/>
              </a:lnSpc>
              <a:buFont typeface="+mj-lt"/>
              <a:buAutoNum type="arabicParenR"/>
            </a:pPr>
            <a:r>
              <a:rPr lang="pl-PL" dirty="0"/>
              <a:t>4) Naruszenie narządów ciała lub rozstrój zdrowia, trwające nie dłużej niż 7 dni, chyba że pokrzywdzonym jest osoba najbliższa zamieszkująca wspólnie ze sprawcą (art. 157 § 2 i 4 k.k.),</a:t>
            </a:r>
          </a:p>
          <a:p>
            <a:pPr marL="624078" indent="-514350">
              <a:lnSpc>
                <a:spcPct val="120000"/>
              </a:lnSpc>
              <a:buFont typeface="+mj-lt"/>
              <a:buAutoNum type="arabicParenR"/>
            </a:pPr>
            <a:r>
              <a:rPr lang="pl-PL" dirty="0"/>
              <a:t>5) Nieumyślne uszkodzenie ciała inne niż powodujące ciężki uszczerbek na zdrowiu, trwające nie dłużej niż 7 dni, chyba że pokrzywdzonym jest osoba najbliższa zamieszkująca wspólnie ze sprawcą (art. 157 § 3 i 4 k.k.).</a:t>
            </a:r>
          </a:p>
        </p:txBody>
      </p:sp>
      <p:sp>
        <p:nvSpPr>
          <p:cNvPr id="3" name="Title 2"/>
          <p:cNvSpPr>
            <a:spLocks noGrp="1"/>
          </p:cNvSpPr>
          <p:nvPr>
            <p:ph type="title"/>
          </p:nvPr>
        </p:nvSpPr>
        <p:spPr/>
        <p:txBody>
          <a:bodyPr/>
          <a:lstStyle/>
          <a:p>
            <a:pPr algn="ctr"/>
            <a:r>
              <a:rPr lang="pl-PL" dirty="0"/>
              <a:t>Tryb prywatnoskargowy</a:t>
            </a:r>
          </a:p>
        </p:txBody>
      </p:sp>
    </p:spTree>
    <p:extLst>
      <p:ext uri="{BB962C8B-B14F-4D97-AF65-F5344CB8AC3E}">
        <p14:creationId xmlns:p14="http://schemas.microsoft.com/office/powerpoint/2010/main" val="36555460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r>
              <a:rPr lang="pl-PL" b="1" dirty="0"/>
              <a:t>Właściwość sądu- </a:t>
            </a:r>
            <a:r>
              <a:rPr lang="pl-PL" dirty="0"/>
              <a:t>obowiązek i zarazem uprawnienie sądu do dokonania określonej czynności procesowej lub zespołu czynności procesowych.</a:t>
            </a:r>
          </a:p>
          <a:p>
            <a:pPr marL="109728" indent="0">
              <a:buNone/>
            </a:pPr>
            <a:endParaRPr lang="pl-PL" dirty="0"/>
          </a:p>
          <a:p>
            <a:r>
              <a:rPr lang="pl-PL" dirty="0"/>
              <a:t>Właściwość rzeczowa</a:t>
            </a:r>
          </a:p>
          <a:p>
            <a:r>
              <a:rPr lang="pl-PL" dirty="0"/>
              <a:t>Właściwość miejscowa</a:t>
            </a:r>
          </a:p>
          <a:p>
            <a:r>
              <a:rPr lang="pl-PL" dirty="0"/>
              <a:t>Właściwość funkcjonalna</a:t>
            </a:r>
          </a:p>
          <a:p>
            <a:r>
              <a:rPr lang="pl-PL" dirty="0"/>
              <a:t>Właściwość z delegacji</a:t>
            </a:r>
          </a:p>
          <a:p>
            <a:r>
              <a:rPr lang="pl-PL" dirty="0"/>
              <a:t>Właściwość z łączności spraw</a:t>
            </a:r>
          </a:p>
          <a:p>
            <a:endParaRPr lang="pl-PL" dirty="0"/>
          </a:p>
        </p:txBody>
      </p:sp>
      <p:sp>
        <p:nvSpPr>
          <p:cNvPr id="3" name="Title 2"/>
          <p:cNvSpPr>
            <a:spLocks noGrp="1"/>
          </p:cNvSpPr>
          <p:nvPr>
            <p:ph type="title"/>
          </p:nvPr>
        </p:nvSpPr>
        <p:spPr>
          <a:xfrm>
            <a:off x="395536" y="548680"/>
            <a:ext cx="8229600" cy="1143000"/>
          </a:xfrm>
        </p:spPr>
        <p:txBody>
          <a:bodyPr>
            <a:normAutofit/>
          </a:bodyPr>
          <a:lstStyle/>
          <a:p>
            <a:pPr algn="ctr"/>
            <a:r>
              <a:rPr lang="pl-PL" dirty="0"/>
              <a:t>Właściwość sądu</a:t>
            </a:r>
          </a:p>
        </p:txBody>
      </p:sp>
    </p:spTree>
    <p:extLst>
      <p:ext uri="{BB962C8B-B14F-4D97-AF65-F5344CB8AC3E}">
        <p14:creationId xmlns:p14="http://schemas.microsoft.com/office/powerpoint/2010/main" val="150014350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pl-PL" b="1" dirty="0"/>
              <a:t>Śmierć</a:t>
            </a:r>
            <a:r>
              <a:rPr lang="pl-PL" dirty="0"/>
              <a:t> oskarżyciela prywatnego→ art. 61 k.p.k.</a:t>
            </a:r>
          </a:p>
          <a:p>
            <a:pPr marL="109728" indent="0">
              <a:buNone/>
            </a:pPr>
            <a:endParaRPr lang="pl-PL" dirty="0"/>
          </a:p>
          <a:p>
            <a:pPr>
              <a:buFont typeface="Arial" pitchFamily="34" charset="0"/>
              <a:buChar char="•"/>
            </a:pPr>
            <a:r>
              <a:rPr lang="pl-PL" b="1" dirty="0"/>
              <a:t>Zawieszenie</a:t>
            </a:r>
            <a:r>
              <a:rPr lang="pl-PL" dirty="0"/>
              <a:t> postępowania.</a:t>
            </a:r>
          </a:p>
          <a:p>
            <a:pPr>
              <a:buFont typeface="Arial" pitchFamily="34" charset="0"/>
              <a:buChar char="•"/>
            </a:pPr>
            <a:r>
              <a:rPr lang="pl-PL" dirty="0"/>
              <a:t>Osoby najbliższe lub pozostające na utrzymaniu zmarłego mogą wstąpić w jego prawa.</a:t>
            </a:r>
          </a:p>
          <a:p>
            <a:pPr>
              <a:buFont typeface="Arial" pitchFamily="34" charset="0"/>
              <a:buChar char="•"/>
            </a:pPr>
            <a:r>
              <a:rPr lang="pl-PL" dirty="0"/>
              <a:t>Termin: </a:t>
            </a:r>
            <a:r>
              <a:rPr lang="pl-PL" b="1" dirty="0"/>
              <a:t>3 miesiące od dnia śmierci</a:t>
            </a:r>
          </a:p>
          <a:p>
            <a:pPr>
              <a:buFont typeface="Arial" pitchFamily="34" charset="0"/>
              <a:buChar char="•"/>
            </a:pPr>
            <a:r>
              <a:rPr lang="pl-PL" b="1" dirty="0"/>
              <a:t>Niewstąpienie</a:t>
            </a:r>
            <a:r>
              <a:rPr lang="pl-PL" dirty="0"/>
              <a:t> w terminie 3 miesięcy→ </a:t>
            </a:r>
            <a:r>
              <a:rPr lang="pl-PL" b="1" dirty="0"/>
              <a:t>umorzenie</a:t>
            </a:r>
            <a:r>
              <a:rPr lang="pl-PL" dirty="0"/>
              <a:t>.</a:t>
            </a:r>
          </a:p>
        </p:txBody>
      </p:sp>
    </p:spTree>
    <p:extLst>
      <p:ext uri="{BB962C8B-B14F-4D97-AF65-F5344CB8AC3E}">
        <p14:creationId xmlns:p14="http://schemas.microsoft.com/office/powerpoint/2010/main" val="155712162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pl-PL" sz="2300" dirty="0"/>
              <a:t>Zakres przestępstw ściganych z oskarżenia prywatnego jest podyktowany </a:t>
            </a:r>
            <a:r>
              <a:rPr lang="pl-PL" sz="2300" b="1" dirty="0"/>
              <a:t>szczególnym rodzajem dóbr prawnych o ściśle osobistym charakterze</a:t>
            </a:r>
            <a:r>
              <a:rPr lang="pl-PL" sz="2300" dirty="0"/>
              <a:t>.</a:t>
            </a:r>
          </a:p>
          <a:p>
            <a:pPr marL="109728" indent="0">
              <a:buNone/>
            </a:pPr>
            <a:endParaRPr lang="pl-PL" sz="2300" dirty="0"/>
          </a:p>
          <a:p>
            <a:r>
              <a:rPr lang="pl-PL" sz="2300" b="1" dirty="0"/>
              <a:t>Karalność jest uzależniona od woli dysponenta </a:t>
            </a:r>
            <a:r>
              <a:rPr lang="pl-PL" sz="2300" dirty="0"/>
              <a:t>danego dobra i leży przede wszystkim w jego interesie, a tylko pośrednio w interesie społecznym.</a:t>
            </a:r>
          </a:p>
          <a:p>
            <a:endParaRPr lang="pl-PL" sz="2300" dirty="0"/>
          </a:p>
          <a:p>
            <a:r>
              <a:rPr lang="pl-PL" sz="2300" dirty="0"/>
              <a:t>Jeżeli </a:t>
            </a:r>
            <a:r>
              <a:rPr lang="pl-PL" sz="2300" b="1" dirty="0"/>
              <a:t>prokurator zauważa interes społeczny </a:t>
            </a:r>
            <a:r>
              <a:rPr lang="pl-PL" sz="2300" dirty="0"/>
              <a:t>w ściganiu takich przestępstw z urzędu, może wszcząć postępowanie lub wstąpić do postępowania już wszczętego→ </a:t>
            </a:r>
            <a:r>
              <a:rPr lang="pl-PL" sz="2300" b="1" dirty="0"/>
              <a:t>art. 60 k.p.k.</a:t>
            </a:r>
          </a:p>
        </p:txBody>
      </p:sp>
      <p:sp>
        <p:nvSpPr>
          <p:cNvPr id="3" name="Title 2"/>
          <p:cNvSpPr>
            <a:spLocks noGrp="1"/>
          </p:cNvSpPr>
          <p:nvPr>
            <p:ph type="title"/>
          </p:nvPr>
        </p:nvSpPr>
        <p:spPr/>
        <p:txBody>
          <a:bodyPr/>
          <a:lstStyle/>
          <a:p>
            <a:pPr algn="ctr"/>
            <a:r>
              <a:rPr lang="pl-PL" dirty="0"/>
              <a:t>Tryb prywatnoskargowy</a:t>
            </a:r>
          </a:p>
        </p:txBody>
      </p:sp>
    </p:spTree>
    <p:extLst>
      <p:ext uri="{BB962C8B-B14F-4D97-AF65-F5344CB8AC3E}">
        <p14:creationId xmlns:p14="http://schemas.microsoft.com/office/powerpoint/2010/main" val="106782746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pl-PL" dirty="0"/>
              <a:t>Strony postępowania sądowego</a:t>
            </a:r>
          </a:p>
        </p:txBody>
      </p:sp>
      <p:sp>
        <p:nvSpPr>
          <p:cNvPr id="3" name="Title 2"/>
          <p:cNvSpPr>
            <a:spLocks noGrp="1"/>
          </p:cNvSpPr>
          <p:nvPr>
            <p:ph type="title"/>
          </p:nvPr>
        </p:nvSpPr>
        <p:spPr>
          <a:xfrm>
            <a:off x="439612" y="476672"/>
            <a:ext cx="8229600" cy="1143000"/>
          </a:xfrm>
        </p:spPr>
        <p:txBody>
          <a:bodyPr/>
          <a:lstStyle/>
          <a:p>
            <a:pPr algn="ctr"/>
            <a:r>
              <a:rPr lang="pl-PL" dirty="0"/>
              <a:t>Strony procesowe</a:t>
            </a:r>
          </a:p>
        </p:txBody>
      </p:sp>
      <p:sp>
        <p:nvSpPr>
          <p:cNvPr id="4" name="Down Arrow 3"/>
          <p:cNvSpPr/>
          <p:nvPr/>
        </p:nvSpPr>
        <p:spPr>
          <a:xfrm>
            <a:off x="1423080" y="2632420"/>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6" name="Down Arrow 5"/>
          <p:cNvSpPr/>
          <p:nvPr/>
        </p:nvSpPr>
        <p:spPr>
          <a:xfrm>
            <a:off x="6968621" y="2563250"/>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7" name="TextBox 6"/>
          <p:cNvSpPr txBox="1"/>
          <p:nvPr/>
        </p:nvSpPr>
        <p:spPr>
          <a:xfrm>
            <a:off x="215516" y="3726324"/>
            <a:ext cx="2952328" cy="369332"/>
          </a:xfrm>
          <a:prstGeom prst="rect">
            <a:avLst/>
          </a:prstGeom>
          <a:noFill/>
        </p:spPr>
        <p:txBody>
          <a:bodyPr wrap="square" rtlCol="0">
            <a:spAutoFit/>
          </a:bodyPr>
          <a:lstStyle/>
          <a:p>
            <a:pPr algn="ctr"/>
            <a:r>
              <a:rPr lang="pl-PL" b="1" dirty="0"/>
              <a:t>OSKARŻYCIEL</a:t>
            </a:r>
          </a:p>
        </p:txBody>
      </p:sp>
      <p:sp>
        <p:nvSpPr>
          <p:cNvPr id="8" name="TextBox 7"/>
          <p:cNvSpPr txBox="1"/>
          <p:nvPr/>
        </p:nvSpPr>
        <p:spPr>
          <a:xfrm>
            <a:off x="6876256" y="3356992"/>
            <a:ext cx="184731" cy="369332"/>
          </a:xfrm>
          <a:prstGeom prst="rect">
            <a:avLst/>
          </a:prstGeom>
          <a:noFill/>
        </p:spPr>
        <p:txBody>
          <a:bodyPr wrap="none" rtlCol="0">
            <a:spAutoFit/>
          </a:bodyPr>
          <a:lstStyle/>
          <a:p>
            <a:endParaRPr lang="pl-PL" dirty="0"/>
          </a:p>
        </p:txBody>
      </p:sp>
      <p:sp>
        <p:nvSpPr>
          <p:cNvPr id="10" name="TextBox 9"/>
          <p:cNvSpPr txBox="1"/>
          <p:nvPr/>
        </p:nvSpPr>
        <p:spPr>
          <a:xfrm>
            <a:off x="5534396" y="3541658"/>
            <a:ext cx="3168352" cy="369332"/>
          </a:xfrm>
          <a:prstGeom prst="rect">
            <a:avLst/>
          </a:prstGeom>
          <a:noFill/>
        </p:spPr>
        <p:txBody>
          <a:bodyPr wrap="square" rtlCol="0">
            <a:spAutoFit/>
          </a:bodyPr>
          <a:lstStyle/>
          <a:p>
            <a:endParaRPr lang="pl-PL" dirty="0"/>
          </a:p>
        </p:txBody>
      </p:sp>
      <p:sp>
        <p:nvSpPr>
          <p:cNvPr id="11" name="TextBox 10"/>
          <p:cNvSpPr txBox="1"/>
          <p:nvPr/>
        </p:nvSpPr>
        <p:spPr>
          <a:xfrm>
            <a:off x="5690879" y="3716661"/>
            <a:ext cx="3050628" cy="369332"/>
          </a:xfrm>
          <a:prstGeom prst="rect">
            <a:avLst/>
          </a:prstGeom>
          <a:noFill/>
        </p:spPr>
        <p:txBody>
          <a:bodyPr wrap="square" rtlCol="0">
            <a:spAutoFit/>
          </a:bodyPr>
          <a:lstStyle/>
          <a:p>
            <a:pPr algn="ctr"/>
            <a:r>
              <a:rPr lang="pl-PL" b="1" dirty="0"/>
              <a:t>OSKARŻONY</a:t>
            </a:r>
          </a:p>
        </p:txBody>
      </p:sp>
    </p:spTree>
    <p:extLst>
      <p:ext uri="{BB962C8B-B14F-4D97-AF65-F5344CB8AC3E}">
        <p14:creationId xmlns:p14="http://schemas.microsoft.com/office/powerpoint/2010/main" val="241536694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340768"/>
            <a:ext cx="8229600" cy="5040560"/>
          </a:xfrm>
        </p:spPr>
        <p:txBody>
          <a:bodyPr>
            <a:normAutofit fontScale="85000" lnSpcReduction="20000"/>
          </a:bodyPr>
          <a:lstStyle/>
          <a:p>
            <a:r>
              <a:rPr lang="pl-PL" b="1" dirty="0"/>
              <a:t>Oskarżony</a:t>
            </a:r>
            <a:r>
              <a:rPr lang="pl-PL" dirty="0"/>
              <a:t>- osoba, przeciwko której wniesiono </a:t>
            </a:r>
            <a:r>
              <a:rPr lang="pl-PL" b="1" dirty="0"/>
              <a:t>oskarżenie do sądu</a:t>
            </a:r>
            <a:r>
              <a:rPr lang="pl-PL" dirty="0"/>
              <a:t>, a także osoba, co do której prokurator złożył </a:t>
            </a:r>
            <a:r>
              <a:rPr lang="pl-PL" b="1" dirty="0"/>
              <a:t>wniosek o skazanie bez przeprowadzenia rozprawy </a:t>
            </a:r>
            <a:r>
              <a:rPr lang="pl-PL" dirty="0"/>
              <a:t>(art. 335 § 1 k.p.k.) lub </a:t>
            </a:r>
            <a:r>
              <a:rPr lang="pl-PL" b="1" dirty="0"/>
              <a:t>wniosek o warunkowe umorzenie postępowania </a:t>
            </a:r>
            <a:r>
              <a:rPr lang="pl-PL" dirty="0"/>
              <a:t>(art. 71 § 2 k.p.k.).</a:t>
            </a:r>
          </a:p>
          <a:p>
            <a:pPr marL="0" indent="0">
              <a:buNone/>
            </a:pPr>
            <a:endParaRPr lang="pl-PL" dirty="0"/>
          </a:p>
          <a:p>
            <a:r>
              <a:rPr lang="pl-PL" dirty="0"/>
              <a:t>Pojęcie oskarżenia obejmuje oskarżenie publiczne, oskarżenie subsydiarne i prywatne. </a:t>
            </a:r>
          </a:p>
          <a:p>
            <a:pPr marL="0" indent="0">
              <a:buNone/>
            </a:pPr>
            <a:endParaRPr lang="pl-PL" dirty="0"/>
          </a:p>
          <a:p>
            <a:r>
              <a:rPr lang="pl-PL" b="1" dirty="0"/>
              <a:t>W szerokim ujęciu (</a:t>
            </a:r>
            <a:r>
              <a:rPr lang="pl-PL" b="1" i="1" dirty="0"/>
              <a:t>sensu largo</a:t>
            </a:r>
            <a:r>
              <a:rPr lang="pl-PL" b="1" dirty="0"/>
              <a:t>)</a:t>
            </a:r>
            <a:r>
              <a:rPr lang="pl-PL" dirty="0"/>
              <a:t>, za oskarżonego uznaje się także </a:t>
            </a:r>
            <a:r>
              <a:rPr lang="pl-PL" b="1" dirty="0"/>
              <a:t>podejrzanego</a:t>
            </a:r>
            <a:r>
              <a:rPr lang="pl-PL" dirty="0"/>
              <a:t>, którym jest </a:t>
            </a:r>
          </a:p>
          <a:p>
            <a:pPr>
              <a:buFontTx/>
              <a:buChar char="-"/>
            </a:pPr>
            <a:r>
              <a:rPr lang="pl-PL" dirty="0"/>
              <a:t>osoba, co do której wydano postanowienie o przedstawieniu zarzutów albo </a:t>
            </a:r>
          </a:p>
          <a:p>
            <a:pPr>
              <a:buFontTx/>
              <a:buChar char="-"/>
            </a:pPr>
            <a:r>
              <a:rPr lang="pl-PL" dirty="0"/>
              <a:t>której bez wydania takiego postanowienia postawiono zarzut w związku z przystąpieniem do przesłuchania w charakterze podejrzanego.</a:t>
            </a:r>
          </a:p>
          <a:p>
            <a:endParaRPr lang="pl-PL" dirty="0"/>
          </a:p>
          <a:p>
            <a:pPr marL="109728" indent="0">
              <a:buNone/>
            </a:pPr>
            <a:endParaRPr lang="pl-PL" dirty="0"/>
          </a:p>
        </p:txBody>
      </p:sp>
      <p:sp>
        <p:nvSpPr>
          <p:cNvPr id="3" name="Title 2"/>
          <p:cNvSpPr>
            <a:spLocks noGrp="1"/>
          </p:cNvSpPr>
          <p:nvPr>
            <p:ph type="title"/>
          </p:nvPr>
        </p:nvSpPr>
        <p:spPr>
          <a:xfrm>
            <a:off x="467544" y="116632"/>
            <a:ext cx="8229600" cy="1143000"/>
          </a:xfrm>
        </p:spPr>
        <p:txBody>
          <a:bodyPr/>
          <a:lstStyle/>
          <a:p>
            <a:pPr algn="ctr"/>
            <a:r>
              <a:rPr lang="pl-PL" dirty="0"/>
              <a:t>Strony procesowe</a:t>
            </a:r>
          </a:p>
        </p:txBody>
      </p:sp>
    </p:spTree>
    <p:extLst>
      <p:ext uri="{BB962C8B-B14F-4D97-AF65-F5344CB8AC3E}">
        <p14:creationId xmlns:p14="http://schemas.microsoft.com/office/powerpoint/2010/main" val="204367620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3823"/>
            <a:ext cx="8229600" cy="1143000"/>
          </a:xfrm>
        </p:spPr>
        <p:txBody>
          <a:bodyPr/>
          <a:lstStyle/>
          <a:p>
            <a:pPr algn="ctr"/>
            <a:r>
              <a:rPr lang="pl-PL" dirty="0"/>
              <a:t>Obowiązki oskarżonego</a:t>
            </a:r>
          </a:p>
        </p:txBody>
      </p:sp>
      <p:sp>
        <p:nvSpPr>
          <p:cNvPr id="3" name="Content Placeholder 2"/>
          <p:cNvSpPr>
            <a:spLocks noGrp="1"/>
          </p:cNvSpPr>
          <p:nvPr>
            <p:ph idx="1"/>
          </p:nvPr>
        </p:nvSpPr>
        <p:spPr>
          <a:xfrm>
            <a:off x="457200" y="1196752"/>
            <a:ext cx="8229600" cy="5400600"/>
          </a:xfrm>
        </p:spPr>
        <p:txBody>
          <a:bodyPr>
            <a:normAutofit fontScale="70000" lnSpcReduction="20000"/>
          </a:bodyPr>
          <a:lstStyle/>
          <a:p>
            <a:r>
              <a:rPr lang="pl-PL" dirty="0"/>
              <a:t>Oskarżony </a:t>
            </a:r>
            <a:r>
              <a:rPr lang="pl-PL" b="1" dirty="0"/>
              <a:t>nie ma obowiązku dowodzenia swojej niewinności</a:t>
            </a:r>
            <a:r>
              <a:rPr lang="pl-PL" dirty="0"/>
              <a:t>, ani obowiązku dostarczania dowodów na swoją niekorzyść (art. 74 § 1 k.p.k.). </a:t>
            </a:r>
          </a:p>
          <a:p>
            <a:pPr marL="0" indent="0">
              <a:buNone/>
            </a:pPr>
            <a:endParaRPr lang="pl-PL" dirty="0"/>
          </a:p>
          <a:p>
            <a:r>
              <a:rPr lang="pl-PL" dirty="0"/>
              <a:t>Pomimo to, oskarżony obowiązany jest znosić </a:t>
            </a:r>
            <a:r>
              <a:rPr lang="pl-PL" b="1" dirty="0"/>
              <a:t>pewne działania organów postępowania</a:t>
            </a:r>
            <a:r>
              <a:rPr lang="pl-PL" dirty="0"/>
              <a:t>. Oskarżony jest obowiązany poddać się:</a:t>
            </a:r>
          </a:p>
          <a:p>
            <a:pPr marL="0" indent="0">
              <a:buNone/>
            </a:pPr>
            <a:endParaRPr lang="pl-PL" dirty="0"/>
          </a:p>
          <a:p>
            <a:pPr marL="0" lvl="0" indent="0">
              <a:buNone/>
            </a:pPr>
            <a:r>
              <a:rPr lang="pl-PL" dirty="0"/>
              <a:t>1. oględzinom zewnętrznym ciała oraz innym badaniom niepołączonym z naruszeniem integralności ciała; wolno także w szczególności od oskarżonego pobrać odciski, fotografować go oraz okazać w celach rozpoznawczych innym osobom,</a:t>
            </a:r>
          </a:p>
          <a:p>
            <a:pPr marL="0" lvl="0" indent="0">
              <a:buNone/>
            </a:pPr>
            <a:r>
              <a:rPr lang="pl-PL" dirty="0"/>
              <a:t>2. badaniom psychologicznym i psychiatrycznym oraz badaniom połączonym z dokonaniem zabiegów na jego ciele, z wyjątkiem chirurgicznych, pod warunkiem, że dokonywane są przez uprawnionego do tego pracownika służby zdrowia z zachowaniem wskazań wiedzy lekarskiej i nie zagrażają zdrowiu oskarżonego, jeżeli przeprowadzenie tych badań jest nieodzowne; w szczególności oskarżony jest obowiązany przy zachowaniu tych warunków poddać się pobraniu krwi, włosów lub wydzielin organizmu z zastrzeżeniem pkt 3,</a:t>
            </a:r>
          </a:p>
          <a:p>
            <a:pPr marL="0" lvl="0" indent="0">
              <a:buNone/>
            </a:pPr>
            <a:r>
              <a:rPr lang="pl-PL" dirty="0"/>
              <a:t>3. pobraniu przez funkcjonariusza Policji wymazu ze śluzówki policzków, jeżeli jest to nieodzowne i nie zachodzi obawa, że zagrażałoby to zdrowiu oskarżonego lub innych osób (art. 74 § 2 k.p.k.).</a:t>
            </a:r>
          </a:p>
          <a:p>
            <a:endParaRPr lang="pl-PL" dirty="0"/>
          </a:p>
        </p:txBody>
      </p:sp>
    </p:spTree>
    <p:extLst>
      <p:ext uri="{BB962C8B-B14F-4D97-AF65-F5344CB8AC3E}">
        <p14:creationId xmlns:p14="http://schemas.microsoft.com/office/powerpoint/2010/main" val="126035654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pl-PL" dirty="0"/>
              <a:t>Obowiązki oskarżonego</a:t>
            </a:r>
          </a:p>
        </p:txBody>
      </p:sp>
      <p:sp>
        <p:nvSpPr>
          <p:cNvPr id="3" name="Content Placeholder 2"/>
          <p:cNvSpPr>
            <a:spLocks noGrp="1"/>
          </p:cNvSpPr>
          <p:nvPr>
            <p:ph idx="1"/>
          </p:nvPr>
        </p:nvSpPr>
        <p:spPr/>
        <p:txBody>
          <a:bodyPr/>
          <a:lstStyle/>
          <a:p>
            <a:r>
              <a:rPr lang="pl-PL" b="1" dirty="0"/>
              <a:t>Obowiązek stawiennictwa </a:t>
            </a:r>
            <a:r>
              <a:rPr lang="pl-PL" dirty="0"/>
              <a:t>na każde wezwanie (art. 75 </a:t>
            </a:r>
            <a:r>
              <a:rPr lang="pl-PL" sz="2800" dirty="0"/>
              <a:t>§ 1 k.p.k.)</a:t>
            </a:r>
          </a:p>
          <a:p>
            <a:r>
              <a:rPr lang="pl-PL" b="1" dirty="0"/>
              <a:t>Obowiązek zawiadamiania o każdej zmianie swojego miejsca zamieszkania lub pobytu trwającego dłużej niż 7 dni</a:t>
            </a:r>
            <a:r>
              <a:rPr lang="pl-PL" dirty="0"/>
              <a:t>, w tym także z powodu pozbawienia wolności w innej sprawie, jak również o każdej zmianie danych umożliwiających kontaktowanie się, wskazanych w art. 213 § 1 k.p.k., o których wie, że są znane organowi prowadzącemu postępowanie.</a:t>
            </a:r>
          </a:p>
        </p:txBody>
      </p:sp>
    </p:spTree>
    <p:extLst>
      <p:ext uri="{BB962C8B-B14F-4D97-AF65-F5344CB8AC3E}">
        <p14:creationId xmlns:p14="http://schemas.microsoft.com/office/powerpoint/2010/main" val="240778446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1520" y="1484784"/>
            <a:ext cx="8892480" cy="3308598"/>
          </a:xfrm>
          <a:prstGeom prst="rect">
            <a:avLst/>
          </a:prstGeom>
          <a:noFill/>
        </p:spPr>
        <p:txBody>
          <a:bodyPr wrap="square" rtlCol="0">
            <a:spAutoFit/>
          </a:bodyPr>
          <a:lstStyle/>
          <a:p>
            <a:r>
              <a:rPr lang="pl-PL" sz="2300" b="1" dirty="0"/>
              <a:t>Odmowa poddania się czynnościom</a:t>
            </a:r>
            <a:r>
              <a:rPr lang="pl-PL" sz="2300" dirty="0"/>
              <a:t>                      może skutkować zatrzymaniem i przymusowym doprowadzeniem oskarżonego, nawet z zastosowaniem siły fizycznej lub środków technicznych służących obezwładnieniu, w zakresie niezbędnym do wykonania danej czynności (art. 75 § 3a k.p.k.).</a:t>
            </a:r>
          </a:p>
          <a:p>
            <a:endParaRPr lang="pl-PL" sz="2300" dirty="0"/>
          </a:p>
          <a:p>
            <a:r>
              <a:rPr lang="pl-PL" sz="2300" b="1" dirty="0"/>
              <a:t>Nieusprawiedliwione niestawiennictwo                  </a:t>
            </a:r>
            <a:r>
              <a:rPr lang="pl-PL" sz="2300" dirty="0"/>
              <a:t>może skutkować </a:t>
            </a:r>
            <a:r>
              <a:rPr lang="pl-PL" sz="2400" dirty="0"/>
              <a:t>jego zatrzymaniem i przymusowym doprowadzeniem do organu wzywającego. </a:t>
            </a:r>
            <a:endParaRPr lang="pl-PL" sz="2300" dirty="0"/>
          </a:p>
        </p:txBody>
      </p:sp>
      <p:sp>
        <p:nvSpPr>
          <p:cNvPr id="3" name="Right Arrow 2"/>
          <p:cNvSpPr/>
          <p:nvPr/>
        </p:nvSpPr>
        <p:spPr>
          <a:xfrm>
            <a:off x="5652120" y="1468825"/>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4" name="Right Arrow 3"/>
          <p:cNvSpPr/>
          <p:nvPr/>
        </p:nvSpPr>
        <p:spPr>
          <a:xfrm>
            <a:off x="5796136" y="3544779"/>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extLst>
      <p:ext uri="{BB962C8B-B14F-4D97-AF65-F5344CB8AC3E}">
        <p14:creationId xmlns:p14="http://schemas.microsoft.com/office/powerpoint/2010/main" val="44100534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pl-PL" dirty="0"/>
              <a:t>Strony postępowania przygotowawczego</a:t>
            </a:r>
          </a:p>
        </p:txBody>
      </p:sp>
      <p:sp>
        <p:nvSpPr>
          <p:cNvPr id="3" name="Title 2"/>
          <p:cNvSpPr>
            <a:spLocks noGrp="1"/>
          </p:cNvSpPr>
          <p:nvPr>
            <p:ph type="title"/>
          </p:nvPr>
        </p:nvSpPr>
        <p:spPr/>
        <p:txBody>
          <a:bodyPr/>
          <a:lstStyle/>
          <a:p>
            <a:pPr algn="ctr"/>
            <a:r>
              <a:rPr lang="pl-PL" dirty="0"/>
              <a:t>Strony procesowe</a:t>
            </a:r>
          </a:p>
        </p:txBody>
      </p:sp>
      <p:sp>
        <p:nvSpPr>
          <p:cNvPr id="4" name="Down Arrow 3"/>
          <p:cNvSpPr/>
          <p:nvPr/>
        </p:nvSpPr>
        <p:spPr>
          <a:xfrm>
            <a:off x="1423080" y="2747916"/>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6" name="Down Arrow 5"/>
          <p:cNvSpPr/>
          <p:nvPr/>
        </p:nvSpPr>
        <p:spPr>
          <a:xfrm>
            <a:off x="6876256" y="2747916"/>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7" name="TextBox 6"/>
          <p:cNvSpPr txBox="1"/>
          <p:nvPr/>
        </p:nvSpPr>
        <p:spPr>
          <a:xfrm>
            <a:off x="215516" y="4005067"/>
            <a:ext cx="2952328" cy="369332"/>
          </a:xfrm>
          <a:prstGeom prst="rect">
            <a:avLst/>
          </a:prstGeom>
          <a:noFill/>
        </p:spPr>
        <p:txBody>
          <a:bodyPr wrap="square" rtlCol="0">
            <a:spAutoFit/>
          </a:bodyPr>
          <a:lstStyle/>
          <a:p>
            <a:pPr algn="ctr"/>
            <a:r>
              <a:rPr lang="pl-PL" b="1" dirty="0"/>
              <a:t>POKRZYWDZONY</a:t>
            </a:r>
          </a:p>
        </p:txBody>
      </p:sp>
      <p:sp>
        <p:nvSpPr>
          <p:cNvPr id="8" name="TextBox 7"/>
          <p:cNvSpPr txBox="1"/>
          <p:nvPr/>
        </p:nvSpPr>
        <p:spPr>
          <a:xfrm>
            <a:off x="6876256" y="3356992"/>
            <a:ext cx="184731" cy="369332"/>
          </a:xfrm>
          <a:prstGeom prst="rect">
            <a:avLst/>
          </a:prstGeom>
          <a:noFill/>
        </p:spPr>
        <p:txBody>
          <a:bodyPr wrap="none" rtlCol="0">
            <a:spAutoFit/>
          </a:bodyPr>
          <a:lstStyle/>
          <a:p>
            <a:endParaRPr lang="pl-PL" dirty="0"/>
          </a:p>
        </p:txBody>
      </p:sp>
      <p:sp>
        <p:nvSpPr>
          <p:cNvPr id="10" name="TextBox 9"/>
          <p:cNvSpPr txBox="1"/>
          <p:nvPr/>
        </p:nvSpPr>
        <p:spPr>
          <a:xfrm>
            <a:off x="5534396" y="3541658"/>
            <a:ext cx="3168352" cy="369332"/>
          </a:xfrm>
          <a:prstGeom prst="rect">
            <a:avLst/>
          </a:prstGeom>
          <a:noFill/>
        </p:spPr>
        <p:txBody>
          <a:bodyPr wrap="square" rtlCol="0">
            <a:spAutoFit/>
          </a:bodyPr>
          <a:lstStyle/>
          <a:p>
            <a:endParaRPr lang="pl-PL" dirty="0"/>
          </a:p>
        </p:txBody>
      </p:sp>
      <p:sp>
        <p:nvSpPr>
          <p:cNvPr id="11" name="TextBox 10"/>
          <p:cNvSpPr txBox="1"/>
          <p:nvPr/>
        </p:nvSpPr>
        <p:spPr>
          <a:xfrm>
            <a:off x="5580084" y="4034982"/>
            <a:ext cx="3050628" cy="369332"/>
          </a:xfrm>
          <a:prstGeom prst="rect">
            <a:avLst/>
          </a:prstGeom>
          <a:noFill/>
        </p:spPr>
        <p:txBody>
          <a:bodyPr wrap="square" rtlCol="0">
            <a:spAutoFit/>
          </a:bodyPr>
          <a:lstStyle/>
          <a:p>
            <a:pPr algn="ctr"/>
            <a:r>
              <a:rPr lang="pl-PL" b="1" dirty="0"/>
              <a:t>PODEJRZANY</a:t>
            </a:r>
          </a:p>
        </p:txBody>
      </p:sp>
    </p:spTree>
    <p:extLst>
      <p:ext uri="{BB962C8B-B14F-4D97-AF65-F5344CB8AC3E}">
        <p14:creationId xmlns:p14="http://schemas.microsoft.com/office/powerpoint/2010/main" val="169724267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pl-PL" dirty="0"/>
              <a:t>Podejrzany</a:t>
            </a:r>
          </a:p>
        </p:txBody>
      </p:sp>
      <p:sp>
        <p:nvSpPr>
          <p:cNvPr id="3" name="Content Placeholder 2"/>
          <p:cNvSpPr>
            <a:spLocks noGrp="1"/>
          </p:cNvSpPr>
          <p:nvPr>
            <p:ph idx="1"/>
          </p:nvPr>
        </p:nvSpPr>
        <p:spPr>
          <a:xfrm>
            <a:off x="467544" y="2348880"/>
            <a:ext cx="8229600" cy="2357616"/>
          </a:xfrm>
        </p:spPr>
        <p:txBody>
          <a:bodyPr/>
          <a:lstStyle/>
          <a:p>
            <a:pPr marL="0" indent="0">
              <a:buNone/>
            </a:pPr>
            <a:r>
              <a:rPr lang="pl-PL" sz="2800" dirty="0"/>
              <a:t>Osoba, co do której wydano </a:t>
            </a:r>
            <a:r>
              <a:rPr lang="pl-PL" sz="2800" b="1" dirty="0"/>
              <a:t>postanowienie o przedstawieniu zarzutów</a:t>
            </a:r>
            <a:r>
              <a:rPr lang="pl-PL" sz="2800" dirty="0"/>
              <a:t>, albo której bez wydania takiego postanowienia postawiono zarzut w związku z przystąpieniem do </a:t>
            </a:r>
            <a:r>
              <a:rPr lang="pl-PL" sz="2800" b="1" dirty="0"/>
              <a:t>przesłuchania w charakterze podejrzanego</a:t>
            </a:r>
          </a:p>
          <a:p>
            <a:pPr marL="0" indent="0">
              <a:buNone/>
            </a:pPr>
            <a:endParaRPr lang="pl-PL" dirty="0"/>
          </a:p>
        </p:txBody>
      </p:sp>
    </p:spTree>
    <p:extLst>
      <p:ext uri="{BB962C8B-B14F-4D97-AF65-F5344CB8AC3E}">
        <p14:creationId xmlns:p14="http://schemas.microsoft.com/office/powerpoint/2010/main" val="136289343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pl-PL" dirty="0"/>
              <a:t>Osoba podejrzana</a:t>
            </a:r>
          </a:p>
        </p:txBody>
      </p:sp>
      <p:sp>
        <p:nvSpPr>
          <p:cNvPr id="3" name="Content Placeholder 2"/>
          <p:cNvSpPr>
            <a:spLocks noGrp="1"/>
          </p:cNvSpPr>
          <p:nvPr>
            <p:ph idx="1"/>
          </p:nvPr>
        </p:nvSpPr>
        <p:spPr>
          <a:xfrm>
            <a:off x="467544" y="2492896"/>
            <a:ext cx="8229600" cy="2429624"/>
          </a:xfrm>
        </p:spPr>
        <p:txBody>
          <a:bodyPr>
            <a:normAutofit/>
          </a:bodyPr>
          <a:lstStyle/>
          <a:p>
            <a:pPr marL="0" indent="0">
              <a:buNone/>
            </a:pPr>
            <a:r>
              <a:rPr lang="pl-PL" dirty="0"/>
              <a:t>osoba, co do której organy posiadają informacje typujące ją na sprawcę przestępstwa i wobec której kierują postępowanie, pomimo że nie postawiono jej żadnych zarzutów. Osoba podejrzana nie posiada statusu strony, ale przysługują jej nieliczne uprawnienia</a:t>
            </a:r>
          </a:p>
        </p:txBody>
      </p:sp>
    </p:spTree>
    <p:extLst>
      <p:ext uri="{BB962C8B-B14F-4D97-AF65-F5344CB8AC3E}">
        <p14:creationId xmlns:p14="http://schemas.microsoft.com/office/powerpoint/2010/main" val="25211403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1196752"/>
            <a:ext cx="8229600" cy="4389120"/>
          </a:xfrm>
        </p:spPr>
        <p:txBody>
          <a:bodyPr/>
          <a:lstStyle/>
          <a:p>
            <a:r>
              <a:rPr lang="pl-PL" b="1" dirty="0"/>
              <a:t>Właściwość rzeczowa- </a:t>
            </a:r>
            <a:r>
              <a:rPr lang="pl-PL" dirty="0"/>
              <a:t>kompetencja sądu do rozpoznawania sprawy w pierwszej instancji.</a:t>
            </a:r>
          </a:p>
          <a:p>
            <a:endParaRPr lang="pl-PL" dirty="0"/>
          </a:p>
          <a:p>
            <a:r>
              <a:rPr lang="pl-PL" dirty="0"/>
              <a:t>Kryterium: rodzaj przestępstwa.</a:t>
            </a:r>
          </a:p>
          <a:p>
            <a:endParaRPr lang="pl-PL" dirty="0"/>
          </a:p>
          <a:p>
            <a:r>
              <a:rPr lang="pl-PL" dirty="0"/>
              <a:t>Sąd rejonowy rozstrzyga w pierwszej instancji w sprawach dotyczących wszystkich kategorii przestępstw z wyjątkiem tych, które zostały przekazane rozpoznawania sądowi okręgowemu (art. 24 k.p.k.)</a:t>
            </a:r>
          </a:p>
        </p:txBody>
      </p:sp>
    </p:spTree>
    <p:extLst>
      <p:ext uri="{BB962C8B-B14F-4D97-AF65-F5344CB8AC3E}">
        <p14:creationId xmlns:p14="http://schemas.microsoft.com/office/powerpoint/2010/main" val="362887295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764704"/>
            <a:ext cx="8229600" cy="1143000"/>
          </a:xfrm>
        </p:spPr>
        <p:txBody>
          <a:bodyPr/>
          <a:lstStyle/>
          <a:p>
            <a:pPr algn="ctr"/>
            <a:r>
              <a:rPr lang="pl-PL" dirty="0"/>
              <a:t>Pokrzywdzony</a:t>
            </a:r>
          </a:p>
        </p:txBody>
      </p:sp>
      <p:sp>
        <p:nvSpPr>
          <p:cNvPr id="3" name="Content Placeholder 2"/>
          <p:cNvSpPr>
            <a:spLocks noGrp="1"/>
          </p:cNvSpPr>
          <p:nvPr>
            <p:ph idx="1"/>
          </p:nvPr>
        </p:nvSpPr>
        <p:spPr>
          <a:xfrm>
            <a:off x="467544" y="2348880"/>
            <a:ext cx="8229600" cy="1637536"/>
          </a:xfrm>
        </p:spPr>
        <p:txBody>
          <a:bodyPr/>
          <a:lstStyle/>
          <a:p>
            <a:r>
              <a:rPr lang="pl-PL" dirty="0"/>
              <a:t>Osoba fizyczna lub prawna, której dobro prawne zostało bezpośrednio naruszone lub zagrożone przez przestępstwo.</a:t>
            </a:r>
          </a:p>
        </p:txBody>
      </p:sp>
    </p:spTree>
    <p:extLst>
      <p:ext uri="{BB962C8B-B14F-4D97-AF65-F5344CB8AC3E}">
        <p14:creationId xmlns:p14="http://schemas.microsoft.com/office/powerpoint/2010/main" val="241513267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pl-PL" dirty="0"/>
              <a:t>Pokrzywdzony</a:t>
            </a:r>
          </a:p>
        </p:txBody>
      </p:sp>
      <p:sp>
        <p:nvSpPr>
          <p:cNvPr id="3" name="Content Placeholder 2"/>
          <p:cNvSpPr>
            <a:spLocks noGrp="1"/>
          </p:cNvSpPr>
          <p:nvPr>
            <p:ph idx="1"/>
          </p:nvPr>
        </p:nvSpPr>
        <p:spPr/>
        <p:txBody>
          <a:bodyPr>
            <a:normAutofit fontScale="77500" lnSpcReduction="20000"/>
          </a:bodyPr>
          <a:lstStyle/>
          <a:p>
            <a:r>
              <a:rPr lang="pl-PL" dirty="0"/>
              <a:t>Za pokrzywdzonego uważa się także </a:t>
            </a:r>
            <a:r>
              <a:rPr lang="pl-PL" b="1" dirty="0"/>
              <a:t>zakład ubezpieczeń</a:t>
            </a:r>
            <a:r>
              <a:rPr lang="pl-PL" dirty="0"/>
              <a:t> w zakresie w jakim pokrył szkodę wyrządzoną pokrzywdzonemu przez przestępstwo lub jest zobowiązany do jej pokrycia (art. 49 § 3 k.p.k.).</a:t>
            </a:r>
          </a:p>
          <a:p>
            <a:r>
              <a:rPr lang="pl-PL" dirty="0"/>
              <a:t>Prawa pokrzywdzonego mogą zaś wykonywać: </a:t>
            </a:r>
          </a:p>
          <a:p>
            <a:pPr marL="514350" lvl="0" indent="-514350">
              <a:buAutoNum type="arabicPeriod"/>
            </a:pPr>
            <a:r>
              <a:rPr lang="pl-PL" b="1" dirty="0"/>
              <a:t>organy Państwowej Inspekcji Pracy</a:t>
            </a:r>
            <a:r>
              <a:rPr lang="pl-PL" dirty="0"/>
              <a:t>, w sprawach o przestępstwa przeciwko prawom osób wykonujących pracę zarobkową, o których mowa w art. 218-221 oraz w art. 225 § 2 k.k., jeżeli w zakresie swego działania ujawniły przestępstwo lub wystąpiły o wszczęcie postępowania (art. 49 § 3a k.p.k.),</a:t>
            </a:r>
          </a:p>
          <a:p>
            <a:pPr marL="514350" lvl="0" indent="-514350">
              <a:buAutoNum type="arabicPeriod"/>
            </a:pPr>
            <a:r>
              <a:rPr lang="pl-PL" b="1" dirty="0"/>
              <a:t>organy kontroli państwowej</a:t>
            </a:r>
            <a:r>
              <a:rPr lang="pl-PL" dirty="0"/>
              <a:t> w sprawach o przestępstwa, którymi wyrządzono szkodę w mieniu instytucji lub jednostki organizacyjnej, o której mowa w art. 49 § 2 k.p.k., jeżeli nie działa organ pokrzywdzonej instytucji lub jednostki organizacyjnej, ale jedynie wówczas gdy organy kontroli państwowej w zakresie swojego działania ujawniły przestępstwo lub wystąpiły o wszczęcie postępowania.</a:t>
            </a:r>
          </a:p>
          <a:p>
            <a:endParaRPr lang="pl-PL" dirty="0"/>
          </a:p>
        </p:txBody>
      </p:sp>
    </p:spTree>
    <p:extLst>
      <p:ext uri="{BB962C8B-B14F-4D97-AF65-F5344CB8AC3E}">
        <p14:creationId xmlns:p14="http://schemas.microsoft.com/office/powerpoint/2010/main" val="74618272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pl-PL" dirty="0"/>
              <a:t>Pokrzywdzony</a:t>
            </a:r>
          </a:p>
        </p:txBody>
      </p:sp>
      <p:sp>
        <p:nvSpPr>
          <p:cNvPr id="3" name="Content Placeholder 2"/>
          <p:cNvSpPr>
            <a:spLocks noGrp="1"/>
          </p:cNvSpPr>
          <p:nvPr>
            <p:ph idx="1"/>
          </p:nvPr>
        </p:nvSpPr>
        <p:spPr>
          <a:xfrm>
            <a:off x="457200" y="1935480"/>
            <a:ext cx="8229600" cy="4517856"/>
          </a:xfrm>
        </p:spPr>
        <p:txBody>
          <a:bodyPr>
            <a:normAutofit fontScale="92500" lnSpcReduction="10000"/>
          </a:bodyPr>
          <a:lstStyle/>
          <a:p>
            <a:r>
              <a:rPr lang="pl-PL" dirty="0"/>
              <a:t>Posiada status strony postępowania przygotowawczego i ze względu na to przysługuje mu szereg uprawnień na tym etapie postępowania, o czym jest pouczany przed pierwszym przesłuchaniem</a:t>
            </a:r>
          </a:p>
          <a:p>
            <a:r>
              <a:rPr lang="pl-PL" dirty="0"/>
              <a:t>Przykładowe uprawnienia:</a:t>
            </a:r>
          </a:p>
          <a:p>
            <a:pPr>
              <a:buFontTx/>
              <a:buChar char="-"/>
            </a:pPr>
            <a:r>
              <a:rPr lang="pl-PL" dirty="0"/>
              <a:t>składanie wniosków o dokonanie czynności śledztwa,</a:t>
            </a:r>
          </a:p>
          <a:p>
            <a:pPr>
              <a:buFontTx/>
              <a:buChar char="-"/>
            </a:pPr>
            <a:r>
              <a:rPr lang="pl-PL" dirty="0"/>
              <a:t>korzystania z pomocy pełnomocnika,</a:t>
            </a:r>
          </a:p>
          <a:p>
            <a:pPr>
              <a:buFontTx/>
              <a:buChar char="-"/>
            </a:pPr>
            <a:r>
              <a:rPr lang="pl-PL" dirty="0"/>
              <a:t>wyrażenie zgody na skierowanie sprawy do mediacji,</a:t>
            </a:r>
          </a:p>
          <a:p>
            <a:pPr>
              <a:buFontTx/>
              <a:buChar char="-"/>
            </a:pPr>
            <a:r>
              <a:rPr lang="pl-PL" dirty="0"/>
              <a:t>złożenie zażalenia na odmowę wszczęcia śledztwa lub dochodzenia oraz na umorzenie postępowania przygotowawczego.</a:t>
            </a:r>
          </a:p>
          <a:p>
            <a:r>
              <a:rPr lang="pl-PL" dirty="0"/>
              <a:t>Zob. art. 300 § 2 k.p.k.</a:t>
            </a:r>
          </a:p>
          <a:p>
            <a:pPr>
              <a:buFontTx/>
              <a:buChar char="-"/>
            </a:pPr>
            <a:endParaRPr lang="pl-PL" dirty="0"/>
          </a:p>
          <a:p>
            <a:pPr>
              <a:buFontTx/>
              <a:buChar char="-"/>
            </a:pPr>
            <a:endParaRPr lang="pl-PL" dirty="0"/>
          </a:p>
          <a:p>
            <a:endParaRPr lang="pl-PL" dirty="0"/>
          </a:p>
          <a:p>
            <a:endParaRPr lang="pl-PL" dirty="0"/>
          </a:p>
          <a:p>
            <a:pPr marL="0" indent="0">
              <a:buNone/>
            </a:pPr>
            <a:endParaRPr lang="pl-PL" dirty="0"/>
          </a:p>
        </p:txBody>
      </p:sp>
    </p:spTree>
    <p:extLst>
      <p:ext uri="{BB962C8B-B14F-4D97-AF65-F5344CB8AC3E}">
        <p14:creationId xmlns:p14="http://schemas.microsoft.com/office/powerpoint/2010/main" val="75913757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pl-PL" b="1" dirty="0"/>
              <a:t>Zasada prawa do obrony</a:t>
            </a:r>
            <a:r>
              <a:rPr lang="pl-PL" dirty="0"/>
              <a:t>- dyrektywa, w myśl której oskarżony ma prawo bronić swoich interesów w procesie i korzystać z pomocy obrońcy.</a:t>
            </a:r>
          </a:p>
          <a:p>
            <a:endParaRPr lang="pl-PL" dirty="0"/>
          </a:p>
          <a:p>
            <a:r>
              <a:rPr lang="pl-PL" dirty="0"/>
              <a:t>art. 42 ust. 2 Konstytucji</a:t>
            </a:r>
          </a:p>
          <a:p>
            <a:endParaRPr lang="pl-PL" dirty="0"/>
          </a:p>
          <a:p>
            <a:r>
              <a:rPr lang="pl-PL" dirty="0"/>
              <a:t>Art. 6 k.p.k.</a:t>
            </a:r>
          </a:p>
          <a:p>
            <a:endParaRPr lang="pl-PL" dirty="0"/>
          </a:p>
          <a:p>
            <a:r>
              <a:rPr lang="pl-PL" dirty="0"/>
              <a:t>Art. 6 ust. 3 lit. </a:t>
            </a:r>
            <a:r>
              <a:rPr lang="pl-PL"/>
              <a:t>c EKPCz</a:t>
            </a:r>
            <a:endParaRPr lang="pl-PL" dirty="0"/>
          </a:p>
        </p:txBody>
      </p:sp>
      <p:sp>
        <p:nvSpPr>
          <p:cNvPr id="3" name="Title 2"/>
          <p:cNvSpPr>
            <a:spLocks noGrp="1"/>
          </p:cNvSpPr>
          <p:nvPr>
            <p:ph type="title"/>
          </p:nvPr>
        </p:nvSpPr>
        <p:spPr/>
        <p:txBody>
          <a:bodyPr/>
          <a:lstStyle/>
          <a:p>
            <a:pPr algn="ctr"/>
            <a:r>
              <a:rPr lang="pl-PL" dirty="0"/>
              <a:t>Zasada prawa do obrony</a:t>
            </a:r>
          </a:p>
        </p:txBody>
      </p:sp>
    </p:spTree>
    <p:extLst>
      <p:ext uri="{BB962C8B-B14F-4D97-AF65-F5344CB8AC3E}">
        <p14:creationId xmlns:p14="http://schemas.microsoft.com/office/powerpoint/2010/main" val="265795696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pl-PL" dirty="0"/>
              <a:t>Na prawo do obrony składa się zespół uprawnień procesowych pozwalających dokonać czynności zmierzających do odparcia oskarżenia lub złagodzenia odpowiedzialności.</a:t>
            </a:r>
          </a:p>
          <a:p>
            <a:endParaRPr lang="pl-PL" dirty="0"/>
          </a:p>
          <a:p>
            <a:r>
              <a:rPr lang="pl-PL" dirty="0"/>
              <a:t>Art. 6 k.p.k. zapewnia prawo do obrony w znaczeniu materialnym i formalnym, prawo do zachowania biernego oraz aktywnego.</a:t>
            </a:r>
          </a:p>
        </p:txBody>
      </p:sp>
      <p:sp>
        <p:nvSpPr>
          <p:cNvPr id="3" name="Title 2"/>
          <p:cNvSpPr>
            <a:spLocks noGrp="1"/>
          </p:cNvSpPr>
          <p:nvPr>
            <p:ph type="title"/>
          </p:nvPr>
        </p:nvSpPr>
        <p:spPr/>
        <p:txBody>
          <a:bodyPr/>
          <a:lstStyle/>
          <a:p>
            <a:pPr algn="ctr"/>
            <a:r>
              <a:rPr lang="pl-PL" dirty="0"/>
              <a:t>Zasada prawa do obrony</a:t>
            </a:r>
          </a:p>
        </p:txBody>
      </p:sp>
    </p:spTree>
    <p:extLst>
      <p:ext uri="{BB962C8B-B14F-4D97-AF65-F5344CB8AC3E}">
        <p14:creationId xmlns:p14="http://schemas.microsoft.com/office/powerpoint/2010/main" val="127930663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pl-PL" dirty="0"/>
              <a:t>Zasada prawa do obrony</a:t>
            </a:r>
          </a:p>
        </p:txBody>
      </p:sp>
      <p:sp>
        <p:nvSpPr>
          <p:cNvPr id="5" name="Content Placeholder 4"/>
          <p:cNvSpPr>
            <a:spLocks noGrp="1"/>
          </p:cNvSpPr>
          <p:nvPr>
            <p:ph sz="quarter" idx="2"/>
          </p:nvPr>
        </p:nvSpPr>
        <p:spPr/>
        <p:txBody>
          <a:bodyPr>
            <a:normAutofit/>
          </a:bodyPr>
          <a:lstStyle/>
          <a:p>
            <a:pPr marL="109728" indent="0" algn="ctr">
              <a:buNone/>
            </a:pPr>
            <a:r>
              <a:rPr lang="pl-PL" b="1" dirty="0"/>
              <a:t>OBRONA MATERIALNA</a:t>
            </a:r>
          </a:p>
          <a:p>
            <a:pPr marL="109728" indent="0" algn="ctr">
              <a:buNone/>
            </a:pPr>
            <a:endParaRPr lang="pl-PL" dirty="0"/>
          </a:p>
          <a:p>
            <a:pPr marL="109728" indent="0" algn="ctr">
              <a:buNone/>
            </a:pPr>
            <a:r>
              <a:rPr lang="pl-PL" dirty="0"/>
              <a:t>podejmowanie przez jakąkolwiek osobę wszelkich czynności procesowych w celu ochrony interesów oskarżonego w procesie.</a:t>
            </a:r>
          </a:p>
          <a:p>
            <a:pPr marL="109728" indent="0" algn="ctr">
              <a:buNone/>
            </a:pPr>
            <a:endParaRPr lang="pl-PL" dirty="0"/>
          </a:p>
          <a:p>
            <a:r>
              <a:rPr lang="pl-PL" dirty="0"/>
              <a:t>Art. 74 § 1 k.p.k.</a:t>
            </a:r>
          </a:p>
          <a:p>
            <a:endParaRPr lang="pl-PL" dirty="0"/>
          </a:p>
          <a:p>
            <a:endParaRPr lang="pl-PL" dirty="0"/>
          </a:p>
        </p:txBody>
      </p:sp>
      <p:sp>
        <p:nvSpPr>
          <p:cNvPr id="6" name="Content Placeholder 5"/>
          <p:cNvSpPr>
            <a:spLocks noGrp="1"/>
          </p:cNvSpPr>
          <p:nvPr>
            <p:ph sz="quarter" idx="4"/>
          </p:nvPr>
        </p:nvSpPr>
        <p:spPr/>
        <p:txBody>
          <a:bodyPr>
            <a:normAutofit fontScale="77500" lnSpcReduction="20000"/>
          </a:bodyPr>
          <a:lstStyle/>
          <a:p>
            <a:pPr marL="109728" indent="0" algn="ctr">
              <a:buNone/>
            </a:pPr>
            <a:r>
              <a:rPr lang="pl-PL" b="1" dirty="0"/>
              <a:t>OBRONA FORMALNA</a:t>
            </a:r>
          </a:p>
          <a:p>
            <a:pPr marL="109728" indent="0" algn="ctr">
              <a:buNone/>
            </a:pPr>
            <a:endParaRPr lang="pl-PL" b="1" dirty="0"/>
          </a:p>
          <a:p>
            <a:pPr marL="109728" indent="0" algn="ctr">
              <a:buNone/>
            </a:pPr>
            <a:endParaRPr lang="pl-PL" dirty="0"/>
          </a:p>
          <a:p>
            <a:pPr marL="109728" indent="0" algn="ctr">
              <a:buNone/>
            </a:pPr>
            <a:r>
              <a:rPr lang="pl-PL" dirty="0"/>
              <a:t>korzystanie z pomocy obrońcy przez oskarżonego</a:t>
            </a:r>
          </a:p>
          <a:p>
            <a:pPr marL="109728" indent="0" algn="ctr">
              <a:buNone/>
            </a:pPr>
            <a:endParaRPr lang="pl-PL" dirty="0"/>
          </a:p>
          <a:p>
            <a:r>
              <a:rPr lang="pl-PL" dirty="0"/>
              <a:t>Uprawnienie do wyboru obrońcy (art. 83 § 1 k.p.k.)</a:t>
            </a:r>
          </a:p>
          <a:p>
            <a:endParaRPr lang="pl-PL" dirty="0"/>
          </a:p>
          <a:p>
            <a:r>
              <a:rPr lang="pl-PL" dirty="0"/>
              <a:t>Uprawnienie do korzystania z pomocy obrońcy z urzędu (art. 78-81 k.p.k.)</a:t>
            </a:r>
          </a:p>
          <a:p>
            <a:endParaRPr lang="pl-PL" dirty="0"/>
          </a:p>
          <a:p>
            <a:r>
              <a:rPr lang="pl-PL" dirty="0"/>
              <a:t>Obrona obligatoryjna (art. 79, 80, 451, 548 k.p.k.). </a:t>
            </a:r>
          </a:p>
        </p:txBody>
      </p:sp>
    </p:spTree>
    <p:extLst>
      <p:ext uri="{BB962C8B-B14F-4D97-AF65-F5344CB8AC3E}">
        <p14:creationId xmlns:p14="http://schemas.microsoft.com/office/powerpoint/2010/main" val="222789853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endParaRPr lang="pl-PL" b="1" dirty="0"/>
          </a:p>
          <a:p>
            <a:r>
              <a:rPr lang="pl-PL" b="1" dirty="0"/>
              <a:t>Obrońca</a:t>
            </a:r>
            <a:r>
              <a:rPr lang="pl-PL" dirty="0"/>
              <a:t>- przedstawiciel procesowy </a:t>
            </a:r>
            <a:r>
              <a:rPr lang="pl-PL" b="1" dirty="0"/>
              <a:t>oskarżonego</a:t>
            </a:r>
            <a:r>
              <a:rPr lang="pl-PL" dirty="0"/>
              <a:t>, reprezentujący go w toku postępowania karnego i działający w jego imieniu i na jego rzecz; obrońcą może być jedynie adwokat lub radca prawny.</a:t>
            </a:r>
          </a:p>
          <a:p>
            <a:endParaRPr lang="pl-PL" dirty="0"/>
          </a:p>
          <a:p>
            <a:pPr marL="109728" indent="0">
              <a:buNone/>
            </a:pPr>
            <a:endParaRPr lang="pl-PL" dirty="0"/>
          </a:p>
          <a:p>
            <a:r>
              <a:rPr lang="pl-PL" b="1" dirty="0"/>
              <a:t>Pełnomocnik-</a:t>
            </a:r>
            <a:r>
              <a:rPr lang="pl-PL" dirty="0"/>
              <a:t>reprezentant procesowy (radca prawny lub adwokat) </a:t>
            </a:r>
            <a:r>
              <a:rPr lang="pl-PL" b="1" dirty="0"/>
              <a:t>strony innej niż oskarżony </a:t>
            </a:r>
            <a:r>
              <a:rPr lang="pl-PL" dirty="0"/>
              <a:t>(np. pokrzywdzonego), a także </a:t>
            </a:r>
            <a:r>
              <a:rPr lang="pl-PL" b="1" dirty="0"/>
              <a:t>osoby niebędącej stroną </a:t>
            </a:r>
            <a:r>
              <a:rPr lang="pl-PL" dirty="0"/>
              <a:t>(np. świadka).</a:t>
            </a:r>
          </a:p>
          <a:p>
            <a:endParaRPr lang="pl-PL" dirty="0"/>
          </a:p>
          <a:p>
            <a:r>
              <a:rPr lang="pl-PL" b="1" dirty="0"/>
              <a:t>Przedstawiciele ustawowi</a:t>
            </a:r>
          </a:p>
          <a:p>
            <a:pPr marL="109728" indent="0">
              <a:buNone/>
            </a:pPr>
            <a:endParaRPr lang="pl-PL" dirty="0"/>
          </a:p>
        </p:txBody>
      </p:sp>
      <p:sp>
        <p:nvSpPr>
          <p:cNvPr id="3" name="Title 2"/>
          <p:cNvSpPr>
            <a:spLocks noGrp="1"/>
          </p:cNvSpPr>
          <p:nvPr>
            <p:ph type="title"/>
          </p:nvPr>
        </p:nvSpPr>
        <p:spPr/>
        <p:txBody>
          <a:bodyPr>
            <a:normAutofit fontScale="90000"/>
          </a:bodyPr>
          <a:lstStyle/>
          <a:p>
            <a:pPr algn="ctr"/>
            <a:r>
              <a:rPr lang="pl-PL" dirty="0"/>
              <a:t>Przedstawiciele procesowi stron</a:t>
            </a:r>
          </a:p>
        </p:txBody>
      </p:sp>
    </p:spTree>
    <p:extLst>
      <p:ext uri="{BB962C8B-B14F-4D97-AF65-F5344CB8AC3E}">
        <p14:creationId xmlns:p14="http://schemas.microsoft.com/office/powerpoint/2010/main" val="125943850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lgn="ctr">
              <a:buNone/>
            </a:pPr>
            <a:r>
              <a:rPr lang="pl-PL" b="1" dirty="0"/>
              <a:t>OBROŃCA</a:t>
            </a:r>
          </a:p>
          <a:p>
            <a:endParaRPr lang="pl-PL" b="1" dirty="0"/>
          </a:p>
          <a:p>
            <a:r>
              <a:rPr lang="pl-PL" dirty="0"/>
              <a:t>Art. 83 k.p.k.</a:t>
            </a:r>
          </a:p>
          <a:p>
            <a:r>
              <a:rPr lang="pl-PL" dirty="0"/>
              <a:t>Obrońcę ustanawia </a:t>
            </a:r>
            <a:r>
              <a:rPr lang="pl-PL" b="1" dirty="0"/>
              <a:t>oskarżony!</a:t>
            </a:r>
          </a:p>
          <a:p>
            <a:r>
              <a:rPr lang="pl-PL" dirty="0"/>
              <a:t>Do czasu ustanowienia obrońcy przez </a:t>
            </a:r>
            <a:r>
              <a:rPr lang="pl-PL" b="1" dirty="0"/>
              <a:t>oskarżonego pozbawionego wolności</a:t>
            </a:r>
            <a:r>
              <a:rPr lang="pl-PL" dirty="0"/>
              <a:t>, obrońcę może ustanowić </a:t>
            </a:r>
            <a:r>
              <a:rPr lang="pl-PL" b="1" dirty="0"/>
              <a:t>inna osoba</a:t>
            </a:r>
            <a:r>
              <a:rPr lang="pl-PL" dirty="0"/>
              <a:t>, o czym niezwłocznie zawiadamia się oskarżonego.</a:t>
            </a:r>
          </a:p>
        </p:txBody>
      </p:sp>
      <p:sp>
        <p:nvSpPr>
          <p:cNvPr id="3" name="Title 2"/>
          <p:cNvSpPr>
            <a:spLocks noGrp="1"/>
          </p:cNvSpPr>
          <p:nvPr>
            <p:ph type="title"/>
          </p:nvPr>
        </p:nvSpPr>
        <p:spPr/>
        <p:txBody>
          <a:bodyPr>
            <a:normAutofit fontScale="90000"/>
          </a:bodyPr>
          <a:lstStyle/>
          <a:p>
            <a:pPr algn="ctr"/>
            <a:r>
              <a:rPr lang="pl-PL" dirty="0"/>
              <a:t>Przedstawiciele procesowi stron</a:t>
            </a:r>
          </a:p>
        </p:txBody>
      </p:sp>
    </p:spTree>
    <p:extLst>
      <p:ext uri="{BB962C8B-B14F-4D97-AF65-F5344CB8AC3E}">
        <p14:creationId xmlns:p14="http://schemas.microsoft.com/office/powerpoint/2010/main" val="40337669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196752"/>
            <a:ext cx="8229600" cy="5188032"/>
          </a:xfrm>
        </p:spPr>
        <p:txBody>
          <a:bodyPr>
            <a:normAutofit fontScale="92500" lnSpcReduction="10000"/>
          </a:bodyPr>
          <a:lstStyle/>
          <a:p>
            <a:r>
              <a:rPr lang="pl-PL" dirty="0"/>
              <a:t>Obrońca może przedsiębrać czynności procesowe </a:t>
            </a:r>
            <a:r>
              <a:rPr lang="pl-PL" b="1" dirty="0"/>
              <a:t>jedynie na korzyść </a:t>
            </a:r>
            <a:r>
              <a:rPr lang="pl-PL" dirty="0"/>
              <a:t>oskarżonego(art. 86 § 1 k.p.k.).</a:t>
            </a:r>
          </a:p>
          <a:p>
            <a:pPr marL="109728" indent="0">
              <a:buNone/>
            </a:pPr>
            <a:endParaRPr lang="pl-PL" dirty="0"/>
          </a:p>
          <a:p>
            <a:r>
              <a:rPr lang="pl-PL" b="1" dirty="0"/>
              <a:t>Udział obrońcy </a:t>
            </a:r>
            <a:r>
              <a:rPr lang="pl-PL" dirty="0"/>
              <a:t>w postępowaniu </a:t>
            </a:r>
            <a:r>
              <a:rPr lang="pl-PL" b="1" dirty="0"/>
              <a:t>nie wyłącza osobistego działania w nim oskarżonego </a:t>
            </a:r>
            <a:r>
              <a:rPr lang="pl-PL" dirty="0"/>
              <a:t>(art. 86 § 2 k.p.k.). </a:t>
            </a:r>
          </a:p>
          <a:p>
            <a:endParaRPr lang="pl-PL" dirty="0"/>
          </a:p>
          <a:p>
            <a:r>
              <a:rPr lang="pl-PL" dirty="0"/>
              <a:t>Obrońca </a:t>
            </a:r>
            <a:r>
              <a:rPr lang="pl-PL" b="1" dirty="0"/>
              <a:t>może bronić kilku oskarżonych</a:t>
            </a:r>
            <a:r>
              <a:rPr lang="pl-PL" dirty="0"/>
              <a:t>, jeżeli ich </a:t>
            </a:r>
            <a:r>
              <a:rPr lang="pl-PL" b="1" dirty="0"/>
              <a:t>interesy nie pozostają w sprzeczności </a:t>
            </a:r>
            <a:r>
              <a:rPr lang="pl-PL" dirty="0"/>
              <a:t>(art. 85 §  1 k.p.k.).</a:t>
            </a:r>
          </a:p>
          <a:p>
            <a:endParaRPr lang="pl-PL" dirty="0"/>
          </a:p>
          <a:p>
            <a:r>
              <a:rPr lang="pl-PL" dirty="0"/>
              <a:t>W razie </a:t>
            </a:r>
            <a:r>
              <a:rPr lang="pl-PL" b="1" dirty="0"/>
              <a:t>rażącego naruszenia przez obrońcę jego obowiązków procesowych </a:t>
            </a:r>
            <a:r>
              <a:rPr lang="pl-PL" dirty="0"/>
              <a:t>sąd, a w postępowaniu przygotowawczym prokurator, zawiadamia o tym właściwą </a:t>
            </a:r>
            <a:r>
              <a:rPr lang="pl-PL" b="1" dirty="0"/>
              <a:t>okręgową radę adwokacką </a:t>
            </a:r>
            <a:r>
              <a:rPr lang="pl-PL" dirty="0"/>
              <a:t>(art. 20 § 1 k.p.k.).</a:t>
            </a:r>
          </a:p>
        </p:txBody>
      </p:sp>
      <p:sp>
        <p:nvSpPr>
          <p:cNvPr id="3" name="Title 2"/>
          <p:cNvSpPr>
            <a:spLocks noGrp="1"/>
          </p:cNvSpPr>
          <p:nvPr>
            <p:ph type="title"/>
          </p:nvPr>
        </p:nvSpPr>
        <p:spPr>
          <a:xfrm>
            <a:off x="611560" y="0"/>
            <a:ext cx="8229600" cy="1143000"/>
          </a:xfrm>
        </p:spPr>
        <p:txBody>
          <a:bodyPr>
            <a:normAutofit fontScale="90000"/>
          </a:bodyPr>
          <a:lstStyle/>
          <a:p>
            <a:pPr algn="ctr"/>
            <a:r>
              <a:rPr lang="pl-PL" dirty="0"/>
              <a:t>Przedstawiciele procesowi stron</a:t>
            </a:r>
          </a:p>
        </p:txBody>
      </p:sp>
    </p:spTree>
    <p:extLst>
      <p:ext uri="{BB962C8B-B14F-4D97-AF65-F5344CB8AC3E}">
        <p14:creationId xmlns:p14="http://schemas.microsoft.com/office/powerpoint/2010/main" val="228508495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pl-PL" dirty="0"/>
              <a:t>Osobowe źródła dowodowe</a:t>
            </a:r>
          </a:p>
        </p:txBody>
      </p:sp>
      <p:sp>
        <p:nvSpPr>
          <p:cNvPr id="3" name="Content Placeholder 2"/>
          <p:cNvSpPr>
            <a:spLocks noGrp="1"/>
          </p:cNvSpPr>
          <p:nvPr>
            <p:ph idx="1"/>
          </p:nvPr>
        </p:nvSpPr>
        <p:spPr/>
        <p:txBody>
          <a:bodyPr>
            <a:normAutofit fontScale="92500"/>
          </a:bodyPr>
          <a:lstStyle/>
          <a:p>
            <a:r>
              <a:rPr lang="pl-PL" dirty="0"/>
              <a:t>osoba wezwana przez organ procesowy do dostarczenia środka dowodowego</a:t>
            </a:r>
          </a:p>
          <a:p>
            <a:r>
              <a:rPr lang="pl-PL" dirty="0"/>
              <a:t>Kategorie:</a:t>
            </a:r>
          </a:p>
          <a:p>
            <a:pPr marL="514350" indent="-514350">
              <a:buAutoNum type="arabicPeriod"/>
            </a:pPr>
            <a:r>
              <a:rPr lang="pl-PL" b="1" dirty="0"/>
              <a:t>oskarżony</a:t>
            </a:r>
          </a:p>
          <a:p>
            <a:pPr marL="514350" indent="-514350">
              <a:buAutoNum type="arabicPeriod"/>
            </a:pPr>
            <a:r>
              <a:rPr lang="pl-PL" b="1" dirty="0"/>
              <a:t>świadek</a:t>
            </a:r>
          </a:p>
          <a:p>
            <a:pPr marL="514350" indent="-514350">
              <a:buAutoNum type="arabicPeriod"/>
            </a:pPr>
            <a:r>
              <a:rPr lang="pl-PL" b="1" dirty="0"/>
              <a:t>biegły</a:t>
            </a:r>
          </a:p>
          <a:p>
            <a:pPr marL="514350" indent="-514350">
              <a:buAutoNum type="arabicPeriod"/>
            </a:pPr>
            <a:r>
              <a:rPr lang="pl-PL" b="1" dirty="0"/>
              <a:t>osoba poddana oględzinom lub badaniom ciała </a:t>
            </a:r>
            <a:r>
              <a:rPr lang="pl-PL" dirty="0"/>
              <a:t>(z reguły oskarżony lub osoba podejrzana, czasem także świadek, zwłaszcza pokrzywdzony)</a:t>
            </a:r>
          </a:p>
          <a:p>
            <a:pPr marL="514350" indent="-514350">
              <a:buAutoNum type="arabicPeriod"/>
            </a:pPr>
            <a:r>
              <a:rPr lang="pl-PL" b="1" dirty="0"/>
              <a:t>zawodowy kurator sądowy lub funcjonariusz Policji</a:t>
            </a:r>
          </a:p>
        </p:txBody>
      </p:sp>
    </p:spTree>
    <p:extLst>
      <p:ext uri="{BB962C8B-B14F-4D97-AF65-F5344CB8AC3E}">
        <p14:creationId xmlns:p14="http://schemas.microsoft.com/office/powerpoint/2010/main" val="9173934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4611968"/>
          </a:xfrm>
        </p:spPr>
        <p:txBody>
          <a:bodyPr>
            <a:normAutofit fontScale="85000" lnSpcReduction="10000"/>
          </a:bodyPr>
          <a:lstStyle/>
          <a:p>
            <a:r>
              <a:rPr lang="pl-PL" b="1" dirty="0"/>
              <a:t>Art. 25. §  1</a:t>
            </a:r>
            <a:r>
              <a:rPr lang="pl-PL" dirty="0"/>
              <a:t>.  Sąd  okręgowy  orzeka  w  pierwszej  instancji  w  sprawach  o następujące przestępstwa: </a:t>
            </a:r>
          </a:p>
          <a:p>
            <a:pPr marL="109728" indent="0">
              <a:buNone/>
            </a:pPr>
            <a:r>
              <a:rPr lang="pl-PL" dirty="0"/>
              <a:t>1)  o zbrodnie określone w Kodeksie karnym oraz w ustawach szczególnych;</a:t>
            </a:r>
          </a:p>
          <a:p>
            <a:pPr marL="109728" indent="0">
              <a:buNone/>
            </a:pPr>
            <a:r>
              <a:rPr lang="pl-PL" dirty="0"/>
              <a:t>2)  o występki określone w rozdziałach XVI i XVII oraz w art. 140–142, art. 148 </a:t>
            </a:r>
          </a:p>
          <a:p>
            <a:pPr marL="109728" indent="0">
              <a:buNone/>
            </a:pPr>
            <a:r>
              <a:rPr lang="pl-PL" dirty="0"/>
              <a:t>§ 4, art. 149, art. 150 § 1, art. 151–154, art. 156 § 3, art. 158 § 3, art. 163 § 3 i 4, art. 165 § 1, 3 i 4, art. 166 § 1, art. 173 § 3 i 4, art. 185 § 2, art. 189a § 2, art. 210 § 2, art. 211a, art. 252 § 3, art. 258 § 1–3, art. 265 § 1 i 2, art. 269, art. 278 § 1 i 2 w zw. z art. 294, art. 284 § 1 i 2 w zw. z art. 294, art. 286 § 1 w zw. z art. 294, art. 287 § 1 w zw. z art. 294, art. 296 § 3 oraz art. 299 Kodeksu  karnego;</a:t>
            </a:r>
          </a:p>
          <a:p>
            <a:pPr marL="109728" indent="0">
              <a:buNone/>
            </a:pPr>
            <a:r>
              <a:rPr lang="pl-PL" dirty="0"/>
              <a:t>3)  o występki, które z mocy przepisu szczególnego należą do właściwości sądu okręgowego.</a:t>
            </a:r>
          </a:p>
        </p:txBody>
      </p:sp>
    </p:spTree>
    <p:extLst>
      <p:ext uri="{BB962C8B-B14F-4D97-AF65-F5344CB8AC3E}">
        <p14:creationId xmlns:p14="http://schemas.microsoft.com/office/powerpoint/2010/main" val="333847048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pl-PL" dirty="0"/>
              <a:t>Pomocnicy organów procesowych</a:t>
            </a:r>
          </a:p>
        </p:txBody>
      </p:sp>
      <p:sp>
        <p:nvSpPr>
          <p:cNvPr id="3" name="Content Placeholder 2"/>
          <p:cNvSpPr>
            <a:spLocks noGrp="1"/>
          </p:cNvSpPr>
          <p:nvPr>
            <p:ph idx="1"/>
          </p:nvPr>
        </p:nvSpPr>
        <p:spPr>
          <a:xfrm>
            <a:off x="457200" y="1935480"/>
            <a:ext cx="8229600" cy="3941792"/>
          </a:xfrm>
        </p:spPr>
        <p:txBody>
          <a:bodyPr/>
          <a:lstStyle/>
          <a:p>
            <a:r>
              <a:rPr lang="pl-PL" dirty="0"/>
              <a:t>osoba ułatwiająca organowi procesowemu wykonywanie jego funkcji</a:t>
            </a:r>
          </a:p>
          <a:p>
            <a:r>
              <a:rPr lang="pl-PL" dirty="0"/>
              <a:t>specjaliści</a:t>
            </a:r>
          </a:p>
          <a:p>
            <a:r>
              <a:rPr lang="pl-PL" dirty="0"/>
              <a:t>protokolanci</a:t>
            </a:r>
          </a:p>
          <a:p>
            <a:r>
              <a:rPr lang="pl-PL" dirty="0"/>
              <a:t>stenografowie</a:t>
            </a:r>
          </a:p>
          <a:p>
            <a:r>
              <a:rPr lang="pl-PL" dirty="0"/>
              <a:t>tłumacze</a:t>
            </a:r>
          </a:p>
          <a:p>
            <a:r>
              <a:rPr lang="pl-PL" dirty="0"/>
              <a:t>konwojenci</a:t>
            </a:r>
          </a:p>
        </p:txBody>
      </p:sp>
    </p:spTree>
    <p:extLst>
      <p:ext uri="{BB962C8B-B14F-4D97-AF65-F5344CB8AC3E}">
        <p14:creationId xmlns:p14="http://schemas.microsoft.com/office/powerpoint/2010/main" val="5049905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1556792"/>
            <a:ext cx="8229600" cy="4389120"/>
          </a:xfrm>
        </p:spPr>
        <p:txBody>
          <a:bodyPr/>
          <a:lstStyle/>
          <a:p>
            <a:r>
              <a:rPr lang="pl-PL" b="1" dirty="0"/>
              <a:t>Właściwość miejscowa- </a:t>
            </a:r>
            <a:r>
              <a:rPr lang="pl-PL" dirty="0"/>
              <a:t>pozwala na stwierdzenie, który z sądów tego samego rzędu posiada kompetencje do rozpoznania konkretnej sprawy.</a:t>
            </a:r>
          </a:p>
          <a:p>
            <a:pPr marL="109728" indent="0">
              <a:buNone/>
            </a:pPr>
            <a:endParaRPr lang="pl-PL" dirty="0"/>
          </a:p>
          <a:p>
            <a:r>
              <a:rPr lang="pl-PL" dirty="0"/>
              <a:t>Podstawowe kryterium: miejsce popełnienia przestępstwa.</a:t>
            </a:r>
          </a:p>
          <a:p>
            <a:endParaRPr lang="pl-PL" dirty="0"/>
          </a:p>
        </p:txBody>
      </p:sp>
    </p:spTree>
    <p:extLst>
      <p:ext uri="{BB962C8B-B14F-4D97-AF65-F5344CB8AC3E}">
        <p14:creationId xmlns:p14="http://schemas.microsoft.com/office/powerpoint/2010/main" val="26968615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98764" y="1381299"/>
            <a:ext cx="8229600" cy="4389120"/>
          </a:xfrm>
        </p:spPr>
        <p:txBody>
          <a:bodyPr>
            <a:normAutofit/>
          </a:bodyPr>
          <a:lstStyle/>
          <a:p>
            <a:r>
              <a:rPr lang="pl-PL" dirty="0"/>
              <a:t>Art. 31 § 1 k.p.k.</a:t>
            </a:r>
          </a:p>
          <a:p>
            <a:pPr marL="109728" indent="0">
              <a:buNone/>
            </a:pPr>
            <a:r>
              <a:rPr lang="pl-PL" dirty="0"/>
              <a:t>Miejscowo właściwy do rozpoznania sprawy jest sąd, w którego okręgu popełniono przestępstwo.</a:t>
            </a:r>
          </a:p>
          <a:p>
            <a:pPr marL="109728" indent="0">
              <a:buNone/>
            </a:pPr>
            <a:endParaRPr lang="pl-PL" dirty="0"/>
          </a:p>
          <a:p>
            <a:r>
              <a:rPr lang="pl-PL" dirty="0"/>
              <a:t>Art. 31 § 2 k.p.k.</a:t>
            </a:r>
          </a:p>
          <a:p>
            <a:pPr marL="109728" indent="0">
              <a:buNone/>
            </a:pPr>
            <a:r>
              <a:rPr lang="pl-PL" dirty="0"/>
              <a:t>Jeżeli  przestępstwo  popełniono  na  polskim  statku  wodnym  lub powietrznym, a § 1 nie może mieć zastosowania, właściwy jest sąd macierzystego portu statku.</a:t>
            </a:r>
          </a:p>
        </p:txBody>
      </p:sp>
    </p:spTree>
    <p:extLst>
      <p:ext uri="{BB962C8B-B14F-4D97-AF65-F5344CB8AC3E}">
        <p14:creationId xmlns:p14="http://schemas.microsoft.com/office/powerpoint/2010/main" val="7344371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1412776"/>
            <a:ext cx="8229600" cy="4389120"/>
          </a:xfrm>
        </p:spPr>
        <p:txBody>
          <a:bodyPr>
            <a:normAutofit fontScale="92500" lnSpcReduction="10000"/>
          </a:bodyPr>
          <a:lstStyle/>
          <a:p>
            <a:r>
              <a:rPr lang="pl-PL" dirty="0"/>
              <a:t>Art. 31 § 3 k.p.k.</a:t>
            </a:r>
          </a:p>
          <a:p>
            <a:pPr marL="109728" indent="0">
              <a:buNone/>
            </a:pPr>
            <a:r>
              <a:rPr lang="pl-PL" dirty="0"/>
              <a:t>Jeżeli przestępstwo popełniono w okręgu kilku sądów, właściwy jest ten sąd, </a:t>
            </a:r>
            <a:r>
              <a:rPr lang="pl-PL" b="1" dirty="0"/>
              <a:t>w którego okręgu najpierw wszczęto postępowanie przygotowawcze</a:t>
            </a:r>
            <a:r>
              <a:rPr lang="pl-PL" dirty="0"/>
              <a:t>.</a:t>
            </a:r>
          </a:p>
          <a:p>
            <a:endParaRPr lang="pl-PL" dirty="0"/>
          </a:p>
          <a:p>
            <a:r>
              <a:rPr lang="pl-PL" dirty="0"/>
              <a:t>Miejsce popełnienia przestępstwa- art. 6 § 2 k.k.</a:t>
            </a:r>
          </a:p>
          <a:p>
            <a:pPr marL="109728" indent="0">
              <a:buNone/>
            </a:pPr>
            <a:endParaRPr lang="pl-PL" dirty="0"/>
          </a:p>
          <a:p>
            <a:pPr marL="109728" indent="0">
              <a:buNone/>
            </a:pPr>
            <a:r>
              <a:rPr lang="pl-PL" b="1" dirty="0"/>
              <a:t>Miejscem popełnienia </a:t>
            </a:r>
            <a:r>
              <a:rPr lang="pl-PL" dirty="0"/>
              <a:t>przestępstwa jest miejsce, gdzie sprawca </a:t>
            </a:r>
            <a:r>
              <a:rPr lang="pl-PL" b="1" dirty="0"/>
              <a:t>działał lub zaniechał </a:t>
            </a:r>
            <a:r>
              <a:rPr lang="pl-PL" dirty="0"/>
              <a:t>działania, do którego był zobowiązany, albo gdzie </a:t>
            </a:r>
            <a:r>
              <a:rPr lang="pl-PL" b="1" dirty="0"/>
              <a:t>skutek</a:t>
            </a:r>
            <a:r>
              <a:rPr lang="pl-PL" dirty="0"/>
              <a:t> przestępny </a:t>
            </a:r>
            <a:r>
              <a:rPr lang="pl-PL" b="1" dirty="0"/>
              <a:t>nastąpił lub miał nastąpić</a:t>
            </a:r>
            <a:r>
              <a:rPr lang="pl-PL" dirty="0"/>
              <a:t>.</a:t>
            </a:r>
          </a:p>
          <a:p>
            <a:endParaRPr lang="pl-PL" dirty="0"/>
          </a:p>
        </p:txBody>
      </p:sp>
    </p:spTree>
    <p:extLst>
      <p:ext uri="{BB962C8B-B14F-4D97-AF65-F5344CB8AC3E}">
        <p14:creationId xmlns:p14="http://schemas.microsoft.com/office/powerpoint/2010/main" val="3086834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04208"/>
            <a:ext cx="8229600" cy="4389120"/>
          </a:xfrm>
        </p:spPr>
        <p:txBody>
          <a:bodyPr>
            <a:normAutofit fontScale="92500" lnSpcReduction="10000"/>
          </a:bodyPr>
          <a:lstStyle/>
          <a:p>
            <a:r>
              <a:rPr lang="pl-PL" dirty="0"/>
              <a:t>Jeżeli nie można ustalić miejsca popełnienia przestępstwa, czyli nie znajdują zastosowania reguły z art. 31 k.p.k., właściwość należy ustalić na podstawie art. 32 § 1 k.p.k.</a:t>
            </a:r>
          </a:p>
          <a:p>
            <a:endParaRPr lang="pl-PL" dirty="0"/>
          </a:p>
          <a:p>
            <a:r>
              <a:rPr lang="pl-PL" dirty="0"/>
              <a:t>Właściwy jest sąd, w okręgu którego:</a:t>
            </a:r>
          </a:p>
          <a:p>
            <a:pPr marL="109728" indent="0">
              <a:buNone/>
            </a:pPr>
            <a:r>
              <a:rPr lang="pl-PL" dirty="0"/>
              <a:t>1)  </a:t>
            </a:r>
            <a:r>
              <a:rPr lang="pl-PL" b="1" dirty="0"/>
              <a:t>ujawniono</a:t>
            </a:r>
            <a:r>
              <a:rPr lang="pl-PL" dirty="0"/>
              <a:t> przestępstwo,</a:t>
            </a:r>
          </a:p>
          <a:p>
            <a:pPr marL="109728" indent="0">
              <a:buNone/>
            </a:pPr>
            <a:r>
              <a:rPr lang="pl-PL" dirty="0"/>
              <a:t>2)  </a:t>
            </a:r>
            <a:r>
              <a:rPr lang="pl-PL" b="1" dirty="0"/>
              <a:t>ujęto</a:t>
            </a:r>
            <a:r>
              <a:rPr lang="pl-PL" dirty="0"/>
              <a:t> oskarżonego,</a:t>
            </a:r>
          </a:p>
          <a:p>
            <a:pPr marL="109728" indent="0">
              <a:buNone/>
            </a:pPr>
            <a:r>
              <a:rPr lang="pl-PL" dirty="0"/>
              <a:t>3)  oskarżony  przed  popełnieniem  przestępstwa  </a:t>
            </a:r>
            <a:r>
              <a:rPr lang="pl-PL" b="1" dirty="0"/>
              <a:t>stale  mieszkał  lub  czasowo przebywał</a:t>
            </a:r>
          </a:p>
          <a:p>
            <a:pPr marL="109728" indent="0">
              <a:buNone/>
            </a:pPr>
            <a:r>
              <a:rPr lang="pl-PL" dirty="0"/>
              <a:t>– zależnie od tego, gdzie najpierw wszczęto postępowanie przygotowawcze.</a:t>
            </a:r>
          </a:p>
        </p:txBody>
      </p:sp>
    </p:spTree>
    <p:extLst>
      <p:ext uri="{BB962C8B-B14F-4D97-AF65-F5344CB8AC3E}">
        <p14:creationId xmlns:p14="http://schemas.microsoft.com/office/powerpoint/2010/main" val="104916617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6137</TotalTime>
  <Words>3596</Words>
  <Application>Microsoft Macintosh PowerPoint</Application>
  <PresentationFormat>Pokaz na ekranie (4:3)</PresentationFormat>
  <Paragraphs>322</Paragraphs>
  <Slides>50</Slides>
  <Notes>0</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50</vt:i4>
      </vt:variant>
    </vt:vector>
  </HeadingPairs>
  <TitlesOfParts>
    <vt:vector size="55" baseType="lpstr">
      <vt:lpstr>Arial</vt:lpstr>
      <vt:lpstr>Calibri</vt:lpstr>
      <vt:lpstr>Constantia</vt:lpstr>
      <vt:lpstr>Wingdings 2</vt:lpstr>
      <vt:lpstr>Flow</vt:lpstr>
      <vt:lpstr>Kryminologia semestr zimowy 2020/2021 zajęcia nr 2</vt:lpstr>
      <vt:lpstr>Uczestnicy procesu karnego</vt:lpstr>
      <vt:lpstr>Właściwość sądu</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Przykłady czynności podejmowanych przez dany sąd w ramach właściwości funkcjonalnej</vt:lpstr>
      <vt:lpstr>Ruchoma właściwość sądów tradycyjna</vt:lpstr>
      <vt:lpstr>Prezentacja programu PowerPoint</vt:lpstr>
      <vt:lpstr>Prezentacja programu PowerPoint</vt:lpstr>
      <vt:lpstr>Skład sądu</vt:lpstr>
      <vt:lpstr>Strony procesowe</vt:lpstr>
      <vt:lpstr>Strony procesowe</vt:lpstr>
      <vt:lpstr>Strony procesowe</vt:lpstr>
      <vt:lpstr>Strony procesowe</vt:lpstr>
      <vt:lpstr>Strony procesowe</vt:lpstr>
      <vt:lpstr>Prezentacja programu PowerPoint</vt:lpstr>
      <vt:lpstr>Prokurator</vt:lpstr>
      <vt:lpstr>Strony procesowe</vt:lpstr>
      <vt:lpstr>Oskarżyciel posiłkowy</vt:lpstr>
      <vt:lpstr>Oskarżyciel posiłkowy</vt:lpstr>
      <vt:lpstr>Oskarżyciel posiłkowy</vt:lpstr>
      <vt:lpstr>Strony procesowe</vt:lpstr>
      <vt:lpstr>Tryb prywatnoskargowy</vt:lpstr>
      <vt:lpstr>Prezentacja programu PowerPoint</vt:lpstr>
      <vt:lpstr>Tryb prywatnoskargowy</vt:lpstr>
      <vt:lpstr>Strony procesowe</vt:lpstr>
      <vt:lpstr>Strony procesowe</vt:lpstr>
      <vt:lpstr>Obowiązki oskarżonego</vt:lpstr>
      <vt:lpstr>Obowiązki oskarżonego</vt:lpstr>
      <vt:lpstr>Prezentacja programu PowerPoint</vt:lpstr>
      <vt:lpstr>Strony procesowe</vt:lpstr>
      <vt:lpstr>Podejrzany</vt:lpstr>
      <vt:lpstr>Osoba podejrzana</vt:lpstr>
      <vt:lpstr>Pokrzywdzony</vt:lpstr>
      <vt:lpstr>Pokrzywdzony</vt:lpstr>
      <vt:lpstr>Pokrzywdzony</vt:lpstr>
      <vt:lpstr>Zasada prawa do obrony</vt:lpstr>
      <vt:lpstr>Zasada prawa do obrony</vt:lpstr>
      <vt:lpstr>Zasada prawa do obrony</vt:lpstr>
      <vt:lpstr>Przedstawiciele procesowi stron</vt:lpstr>
      <vt:lpstr>Przedstawiciele procesowi stron</vt:lpstr>
      <vt:lpstr>Przedstawiciele procesowi stron</vt:lpstr>
      <vt:lpstr>Osobowe źródła dowodowe</vt:lpstr>
      <vt:lpstr>Pomocnicy organów procesowych</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Postępowanie karne ZSP  zajęcia 2 i 3</dc:title>
  <dc:creator>Asus</dc:creator>
  <cp:lastModifiedBy>Klaudia Grum</cp:lastModifiedBy>
  <cp:revision>55</cp:revision>
  <dcterms:created xsi:type="dcterms:W3CDTF">2017-10-26T08:53:43Z</dcterms:created>
  <dcterms:modified xsi:type="dcterms:W3CDTF">2020-12-19T19:23:47Z</dcterms:modified>
</cp:coreProperties>
</file>