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3" r:id="rId18"/>
    <p:sldId id="272" r:id="rId19"/>
    <p:sldId id="274" r:id="rId20"/>
    <p:sldId id="276" r:id="rId21"/>
    <p:sldId id="275" r:id="rId2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2A5209-20CF-484E-AC34-DCFB53C17313}" v="2791" dt="2022-01-07T18:17:03.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98AA868-8872-43E4-8C98-D34DABD1FD38}" type="datetimeFigureOut">
              <a:rPr lang="pl-PL" smtClean="0"/>
              <a:t>07.01.2022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391757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07.01.2022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45450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07.01.2022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34038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98AA868-8872-43E4-8C98-D34DABD1FD38}" type="datetimeFigureOut">
              <a:rPr lang="pl-PL" smtClean="0"/>
              <a:t>07.01.2022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967380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98AA868-8872-43E4-8C98-D34DABD1FD38}" type="datetimeFigureOut">
              <a:rPr lang="pl-PL" smtClean="0"/>
              <a:t>07.01.2022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323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98AA868-8872-43E4-8C98-D34DABD1FD38}" type="datetimeFigureOut">
              <a:rPr lang="pl-PL" smtClean="0"/>
              <a:t>07.01.2022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88303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98AA868-8872-43E4-8C98-D34DABD1FD38}" type="datetimeFigureOut">
              <a:rPr lang="pl-PL" smtClean="0"/>
              <a:t>07.01.2022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96180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98AA868-8872-43E4-8C98-D34DABD1FD38}" type="datetimeFigureOut">
              <a:rPr lang="pl-PL" smtClean="0"/>
              <a:t>07.01.2022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54479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98AA868-8872-43E4-8C98-D34DABD1FD38}" type="datetimeFigureOut">
              <a:rPr lang="pl-PL" smtClean="0"/>
              <a:t>07.01.2022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185083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98AA868-8872-43E4-8C98-D34DABD1FD38}" type="datetimeFigureOut">
              <a:rPr lang="pl-PL" smtClean="0"/>
              <a:t>07.01.2022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271553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98AA868-8872-43E4-8C98-D34DABD1FD38}" type="datetimeFigureOut">
              <a:rPr lang="pl-PL" smtClean="0"/>
              <a:t>07.01.2022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77C6C3F-668B-4AF5-BFA9-0F657EB068D6}" type="slidenum">
              <a:rPr lang="pl-PL" smtClean="0"/>
              <a:t>‹#›</a:t>
            </a:fld>
            <a:endParaRPr lang="pl-PL"/>
          </a:p>
        </p:txBody>
      </p:sp>
    </p:spTree>
    <p:extLst>
      <p:ext uri="{BB962C8B-B14F-4D97-AF65-F5344CB8AC3E}">
        <p14:creationId xmlns:p14="http://schemas.microsoft.com/office/powerpoint/2010/main" val="302490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AA868-8872-43E4-8C98-D34DABD1FD38}" type="datetimeFigureOut">
              <a:rPr lang="pl-PL" smtClean="0"/>
              <a:t>07.01.2022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C6C3F-668B-4AF5-BFA9-0F657EB068D6}" type="slidenum">
              <a:rPr lang="pl-PL" smtClean="0"/>
              <a:t>‹#›</a:t>
            </a:fld>
            <a:endParaRPr lang="pl-PL"/>
          </a:p>
        </p:txBody>
      </p:sp>
    </p:spTree>
    <p:extLst>
      <p:ext uri="{BB962C8B-B14F-4D97-AF65-F5344CB8AC3E}">
        <p14:creationId xmlns:p14="http://schemas.microsoft.com/office/powerpoint/2010/main" val="392663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x.pl/#/search-hypertext/16798685_art(220)_1?pit=2022-01-0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cs typeface="Calibri Light"/>
              </a:rPr>
              <a:t>Postępowanie karne</a:t>
            </a:r>
            <a:br>
              <a:rPr lang="pl-PL" dirty="0">
                <a:cs typeface="Calibri Light"/>
              </a:rPr>
            </a:br>
            <a:r>
              <a:rPr lang="pl-PL" dirty="0">
                <a:cs typeface="Calibri Light"/>
              </a:rPr>
              <a:t>SNP</a:t>
            </a:r>
          </a:p>
        </p:txBody>
      </p:sp>
      <p:sp>
        <p:nvSpPr>
          <p:cNvPr id="3" name="Podtytuł 2"/>
          <p:cNvSpPr>
            <a:spLocks noGrp="1"/>
          </p:cNvSpPr>
          <p:nvPr>
            <p:ph type="subTitle" idx="1"/>
          </p:nvPr>
        </p:nvSpPr>
        <p:spPr/>
        <p:txBody>
          <a:bodyPr vert="horz" lIns="91440" tIns="45720" rIns="91440" bIns="45720" rtlCol="0" anchor="t">
            <a:normAutofit/>
          </a:bodyPr>
          <a:lstStyle/>
          <a:p>
            <a:r>
              <a:rPr lang="pl-PL" dirty="0">
                <a:cs typeface="Calibri"/>
              </a:rPr>
              <a:t>Zajęcia 5.</a:t>
            </a:r>
          </a:p>
          <a:p>
            <a:r>
              <a:rPr lang="pl-PL" dirty="0">
                <a:cs typeface="Calibri"/>
              </a:rPr>
              <a:t>8.01.2022</a:t>
            </a:r>
          </a:p>
        </p:txBody>
      </p:sp>
    </p:spTree>
    <p:extLst>
      <p:ext uri="{BB962C8B-B14F-4D97-AF65-F5344CB8AC3E}">
        <p14:creationId xmlns:p14="http://schemas.microsoft.com/office/powerpoint/2010/main" val="650317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E8A348-F40C-4038-AEB0-B6C23179A08C}"/>
              </a:ext>
            </a:extLst>
          </p:cNvPr>
          <p:cNvSpPr>
            <a:spLocks noGrp="1"/>
          </p:cNvSpPr>
          <p:nvPr>
            <p:ph type="title"/>
          </p:nvPr>
        </p:nvSpPr>
        <p:spPr/>
        <p:txBody>
          <a:bodyPr/>
          <a:lstStyle/>
          <a:p>
            <a:r>
              <a:rPr lang="pl-PL" dirty="0">
                <a:cs typeface="Calibri Light"/>
              </a:rPr>
              <a:t>Zasada prawdy materialnej</a:t>
            </a:r>
            <a:endParaRPr lang="pl-PL" dirty="0"/>
          </a:p>
        </p:txBody>
      </p:sp>
      <p:sp>
        <p:nvSpPr>
          <p:cNvPr id="3" name="Symbol zastępczy zawartości 2">
            <a:extLst>
              <a:ext uri="{FF2B5EF4-FFF2-40B4-BE49-F238E27FC236}">
                <a16:creationId xmlns:a16="http://schemas.microsoft.com/office/drawing/2014/main" id="{DBCCFE95-A0E3-4DC6-92C8-84215AA6E667}"/>
              </a:ext>
            </a:extLst>
          </p:cNvPr>
          <p:cNvSpPr>
            <a:spLocks noGrp="1"/>
          </p:cNvSpPr>
          <p:nvPr>
            <p:ph idx="1"/>
          </p:nvPr>
        </p:nvSpPr>
        <p:spPr/>
        <p:txBody>
          <a:bodyPr vert="horz" lIns="91440" tIns="45720" rIns="91440" bIns="45720" rtlCol="0" anchor="t">
            <a:normAutofit/>
          </a:bodyPr>
          <a:lstStyle/>
          <a:p>
            <a:r>
              <a:rPr lang="pl-PL" dirty="0">
                <a:cs typeface="Calibri"/>
              </a:rPr>
              <a:t>Art. 2 § 2 k.p.k. - podstawę rozstrzygnięcia powinny stanowić prawdziwe ustalenia faktyczne; prawdziwe = udowodnione</a:t>
            </a:r>
          </a:p>
          <a:p>
            <a:r>
              <a:rPr lang="pl-PL" dirty="0">
                <a:cs typeface="Calibri"/>
              </a:rPr>
              <a:t>Jej realizacji służą inne zasady procesowe – bezpośredniość przeprowadzania dowodów, przeprowadzanie dowodów także z urzędu, zasada obiektywizmu, zasada swobodnej oceny dowodów, dwuinstancyjność, jawność rozprawy</a:t>
            </a:r>
          </a:p>
          <a:p>
            <a:endParaRPr lang="pl-PL" dirty="0">
              <a:cs typeface="Calibri"/>
            </a:endParaRPr>
          </a:p>
          <a:p>
            <a:r>
              <a:rPr lang="pl-PL" dirty="0">
                <a:cs typeface="Calibri"/>
              </a:rPr>
              <a:t>Czy ma ona charakter absolutny?</a:t>
            </a:r>
          </a:p>
          <a:p>
            <a:endParaRPr lang="pl-PL" dirty="0">
              <a:cs typeface="Calibri"/>
            </a:endParaRPr>
          </a:p>
          <a:p>
            <a:pPr marL="0" indent="0">
              <a:buNone/>
            </a:pPr>
            <a:endParaRPr lang="pl-PL" dirty="0">
              <a:cs typeface="Calibri"/>
            </a:endParaRPr>
          </a:p>
        </p:txBody>
      </p:sp>
    </p:spTree>
    <p:extLst>
      <p:ext uri="{BB962C8B-B14F-4D97-AF65-F5344CB8AC3E}">
        <p14:creationId xmlns:p14="http://schemas.microsoft.com/office/powerpoint/2010/main" val="350789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B399AB-6962-4D7B-A6E0-C0B5700ABDA4}"/>
              </a:ext>
            </a:extLst>
          </p:cNvPr>
          <p:cNvSpPr>
            <a:spLocks noGrp="1"/>
          </p:cNvSpPr>
          <p:nvPr>
            <p:ph type="title"/>
          </p:nvPr>
        </p:nvSpPr>
        <p:spPr/>
        <p:txBody>
          <a:bodyPr/>
          <a:lstStyle/>
          <a:p>
            <a:r>
              <a:rPr lang="pl-PL" dirty="0">
                <a:cs typeface="Calibri Light"/>
              </a:rPr>
              <a:t>Zasada domniemania niewinności</a:t>
            </a:r>
            <a:endParaRPr lang="pl-PL" dirty="0"/>
          </a:p>
        </p:txBody>
      </p:sp>
      <p:sp>
        <p:nvSpPr>
          <p:cNvPr id="3" name="Symbol zastępczy zawartości 2">
            <a:extLst>
              <a:ext uri="{FF2B5EF4-FFF2-40B4-BE49-F238E27FC236}">
                <a16:creationId xmlns:a16="http://schemas.microsoft.com/office/drawing/2014/main" id="{9C1FB30E-A9CD-4860-88A0-1AAE1C766D85}"/>
              </a:ext>
            </a:extLst>
          </p:cNvPr>
          <p:cNvSpPr>
            <a:spLocks noGrp="1"/>
          </p:cNvSpPr>
          <p:nvPr>
            <p:ph idx="1"/>
          </p:nvPr>
        </p:nvSpPr>
        <p:spPr/>
        <p:txBody>
          <a:bodyPr vert="horz" lIns="91440" tIns="45720" rIns="91440" bIns="45720" rtlCol="0" anchor="t">
            <a:normAutofit fontScale="92500" lnSpcReduction="20000"/>
          </a:bodyPr>
          <a:lstStyle/>
          <a:p>
            <a:r>
              <a:rPr lang="pl-PL" dirty="0">
                <a:cs typeface="Calibri"/>
              </a:rPr>
              <a:t>Art. 42 ust. 3 Konstytucji. </a:t>
            </a:r>
            <a:r>
              <a:rPr lang="pl-PL" dirty="0">
                <a:ea typeface="+mn-lt"/>
                <a:cs typeface="+mn-lt"/>
              </a:rPr>
              <a:t>Każdego uważa się za niewinnego, dopóki jego wina nie zostanie stwierdzona prawomocnym wyrokiem sądu.</a:t>
            </a:r>
          </a:p>
          <a:p>
            <a:r>
              <a:rPr lang="pl-PL" dirty="0">
                <a:ea typeface="+mn-lt"/>
                <a:cs typeface="+mn-lt"/>
              </a:rPr>
              <a:t>Art. 5 § 1 k.p.k. Oskarżonego uważa się za niewinnego, dopóki wina jego nie zostanie udowodniona i stwierdzona prawomocnym wyrokiem.</a:t>
            </a:r>
          </a:p>
          <a:p>
            <a:endParaRPr lang="pl-PL" dirty="0">
              <a:ea typeface="+mn-lt"/>
              <a:cs typeface="+mn-lt"/>
            </a:endParaRPr>
          </a:p>
          <a:p>
            <a:r>
              <a:rPr lang="pl-PL" dirty="0">
                <a:ea typeface="+mn-lt"/>
                <a:cs typeface="+mn-lt"/>
              </a:rPr>
              <a:t>Koncepcja: subiektywna, obiektywna, humanistycznego sceptycyzmy</a:t>
            </a:r>
          </a:p>
          <a:p>
            <a:r>
              <a:rPr lang="pl-PL" dirty="0">
                <a:ea typeface="+mn-lt"/>
                <a:cs typeface="+mn-lt"/>
              </a:rPr>
              <a:t>Dla sądu domniemanie niewinności oznacza nakaz traktowania oskarżonego jak niewinnego, niezależnie od posiadanego już przekonania. (…) Sąd nie może przyjmować określonego obrazu sprawy przed zakończeniem postępowania i dawać stronom do zrozumienia, że ma już określoną wersję zdarzenia w przedmiocie odpowiedzialności (wyrok SN z 18.03.2009, IV KK 380/08).</a:t>
            </a:r>
          </a:p>
        </p:txBody>
      </p:sp>
    </p:spTree>
    <p:extLst>
      <p:ext uri="{BB962C8B-B14F-4D97-AF65-F5344CB8AC3E}">
        <p14:creationId xmlns:p14="http://schemas.microsoft.com/office/powerpoint/2010/main" val="4244680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29BB9A-6D62-46AE-8C77-1170F040CA3F}"/>
              </a:ext>
            </a:extLst>
          </p:cNvPr>
          <p:cNvSpPr>
            <a:spLocks noGrp="1"/>
          </p:cNvSpPr>
          <p:nvPr>
            <p:ph type="title"/>
          </p:nvPr>
        </p:nvSpPr>
        <p:spPr/>
        <p:txBody>
          <a:bodyPr/>
          <a:lstStyle/>
          <a:p>
            <a:r>
              <a:rPr lang="pl-PL" dirty="0">
                <a:cs typeface="Calibri Light"/>
              </a:rPr>
              <a:t>In dubio pro </a:t>
            </a:r>
            <a:r>
              <a:rPr lang="pl-PL" dirty="0" err="1">
                <a:cs typeface="Calibri Light"/>
              </a:rPr>
              <a:t>reo</a:t>
            </a:r>
            <a:endParaRPr lang="pl-PL" dirty="0" err="1"/>
          </a:p>
        </p:txBody>
      </p:sp>
      <p:sp>
        <p:nvSpPr>
          <p:cNvPr id="3" name="Symbol zastępczy zawartości 2">
            <a:extLst>
              <a:ext uri="{FF2B5EF4-FFF2-40B4-BE49-F238E27FC236}">
                <a16:creationId xmlns:a16="http://schemas.microsoft.com/office/drawing/2014/main" id="{25750EE1-17D5-4BB2-95ED-4C631731B433}"/>
              </a:ext>
            </a:extLst>
          </p:cNvPr>
          <p:cNvSpPr>
            <a:spLocks noGrp="1"/>
          </p:cNvSpPr>
          <p:nvPr>
            <p:ph idx="1"/>
          </p:nvPr>
        </p:nvSpPr>
        <p:spPr/>
        <p:txBody>
          <a:bodyPr vert="horz" lIns="91440" tIns="45720" rIns="91440" bIns="45720" rtlCol="0" anchor="t">
            <a:normAutofit fontScale="77500" lnSpcReduction="20000"/>
          </a:bodyPr>
          <a:lstStyle/>
          <a:p>
            <a:r>
              <a:rPr lang="pl-PL" dirty="0">
                <a:cs typeface="Calibri"/>
              </a:rPr>
              <a:t>Art. 5 § 2 k.p.k.</a:t>
            </a:r>
            <a:r>
              <a:rPr lang="pl-PL" dirty="0">
                <a:ea typeface="+mn-lt"/>
                <a:cs typeface="+mn-lt"/>
              </a:rPr>
              <a:t> Niedające się usunąć wątpliwości rozstrzyga się na korzyść oskarżonego.</a:t>
            </a:r>
          </a:p>
          <a:p>
            <a:endParaRPr lang="pl-PL" dirty="0">
              <a:cs typeface="Calibri"/>
            </a:endParaRPr>
          </a:p>
          <a:p>
            <a:r>
              <a:rPr lang="pl-PL" dirty="0">
                <a:ea typeface="+mn-lt"/>
                <a:cs typeface="+mn-lt"/>
              </a:rPr>
              <a:t>Naruszenie art. 5 § 2 k.p.k. wchodzi w grę tylko wówczas, gdy wystąpiły niedające się usunąć wątpliwości i zostały rozstrzygnięte na niekorzyść oskarżonego jak też wtedy, gdy powinny się pojawić, ale nie zostały dostrzeżone (wyrok SA w Białymstoku z 10.06.2021, II </a:t>
            </a:r>
            <a:r>
              <a:rPr lang="pl-PL" dirty="0" err="1">
                <a:ea typeface="+mn-lt"/>
                <a:cs typeface="+mn-lt"/>
              </a:rPr>
              <a:t>AKa</a:t>
            </a:r>
            <a:r>
              <a:rPr lang="pl-PL" dirty="0">
                <a:ea typeface="+mn-lt"/>
                <a:cs typeface="+mn-lt"/>
              </a:rPr>
              <a:t> 91/21).</a:t>
            </a:r>
          </a:p>
          <a:p>
            <a:r>
              <a:rPr lang="pl-PL" dirty="0">
                <a:ea typeface="+mn-lt"/>
                <a:cs typeface="+mn-lt"/>
              </a:rPr>
              <a:t>Zarzut naruszenia art. 5 § 2 k.p.k. może być uznany za skuteczny tylko wówczas, gdy zostanie wykazane, że orzekający sąd rzeczywiście powziął niedające się usunąć wątpliwości, jednak nie rozstrzygnął ich na korzyść oskarżonego. Dla zasadności tego zarzutu nie wystarczy zaprezentowanie przez stronę własnych wątpliwości co do zgromadzonego materiału dowodowego i wymowy poszczególnych dowodów. Jeżeli poczynione ustalenia faktyczne uzależnione są od obdarzenia wiarą tej, czy innej grupy dowodów, nie wchodzi w rachubę naruszenie reguły in dubio pro </a:t>
            </a:r>
            <a:r>
              <a:rPr lang="pl-PL" dirty="0" err="1">
                <a:ea typeface="+mn-lt"/>
                <a:cs typeface="+mn-lt"/>
              </a:rPr>
              <a:t>reo</a:t>
            </a:r>
            <a:r>
              <a:rPr lang="pl-PL" dirty="0">
                <a:ea typeface="+mn-lt"/>
                <a:cs typeface="+mn-lt"/>
              </a:rPr>
              <a:t>, albowiem jednym z podstawowych obowiązków sądu orzekającego jest swobodna ocena dowodów (art. 7 k.p.k.). (postanowienie SN z 2.06.2021, V KK 233/21).</a:t>
            </a:r>
            <a:endParaRPr lang="pl-PL" dirty="0">
              <a:cs typeface="Calibri"/>
            </a:endParaRPr>
          </a:p>
        </p:txBody>
      </p:sp>
    </p:spTree>
    <p:extLst>
      <p:ext uri="{BB962C8B-B14F-4D97-AF65-F5344CB8AC3E}">
        <p14:creationId xmlns:p14="http://schemas.microsoft.com/office/powerpoint/2010/main" val="270659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785408-7797-4D25-BB25-0D1249E973ED}"/>
              </a:ext>
            </a:extLst>
          </p:cNvPr>
          <p:cNvSpPr>
            <a:spLocks noGrp="1"/>
          </p:cNvSpPr>
          <p:nvPr>
            <p:ph type="title"/>
          </p:nvPr>
        </p:nvSpPr>
        <p:spPr/>
        <p:txBody>
          <a:bodyPr/>
          <a:lstStyle/>
          <a:p>
            <a:r>
              <a:rPr lang="pl-PL" dirty="0">
                <a:cs typeface="Calibri Light"/>
              </a:rPr>
              <a:t>Zasada swobodnej oceny dowodów</a:t>
            </a:r>
            <a:endParaRPr lang="pl-PL" dirty="0"/>
          </a:p>
        </p:txBody>
      </p:sp>
      <p:sp>
        <p:nvSpPr>
          <p:cNvPr id="3" name="Symbol zastępczy zawartości 2">
            <a:extLst>
              <a:ext uri="{FF2B5EF4-FFF2-40B4-BE49-F238E27FC236}">
                <a16:creationId xmlns:a16="http://schemas.microsoft.com/office/drawing/2014/main" id="{B83584AC-1D61-4C00-A1CD-3847DBF9B9CE}"/>
              </a:ext>
            </a:extLst>
          </p:cNvPr>
          <p:cNvSpPr>
            <a:spLocks noGrp="1"/>
          </p:cNvSpPr>
          <p:nvPr>
            <p:ph idx="1"/>
          </p:nvPr>
        </p:nvSpPr>
        <p:spPr/>
        <p:txBody>
          <a:bodyPr vert="horz" lIns="91440" tIns="45720" rIns="91440" bIns="45720" rtlCol="0" anchor="t">
            <a:normAutofit fontScale="70000" lnSpcReduction="20000"/>
          </a:bodyPr>
          <a:lstStyle/>
          <a:p>
            <a:r>
              <a:rPr lang="pl-PL" dirty="0">
                <a:cs typeface="Calibri"/>
              </a:rPr>
              <a:t>Art. 7 k.p.k. </a:t>
            </a:r>
            <a:r>
              <a:rPr lang="pl-PL" dirty="0">
                <a:ea typeface="+mn-lt"/>
                <a:cs typeface="+mn-lt"/>
              </a:rPr>
              <a:t>Organy postępowania kształtują swe przekonanie na podstawie </a:t>
            </a:r>
            <a:r>
              <a:rPr lang="pl-PL" b="1" dirty="0">
                <a:ea typeface="+mn-lt"/>
                <a:cs typeface="+mn-lt"/>
              </a:rPr>
              <a:t>wszystkich </a:t>
            </a:r>
            <a:r>
              <a:rPr lang="pl-PL" dirty="0">
                <a:ea typeface="+mn-lt"/>
                <a:cs typeface="+mn-lt"/>
              </a:rPr>
              <a:t>przeprowadzonych dowodów, ocenianych </a:t>
            </a:r>
            <a:r>
              <a:rPr lang="pl-PL" b="1" dirty="0">
                <a:ea typeface="+mn-lt"/>
                <a:cs typeface="+mn-lt"/>
              </a:rPr>
              <a:t>swobodnie </a:t>
            </a:r>
            <a:r>
              <a:rPr lang="pl-PL" dirty="0">
                <a:ea typeface="+mn-lt"/>
                <a:cs typeface="+mn-lt"/>
              </a:rPr>
              <a:t>z uwzględnieniem zasad prawidłowego rozumowania oraz wskazań wiedzy i doświadczenia życiowego.</a:t>
            </a:r>
          </a:p>
          <a:p>
            <a:r>
              <a:rPr lang="pl-PL" dirty="0">
                <a:ea typeface="+mn-lt"/>
                <a:cs typeface="+mn-lt"/>
              </a:rPr>
              <a:t>Art. 92, 410 k.p.k. - zakaz oceny selektywnej, nakaz oceny tylko w oparciu o dowody ujawnione</a:t>
            </a:r>
          </a:p>
          <a:p>
            <a:r>
              <a:rPr lang="pl-PL" dirty="0">
                <a:ea typeface="+mn-lt"/>
                <a:cs typeface="+mn-lt"/>
              </a:rPr>
              <a:t>Oznacza ona, że organ procesowy ocenia wiarygodność dowodów i wyciąga z nich wnioski co do ustaleń faktycznych na podstawie swojego uznania, nieskrępowany w tym względzie żadnymi regułami prawnymi. Chroni ona wolność wewnętrznego przekonania organu procesowego w kwestii oceny dowodów i wyciągania z nich racjonalnych wniosków, a tym samym wolność od schematycznych skrępowań w tym zakresie (M. Cieślak, </a:t>
            </a:r>
            <a:r>
              <a:rPr lang="pl-PL" i="1" dirty="0">
                <a:ea typeface="+mn-lt"/>
                <a:cs typeface="+mn-lt"/>
              </a:rPr>
              <a:t>Polska procedura karna...</a:t>
            </a:r>
            <a:r>
              <a:rPr lang="pl-PL" dirty="0">
                <a:ea typeface="+mn-lt"/>
                <a:cs typeface="+mn-lt"/>
              </a:rPr>
              <a:t>, s. 361).</a:t>
            </a:r>
            <a:endParaRPr lang="pl-PL" dirty="0">
              <a:cs typeface="Calibri"/>
            </a:endParaRPr>
          </a:p>
          <a:p>
            <a:r>
              <a:rPr lang="pl-PL" dirty="0">
                <a:cs typeface="Calibri"/>
              </a:rPr>
              <a:t>Kontrola instancyjna </a:t>
            </a:r>
          </a:p>
          <a:p>
            <a:endParaRPr lang="pl-PL" dirty="0">
              <a:cs typeface="Calibri"/>
            </a:endParaRPr>
          </a:p>
          <a:p>
            <a:r>
              <a:rPr lang="pl-PL" dirty="0">
                <a:cs typeface="Calibri"/>
              </a:rPr>
              <a:t>Zasada legalnej oceny dowodów?</a:t>
            </a:r>
          </a:p>
          <a:p>
            <a:r>
              <a:rPr lang="pl-PL" dirty="0">
                <a:cs typeface="Calibri"/>
              </a:rPr>
              <a:t>Dowód z pomówienia </a:t>
            </a:r>
          </a:p>
        </p:txBody>
      </p:sp>
    </p:spTree>
    <p:extLst>
      <p:ext uri="{BB962C8B-B14F-4D97-AF65-F5344CB8AC3E}">
        <p14:creationId xmlns:p14="http://schemas.microsoft.com/office/powerpoint/2010/main" val="358733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8B966-65A5-48FF-AA12-A4C5D0E95094}"/>
              </a:ext>
            </a:extLst>
          </p:cNvPr>
          <p:cNvSpPr>
            <a:spLocks noGrp="1"/>
          </p:cNvSpPr>
          <p:nvPr>
            <p:ph type="title"/>
          </p:nvPr>
        </p:nvSpPr>
        <p:spPr/>
        <p:txBody>
          <a:bodyPr/>
          <a:lstStyle/>
          <a:p>
            <a:r>
              <a:rPr lang="pl-PL" dirty="0">
                <a:cs typeface="Calibri Light"/>
              </a:rPr>
              <a:t>Zasada bezpośredniości</a:t>
            </a:r>
            <a:endParaRPr lang="pl-PL" dirty="0"/>
          </a:p>
        </p:txBody>
      </p:sp>
      <p:sp>
        <p:nvSpPr>
          <p:cNvPr id="3" name="Symbol zastępczy zawartości 2">
            <a:extLst>
              <a:ext uri="{FF2B5EF4-FFF2-40B4-BE49-F238E27FC236}">
                <a16:creationId xmlns:a16="http://schemas.microsoft.com/office/drawing/2014/main" id="{4A5D94A7-2497-48C7-AC7C-0FD57AA895DC}"/>
              </a:ext>
            </a:extLst>
          </p:cNvPr>
          <p:cNvSpPr>
            <a:spLocks noGrp="1"/>
          </p:cNvSpPr>
          <p:nvPr>
            <p:ph idx="1"/>
          </p:nvPr>
        </p:nvSpPr>
        <p:spPr/>
        <p:txBody>
          <a:bodyPr vert="horz" lIns="91440" tIns="45720" rIns="91440" bIns="45720" rtlCol="0" anchor="t">
            <a:normAutofit/>
          </a:bodyPr>
          <a:lstStyle/>
          <a:p>
            <a:r>
              <a:rPr lang="pl-PL" dirty="0">
                <a:cs typeface="Calibri"/>
              </a:rPr>
              <a:t>Jest to dyrektywa orzekania na podstawie dowodów bezpośrednio przeprowadzonych na rozprawie głównej, a gdy jest to niemożliwe – orzekania na podstawie jak najmniejszej liczby ogniw pośrednich w postępowaniu dowodowym</a:t>
            </a:r>
          </a:p>
          <a:p>
            <a:r>
              <a:rPr lang="pl-PL" dirty="0">
                <a:cs typeface="Calibri"/>
              </a:rPr>
              <a:t>Aspekt bezpośredniego przeprowadzenia dowodu</a:t>
            </a:r>
          </a:p>
          <a:p>
            <a:r>
              <a:rPr lang="pl-PL" dirty="0">
                <a:cs typeface="Calibri"/>
              </a:rPr>
              <a:t>Aspekt przeprowadzania dowodów pierwotnych</a:t>
            </a:r>
          </a:p>
          <a:p>
            <a:r>
              <a:rPr lang="pl-PL" dirty="0">
                <a:cs typeface="Calibri"/>
              </a:rPr>
              <a:t>Art. 391 i n. k.p.k.</a:t>
            </a:r>
          </a:p>
        </p:txBody>
      </p:sp>
    </p:spTree>
    <p:extLst>
      <p:ext uri="{BB962C8B-B14F-4D97-AF65-F5344CB8AC3E}">
        <p14:creationId xmlns:p14="http://schemas.microsoft.com/office/powerpoint/2010/main" val="3467754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BEDB62-7C27-45DD-A54D-68EF62433FDF}"/>
              </a:ext>
            </a:extLst>
          </p:cNvPr>
          <p:cNvSpPr>
            <a:spLocks noGrp="1"/>
          </p:cNvSpPr>
          <p:nvPr>
            <p:ph type="title"/>
          </p:nvPr>
        </p:nvSpPr>
        <p:spPr/>
        <p:txBody>
          <a:bodyPr/>
          <a:lstStyle/>
          <a:p>
            <a:r>
              <a:rPr lang="pl-PL" dirty="0">
                <a:cs typeface="Calibri Light"/>
              </a:rPr>
              <a:t>Pojęcie i rodzaje czynności dowodowych</a:t>
            </a:r>
            <a:endParaRPr lang="pl-PL" dirty="0"/>
          </a:p>
        </p:txBody>
      </p:sp>
      <p:sp>
        <p:nvSpPr>
          <p:cNvPr id="3" name="Symbol zastępczy zawartości 2">
            <a:extLst>
              <a:ext uri="{FF2B5EF4-FFF2-40B4-BE49-F238E27FC236}">
                <a16:creationId xmlns:a16="http://schemas.microsoft.com/office/drawing/2014/main" id="{3BE3D158-DABF-4401-B1A0-20EF68B68EAF}"/>
              </a:ext>
            </a:extLst>
          </p:cNvPr>
          <p:cNvSpPr>
            <a:spLocks noGrp="1"/>
          </p:cNvSpPr>
          <p:nvPr>
            <p:ph idx="1"/>
          </p:nvPr>
        </p:nvSpPr>
        <p:spPr/>
        <p:txBody>
          <a:bodyPr vert="horz" lIns="91440" tIns="45720" rIns="91440" bIns="45720" rtlCol="0" anchor="t">
            <a:normAutofit fontScale="85000" lnSpcReduction="20000"/>
          </a:bodyPr>
          <a:lstStyle/>
          <a:p>
            <a:pPr algn="just"/>
            <a:r>
              <a:rPr lang="pl-PL" dirty="0">
                <a:cs typeface="Calibri"/>
              </a:rPr>
              <a:t>Czynności dowodowe są to czynności organu </a:t>
            </a:r>
            <a:r>
              <a:rPr lang="pl-PL" dirty="0">
                <a:ea typeface="+mn-lt"/>
                <a:cs typeface="+mn-lt"/>
              </a:rPr>
              <a:t>procesowego zmierzające do odszukania i ujawnienia śladów oraz dowodów rzeczowych i osobowych, ich zabezpieczenia, uzyskania środka dowodowego z ujawnionego źródła dowodu oraz oceny wiarygodności i przydatności procesowej tego środka dowodowego.</a:t>
            </a:r>
          </a:p>
          <a:p>
            <a:pPr algn="just"/>
            <a:r>
              <a:rPr lang="pl-PL" b="1" dirty="0">
                <a:cs typeface="Calibri"/>
              </a:rPr>
              <a:t>Czynności dowodowe poszukiwawcze</a:t>
            </a:r>
            <a:r>
              <a:rPr lang="pl-PL" dirty="0">
                <a:cs typeface="Calibri"/>
              </a:rPr>
              <a:t> - </a:t>
            </a:r>
            <a:r>
              <a:rPr lang="pl-PL" dirty="0">
                <a:ea typeface="+mn-lt"/>
                <a:cs typeface="+mn-lt"/>
              </a:rPr>
              <a:t>poszukiwanie źródeł, aby uzyskać z nich środek dowodowy: zatrzymanie rzeczy (art. 217 k.p.k.), przeszukanie (art. 219 i nast. k.p.k.), wydanie korespondencji i przesyłek (art. 218 k.p.k.), zabezpieczenie danych informatycznych (art. 218a k.p.k.), podsłuch procesowy - kontrola i utrwalanie rozmów telefonicznych (art. 237 i nast. k.p.k.), poszukiwanie oskarżonego i wydanie listu gończego (art. 278 i 279 k.p.k.)</a:t>
            </a:r>
            <a:endParaRPr lang="pl-PL" dirty="0">
              <a:cs typeface="Calibri"/>
            </a:endParaRPr>
          </a:p>
          <a:p>
            <a:pPr algn="just"/>
            <a:r>
              <a:rPr lang="pl-PL" b="1" dirty="0">
                <a:cs typeface="Calibri"/>
              </a:rPr>
              <a:t>Czynności ujawniające dowody</a:t>
            </a:r>
            <a:r>
              <a:rPr lang="pl-PL" dirty="0">
                <a:cs typeface="Calibri"/>
              </a:rPr>
              <a:t> - </a:t>
            </a:r>
            <a:r>
              <a:rPr lang="pl-PL" dirty="0">
                <a:ea typeface="+mn-lt"/>
                <a:cs typeface="+mn-lt"/>
              </a:rPr>
              <a:t>znane jest źródło dowodowe, a organ procesowy przeprowadza określoną czynność dowodową, aby wydobyć środek dowodowy, np. przesłuchanie, okazanie, opinia, oględziny i otwarcie zwłok</a:t>
            </a:r>
          </a:p>
          <a:p>
            <a:pPr algn="just"/>
            <a:r>
              <a:rPr lang="pl-PL" b="1" dirty="0">
                <a:cs typeface="Calibri"/>
              </a:rPr>
              <a:t>Czynności kontrolujące dowody</a:t>
            </a:r>
            <a:r>
              <a:rPr lang="pl-PL" dirty="0">
                <a:cs typeface="Calibri"/>
              </a:rPr>
              <a:t> - </a:t>
            </a:r>
            <a:r>
              <a:rPr lang="pl-PL" dirty="0">
                <a:ea typeface="+mn-lt"/>
                <a:cs typeface="+mn-lt"/>
              </a:rPr>
              <a:t>zmierzają do potwierdzenia wartości dowodu wcześniej uzyskanego </a:t>
            </a:r>
            <a:r>
              <a:rPr lang="pl-PL" dirty="0">
                <a:cs typeface="Calibri"/>
              </a:rPr>
              <a:t>np. konfrontacja</a:t>
            </a:r>
          </a:p>
        </p:txBody>
      </p:sp>
    </p:spTree>
    <p:extLst>
      <p:ext uri="{BB962C8B-B14F-4D97-AF65-F5344CB8AC3E}">
        <p14:creationId xmlns:p14="http://schemas.microsoft.com/office/powerpoint/2010/main" val="2091395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19E1BE-EDFF-41A7-AE1E-EC4D7781A744}"/>
              </a:ext>
            </a:extLst>
          </p:cNvPr>
          <p:cNvSpPr>
            <a:spLocks noGrp="1"/>
          </p:cNvSpPr>
          <p:nvPr>
            <p:ph type="title"/>
          </p:nvPr>
        </p:nvSpPr>
        <p:spPr/>
        <p:txBody>
          <a:bodyPr/>
          <a:lstStyle/>
          <a:p>
            <a:r>
              <a:rPr lang="pl-PL" dirty="0">
                <a:cs typeface="Calibri Light" panose="020F0302020204030204"/>
              </a:rPr>
              <a:t>Zatrzymanie rzeczy (art. 217)  </a:t>
            </a:r>
          </a:p>
        </p:txBody>
      </p:sp>
      <p:sp>
        <p:nvSpPr>
          <p:cNvPr id="3" name="Symbol zastępczy zawartości 2">
            <a:extLst>
              <a:ext uri="{FF2B5EF4-FFF2-40B4-BE49-F238E27FC236}">
                <a16:creationId xmlns:a16="http://schemas.microsoft.com/office/drawing/2014/main" id="{A0F7D76A-CD1A-48C3-87A6-186FDA9EE199}"/>
              </a:ext>
            </a:extLst>
          </p:cNvPr>
          <p:cNvSpPr>
            <a:spLocks noGrp="1"/>
          </p:cNvSpPr>
          <p:nvPr>
            <p:ph idx="1"/>
          </p:nvPr>
        </p:nvSpPr>
        <p:spPr/>
        <p:txBody>
          <a:bodyPr vert="horz" lIns="91440" tIns="45720" rIns="91440" bIns="45720" rtlCol="0" anchor="t">
            <a:normAutofit fontScale="77500" lnSpcReduction="20000"/>
          </a:bodyPr>
          <a:lstStyle/>
          <a:p>
            <a:r>
              <a:rPr lang="pl-PL" dirty="0">
                <a:ea typeface="+mn-lt"/>
                <a:cs typeface="+mn-lt"/>
              </a:rPr>
              <a:t>Rzeczy mogące stanowić dowód w sprawie lub podlegające zajęciu w celu zabezpieczenia kar majątkowych, środków karnych o charakterze majątkowym, przepadku, środków kompensacyjnych albo roszczeń o naprawienie szkody </a:t>
            </a:r>
            <a:r>
              <a:rPr lang="pl-PL" dirty="0">
                <a:highlight>
                  <a:srgbClr val="FFFF00"/>
                </a:highlight>
                <a:ea typeface="+mn-lt"/>
                <a:cs typeface="+mn-lt"/>
              </a:rPr>
              <a:t>należy wydać na żądanie sądu lub prokuratora</a:t>
            </a:r>
            <a:r>
              <a:rPr lang="pl-PL" dirty="0">
                <a:ea typeface="+mn-lt"/>
                <a:cs typeface="+mn-lt"/>
              </a:rPr>
              <a:t>, a </a:t>
            </a:r>
            <a:r>
              <a:rPr lang="pl-PL" b="1" dirty="0">
                <a:highlight>
                  <a:srgbClr val="00FF00"/>
                </a:highlight>
                <a:ea typeface="+mn-lt"/>
                <a:cs typeface="+mn-lt"/>
              </a:rPr>
              <a:t>w</a:t>
            </a:r>
            <a:r>
              <a:rPr lang="pl-PL" dirty="0">
                <a:highlight>
                  <a:srgbClr val="00FF00"/>
                </a:highlight>
                <a:ea typeface="+mn-lt"/>
                <a:cs typeface="+mn-lt"/>
              </a:rPr>
              <a:t> </a:t>
            </a:r>
            <a:r>
              <a:rPr lang="pl-PL" b="1" dirty="0">
                <a:highlight>
                  <a:srgbClr val="00FF00"/>
                </a:highlight>
                <a:ea typeface="+mn-lt"/>
                <a:cs typeface="+mn-lt"/>
              </a:rPr>
              <a:t>wypadkach niecierpiących zwłoki</a:t>
            </a:r>
            <a:r>
              <a:rPr lang="pl-PL" dirty="0">
                <a:highlight>
                  <a:srgbClr val="00FF00"/>
                </a:highlight>
                <a:ea typeface="+mn-lt"/>
                <a:cs typeface="+mn-lt"/>
              </a:rPr>
              <a:t> - także na żądanie Policji lub innego uprawnionego organu</a:t>
            </a:r>
            <a:r>
              <a:rPr lang="pl-PL" dirty="0">
                <a:ea typeface="+mn-lt"/>
                <a:cs typeface="+mn-lt"/>
              </a:rPr>
              <a:t>.</a:t>
            </a:r>
          </a:p>
          <a:p>
            <a:r>
              <a:rPr lang="pl-PL" dirty="0">
                <a:ea typeface="+mn-lt"/>
                <a:cs typeface="+mn-lt"/>
              </a:rPr>
              <a:t>Osobę mającą rzecz podlegającą wydaniu wzywa się do wydania jej dobrowolnie. W razie </a:t>
            </a:r>
            <a:r>
              <a:rPr lang="pl-PL" dirty="0">
                <a:solidFill>
                  <a:srgbClr val="FF0000"/>
                </a:solidFill>
                <a:ea typeface="+mn-lt"/>
                <a:cs typeface="+mn-lt"/>
              </a:rPr>
              <a:t>odmowy </a:t>
            </a:r>
            <a:r>
              <a:rPr lang="pl-PL" dirty="0">
                <a:ea typeface="+mn-lt"/>
                <a:cs typeface="+mn-lt"/>
              </a:rPr>
              <a:t>dobrowolnego wydania rzeczy można przeprowadzić jej </a:t>
            </a:r>
            <a:r>
              <a:rPr lang="pl-PL" dirty="0">
                <a:solidFill>
                  <a:srgbClr val="FF0000"/>
                </a:solidFill>
                <a:ea typeface="+mn-lt"/>
                <a:cs typeface="+mn-lt"/>
              </a:rPr>
              <a:t>odebranie</a:t>
            </a:r>
            <a:r>
              <a:rPr lang="pl-PL" dirty="0">
                <a:ea typeface="+mn-lt"/>
                <a:cs typeface="+mn-lt"/>
              </a:rPr>
              <a:t>.</a:t>
            </a:r>
          </a:p>
          <a:p>
            <a:r>
              <a:rPr lang="pl-PL" dirty="0">
                <a:highlight>
                  <a:srgbClr val="00FF00"/>
                </a:highlight>
                <a:ea typeface="+mn-lt"/>
                <a:cs typeface="+mn-lt"/>
              </a:rPr>
              <a:t>Jeżeli wydania żąda Policja albo inny uprawniony organ działający we własnym zakresie,</a:t>
            </a:r>
            <a:r>
              <a:rPr lang="pl-PL" dirty="0">
                <a:ea typeface="+mn-lt"/>
                <a:cs typeface="+mn-lt"/>
              </a:rPr>
              <a:t> osoba, która rzecz wyda, ma prawo niezwłocznie złożyć wniosek o </a:t>
            </a:r>
            <a:r>
              <a:rPr lang="pl-PL" b="1" dirty="0">
                <a:ea typeface="+mn-lt"/>
                <a:cs typeface="+mn-lt"/>
              </a:rPr>
              <a:t>sporządzenie i doręczenie</a:t>
            </a:r>
            <a:r>
              <a:rPr lang="pl-PL" dirty="0">
                <a:ea typeface="+mn-lt"/>
                <a:cs typeface="+mn-lt"/>
              </a:rPr>
              <a:t> jej postanowienia sądu lub prokuratora o </a:t>
            </a:r>
            <a:r>
              <a:rPr lang="pl-PL" u="sng" dirty="0">
                <a:ea typeface="+mn-lt"/>
                <a:cs typeface="+mn-lt"/>
              </a:rPr>
              <a:t>zatwierdzeniu </a:t>
            </a:r>
            <a:r>
              <a:rPr lang="pl-PL" dirty="0">
                <a:ea typeface="+mn-lt"/>
                <a:cs typeface="+mn-lt"/>
              </a:rPr>
              <a:t>zatrzymania, o czym należy ją pouczyć. Doręczenie powinno nastąpić w terminie 14 dni od zatrzymania rzeczy.</a:t>
            </a:r>
          </a:p>
          <a:p>
            <a:r>
              <a:rPr lang="pl-PL" dirty="0">
                <a:ea typeface="+mn-lt"/>
                <a:cs typeface="+mn-lt"/>
              </a:rPr>
              <a:t>Jeżeli doszło do odebrania w wypadku niecierpiącym zwłoki, czynność należy zatwierdzić przez prokuratora lub sąd w terminie 7 dni. Należy także doręczyć postanowienie w tym przedmiocie osobie uprawnionej. </a:t>
            </a:r>
          </a:p>
          <a:p>
            <a:endParaRPr lang="pl-PL" dirty="0">
              <a:ea typeface="+mn-lt"/>
              <a:cs typeface="+mn-lt"/>
            </a:endParaRPr>
          </a:p>
        </p:txBody>
      </p:sp>
    </p:spTree>
    <p:extLst>
      <p:ext uri="{BB962C8B-B14F-4D97-AF65-F5344CB8AC3E}">
        <p14:creationId xmlns:p14="http://schemas.microsoft.com/office/powerpoint/2010/main" val="3362859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F9FCE4-DAC3-4B6F-8AD1-B21FDE97B3FD}"/>
              </a:ext>
            </a:extLst>
          </p:cNvPr>
          <p:cNvSpPr>
            <a:spLocks noGrp="1"/>
          </p:cNvSpPr>
          <p:nvPr>
            <p:ph type="title"/>
          </p:nvPr>
        </p:nvSpPr>
        <p:spPr/>
        <p:txBody>
          <a:bodyPr/>
          <a:lstStyle/>
          <a:p>
            <a:r>
              <a:rPr lang="pl-PL" dirty="0">
                <a:cs typeface="Calibri Light"/>
              </a:rPr>
              <a:t>Zatrzymanie i kontrola korespondencji i danych telekomunikacyjnych</a:t>
            </a:r>
            <a:endParaRPr lang="pl-PL" dirty="0"/>
          </a:p>
        </p:txBody>
      </p:sp>
      <p:sp>
        <p:nvSpPr>
          <p:cNvPr id="3" name="Symbol zastępczy zawartości 2">
            <a:extLst>
              <a:ext uri="{FF2B5EF4-FFF2-40B4-BE49-F238E27FC236}">
                <a16:creationId xmlns:a16="http://schemas.microsoft.com/office/drawing/2014/main" id="{984B208D-1B48-4BA4-BC86-69D5EB5D4904}"/>
              </a:ext>
            </a:extLst>
          </p:cNvPr>
          <p:cNvSpPr>
            <a:spLocks noGrp="1"/>
          </p:cNvSpPr>
          <p:nvPr>
            <p:ph idx="1"/>
          </p:nvPr>
        </p:nvSpPr>
        <p:spPr/>
        <p:txBody>
          <a:bodyPr vert="horz" lIns="91440" tIns="45720" rIns="91440" bIns="45720" rtlCol="0" anchor="t">
            <a:normAutofit/>
          </a:bodyPr>
          <a:lstStyle/>
          <a:p>
            <a:r>
              <a:rPr lang="pl-PL" dirty="0">
                <a:cs typeface="Calibri"/>
              </a:rPr>
              <a:t>Np. billingi - </a:t>
            </a:r>
            <a:r>
              <a:rPr lang="pl-PL" dirty="0">
                <a:ea typeface="+mn-lt"/>
                <a:cs typeface="+mn-lt"/>
              </a:rPr>
              <a:t>1) ustalenia zakończenia sieci, telekomunikacyjnego urządzenia końcowego, użytkownika końcowego:</a:t>
            </a:r>
            <a:endParaRPr lang="pl-PL" dirty="0">
              <a:cs typeface="Calibri"/>
            </a:endParaRPr>
          </a:p>
          <a:p>
            <a:r>
              <a:rPr lang="pl-PL" dirty="0">
                <a:ea typeface="+mn-lt"/>
                <a:cs typeface="+mn-lt"/>
              </a:rPr>
              <a:t>a) inicjującego połączenie,</a:t>
            </a:r>
            <a:endParaRPr lang="pl-PL" dirty="0">
              <a:cs typeface="Calibri"/>
            </a:endParaRPr>
          </a:p>
          <a:p>
            <a:r>
              <a:rPr lang="pl-PL" dirty="0">
                <a:ea typeface="+mn-lt"/>
                <a:cs typeface="+mn-lt"/>
              </a:rPr>
              <a:t>b) do którego kierowane jest połączenie;</a:t>
            </a:r>
            <a:endParaRPr lang="pl-PL" dirty="0">
              <a:cs typeface="Calibri"/>
            </a:endParaRPr>
          </a:p>
          <a:p>
            <a:r>
              <a:rPr lang="pl-PL" dirty="0">
                <a:ea typeface="+mn-lt"/>
                <a:cs typeface="+mn-lt"/>
              </a:rPr>
              <a:t>2) określenia:</a:t>
            </a:r>
            <a:endParaRPr lang="pl-PL" dirty="0"/>
          </a:p>
          <a:p>
            <a:r>
              <a:rPr lang="pl-PL" dirty="0">
                <a:ea typeface="+mn-lt"/>
                <a:cs typeface="+mn-lt"/>
              </a:rPr>
              <a:t>a) daty i godziny połączenia oraz czasu jego trwania,</a:t>
            </a:r>
            <a:endParaRPr lang="pl-PL" dirty="0"/>
          </a:p>
          <a:p>
            <a:r>
              <a:rPr lang="pl-PL" dirty="0">
                <a:ea typeface="+mn-lt"/>
                <a:cs typeface="+mn-lt"/>
              </a:rPr>
              <a:t>b) rodzaju połączenia,</a:t>
            </a:r>
            <a:endParaRPr lang="pl-PL" dirty="0">
              <a:cs typeface="Calibri"/>
            </a:endParaRPr>
          </a:p>
          <a:p>
            <a:r>
              <a:rPr lang="pl-PL" dirty="0">
                <a:ea typeface="+mn-lt"/>
                <a:cs typeface="+mn-lt"/>
              </a:rPr>
              <a:t>c) lokalizacji telekomunikacyjnego urządzenia końcowego.</a:t>
            </a:r>
            <a:endParaRPr lang="pl-PL" dirty="0"/>
          </a:p>
          <a:p>
            <a:endParaRPr lang="pl-PL" dirty="0">
              <a:cs typeface="Calibri"/>
            </a:endParaRPr>
          </a:p>
        </p:txBody>
      </p:sp>
    </p:spTree>
    <p:extLst>
      <p:ext uri="{BB962C8B-B14F-4D97-AF65-F5344CB8AC3E}">
        <p14:creationId xmlns:p14="http://schemas.microsoft.com/office/powerpoint/2010/main" val="1830562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66B0FC-0525-4876-8BAB-6911662A56DC}"/>
              </a:ext>
            </a:extLst>
          </p:cNvPr>
          <p:cNvSpPr>
            <a:spLocks noGrp="1"/>
          </p:cNvSpPr>
          <p:nvPr>
            <p:ph type="title"/>
          </p:nvPr>
        </p:nvSpPr>
        <p:spPr/>
        <p:txBody>
          <a:bodyPr/>
          <a:lstStyle/>
          <a:p>
            <a:r>
              <a:rPr lang="pl-PL" dirty="0">
                <a:cs typeface="Calibri Light"/>
              </a:rPr>
              <a:t>Przeszukanie (art. 219 i n.)</a:t>
            </a:r>
            <a:endParaRPr lang="pl-PL" dirty="0"/>
          </a:p>
        </p:txBody>
      </p:sp>
      <p:sp>
        <p:nvSpPr>
          <p:cNvPr id="3" name="Symbol zastępczy zawartości 2">
            <a:extLst>
              <a:ext uri="{FF2B5EF4-FFF2-40B4-BE49-F238E27FC236}">
                <a16:creationId xmlns:a16="http://schemas.microsoft.com/office/drawing/2014/main" id="{9EA57E27-8BFB-4BA2-A202-D5B599D97310}"/>
              </a:ext>
            </a:extLst>
          </p:cNvPr>
          <p:cNvSpPr>
            <a:spLocks noGrp="1"/>
          </p:cNvSpPr>
          <p:nvPr>
            <p:ph idx="1"/>
          </p:nvPr>
        </p:nvSpPr>
        <p:spPr/>
        <p:txBody>
          <a:bodyPr vert="horz" lIns="91440" tIns="45720" rIns="91440" bIns="45720" rtlCol="0" anchor="t">
            <a:normAutofit lnSpcReduction="10000"/>
          </a:bodyPr>
          <a:lstStyle/>
          <a:p>
            <a:r>
              <a:rPr lang="pl-PL" dirty="0">
                <a:ea typeface="+mn-lt"/>
                <a:cs typeface="+mn-lt"/>
              </a:rPr>
              <a:t>W celu wykrycia lub zatrzymania albo przymusowego doprowadzenia osoby podejrzanej, a także w celu znalezienia rzeczy mogących stanowić dowód w sprawie lub podlegających zajęciu w postępowaniu karnym, można dokonać przeszukania pomieszczeń i innych miejsc, jeżeli istnieją uzasadnione podstawy do przypuszczenia, że osoba podejrzana lub wymienione rzeczy tam się znajdują.</a:t>
            </a:r>
          </a:p>
          <a:p>
            <a:r>
              <a:rPr lang="pl-PL" dirty="0">
                <a:ea typeface="+mn-lt"/>
                <a:cs typeface="+mn-lt"/>
              </a:rPr>
              <a:t>W celu znalezienia rzeczy wymienionych w § 1 i pod warunkiem określonym w tym przepisie oraz z uwzględnieniem zasad i granic określonych w art. 227 (zachowanie proporcjonalności i umiaru, poszanowanie godności i prywatności) można też dokonać przeszukania osoby, jej odzieży i podręcznych przedmiotów.</a:t>
            </a:r>
            <a:endParaRPr lang="pl-PL" dirty="0">
              <a:cs typeface="Calibri"/>
            </a:endParaRPr>
          </a:p>
        </p:txBody>
      </p:sp>
    </p:spTree>
    <p:extLst>
      <p:ext uri="{BB962C8B-B14F-4D97-AF65-F5344CB8AC3E}">
        <p14:creationId xmlns:p14="http://schemas.microsoft.com/office/powerpoint/2010/main" val="2029561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B4E297-7F35-4213-BAC0-673418FE6F45}"/>
              </a:ext>
            </a:extLst>
          </p:cNvPr>
          <p:cNvSpPr>
            <a:spLocks noGrp="1"/>
          </p:cNvSpPr>
          <p:nvPr>
            <p:ph type="title"/>
          </p:nvPr>
        </p:nvSpPr>
        <p:spPr/>
        <p:txBody>
          <a:bodyPr/>
          <a:lstStyle/>
          <a:p>
            <a:r>
              <a:rPr lang="pl-PL" dirty="0">
                <a:cs typeface="Calibri Light"/>
              </a:rPr>
              <a:t>Art. 220 </a:t>
            </a:r>
            <a:endParaRPr lang="pl-PL" dirty="0"/>
          </a:p>
        </p:txBody>
      </p:sp>
      <p:sp>
        <p:nvSpPr>
          <p:cNvPr id="3" name="Symbol zastępczy zawartości 2">
            <a:extLst>
              <a:ext uri="{FF2B5EF4-FFF2-40B4-BE49-F238E27FC236}">
                <a16:creationId xmlns:a16="http://schemas.microsoft.com/office/drawing/2014/main" id="{E736E103-8A32-420F-A2FB-AA926AC25805}"/>
              </a:ext>
            </a:extLst>
          </p:cNvPr>
          <p:cNvSpPr>
            <a:spLocks noGrp="1"/>
          </p:cNvSpPr>
          <p:nvPr>
            <p:ph idx="1"/>
          </p:nvPr>
        </p:nvSpPr>
        <p:spPr/>
        <p:txBody>
          <a:bodyPr vert="horz" lIns="91440" tIns="45720" rIns="91440" bIns="45720" rtlCol="0" anchor="t">
            <a:normAutofit fontScale="92500" lnSpcReduction="20000"/>
          </a:bodyPr>
          <a:lstStyle/>
          <a:p>
            <a:r>
              <a:rPr lang="pl-PL" dirty="0">
                <a:ea typeface="+mn-lt"/>
                <a:cs typeface="+mn-lt"/>
              </a:rPr>
              <a:t>Przeszukania może dokonać prokurator albo na polecenie sądu lub prokuratora Policja, a w wypadkach wskazanych w </a:t>
            </a:r>
            <a:r>
              <a:rPr lang="pl-PL" dirty="0">
                <a:ea typeface="+mn-lt"/>
                <a:cs typeface="+mn-lt"/>
                <a:hlinkClick r:id="rId2"/>
              </a:rPr>
              <a:t>ustawie</a:t>
            </a:r>
            <a:r>
              <a:rPr lang="pl-PL" dirty="0">
                <a:ea typeface="+mn-lt"/>
                <a:cs typeface="+mn-lt"/>
              </a:rPr>
              <a:t> - także inny organ.</a:t>
            </a:r>
          </a:p>
          <a:p>
            <a:r>
              <a:rPr lang="pl-PL" dirty="0">
                <a:ea typeface="+mn-lt"/>
                <a:cs typeface="+mn-lt"/>
              </a:rPr>
              <a:t>Postanowienie sądu lub prokuratora należy okazać osobie, u której przeszukanie ma być przeprowadzone.</a:t>
            </a:r>
          </a:p>
          <a:p>
            <a:r>
              <a:rPr lang="pl-PL" dirty="0">
                <a:ea typeface="+mn-lt"/>
                <a:cs typeface="+mn-lt"/>
              </a:rPr>
              <a:t>W wypadkach niecierpiących zwłoki, jeżeli postanowienie sądu lub prokuratora nie mogło zostać wydane, organ dokonujący przeszukania okazuje nakaz kierownika swojej jednostki lub legitymację służbową, a następnie zwraca się niezwłocznie do sądu lub prokuratora o zatwierdzenie przeszukania. Postanowienie sądu lub prokuratora w przedmiocie zatwierdzenia należy doręczyć osobie, u której dokonano przeszukania, w terminie 7 dni od daty czynności na zgłoszone do protokołu żądanie tej osoby. O prawie zgłoszenia żądania należy ją pouczyć.</a:t>
            </a:r>
            <a:endParaRPr lang="pl-PL" dirty="0">
              <a:cs typeface="Calibri"/>
            </a:endParaRPr>
          </a:p>
        </p:txBody>
      </p:sp>
    </p:spTree>
    <p:extLst>
      <p:ext uri="{BB962C8B-B14F-4D97-AF65-F5344CB8AC3E}">
        <p14:creationId xmlns:p14="http://schemas.microsoft.com/office/powerpoint/2010/main" val="1235958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A3125E-023F-4BC3-A8F2-FEA481665106}"/>
              </a:ext>
            </a:extLst>
          </p:cNvPr>
          <p:cNvSpPr>
            <a:spLocks noGrp="1"/>
          </p:cNvSpPr>
          <p:nvPr>
            <p:ph type="title"/>
          </p:nvPr>
        </p:nvSpPr>
        <p:spPr/>
        <p:txBody>
          <a:bodyPr/>
          <a:lstStyle/>
          <a:p>
            <a:r>
              <a:rPr lang="pl-PL" dirty="0">
                <a:cs typeface="Calibri Light"/>
              </a:rPr>
              <a:t>Pojęcie dowodu</a:t>
            </a:r>
            <a:endParaRPr lang="pl-PL" dirty="0"/>
          </a:p>
        </p:txBody>
      </p:sp>
      <p:sp>
        <p:nvSpPr>
          <p:cNvPr id="3" name="Symbol zastępczy zawartości 2">
            <a:extLst>
              <a:ext uri="{FF2B5EF4-FFF2-40B4-BE49-F238E27FC236}">
                <a16:creationId xmlns:a16="http://schemas.microsoft.com/office/drawing/2014/main" id="{4F9F74DB-6C8A-4D80-9F26-1D0A4FB56C3C}"/>
              </a:ext>
            </a:extLst>
          </p:cNvPr>
          <p:cNvSpPr>
            <a:spLocks noGrp="1"/>
          </p:cNvSpPr>
          <p:nvPr>
            <p:ph idx="1"/>
          </p:nvPr>
        </p:nvSpPr>
        <p:spPr/>
        <p:txBody>
          <a:bodyPr vert="horz" lIns="91440" tIns="45720" rIns="91440" bIns="45720" rtlCol="0" anchor="t">
            <a:normAutofit fontScale="85000" lnSpcReduction="10000"/>
          </a:bodyPr>
          <a:lstStyle/>
          <a:p>
            <a:r>
              <a:rPr lang="pl-PL" dirty="0">
                <a:cs typeface="Calibri"/>
              </a:rPr>
              <a:t>Definicja z podręcznika:</a:t>
            </a:r>
          </a:p>
          <a:p>
            <a:pPr marL="0" indent="0">
              <a:buNone/>
            </a:pPr>
            <a:r>
              <a:rPr lang="pl-PL" b="1" dirty="0">
                <a:cs typeface="Calibri"/>
              </a:rPr>
              <a:t>Dowód </a:t>
            </a:r>
            <a:r>
              <a:rPr lang="pl-PL" dirty="0">
                <a:cs typeface="Calibri"/>
              </a:rPr>
              <a:t>- uzyskana w sposób określony przepisami prawa procesowego informacja pozwalająca na ukształtowanie w drodze percepcji zmysłowej i analizy logicznej przekonania organu procesowego co do zaistnienia lub niezaistnienia konkretnej okoliczności faktycznej.</a:t>
            </a:r>
          </a:p>
          <a:p>
            <a:pPr marL="0" indent="0">
              <a:buNone/>
            </a:pPr>
            <a:endParaRPr lang="pl-PL" dirty="0">
              <a:cs typeface="Calibri"/>
            </a:endParaRPr>
          </a:p>
          <a:p>
            <a:pPr marL="0" indent="0">
              <a:buNone/>
            </a:pPr>
            <a:r>
              <a:rPr lang="pl-PL" dirty="0">
                <a:cs typeface="Calibri"/>
              </a:rPr>
              <a:t>Nacisk na:</a:t>
            </a:r>
          </a:p>
          <a:p>
            <a:r>
              <a:rPr lang="pl-PL" dirty="0">
                <a:cs typeface="Calibri"/>
              </a:rPr>
              <a:t>Znaczenie dla rozstrzygnięcia procesu (por. art. 92 k.p.k. oraz 170 § 1 pkt 2 k.p.k.)</a:t>
            </a:r>
          </a:p>
          <a:p>
            <a:r>
              <a:rPr lang="pl-PL" dirty="0">
                <a:cs typeface="Calibri"/>
              </a:rPr>
              <a:t>Legalność uzyskania i wprowadzenia do procesu</a:t>
            </a:r>
          </a:p>
          <a:p>
            <a:endParaRPr lang="pl-PL" dirty="0">
              <a:cs typeface="Calibri"/>
            </a:endParaRPr>
          </a:p>
          <a:p>
            <a:r>
              <a:rPr lang="pl-PL" dirty="0">
                <a:cs typeface="Calibri"/>
              </a:rPr>
              <a:t>Wieloznaczność pojęcia - źródło dowodu, środek dowodowy, fakt dowodowy</a:t>
            </a:r>
          </a:p>
          <a:p>
            <a:endParaRPr lang="pl-PL" dirty="0">
              <a:cs typeface="Calibri"/>
            </a:endParaRPr>
          </a:p>
        </p:txBody>
      </p:sp>
    </p:spTree>
    <p:extLst>
      <p:ext uri="{BB962C8B-B14F-4D97-AF65-F5344CB8AC3E}">
        <p14:creationId xmlns:p14="http://schemas.microsoft.com/office/powerpoint/2010/main" val="3860259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6322FE-5620-4501-A21E-8923CC125B5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273F4D7-0654-46CB-9934-BEEF7AC36E8D}"/>
              </a:ext>
            </a:extLst>
          </p:cNvPr>
          <p:cNvSpPr>
            <a:spLocks noGrp="1"/>
          </p:cNvSpPr>
          <p:nvPr>
            <p:ph idx="1"/>
          </p:nvPr>
        </p:nvSpPr>
        <p:spPr/>
        <p:txBody>
          <a:bodyPr vert="horz" lIns="91440" tIns="45720" rIns="91440" bIns="45720" rtlCol="0" anchor="t">
            <a:normAutofit/>
          </a:bodyPr>
          <a:lstStyle/>
          <a:p>
            <a:r>
              <a:rPr lang="pl-PL" dirty="0">
                <a:ea typeface="+mn-lt"/>
                <a:cs typeface="+mn-lt"/>
              </a:rPr>
              <a:t>Jeżeli zatrzymanie rzeczy lub przeszukanie nastąpiło bez uprzedniego polecenia sądu lub prokuratora, a w ciągu 7 dni od dnia czynności nie nastąpiło jej zatwierdzenie, należy niezwłocznie zwrócić zatrzymane rzeczy osobie uprawnionej, chyba że nastąpiło dobrowolne wydanie, a osoba ta nie złożyła wniosku, o którym mowa w art. 217 § 4.</a:t>
            </a:r>
          </a:p>
          <a:p>
            <a:r>
              <a:rPr lang="pl-PL" dirty="0">
                <a:ea typeface="+mn-lt"/>
                <a:cs typeface="+mn-lt"/>
              </a:rPr>
              <a:t>Należy również zwrócić osobie uprawnionej zatrzymane rzeczy niezwłocznie po stwierdzeniu ich zbędności dla postępowania karnego.</a:t>
            </a:r>
            <a:endParaRPr lang="pl-PL" dirty="0">
              <a:cs typeface="Calibri"/>
            </a:endParaRPr>
          </a:p>
        </p:txBody>
      </p:sp>
    </p:spTree>
    <p:extLst>
      <p:ext uri="{BB962C8B-B14F-4D97-AF65-F5344CB8AC3E}">
        <p14:creationId xmlns:p14="http://schemas.microsoft.com/office/powerpoint/2010/main" val="158937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F0F8DA-7DF8-4ACD-8C44-328911DEDC5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4112F3E-18C5-4AA9-8C14-DCF213DAE3BA}"/>
              </a:ext>
            </a:extLst>
          </p:cNvPr>
          <p:cNvSpPr>
            <a:spLocks noGrp="1"/>
          </p:cNvSpPr>
          <p:nvPr>
            <p:ph idx="1"/>
          </p:nvPr>
        </p:nvSpPr>
        <p:spPr/>
        <p:txBody>
          <a:bodyPr vert="horz" lIns="91440" tIns="45720" rIns="91440" bIns="45720" rtlCol="0" anchor="t">
            <a:normAutofit/>
          </a:bodyPr>
          <a:lstStyle/>
          <a:p>
            <a:r>
              <a:rPr lang="pl-PL" dirty="0">
                <a:cs typeface="Calibri"/>
              </a:rPr>
              <a:t>Co dalej z dowodami rzeczowymi?</a:t>
            </a:r>
          </a:p>
          <a:p>
            <a:r>
              <a:rPr lang="pl-PL" dirty="0">
                <a:ea typeface="+mn-lt"/>
                <a:cs typeface="+mn-lt"/>
              </a:rPr>
              <a:t>W razie umorzenia śledztwa prokurator wydaje postanowienie co do dowodów rzeczowych stosownie do przepisów art. 230-233.</a:t>
            </a:r>
            <a:endParaRPr lang="pl-PL" dirty="0">
              <a:cs typeface="Calibri"/>
            </a:endParaRPr>
          </a:p>
        </p:txBody>
      </p:sp>
    </p:spTree>
    <p:extLst>
      <p:ext uri="{BB962C8B-B14F-4D97-AF65-F5344CB8AC3E}">
        <p14:creationId xmlns:p14="http://schemas.microsoft.com/office/powerpoint/2010/main" val="4085345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D23F9B-6FED-46F4-BA11-E0A9D7E6F7CC}"/>
              </a:ext>
            </a:extLst>
          </p:cNvPr>
          <p:cNvSpPr>
            <a:spLocks noGrp="1"/>
          </p:cNvSpPr>
          <p:nvPr>
            <p:ph type="title"/>
          </p:nvPr>
        </p:nvSpPr>
        <p:spPr/>
        <p:txBody>
          <a:bodyPr/>
          <a:lstStyle/>
          <a:p>
            <a:r>
              <a:rPr lang="pl-PL" dirty="0">
                <a:cs typeface="Calibri Light"/>
              </a:rPr>
              <a:t>Proces poszlakowy</a:t>
            </a:r>
            <a:endParaRPr lang="pl-PL" dirty="0"/>
          </a:p>
        </p:txBody>
      </p:sp>
      <p:sp>
        <p:nvSpPr>
          <p:cNvPr id="3" name="Symbol zastępczy zawartości 2">
            <a:extLst>
              <a:ext uri="{FF2B5EF4-FFF2-40B4-BE49-F238E27FC236}">
                <a16:creationId xmlns:a16="http://schemas.microsoft.com/office/drawing/2014/main" id="{977D003C-A47B-478D-9DAD-6501B6EAE276}"/>
              </a:ext>
            </a:extLst>
          </p:cNvPr>
          <p:cNvSpPr>
            <a:spLocks noGrp="1"/>
          </p:cNvSpPr>
          <p:nvPr>
            <p:ph idx="1"/>
          </p:nvPr>
        </p:nvSpPr>
        <p:spPr/>
        <p:txBody>
          <a:bodyPr vert="horz" lIns="91440" tIns="45720" rIns="91440" bIns="45720" rtlCol="0" anchor="t">
            <a:normAutofit fontScale="85000" lnSpcReduction="10000"/>
          </a:bodyPr>
          <a:lstStyle/>
          <a:p>
            <a:r>
              <a:rPr lang="pl-PL" dirty="0">
                <a:cs typeface="Calibri"/>
              </a:rPr>
              <a:t>Fakt główny - informacja odnosząca się wprost do znamion przestępstwa</a:t>
            </a:r>
          </a:p>
          <a:p>
            <a:r>
              <a:rPr lang="pl-PL" dirty="0">
                <a:cs typeface="Calibri"/>
              </a:rPr>
              <a:t>Fakt uboczny (poszlaka) – pośrednio wskazują fakt główny (realizację znamion)</a:t>
            </a:r>
          </a:p>
          <a:p>
            <a:r>
              <a:rPr lang="pl-PL" dirty="0">
                <a:cs typeface="Calibri"/>
              </a:rPr>
              <a:t>W procesie poszlakowym nie występują dowody wskazujące na fakt główny.</a:t>
            </a:r>
          </a:p>
          <a:p>
            <a:endParaRPr lang="pl-PL" dirty="0">
              <a:cs typeface="Calibri"/>
            </a:endParaRPr>
          </a:p>
          <a:p>
            <a:r>
              <a:rPr lang="pl-PL" dirty="0">
                <a:cs typeface="Calibri"/>
              </a:rPr>
              <a:t>Warunkiem uznania faktu głównego za udowodniony w oparciu o poszlaki, jest istnienie ich zwartego i kompletnego łańcucha. Oznacza to, że </a:t>
            </a:r>
          </a:p>
          <a:p>
            <a:r>
              <a:rPr lang="pl-PL" dirty="0">
                <a:ea typeface="+mn-lt"/>
                <a:cs typeface="+mn-lt"/>
              </a:rPr>
              <a:t>Udowodnienie jakiegoś faktu nie musi zawsze oznaczać, że dane ustalenie zawsze winno wynikać bezpośrednio z konkretnych dowodów. Może ono wypływać także z nieodpartej logiki sytuacji stwierdzonej konkretnymi dowodami, jeżeli stanowi ona oczywistą przesłankę, na podstawie której doświadczenie życiowe nasuwa jednoznaczny wniosek, iż dana okoliczność faktycznie istotnie wystąpiła (wyrok SN z 11.01.2021r.)</a:t>
            </a:r>
            <a:endParaRPr lang="pl-PL" dirty="0">
              <a:cs typeface="Calibri"/>
            </a:endParaRPr>
          </a:p>
        </p:txBody>
      </p:sp>
    </p:spTree>
    <p:extLst>
      <p:ext uri="{BB962C8B-B14F-4D97-AF65-F5344CB8AC3E}">
        <p14:creationId xmlns:p14="http://schemas.microsoft.com/office/powerpoint/2010/main" val="152809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40BF08-36C6-4BAE-A45E-48C34DFD08F8}"/>
              </a:ext>
            </a:extLst>
          </p:cNvPr>
          <p:cNvSpPr>
            <a:spLocks noGrp="1"/>
          </p:cNvSpPr>
          <p:nvPr>
            <p:ph type="title"/>
          </p:nvPr>
        </p:nvSpPr>
        <p:spPr/>
        <p:txBody>
          <a:bodyPr/>
          <a:lstStyle/>
          <a:p>
            <a:r>
              <a:rPr lang="pl-PL" dirty="0">
                <a:cs typeface="Calibri Light"/>
              </a:rPr>
              <a:t>Systematyka dowodów</a:t>
            </a:r>
          </a:p>
        </p:txBody>
      </p:sp>
      <p:sp>
        <p:nvSpPr>
          <p:cNvPr id="3" name="Symbol zastępczy zawartości 2">
            <a:extLst>
              <a:ext uri="{FF2B5EF4-FFF2-40B4-BE49-F238E27FC236}">
                <a16:creationId xmlns:a16="http://schemas.microsoft.com/office/drawing/2014/main" id="{67018FF3-7879-4F14-90CA-A42F90F147EA}"/>
              </a:ext>
            </a:extLst>
          </p:cNvPr>
          <p:cNvSpPr>
            <a:spLocks noGrp="1"/>
          </p:cNvSpPr>
          <p:nvPr>
            <p:ph idx="1"/>
          </p:nvPr>
        </p:nvSpPr>
        <p:spPr/>
        <p:txBody>
          <a:bodyPr vert="horz" lIns="91440" tIns="45720" rIns="91440" bIns="45720" rtlCol="0" anchor="t">
            <a:normAutofit/>
          </a:bodyPr>
          <a:lstStyle/>
          <a:p>
            <a:r>
              <a:rPr lang="pl-PL" dirty="0">
                <a:cs typeface="Calibri"/>
              </a:rPr>
              <a:t>Wedle kryterium źródła - osobowe, rzeczowe</a:t>
            </a:r>
          </a:p>
          <a:p>
            <a:r>
              <a:rPr lang="pl-PL" dirty="0">
                <a:cs typeface="Calibri"/>
              </a:rPr>
              <a:t>Wedle kryterium związku z faktem głównym - bezpośrednie, pośrednie</a:t>
            </a:r>
          </a:p>
          <a:p>
            <a:r>
              <a:rPr lang="pl-PL" dirty="0">
                <a:cs typeface="Calibri"/>
              </a:rPr>
              <a:t>Wedle kryterium "bezpośredniości" zetknięcia się dowodu z faktem udowadnianym – pierwotne, pochodne</a:t>
            </a:r>
          </a:p>
          <a:p>
            <a:r>
              <a:rPr lang="pl-PL" dirty="0">
                <a:cs typeface="Calibri"/>
              </a:rPr>
              <a:t>Wedle kryterium sformalizowania - ścisłe, swobodne</a:t>
            </a:r>
          </a:p>
        </p:txBody>
      </p:sp>
    </p:spTree>
    <p:extLst>
      <p:ext uri="{BB962C8B-B14F-4D97-AF65-F5344CB8AC3E}">
        <p14:creationId xmlns:p14="http://schemas.microsoft.com/office/powerpoint/2010/main" val="2455630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84FC8C-6A3B-444D-B6EC-402714E01146}"/>
              </a:ext>
            </a:extLst>
          </p:cNvPr>
          <p:cNvSpPr>
            <a:spLocks noGrp="1"/>
          </p:cNvSpPr>
          <p:nvPr>
            <p:ph type="title"/>
          </p:nvPr>
        </p:nvSpPr>
        <p:spPr/>
        <p:txBody>
          <a:bodyPr/>
          <a:lstStyle/>
          <a:p>
            <a:r>
              <a:rPr lang="pl-PL" dirty="0">
                <a:cs typeface="Calibri Light"/>
              </a:rPr>
              <a:t>Udowodnienie</a:t>
            </a:r>
            <a:endParaRPr lang="pl-PL" dirty="0"/>
          </a:p>
        </p:txBody>
      </p:sp>
      <p:sp>
        <p:nvSpPr>
          <p:cNvPr id="3" name="Symbol zastępczy zawartości 2">
            <a:extLst>
              <a:ext uri="{FF2B5EF4-FFF2-40B4-BE49-F238E27FC236}">
                <a16:creationId xmlns:a16="http://schemas.microsoft.com/office/drawing/2014/main" id="{29B76ABF-8825-459B-9426-AB7A3EBD9064}"/>
              </a:ext>
            </a:extLst>
          </p:cNvPr>
          <p:cNvSpPr>
            <a:spLocks noGrp="1"/>
          </p:cNvSpPr>
          <p:nvPr>
            <p:ph idx="1"/>
          </p:nvPr>
        </p:nvSpPr>
        <p:spPr/>
        <p:txBody>
          <a:bodyPr vert="horz" lIns="91440" tIns="45720" rIns="91440" bIns="45720" rtlCol="0" anchor="t">
            <a:normAutofit/>
          </a:bodyPr>
          <a:lstStyle/>
          <a:p>
            <a:r>
              <a:rPr lang="pl-PL" dirty="0">
                <a:cs typeface="Calibri"/>
              </a:rPr>
              <a:t>Stan, gdy obiektywnie i subiektywnie można - w świetle przeprowadzonych dowodów - wykluczyć fakt przeciwny dowodzonemu jako niemożliwy lub wysoce nieprawdopodobny.</a:t>
            </a:r>
            <a:endParaRPr lang="pl-PL" dirty="0"/>
          </a:p>
        </p:txBody>
      </p:sp>
    </p:spTree>
    <p:extLst>
      <p:ext uri="{BB962C8B-B14F-4D97-AF65-F5344CB8AC3E}">
        <p14:creationId xmlns:p14="http://schemas.microsoft.com/office/powerpoint/2010/main" val="240444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7C4CC4-2BDB-4016-A14C-4955ED6D8A58}"/>
              </a:ext>
            </a:extLst>
          </p:cNvPr>
          <p:cNvSpPr>
            <a:spLocks noGrp="1"/>
          </p:cNvSpPr>
          <p:nvPr>
            <p:ph type="title"/>
          </p:nvPr>
        </p:nvSpPr>
        <p:spPr/>
        <p:txBody>
          <a:bodyPr/>
          <a:lstStyle/>
          <a:p>
            <a:r>
              <a:rPr lang="pl-PL" dirty="0">
                <a:cs typeface="Calibri Light"/>
              </a:rPr>
              <a:t>Surogaty dowodzenia</a:t>
            </a:r>
            <a:endParaRPr lang="pl-PL" dirty="0"/>
          </a:p>
        </p:txBody>
      </p:sp>
      <p:sp>
        <p:nvSpPr>
          <p:cNvPr id="3" name="Symbol zastępczy zawartości 2">
            <a:extLst>
              <a:ext uri="{FF2B5EF4-FFF2-40B4-BE49-F238E27FC236}">
                <a16:creationId xmlns:a16="http://schemas.microsoft.com/office/drawing/2014/main" id="{E68C60B1-D3FE-490F-9A83-60FBE0D249C8}"/>
              </a:ext>
            </a:extLst>
          </p:cNvPr>
          <p:cNvSpPr>
            <a:spLocks noGrp="1"/>
          </p:cNvSpPr>
          <p:nvPr>
            <p:ph idx="1"/>
          </p:nvPr>
        </p:nvSpPr>
        <p:spPr/>
        <p:txBody>
          <a:bodyPr vert="horz" lIns="91440" tIns="45720" rIns="91440" bIns="45720" rtlCol="0" anchor="t">
            <a:normAutofit/>
          </a:bodyPr>
          <a:lstStyle/>
          <a:p>
            <a:r>
              <a:rPr lang="pl-PL" dirty="0">
                <a:cs typeface="Calibri"/>
              </a:rPr>
              <a:t>Ustalanie faktów w procesie odbywa się na podstawie dowodów, ale od zasady tej istnieją wyjątki.</a:t>
            </a:r>
          </a:p>
          <a:p>
            <a:r>
              <a:rPr lang="pl-PL" dirty="0">
                <a:cs typeface="Calibri"/>
              </a:rPr>
              <a:t>Notoryjność - 168</a:t>
            </a:r>
          </a:p>
          <a:p>
            <a:r>
              <a:rPr lang="pl-PL" dirty="0">
                <a:cs typeface="Calibri"/>
              </a:rPr>
              <a:t>Notoryjność urzędowa - 168 </a:t>
            </a:r>
          </a:p>
          <a:p>
            <a:r>
              <a:rPr lang="pl-PL" dirty="0">
                <a:cs typeface="Calibri"/>
              </a:rPr>
              <a:t>Domniemania</a:t>
            </a:r>
          </a:p>
        </p:txBody>
      </p:sp>
    </p:spTree>
    <p:extLst>
      <p:ext uri="{BB962C8B-B14F-4D97-AF65-F5344CB8AC3E}">
        <p14:creationId xmlns:p14="http://schemas.microsoft.com/office/powerpoint/2010/main" val="1540061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249BD8-E12F-414B-B0DF-A2E673FD001B}"/>
              </a:ext>
            </a:extLst>
          </p:cNvPr>
          <p:cNvSpPr>
            <a:spLocks noGrp="1"/>
          </p:cNvSpPr>
          <p:nvPr>
            <p:ph type="title"/>
          </p:nvPr>
        </p:nvSpPr>
        <p:spPr/>
        <p:txBody>
          <a:bodyPr/>
          <a:lstStyle/>
          <a:p>
            <a:r>
              <a:rPr lang="pl-PL" dirty="0">
                <a:cs typeface="Calibri Light"/>
              </a:rPr>
              <a:t>Wprowadzanie dowodów do procesu</a:t>
            </a:r>
            <a:endParaRPr lang="pl-PL" dirty="0"/>
          </a:p>
        </p:txBody>
      </p:sp>
      <p:sp>
        <p:nvSpPr>
          <p:cNvPr id="3" name="Symbol zastępczy zawartości 2">
            <a:extLst>
              <a:ext uri="{FF2B5EF4-FFF2-40B4-BE49-F238E27FC236}">
                <a16:creationId xmlns:a16="http://schemas.microsoft.com/office/drawing/2014/main" id="{ED63E30E-DA1D-41A4-AC32-63961E3456F7}"/>
              </a:ext>
            </a:extLst>
          </p:cNvPr>
          <p:cNvSpPr>
            <a:spLocks noGrp="1"/>
          </p:cNvSpPr>
          <p:nvPr>
            <p:ph idx="1"/>
          </p:nvPr>
        </p:nvSpPr>
        <p:spPr/>
        <p:txBody>
          <a:bodyPr vert="horz" lIns="91440" tIns="45720" rIns="91440" bIns="45720" rtlCol="0" anchor="t">
            <a:normAutofit/>
          </a:bodyPr>
          <a:lstStyle/>
          <a:p>
            <a:r>
              <a:rPr lang="pl-PL" dirty="0">
                <a:cs typeface="Calibri"/>
              </a:rPr>
              <a:t>W </a:t>
            </a:r>
            <a:r>
              <a:rPr lang="pl-PL" dirty="0" err="1">
                <a:cs typeface="Calibri"/>
              </a:rPr>
              <a:t>kpk</a:t>
            </a:r>
            <a:r>
              <a:rPr lang="pl-PL" dirty="0">
                <a:cs typeface="Calibri"/>
              </a:rPr>
              <a:t> znajdziemy normy pragmatyczne oraz normy gwarancyjne odnośnie do sposobu przeprowadzania dowodów</a:t>
            </a:r>
          </a:p>
          <a:p>
            <a:r>
              <a:rPr lang="pl-PL" dirty="0">
                <a:cs typeface="Calibri"/>
              </a:rPr>
              <a:t>Przykłady:</a:t>
            </a:r>
          </a:p>
          <a:p>
            <a:r>
              <a:rPr lang="pl-PL" dirty="0">
                <a:cs typeface="Calibri"/>
              </a:rPr>
              <a:t>Art. 173 k.p.k. - okazanie</a:t>
            </a:r>
          </a:p>
          <a:p>
            <a:r>
              <a:rPr lang="pl-PL" dirty="0">
                <a:cs typeface="Calibri"/>
              </a:rPr>
              <a:t>Art. 171 § 5 i 7 k.p.k. - niedozwolone metody przesłuchania</a:t>
            </a:r>
          </a:p>
          <a:p>
            <a:endParaRPr lang="pl-PL" dirty="0">
              <a:cs typeface="Calibri"/>
            </a:endParaRPr>
          </a:p>
          <a:p>
            <a:endParaRPr lang="pl-PL" dirty="0">
              <a:cs typeface="Calibri"/>
            </a:endParaRPr>
          </a:p>
          <a:p>
            <a:endParaRPr lang="pl-PL" dirty="0">
              <a:cs typeface="Calibri"/>
            </a:endParaRPr>
          </a:p>
          <a:p>
            <a:endParaRPr lang="pl-PL" dirty="0">
              <a:cs typeface="Calibri"/>
            </a:endParaRPr>
          </a:p>
          <a:p>
            <a:endParaRPr lang="pl-PL" dirty="0">
              <a:cs typeface="Calibri"/>
            </a:endParaRPr>
          </a:p>
          <a:p>
            <a:endParaRPr lang="pl-PL" dirty="0">
              <a:cs typeface="Calibri"/>
            </a:endParaRPr>
          </a:p>
        </p:txBody>
      </p:sp>
    </p:spTree>
    <p:extLst>
      <p:ext uri="{BB962C8B-B14F-4D97-AF65-F5344CB8AC3E}">
        <p14:creationId xmlns:p14="http://schemas.microsoft.com/office/powerpoint/2010/main" val="3828903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778EB0-E177-4373-8586-8882A4AEB2A2}"/>
              </a:ext>
            </a:extLst>
          </p:cNvPr>
          <p:cNvSpPr>
            <a:spLocks noGrp="1"/>
          </p:cNvSpPr>
          <p:nvPr>
            <p:ph type="title"/>
          </p:nvPr>
        </p:nvSpPr>
        <p:spPr/>
        <p:txBody>
          <a:bodyPr/>
          <a:lstStyle/>
          <a:p>
            <a:r>
              <a:rPr lang="pl-PL" dirty="0">
                <a:cs typeface="Calibri Light"/>
              </a:rPr>
              <a:t>Wprowadzanie dowodów do procesu</a:t>
            </a:r>
            <a:endParaRPr lang="pl-PL" dirty="0"/>
          </a:p>
        </p:txBody>
      </p:sp>
      <p:sp>
        <p:nvSpPr>
          <p:cNvPr id="3" name="Symbol zastępczy zawartości 2">
            <a:extLst>
              <a:ext uri="{FF2B5EF4-FFF2-40B4-BE49-F238E27FC236}">
                <a16:creationId xmlns:a16="http://schemas.microsoft.com/office/drawing/2014/main" id="{E3A7A471-462C-4D0E-8299-1164EDBF82D1}"/>
              </a:ext>
            </a:extLst>
          </p:cNvPr>
          <p:cNvSpPr>
            <a:spLocks noGrp="1"/>
          </p:cNvSpPr>
          <p:nvPr>
            <p:ph idx="1"/>
          </p:nvPr>
        </p:nvSpPr>
        <p:spPr/>
        <p:txBody>
          <a:bodyPr vert="horz" lIns="91440" tIns="45720" rIns="91440" bIns="45720" rtlCol="0" anchor="t">
            <a:normAutofit fontScale="70000" lnSpcReduction="20000"/>
          </a:bodyPr>
          <a:lstStyle/>
          <a:p>
            <a:r>
              <a:rPr lang="pl-PL" dirty="0">
                <a:cs typeface="Calibri"/>
              </a:rPr>
              <a:t>Dowody przeprowadza się na wniosek albo z urzędu (art. 167)</a:t>
            </a:r>
          </a:p>
          <a:p>
            <a:pPr marL="0" indent="0">
              <a:buNone/>
            </a:pPr>
            <a:endParaRPr lang="pl-PL" dirty="0">
              <a:cs typeface="Calibri"/>
            </a:endParaRPr>
          </a:p>
          <a:p>
            <a:pPr marL="0" indent="0">
              <a:buNone/>
            </a:pPr>
            <a:r>
              <a:rPr lang="pl-PL" dirty="0">
                <a:cs typeface="Calibri"/>
              </a:rPr>
              <a:t>Wniosek dowodowy oddala się, jeżeli: (art. 170) </a:t>
            </a:r>
            <a:endParaRPr lang="pl-PL" dirty="0"/>
          </a:p>
          <a:p>
            <a:r>
              <a:rPr lang="pl-PL" dirty="0">
                <a:cs typeface="Calibri"/>
              </a:rPr>
              <a:t>Przeprowadzenie dowodu jest niedopuszczalne,</a:t>
            </a:r>
          </a:p>
          <a:p>
            <a:r>
              <a:rPr lang="pl-PL" dirty="0">
                <a:cs typeface="Calibri"/>
              </a:rPr>
              <a:t>Okoliczność, która </a:t>
            </a:r>
            <a:r>
              <a:rPr lang="pl-PL" dirty="0">
                <a:ea typeface="+mn-lt"/>
                <a:cs typeface="+mn-lt"/>
              </a:rPr>
              <a:t>ma być udowodniona, nie ma znaczenia dla rozstrzygnięcia sprawy albo jest już udowodniona zgodnie z twierdzeniem wnioskodawcy,</a:t>
            </a:r>
          </a:p>
          <a:p>
            <a:r>
              <a:rPr lang="pl-PL" dirty="0">
                <a:ea typeface="+mn-lt"/>
                <a:cs typeface="+mn-lt"/>
              </a:rPr>
              <a:t>dowód jest nieprzydatny do stwierdzenia danej okoliczności,</a:t>
            </a:r>
          </a:p>
          <a:p>
            <a:r>
              <a:rPr lang="pl-PL" dirty="0">
                <a:ea typeface="+mn-lt"/>
                <a:cs typeface="+mn-lt"/>
              </a:rPr>
              <a:t>dowodu nie da się przeprowadzić,</a:t>
            </a:r>
          </a:p>
          <a:p>
            <a:r>
              <a:rPr lang="pl-PL" dirty="0">
                <a:ea typeface="+mn-lt"/>
                <a:cs typeface="+mn-lt"/>
              </a:rPr>
              <a:t>wniosek dowodowy w sposób oczywisty zmierza do przedłużenia postępowania,</a:t>
            </a:r>
          </a:p>
          <a:p>
            <a:r>
              <a:rPr lang="pl-PL" dirty="0">
                <a:ea typeface="+mn-lt"/>
                <a:cs typeface="+mn-lt"/>
              </a:rPr>
              <a:t>wniosek dowodowy został złożony po zakreślonym przez organ procesowy terminie, o którym strona składająca wniosek została zawiadomiona</a:t>
            </a:r>
          </a:p>
          <a:p>
            <a:endParaRPr lang="pl-PL" dirty="0">
              <a:cs typeface="Calibri"/>
            </a:endParaRPr>
          </a:p>
          <a:p>
            <a:r>
              <a:rPr lang="pl-PL" dirty="0">
                <a:cs typeface="Calibri"/>
              </a:rPr>
              <a:t>Uwaga art. 170 § 1a</a:t>
            </a:r>
          </a:p>
        </p:txBody>
      </p:sp>
    </p:spTree>
    <p:extLst>
      <p:ext uri="{BB962C8B-B14F-4D97-AF65-F5344CB8AC3E}">
        <p14:creationId xmlns:p14="http://schemas.microsoft.com/office/powerpoint/2010/main" val="1883832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9034B7-A08E-4E8C-9BF4-A37869BCF548}"/>
              </a:ext>
            </a:extLst>
          </p:cNvPr>
          <p:cNvSpPr>
            <a:spLocks noGrp="1"/>
          </p:cNvSpPr>
          <p:nvPr>
            <p:ph type="title"/>
          </p:nvPr>
        </p:nvSpPr>
        <p:spPr/>
        <p:txBody>
          <a:bodyPr/>
          <a:lstStyle/>
          <a:p>
            <a:r>
              <a:rPr lang="pl-PL" dirty="0">
                <a:cs typeface="Calibri Light"/>
              </a:rPr>
              <a:t>Ciężar dowodu i obowiązek dowodzenia</a:t>
            </a:r>
            <a:endParaRPr lang="pl-PL" dirty="0"/>
          </a:p>
        </p:txBody>
      </p:sp>
      <p:sp>
        <p:nvSpPr>
          <p:cNvPr id="3" name="Symbol zastępczy zawartości 2">
            <a:extLst>
              <a:ext uri="{FF2B5EF4-FFF2-40B4-BE49-F238E27FC236}">
                <a16:creationId xmlns:a16="http://schemas.microsoft.com/office/drawing/2014/main" id="{03F08AA9-94F6-4038-8FBE-21851E67EB81}"/>
              </a:ext>
            </a:extLst>
          </p:cNvPr>
          <p:cNvSpPr>
            <a:spLocks noGrp="1"/>
          </p:cNvSpPr>
          <p:nvPr>
            <p:ph idx="1"/>
          </p:nvPr>
        </p:nvSpPr>
        <p:spPr/>
        <p:txBody>
          <a:bodyPr vert="horz" lIns="91440" tIns="45720" rIns="91440" bIns="45720" rtlCol="0" anchor="t">
            <a:normAutofit fontScale="92500" lnSpcReduction="20000"/>
          </a:bodyPr>
          <a:lstStyle/>
          <a:p>
            <a:r>
              <a:rPr lang="pl-PL" dirty="0">
                <a:cs typeface="Calibri"/>
              </a:rPr>
              <a:t>Wiążą się z zasadą domniemania niewinności </a:t>
            </a:r>
          </a:p>
          <a:p>
            <a:r>
              <a:rPr lang="pl-PL" dirty="0">
                <a:cs typeface="Calibri"/>
              </a:rPr>
              <a:t>Ciężar dowodu danej okoliczności spoczywa każdorazowo na osobie, która poniesie negatywne konsekwencje nieudowodnienia swojej tezy. W tym znaczeniu </a:t>
            </a:r>
            <a:r>
              <a:rPr lang="pl-PL" b="1" dirty="0">
                <a:cs typeface="Calibri"/>
              </a:rPr>
              <a:t>ciężar dowodu oznacza powinność dowodzenia ze względu na własny interes</a:t>
            </a:r>
            <a:r>
              <a:rPr lang="pl-PL" dirty="0">
                <a:cs typeface="Calibri"/>
              </a:rPr>
              <a:t>. </a:t>
            </a:r>
          </a:p>
          <a:p>
            <a:r>
              <a:rPr lang="pl-PL" dirty="0">
                <a:cs typeface="Calibri"/>
              </a:rPr>
              <a:t>Ciężar dowodu </a:t>
            </a:r>
            <a:r>
              <a:rPr lang="pl-PL" u="sng" dirty="0">
                <a:cs typeface="Calibri"/>
              </a:rPr>
              <a:t>winy</a:t>
            </a:r>
            <a:r>
              <a:rPr lang="pl-PL" dirty="0">
                <a:cs typeface="Calibri"/>
              </a:rPr>
              <a:t> spoczywa na oskarżycielu. Oskarżony nie musi dowodzić swojej niewinności. Nie musi także dostarczać dowodów na swoją niekorzyść. Może pozostawać bierny. Jeżeli jednak podnosi jakieś twierdzenia (np. prezentuje alibi), w tym zakresie spoczywa na nim ciężar dowodu. </a:t>
            </a:r>
          </a:p>
          <a:p>
            <a:r>
              <a:rPr lang="pl-PL" dirty="0">
                <a:cs typeface="Calibri"/>
              </a:rPr>
              <a:t>Obowiązek dowodzenia to powinność dowodzenia ze względu na cudzy interes. Spoczywa na oskarżycielu, sądzie oraz obrońcy.</a:t>
            </a:r>
          </a:p>
          <a:p>
            <a:r>
              <a:rPr lang="pl-PL" dirty="0">
                <a:cs typeface="Calibri"/>
              </a:rPr>
              <a:t>Odwrócony ciężar dowodu?</a:t>
            </a:r>
          </a:p>
        </p:txBody>
      </p:sp>
    </p:spTree>
    <p:extLst>
      <p:ext uri="{BB962C8B-B14F-4D97-AF65-F5344CB8AC3E}">
        <p14:creationId xmlns:p14="http://schemas.microsoft.com/office/powerpoint/2010/main" val="84433731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Panoramiczny</PresentationFormat>
  <Paragraphs>0</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Motyw pakietu Office</vt:lpstr>
      <vt:lpstr>Postępowanie karne SNP</vt:lpstr>
      <vt:lpstr>Pojęcie dowodu</vt:lpstr>
      <vt:lpstr>Proces poszlakowy</vt:lpstr>
      <vt:lpstr>Systematyka dowodów</vt:lpstr>
      <vt:lpstr>Udowodnienie</vt:lpstr>
      <vt:lpstr>Surogaty dowodzenia</vt:lpstr>
      <vt:lpstr>Wprowadzanie dowodów do procesu</vt:lpstr>
      <vt:lpstr>Wprowadzanie dowodów do procesu</vt:lpstr>
      <vt:lpstr>Ciężar dowodu i obowiązek dowodzenia</vt:lpstr>
      <vt:lpstr>Zasada prawdy materialnej</vt:lpstr>
      <vt:lpstr>Zasada domniemania niewinności</vt:lpstr>
      <vt:lpstr>In dubio pro reo</vt:lpstr>
      <vt:lpstr>Zasada swobodnej oceny dowodów</vt:lpstr>
      <vt:lpstr>Zasada bezpośredniości</vt:lpstr>
      <vt:lpstr>Pojęcie i rodzaje czynności dowodowych</vt:lpstr>
      <vt:lpstr>Zatrzymanie rzeczy (art. 217)  </vt:lpstr>
      <vt:lpstr>Zatrzymanie i kontrola korespondencji i danych telekomunikacyjnych</vt:lpstr>
      <vt:lpstr>Przeszukanie (art. 219 i n.)</vt:lpstr>
      <vt:lpstr>Art. 220 </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384</cp:revision>
  <dcterms:created xsi:type="dcterms:W3CDTF">2022-01-07T12:42:22Z</dcterms:created>
  <dcterms:modified xsi:type="dcterms:W3CDTF">2022-01-07T18:17:05Z</dcterms:modified>
</cp:coreProperties>
</file>