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0" r:id="rId4"/>
    <p:sldId id="261" r:id="rId5"/>
    <p:sldId id="262" r:id="rId6"/>
    <p:sldId id="276" r:id="rId7"/>
    <p:sldId id="272" r:id="rId8"/>
    <p:sldId id="277" r:id="rId9"/>
    <p:sldId id="257" r:id="rId10"/>
    <p:sldId id="279" r:id="rId11"/>
    <p:sldId id="258" r:id="rId12"/>
    <p:sldId id="259" r:id="rId13"/>
    <p:sldId id="267" r:id="rId14"/>
    <p:sldId id="266" r:id="rId15"/>
    <p:sldId id="274" r:id="rId16"/>
    <p:sldId id="275" r:id="rId17"/>
    <p:sldId id="264" r:id="rId18"/>
    <p:sldId id="273" r:id="rId19"/>
    <p:sldId id="268" r:id="rId20"/>
    <p:sldId id="270" r:id="rId21"/>
    <p:sldId id="271" r:id="rId22"/>
    <p:sldId id="278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56A392-4A4A-41FB-A609-076210EC25CE}" type="datetimeFigureOut">
              <a:rPr lang="pl-PL" smtClean="0"/>
              <a:pPr/>
              <a:t>2019-02-26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Podstawy Prawa pracy SSA(3)II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Prawo pracy - wprowadzenie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endParaRPr lang="pl-PL" sz="4800" dirty="0" smtClean="0"/>
          </a:p>
          <a:p>
            <a:pPr algn="ctr">
              <a:buNone/>
            </a:pPr>
            <a:r>
              <a:rPr lang="pl-PL" sz="4800" dirty="0" smtClean="0"/>
              <a:t>ZATRUDNIENIE – CZYLI CO?</a:t>
            </a:r>
            <a:endParaRPr lang="pl-PL" sz="4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125252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ZATRUDNIENIE W ŚCISŁYM ZNACZENIU</a:t>
            </a:r>
          </a:p>
          <a:p>
            <a:pPr>
              <a:buNone/>
            </a:pPr>
            <a:endParaRPr lang="pl-PL" b="1" dirty="0" smtClean="0"/>
          </a:p>
          <a:p>
            <a:pPr algn="r"/>
            <a:r>
              <a:rPr lang="pl-PL" dirty="0" smtClean="0"/>
              <a:t>praca zarobkowa</a:t>
            </a:r>
          </a:p>
          <a:p>
            <a:pPr algn="r"/>
            <a:r>
              <a:rPr lang="pl-PL" dirty="0" smtClean="0"/>
              <a:t>dobrowolna</a:t>
            </a:r>
          </a:p>
          <a:p>
            <a:pPr algn="r"/>
            <a:r>
              <a:rPr lang="pl-PL" dirty="0" smtClean="0"/>
              <a:t>zatrudniony : osoba fizyczna</a:t>
            </a:r>
          </a:p>
          <a:p>
            <a:pPr algn="r"/>
            <a:r>
              <a:rPr lang="pl-PL" dirty="0" smtClean="0"/>
              <a:t>podmiot zatrudniający</a:t>
            </a:r>
          </a:p>
          <a:p>
            <a:pPr algn="r"/>
            <a:r>
              <a:rPr lang="pl-PL" dirty="0" smtClean="0"/>
              <a:t>stosunek prawny, którego przedmiotem jest odpłatne świadczenie pracy</a:t>
            </a:r>
          </a:p>
          <a:p>
            <a:pPr algn="r"/>
            <a:r>
              <a:rPr lang="pl-PL" dirty="0" smtClean="0"/>
              <a:t>samodzielność lub niesamodzielność (podporządkowanie) wykonawcy</a:t>
            </a:r>
          </a:p>
          <a:p>
            <a:pPr algn="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ZATRUDNIENIE  W SZEROKIM ZNACZENIU</a:t>
            </a:r>
          </a:p>
          <a:p>
            <a:pPr algn="r"/>
            <a:endParaRPr lang="pl-PL" dirty="0" smtClean="0"/>
          </a:p>
          <a:p>
            <a:pPr algn="ctr">
              <a:buNone/>
            </a:pPr>
            <a:r>
              <a:rPr lang="pl-PL" dirty="0" smtClean="0"/>
              <a:t>Praca zarobkowa lub niezarobkowa                      (</a:t>
            </a:r>
            <a:r>
              <a:rPr lang="pl-PL" dirty="0" err="1" smtClean="0"/>
              <a:t>n.p</a:t>
            </a:r>
            <a:r>
              <a:rPr lang="pl-PL" dirty="0" smtClean="0"/>
              <a:t>. wolontariat) wykonywana przez osobę fizyczną na rzecz innego podmiotu w ramach określonej więzi prawnej - lub bez żadnej więzi prawnej (</a:t>
            </a:r>
            <a:r>
              <a:rPr lang="pl-PL" dirty="0" err="1" smtClean="0"/>
              <a:t>n.p</a:t>
            </a:r>
            <a:r>
              <a:rPr lang="pl-PL" dirty="0" smtClean="0"/>
              <a:t>. praca na czarno), świadczona dobrowolnie lub przymusowo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ZATRUDNIENIE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NIEPRACOWNICZE                    PRACOWNICZE</a:t>
            </a:r>
          </a:p>
          <a:p>
            <a:pPr algn="ctr">
              <a:buNone/>
            </a:pPr>
            <a:r>
              <a:rPr lang="pl-PL" b="1" dirty="0" smtClean="0"/>
              <a:t>                                                  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                            PENALNE</a:t>
            </a:r>
          </a:p>
          <a:p>
            <a:pPr>
              <a:buNone/>
            </a:pPr>
            <a:r>
              <a:rPr lang="pl-PL" b="1" dirty="0" smtClean="0"/>
              <a:t>                        USTROJOWE</a:t>
            </a:r>
          </a:p>
          <a:p>
            <a:pPr>
              <a:buNone/>
            </a:pPr>
            <a:r>
              <a:rPr lang="pl-PL" b="1" dirty="0" smtClean="0"/>
              <a:t>               CYWILNOPRAWNE</a:t>
            </a:r>
          </a:p>
          <a:p>
            <a:pPr>
              <a:buNone/>
            </a:pPr>
            <a:r>
              <a:rPr lang="pl-PL" b="1" dirty="0" smtClean="0"/>
              <a:t>ADMINISTRACYJNOPRAWNE</a:t>
            </a:r>
          </a:p>
          <a:p>
            <a:pPr>
              <a:buNone/>
            </a:pPr>
            <a:r>
              <a:rPr lang="pl-PL" b="1" dirty="0" smtClean="0"/>
              <a:t> </a:t>
            </a:r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187624" y="2708920"/>
            <a:ext cx="1008112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2195736" y="2708920"/>
            <a:ext cx="864096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2195736" y="2708920"/>
            <a:ext cx="1296144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2195736" y="2708920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H="1">
            <a:off x="2699792" y="1916832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499992" y="1916832"/>
            <a:ext cx="230425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Zatrudnienie a wolontariat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Ustawa z dn.24 kwietnia 2003 r. o dzielności pożytku publicznego i o wolontariacie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Wolontariusz pracuje: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dirty="0" smtClean="0"/>
              <a:t>„ochotniczo i bez wynagrodzenia”</a:t>
            </a:r>
          </a:p>
          <a:p>
            <a:pPr algn="ctr">
              <a:buNone/>
            </a:pPr>
            <a:r>
              <a:rPr lang="pl-PL" dirty="0"/>
              <a:t>n</a:t>
            </a:r>
            <a:r>
              <a:rPr lang="pl-PL" dirty="0" smtClean="0"/>
              <a:t>a rzecz określonych w prawie podmiotów działających dla pożytku publicznego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3578618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Praca na podstawie obowiązku </a:t>
            </a:r>
          </a:p>
          <a:p>
            <a:pPr algn="ctr">
              <a:buNone/>
            </a:pPr>
            <a:r>
              <a:rPr lang="pl-PL" b="1" dirty="0" smtClean="0"/>
              <a:t>wynikającego z ustawy</a:t>
            </a:r>
          </a:p>
          <a:p>
            <a:pPr algn="ctr">
              <a:buNone/>
            </a:pPr>
            <a:endParaRPr lang="pl-PL" b="1" dirty="0"/>
          </a:p>
          <a:p>
            <a:pPr algn="r"/>
            <a:r>
              <a:rPr lang="pl-PL" dirty="0" smtClean="0"/>
              <a:t>Praca żołnierza odbywającego </a:t>
            </a:r>
          </a:p>
          <a:p>
            <a:pPr marL="109728" indent="0" algn="r">
              <a:buNone/>
            </a:pPr>
            <a:r>
              <a:rPr lang="pl-PL" dirty="0" smtClean="0"/>
              <a:t>służbę zasadniczą</a:t>
            </a:r>
          </a:p>
          <a:p>
            <a:pPr algn="r"/>
            <a:r>
              <a:rPr lang="pl-PL" dirty="0" smtClean="0"/>
              <a:t>Praca w celu zwalczania </a:t>
            </a:r>
          </a:p>
          <a:p>
            <a:pPr marL="109728" indent="0" algn="r">
              <a:buNone/>
            </a:pPr>
            <a:r>
              <a:rPr lang="pl-PL" dirty="0" smtClean="0"/>
              <a:t>klęski żywiołowej</a:t>
            </a:r>
          </a:p>
          <a:p>
            <a:pPr algn="r"/>
            <a:r>
              <a:rPr lang="pl-PL" dirty="0" smtClean="0"/>
              <a:t>Praca więźnia w zakładzie karnym oraz </a:t>
            </a:r>
          </a:p>
          <a:p>
            <a:pPr marL="109728" indent="0" algn="r">
              <a:buNone/>
            </a:pPr>
            <a:r>
              <a:rPr lang="pl-PL" dirty="0" smtClean="0"/>
              <a:t>środki przewidziane w kk </a:t>
            </a:r>
          </a:p>
          <a:p>
            <a:pPr marL="109728" indent="0" algn="r">
              <a:buNone/>
            </a:pPr>
            <a:r>
              <a:rPr lang="pl-PL" dirty="0" smtClean="0"/>
              <a:t>(praca dozorowana na cele publiczne)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59579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ZATRUDNIENIE</a:t>
            </a:r>
          </a:p>
          <a:p>
            <a:pPr algn="ctr">
              <a:buNone/>
            </a:pPr>
            <a:r>
              <a:rPr lang="pl-PL" b="1" dirty="0" smtClean="0"/>
              <a:t>VS</a:t>
            </a:r>
          </a:p>
          <a:p>
            <a:pPr algn="ctr">
              <a:buNone/>
            </a:pPr>
            <a:r>
              <a:rPr lang="pl-PL" b="1" dirty="0" smtClean="0"/>
              <a:t>SAMOZATRUDNIENIE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SAMOZATRUDNIENIE</a:t>
            </a:r>
          </a:p>
          <a:p>
            <a:pPr algn="r"/>
            <a:r>
              <a:rPr lang="pl-PL" dirty="0" smtClean="0"/>
              <a:t>osoba fizyczna </a:t>
            </a:r>
          </a:p>
          <a:p>
            <a:pPr algn="r"/>
            <a:r>
              <a:rPr lang="pl-PL" dirty="0" smtClean="0"/>
              <a:t>prowadzi indywidualną działalność gospodarczą (przedsiębiorca)</a:t>
            </a:r>
          </a:p>
          <a:p>
            <a:pPr algn="r"/>
            <a:r>
              <a:rPr lang="pl-PL" dirty="0" smtClean="0"/>
              <a:t>nie zatrudnia innych osób fizycznych</a:t>
            </a:r>
          </a:p>
          <a:p>
            <a:pPr algn="r"/>
            <a:r>
              <a:rPr lang="pl-PL" dirty="0" smtClean="0"/>
              <a:t>względnie trwały związek z jednym lub niewielka ilością kontrahentów</a:t>
            </a:r>
          </a:p>
          <a:p>
            <a:pPr algn="r"/>
            <a:r>
              <a:rPr lang="pl-PL" dirty="0" smtClean="0"/>
              <a:t>kontrahent dominuje w zakresie ustalania warunków </a:t>
            </a:r>
            <a:r>
              <a:rPr lang="pl-PL" dirty="0" smtClean="0"/>
              <a:t>współpracy (zależność ekonomiczna)</a:t>
            </a:r>
            <a:endParaRPr lang="pl-PL" dirty="0" smtClean="0"/>
          </a:p>
          <a:p>
            <a:pPr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1079933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PRAWO PRACY</a:t>
            </a:r>
          </a:p>
          <a:p>
            <a:pPr algn="just">
              <a:buNone/>
            </a:pPr>
            <a:r>
              <a:rPr lang="pl-PL" dirty="0" smtClean="0"/>
              <a:t>	Prawo pracy to ogół norm prawnych (gałąź prawa), które kompleksowo regulują:</a:t>
            </a:r>
          </a:p>
          <a:p>
            <a:pPr algn="just"/>
            <a:r>
              <a:rPr lang="pl-PL" dirty="0" smtClean="0"/>
              <a:t>prawa i obowiązki stron oraz zasady postępowania w zakresie indywidualnego stosunku pracy, oraz</a:t>
            </a:r>
          </a:p>
          <a:p>
            <a:pPr algn="just"/>
            <a:r>
              <a:rPr lang="pl-PL" dirty="0" smtClean="0"/>
              <a:t>zbiorowe stosunki pracy dotyczących organizacji pracodawców i pracowników, porozumień zbiorowych i sporów zbiorowych, a także partycypacji pracowniczej i dialogu w zbiorowych stosunkach pracy.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sz="4800" dirty="0" smtClean="0"/>
              <a:t>Prawo </a:t>
            </a:r>
            <a:r>
              <a:rPr lang="pl-PL" sz="4800" dirty="0" smtClean="0"/>
              <a:t>„pracy”</a:t>
            </a:r>
            <a:endParaRPr lang="pl-PL" sz="4800" dirty="0" smtClean="0"/>
          </a:p>
          <a:p>
            <a:pPr algn="ctr">
              <a:buNone/>
            </a:pPr>
            <a:endParaRPr lang="pl-PL" sz="4800" dirty="0" smtClean="0"/>
          </a:p>
          <a:p>
            <a:pPr algn="r">
              <a:buNone/>
            </a:pPr>
            <a:r>
              <a:rPr lang="pl-PL" sz="4800" dirty="0" smtClean="0"/>
              <a:t>…czyli czego?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PRAWO PRACY - PRZEDMIOT REGULACJI: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Po pierwsze…</a:t>
            </a:r>
          </a:p>
          <a:p>
            <a:pPr>
              <a:buNone/>
            </a:pPr>
            <a:r>
              <a:rPr lang="pl-PL" dirty="0" smtClean="0"/>
              <a:t>	…społeczne stosunki pracy (indywidualne i zbiorowe) związane z </a:t>
            </a:r>
            <a:r>
              <a:rPr lang="pl-PL" dirty="0" smtClean="0"/>
              <a:t>wykonywaniem </a:t>
            </a:r>
            <a:r>
              <a:rPr lang="pl-PL" dirty="0" smtClean="0"/>
              <a:t>pracy dobrowolnie podporządkowanej,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PRAWO PRACY - PRZEDMIOT REGULACJI:</a:t>
            </a:r>
          </a:p>
          <a:p>
            <a:pPr>
              <a:buNone/>
            </a:pPr>
            <a:r>
              <a:rPr lang="pl-PL" dirty="0" smtClean="0"/>
              <a:t>Po drugie…</a:t>
            </a:r>
          </a:p>
          <a:p>
            <a:pPr>
              <a:buNone/>
            </a:pPr>
            <a:r>
              <a:rPr lang="pl-PL" dirty="0" smtClean="0"/>
              <a:t>	…inne stosunki społeczne związane z indywidualnym stosunkiem prac i zbiorowymi stosunkami pracy:</a:t>
            </a:r>
          </a:p>
          <a:p>
            <a:pPr algn="r">
              <a:buNone/>
            </a:pPr>
            <a:r>
              <a:rPr lang="pl-PL" dirty="0" smtClean="0"/>
              <a:t>- stosunki pośrednictwa i poradnictwa pracy,</a:t>
            </a:r>
          </a:p>
          <a:p>
            <a:pPr algn="r">
              <a:buNone/>
            </a:pPr>
            <a:r>
              <a:rPr lang="pl-PL" dirty="0" smtClean="0"/>
              <a:t>- stosunki nadzoru nad warunkami pracy,</a:t>
            </a:r>
          </a:p>
          <a:p>
            <a:pPr algn="r">
              <a:buNone/>
            </a:pPr>
            <a:r>
              <a:rPr lang="pl-PL" dirty="0" smtClean="0"/>
              <a:t>		- stosunki związane z rozstrzyganiem sporów ze stosunku pracy,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PRAWO PRACY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Indywidualne                              Zbiorowe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420888"/>
            <a:ext cx="2448272" cy="1296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420888"/>
            <a:ext cx="2736304" cy="13681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sz="4800" dirty="0" smtClean="0"/>
              <a:t>PRACA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PRACA: </a:t>
            </a:r>
          </a:p>
          <a:p>
            <a:endParaRPr lang="pl-PL" dirty="0" smtClean="0"/>
          </a:p>
          <a:p>
            <a:r>
              <a:rPr lang="pl-PL" dirty="0" smtClean="0"/>
              <a:t>celowa działalność </a:t>
            </a:r>
            <a:r>
              <a:rPr lang="pl-PL" b="1" u="sng" dirty="0" smtClean="0"/>
              <a:t>człowieka</a:t>
            </a:r>
            <a:r>
              <a:rPr lang="pl-PL" dirty="0" smtClean="0"/>
              <a:t>, w której procesie przekształca on z pomocą narzędzi pracy (maszyn, urządzeń, środków technicznych) przedmioty pracy i przystosowuje je do potrzeb oraz świadczy określone usługi materialne i niematerialne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PRACA: 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dirty="0" smtClean="0"/>
              <a:t>świadoma czynność </a:t>
            </a:r>
            <a:r>
              <a:rPr lang="pl-PL" b="1" u="sng" dirty="0" smtClean="0"/>
              <a:t>człowieka</a:t>
            </a:r>
            <a:r>
              <a:rPr lang="pl-PL" dirty="0" smtClean="0"/>
              <a:t> polegająca na wkładanym wysiłku (działalność lub oddziaływanie) człowieka w celu osiągnięcia założonego przez niego celu; czynności umysłowe i fizyczne podejmowane dla realizacji zamierzonego celu.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400" b="1" dirty="0" smtClean="0"/>
              <a:t>PRACA</a:t>
            </a:r>
            <a:r>
              <a:rPr lang="pl-PL" sz="4400" b="1" dirty="0"/>
              <a:t> </a:t>
            </a:r>
            <a:r>
              <a:rPr lang="pl-PL" sz="4400" b="1" dirty="0" smtClean="0"/>
              <a:t>– </a:t>
            </a:r>
            <a:r>
              <a:rPr lang="pl-PL" sz="4400" b="1" dirty="0" smtClean="0"/>
              <a:t>ALE  </a:t>
            </a:r>
            <a:r>
              <a:rPr lang="pl-PL" sz="4400" b="1" dirty="0" smtClean="0"/>
              <a:t>JAKA? </a:t>
            </a:r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250355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PRACA – ALE ZAROBKOWA !!!</a:t>
            </a:r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PRACA – ALE PODDANA REGULACJI PRAWNEJ!!!</a:t>
            </a:r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1969883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endParaRPr lang="pl-PL" sz="4800" dirty="0" smtClean="0"/>
          </a:p>
          <a:p>
            <a:pPr algn="ctr">
              <a:buNone/>
            </a:pPr>
            <a:r>
              <a:rPr lang="pl-PL" sz="4800" dirty="0" smtClean="0"/>
              <a:t>PRACA – ALE W RAMACH</a:t>
            </a:r>
            <a:endParaRPr lang="pl-PL" sz="4800" dirty="0" smtClean="0"/>
          </a:p>
          <a:p>
            <a:pPr algn="ctr">
              <a:buNone/>
            </a:pPr>
            <a:r>
              <a:rPr lang="pl-PL" sz="4800" dirty="0" smtClean="0"/>
              <a:t>ZATRUDNIENIA</a:t>
            </a:r>
            <a:endParaRPr lang="pl-PL" sz="4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</TotalTime>
  <Words>415</Words>
  <Application>Microsoft Office PowerPoint</Application>
  <PresentationFormat>Pokaz na ekranie (4:3)</PresentationFormat>
  <Paragraphs>126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Hol</vt:lpstr>
      <vt:lpstr>Podstawy Prawa pracy SSA(3)II  Prawo pracy - wprowadzenie 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pracy Wprowadzenie</dc:title>
  <dc:creator>borowicz</dc:creator>
  <cp:lastModifiedBy>Jacek</cp:lastModifiedBy>
  <cp:revision>19</cp:revision>
  <dcterms:created xsi:type="dcterms:W3CDTF">2014-10-06T12:45:42Z</dcterms:created>
  <dcterms:modified xsi:type="dcterms:W3CDTF">2019-02-26T09:23:53Z</dcterms:modified>
</cp:coreProperties>
</file>