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3" r:id="rId5"/>
    <p:sldId id="264" r:id="rId6"/>
    <p:sldId id="265" r:id="rId7"/>
    <p:sldId id="266" r:id="rId8"/>
    <p:sldId id="267" r:id="rId9"/>
    <p:sldId id="259" r:id="rId10"/>
    <p:sldId id="268" r:id="rId11"/>
    <p:sldId id="273" r:id="rId12"/>
    <p:sldId id="272" r:id="rId13"/>
    <p:sldId id="271" r:id="rId14"/>
    <p:sldId id="270" r:id="rId15"/>
    <p:sldId id="274" r:id="rId16"/>
    <p:sldId id="275" r:id="rId17"/>
    <p:sldId id="276" r:id="rId18"/>
    <p:sldId id="262" r:id="rId19"/>
    <p:sldId id="269" r:id="rId20"/>
    <p:sldId id="277" r:id="rId21"/>
    <p:sldId id="282" r:id="rId22"/>
    <p:sldId id="278" r:id="rId23"/>
    <p:sldId id="281" r:id="rId24"/>
    <p:sldId id="280" r:id="rId25"/>
    <p:sldId id="279" r:id="rId26"/>
    <p:sldId id="283"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4" name="Tytuł 13"/>
          <p:cNvSpPr>
            <a:spLocks noGrp="1"/>
          </p:cNvSpPr>
          <p:nvPr>
            <p:ph type="ctrTitle"/>
          </p:nvPr>
        </p:nvSpPr>
        <p:spPr>
          <a:xfrm>
            <a:off x="1432560" y="359898"/>
            <a:ext cx="7406640" cy="1472184"/>
          </a:xfrm>
        </p:spPr>
        <p:txBody>
          <a:bodyPr anchor="b"/>
          <a:lstStyle>
            <a:lvl1pPr algn="l">
              <a:defRPr/>
            </a:lvl1pPr>
            <a:extLst/>
          </a:lstStyle>
          <a:p>
            <a:r>
              <a:rPr kumimoji="0" lang="pl-PL" smtClean="0"/>
              <a:t>Kliknij, aby edytować styl</a:t>
            </a:r>
            <a:endParaRPr kumimoji="0"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20" name="Symbol zastępczy stopki 19"/>
          <p:cNvSpPr>
            <a:spLocks noGrp="1"/>
          </p:cNvSpPr>
          <p:nvPr>
            <p:ph type="ftr" sz="quarter" idx="11"/>
          </p:nvPr>
        </p:nvSpPr>
        <p:spPr/>
        <p:txBody>
          <a:bodyPr/>
          <a:lstStyle>
            <a:extLst/>
          </a:lstStyle>
          <a:p>
            <a:endParaRPr lang="pl-PL"/>
          </a:p>
        </p:txBody>
      </p:sp>
      <p:sp>
        <p:nvSpPr>
          <p:cNvPr id="10" name="Symbol zastępczy numeru slajdu 9"/>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Prostokąt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Prostokąt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nchor="ct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Prostokąt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ymbol zastępczy daty 1"/>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6" name="Prostokąt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06.10.2019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8"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l-PL" smtClean="0"/>
              <a:t>Kliknij ikonę, aby dodać obraz</a:t>
            </a:r>
            <a:endParaRPr kumimoji="0" lang="en-US" dirty="0"/>
          </a:p>
        </p:txBody>
      </p:sp>
      <p:sp>
        <p:nvSpPr>
          <p:cNvPr id="9" name="Schemat blokowy: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chemat blokowy: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Prostokąt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ymbol zastępczy tytułu 4"/>
          <p:cNvSpPr>
            <a:spLocks noGrp="1"/>
          </p:cNvSpPr>
          <p:nvPr>
            <p:ph type="title"/>
          </p:nvPr>
        </p:nvSpPr>
        <p:spPr>
          <a:xfrm>
            <a:off x="1435608" y="274638"/>
            <a:ext cx="7498080" cy="1143000"/>
          </a:xfrm>
          <a:prstGeom prst="rect">
            <a:avLst/>
          </a:prstGeom>
        </p:spPr>
        <p:txBody>
          <a:bodyPr anchor="ctr">
            <a:normAutofit/>
          </a:bodyPr>
          <a:lstStyle>
            <a:extLst/>
          </a:lstStyle>
          <a:p>
            <a:r>
              <a:rPr kumimoji="0" lang="pl-PL" smtClean="0"/>
              <a:t>Kliknij, aby edytować styl</a:t>
            </a:r>
            <a:endParaRPr kumimoji="0" lang="en-US"/>
          </a:p>
        </p:txBody>
      </p:sp>
      <p:sp>
        <p:nvSpPr>
          <p:cNvPr id="9" name="Symbol zastępczy tekst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221E02-25CB-4963-84BC-0813985E7D90}" type="datetimeFigureOut">
              <a:rPr lang="pl-PL" smtClean="0"/>
              <a:pPr/>
              <a:t>06.10.2019</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l-PL"/>
          </a:p>
        </p:txBody>
      </p:sp>
      <p:sp>
        <p:nvSpPr>
          <p:cNvPr id="22" name="Symbol zastępczy numeru slajd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9B7C76-EFF2-4CD8-A475-4750F11B4BC6}" type="slidenum">
              <a:rPr lang="pl-PL" smtClean="0"/>
              <a:pPr/>
              <a:t>‹#›</a:t>
            </a:fld>
            <a:endParaRPr lang="pl-PL"/>
          </a:p>
        </p:txBody>
      </p:sp>
      <p:sp>
        <p:nvSpPr>
          <p:cNvPr id="15" name="Prostokąt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Prawo karne</a:t>
            </a:r>
            <a:br>
              <a:rPr lang="pl-PL" dirty="0" smtClean="0"/>
            </a:br>
            <a:r>
              <a:rPr lang="pl-PL" dirty="0" smtClean="0"/>
              <a:t>Stacjonarne Studia Administracji</a:t>
            </a:r>
            <a:endParaRPr lang="pl-PL" dirty="0"/>
          </a:p>
        </p:txBody>
      </p:sp>
      <p:sp>
        <p:nvSpPr>
          <p:cNvPr id="3" name="Podtytuł 2"/>
          <p:cNvSpPr>
            <a:spLocks noGrp="1"/>
          </p:cNvSpPr>
          <p:nvPr>
            <p:ph type="subTitle" idx="1"/>
          </p:nvPr>
        </p:nvSpPr>
        <p:spPr>
          <a:xfrm>
            <a:off x="1432560" y="1850064"/>
            <a:ext cx="7406640" cy="4315240"/>
          </a:xfrm>
        </p:spPr>
        <p:txBody>
          <a:bodyPr>
            <a:normAutofit fontScale="92500" lnSpcReduction="20000"/>
          </a:bodyPr>
          <a:lstStyle/>
          <a:p>
            <a:r>
              <a:rPr lang="pl-PL" dirty="0" smtClean="0"/>
              <a:t>rok akademicki 2019/2020</a:t>
            </a:r>
          </a:p>
          <a:p>
            <a:r>
              <a:rPr lang="pl-PL" dirty="0" smtClean="0"/>
              <a:t>zajęcia 1</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pPr algn="r"/>
            <a:r>
              <a:rPr lang="pl-PL" dirty="0" smtClean="0"/>
              <a:t>mgr Paulina Jezierska</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i="1" dirty="0" err="1" smtClean="0"/>
              <a:t>Nullum</a:t>
            </a:r>
            <a:r>
              <a:rPr lang="pl-PL" i="1" dirty="0" smtClean="0"/>
              <a:t> </a:t>
            </a:r>
            <a:r>
              <a:rPr lang="pl-PL" i="1" dirty="0" err="1" smtClean="0"/>
              <a:t>crimen</a:t>
            </a:r>
            <a:r>
              <a:rPr lang="pl-PL" i="1" dirty="0" smtClean="0"/>
              <a:t> sine </a:t>
            </a:r>
            <a:r>
              <a:rPr lang="pl-PL" i="1" dirty="0" err="1" smtClean="0"/>
              <a:t>lege</a:t>
            </a:r>
            <a:endParaRPr lang="pl-PL" i="1" dirty="0"/>
          </a:p>
        </p:txBody>
      </p:sp>
      <p:sp>
        <p:nvSpPr>
          <p:cNvPr id="4" name="Symbol zastępczy zawartości 3"/>
          <p:cNvSpPr>
            <a:spLocks noGrp="1"/>
          </p:cNvSpPr>
          <p:nvPr>
            <p:ph idx="1"/>
          </p:nvPr>
        </p:nvSpPr>
        <p:spPr>
          <a:xfrm>
            <a:off x="1435608" y="1447800"/>
            <a:ext cx="7498080" cy="4861520"/>
          </a:xfrm>
        </p:spPr>
        <p:txBody>
          <a:bodyPr>
            <a:normAutofit fontScale="85000" lnSpcReduction="10000"/>
          </a:bodyPr>
          <a:lstStyle/>
          <a:p>
            <a:pPr algn="just"/>
            <a:r>
              <a:rPr lang="pl-PL" dirty="0" smtClean="0"/>
              <a:t>Odpowiedzialności karnej podlega ten tylko, kto dopuścił się czynu zabronionego pod groźbą kary przez ustawę obowiązującą w czasie jego popełnienia. Zasada ta nie stoi na przeszkodzie ukaraniu za czyn, który w czasie jego popełnienia stanowił przestępstwo w myśl prawa międzynarodowego (art. 42 ust. 1 Konstytucji RP).</a:t>
            </a:r>
          </a:p>
          <a:p>
            <a:pPr algn="just">
              <a:buNone/>
            </a:pPr>
            <a:endParaRPr lang="pl-PL" dirty="0" smtClean="0"/>
          </a:p>
          <a:p>
            <a:pPr algn="just"/>
            <a:r>
              <a:rPr lang="pl-PL" dirty="0" smtClean="0"/>
              <a:t>Odpowiedzialności karnej podlega ten tylko, kto popełnia czyn zabroniony pod groźbą kary przez ustawę obowiązującą w czasie jego popełnienia. (art. 1 §  </a:t>
            </a:r>
            <a:r>
              <a:rPr lang="pl-PL" dirty="0" err="1" smtClean="0"/>
              <a:t>1</a:t>
            </a:r>
            <a:r>
              <a:rPr lang="pl-PL" dirty="0" smtClean="0"/>
              <a:t> k.k.).</a:t>
            </a:r>
          </a:p>
          <a:p>
            <a:pPr algn="just"/>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err="1" smtClean="0"/>
              <a:t>Nullum</a:t>
            </a:r>
            <a:r>
              <a:rPr lang="pl-PL" i="1" dirty="0" smtClean="0"/>
              <a:t> </a:t>
            </a:r>
            <a:r>
              <a:rPr lang="pl-PL" i="1" dirty="0" err="1" smtClean="0"/>
              <a:t>crimen</a:t>
            </a:r>
            <a:r>
              <a:rPr lang="pl-PL" i="1" dirty="0" smtClean="0"/>
              <a:t> sine </a:t>
            </a:r>
            <a:r>
              <a:rPr lang="pl-PL" i="1" dirty="0" err="1" smtClean="0"/>
              <a:t>lege</a:t>
            </a:r>
            <a:r>
              <a:rPr lang="pl-PL" i="1" dirty="0" smtClean="0"/>
              <a:t> - postulaty</a:t>
            </a:r>
            <a:endParaRPr lang="pl-PL" i="1" dirty="0"/>
          </a:p>
        </p:txBody>
      </p:sp>
      <p:sp>
        <p:nvSpPr>
          <p:cNvPr id="3" name="Symbol zastępczy zawartości 2"/>
          <p:cNvSpPr>
            <a:spLocks noGrp="1"/>
          </p:cNvSpPr>
          <p:nvPr>
            <p:ph idx="1"/>
          </p:nvPr>
        </p:nvSpPr>
        <p:spPr>
          <a:xfrm>
            <a:off x="1435608" y="1447800"/>
            <a:ext cx="7498080" cy="4933528"/>
          </a:xfrm>
        </p:spPr>
        <p:txBody>
          <a:bodyPr>
            <a:normAutofit fontScale="92500" lnSpcReduction="10000"/>
          </a:bodyPr>
          <a:lstStyle/>
          <a:p>
            <a:pPr algn="just"/>
            <a:r>
              <a:rPr lang="pl-PL" dirty="0" smtClean="0"/>
              <a:t>wyłącznie ustawowej typizacji przestępstw – </a:t>
            </a:r>
            <a:r>
              <a:rPr lang="pl-PL" i="1" dirty="0" err="1" smtClean="0"/>
              <a:t>nullum</a:t>
            </a:r>
            <a:r>
              <a:rPr lang="pl-PL" i="1" dirty="0" smtClean="0"/>
              <a:t> </a:t>
            </a:r>
            <a:r>
              <a:rPr lang="pl-PL" i="1" dirty="0" err="1" smtClean="0"/>
              <a:t>crimen</a:t>
            </a:r>
            <a:r>
              <a:rPr lang="pl-PL" i="1" dirty="0" smtClean="0"/>
              <a:t> sine </a:t>
            </a:r>
            <a:r>
              <a:rPr lang="pl-PL" i="1" dirty="0" err="1" smtClean="0"/>
              <a:t>lege</a:t>
            </a:r>
            <a:r>
              <a:rPr lang="pl-PL" i="1" dirty="0" smtClean="0"/>
              <a:t> </a:t>
            </a:r>
            <a:r>
              <a:rPr lang="pl-PL" i="1" dirty="0" err="1" smtClean="0"/>
              <a:t>scripta</a:t>
            </a:r>
            <a:r>
              <a:rPr lang="pl-PL" dirty="0" smtClean="0"/>
              <a:t>;</a:t>
            </a:r>
          </a:p>
          <a:p>
            <a:pPr algn="just"/>
            <a:r>
              <a:rPr lang="pl-PL" dirty="0" smtClean="0"/>
              <a:t>maksymalnej określoności tworzonych typów przestępstw – </a:t>
            </a:r>
            <a:r>
              <a:rPr lang="pl-PL" i="1" dirty="0" err="1" smtClean="0"/>
              <a:t>nullum</a:t>
            </a:r>
            <a:r>
              <a:rPr lang="pl-PL" i="1" dirty="0" smtClean="0"/>
              <a:t> </a:t>
            </a:r>
            <a:r>
              <a:rPr lang="pl-PL" i="1" dirty="0" err="1" smtClean="0"/>
              <a:t>crimen</a:t>
            </a:r>
            <a:r>
              <a:rPr lang="pl-PL" i="1" dirty="0" smtClean="0"/>
              <a:t> sine </a:t>
            </a:r>
            <a:r>
              <a:rPr lang="pl-PL" i="1" dirty="0" err="1" smtClean="0"/>
              <a:t>lege</a:t>
            </a:r>
            <a:r>
              <a:rPr lang="pl-PL" i="1" dirty="0" smtClean="0"/>
              <a:t> certa;</a:t>
            </a:r>
          </a:p>
          <a:p>
            <a:pPr algn="just"/>
            <a:r>
              <a:rPr lang="pl-PL" dirty="0" smtClean="0"/>
              <a:t>wykluczający wsteczne działanie ustawy w sposób pogarszający sytuację sprawcy – </a:t>
            </a:r>
            <a:r>
              <a:rPr lang="pl-PL" i="1" dirty="0" err="1" smtClean="0"/>
              <a:t>nullum</a:t>
            </a:r>
            <a:r>
              <a:rPr lang="pl-PL" i="1" dirty="0" smtClean="0"/>
              <a:t> </a:t>
            </a:r>
            <a:r>
              <a:rPr lang="pl-PL" i="1" dirty="0" err="1" smtClean="0"/>
              <a:t>crimen</a:t>
            </a:r>
            <a:r>
              <a:rPr lang="pl-PL" i="1" dirty="0" smtClean="0"/>
              <a:t> sine </a:t>
            </a:r>
            <a:r>
              <a:rPr lang="pl-PL" i="1" dirty="0" err="1" smtClean="0"/>
              <a:t>lege</a:t>
            </a:r>
            <a:r>
              <a:rPr lang="pl-PL" i="1" dirty="0" smtClean="0"/>
              <a:t> </a:t>
            </a:r>
            <a:r>
              <a:rPr lang="pl-PL" i="1" dirty="0" err="1" smtClean="0"/>
              <a:t>praevia</a:t>
            </a:r>
            <a:endParaRPr lang="pl-PL" i="1" dirty="0" smtClean="0"/>
          </a:p>
          <a:p>
            <a:pPr algn="just"/>
            <a:r>
              <a:rPr lang="pl-PL" dirty="0" smtClean="0"/>
              <a:t>niestosowania niekorzystnej dla sprawcy analogii oraz wykładni rozszerzającej – </a:t>
            </a:r>
            <a:r>
              <a:rPr lang="pl-PL" i="1" dirty="0" err="1" smtClean="0"/>
              <a:t>nullum</a:t>
            </a:r>
            <a:r>
              <a:rPr lang="pl-PL" i="1" dirty="0" smtClean="0"/>
              <a:t> </a:t>
            </a:r>
            <a:r>
              <a:rPr lang="pl-PL" i="1" dirty="0" err="1" smtClean="0"/>
              <a:t>crimen</a:t>
            </a:r>
            <a:r>
              <a:rPr lang="pl-PL" i="1" dirty="0" smtClean="0"/>
              <a:t> sine </a:t>
            </a:r>
            <a:r>
              <a:rPr lang="pl-PL" i="1" dirty="0" err="1" smtClean="0"/>
              <a:t>lege</a:t>
            </a:r>
            <a:r>
              <a:rPr lang="pl-PL" i="1" dirty="0" smtClean="0"/>
              <a:t> </a:t>
            </a:r>
            <a:r>
              <a:rPr lang="pl-PL" i="1" dirty="0" err="1" smtClean="0"/>
              <a:t>stricta</a:t>
            </a:r>
            <a:r>
              <a:rPr lang="pl-PL" i="1" dirty="0" smtClean="0"/>
              <a:t>.</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err="1" smtClean="0"/>
              <a:t>Nullum</a:t>
            </a:r>
            <a:r>
              <a:rPr lang="pl-PL" i="1" dirty="0" smtClean="0"/>
              <a:t> </a:t>
            </a:r>
            <a:r>
              <a:rPr lang="pl-PL" i="1" dirty="0" err="1" smtClean="0"/>
              <a:t>crimen</a:t>
            </a:r>
            <a:r>
              <a:rPr lang="pl-PL" i="1" dirty="0" smtClean="0"/>
              <a:t> sine </a:t>
            </a:r>
            <a:r>
              <a:rPr lang="pl-PL" i="1" dirty="0" err="1" smtClean="0"/>
              <a:t>periculo</a:t>
            </a:r>
            <a:r>
              <a:rPr lang="pl-PL" i="1" dirty="0" smtClean="0"/>
              <a:t> </a:t>
            </a:r>
            <a:r>
              <a:rPr lang="pl-PL" i="1" dirty="0" err="1" smtClean="0"/>
              <a:t>sociali</a:t>
            </a:r>
            <a:endParaRPr lang="pl-PL" i="1" dirty="0"/>
          </a:p>
        </p:txBody>
      </p:sp>
      <p:sp>
        <p:nvSpPr>
          <p:cNvPr id="3" name="Symbol zastępczy zawartości 2"/>
          <p:cNvSpPr>
            <a:spLocks noGrp="1"/>
          </p:cNvSpPr>
          <p:nvPr>
            <p:ph idx="1"/>
          </p:nvPr>
        </p:nvSpPr>
        <p:spPr/>
        <p:txBody>
          <a:bodyPr>
            <a:normAutofit fontScale="62500" lnSpcReduction="20000"/>
          </a:bodyPr>
          <a:lstStyle/>
          <a:p>
            <a:pPr algn="just"/>
            <a:r>
              <a:rPr lang="pl-PL" dirty="0" smtClean="0"/>
              <a:t>Nie stanowi przestępstwa czyn zabroniony, którego społeczna szkodliwość jest znikoma (art. 1 § 2 k.k.).</a:t>
            </a:r>
          </a:p>
          <a:p>
            <a:pPr algn="just"/>
            <a:r>
              <a:rPr lang="pl-PL" b="1" dirty="0" smtClean="0"/>
              <a:t>Dla oceny stopnia społecznej szkodliwości czynu nie mają znaczenia takie okoliczności, jak np. dotychczasowa karalność, dobra opinia o sprawcy, tryb życia, płacenie alimentów </a:t>
            </a:r>
            <a:r>
              <a:rPr lang="pl-PL" dirty="0" smtClean="0"/>
              <a:t>(por. np. wyr. SN z 11.4.2011 r., IV </a:t>
            </a:r>
            <a:r>
              <a:rPr lang="pl-PL" dirty="0" err="1" smtClean="0"/>
              <a:t>KK</a:t>
            </a:r>
            <a:r>
              <a:rPr lang="pl-PL" dirty="0" smtClean="0"/>
              <a:t> 382/11, </a:t>
            </a:r>
            <a:r>
              <a:rPr lang="pl-PL" dirty="0" err="1" smtClean="0"/>
              <a:t>niepubl</a:t>
            </a:r>
            <a:r>
              <a:rPr lang="pl-PL" dirty="0" smtClean="0"/>
              <a:t>.).</a:t>
            </a:r>
          </a:p>
          <a:p>
            <a:pPr algn="just"/>
            <a:r>
              <a:rPr lang="pl-PL" dirty="0" smtClean="0"/>
              <a:t>Natomiast w literaturze wskazuje się znaczenie dla społecznie ujemnej oceny zachowania sprawcy takich czynników osobowych czy osobistych, które znajdują bezpośredni wyraz w popełnionym czynie (zob. szerzej </a:t>
            </a:r>
            <a:r>
              <a:rPr lang="pl-PL" i="1" dirty="0" smtClean="0"/>
              <a:t>T. Kaczmarek</a:t>
            </a:r>
            <a:r>
              <a:rPr lang="pl-PL" dirty="0" smtClean="0"/>
              <a:t>, w: </a:t>
            </a:r>
            <a:r>
              <a:rPr lang="pl-PL" i="1" dirty="0" smtClean="0"/>
              <a:t>Dębski</a:t>
            </a:r>
            <a:r>
              <a:rPr lang="pl-PL" dirty="0" smtClean="0"/>
              <a:t> (red.), System, t. 3, 2012, s. </a:t>
            </a:r>
            <a:r>
              <a:rPr lang="pl-PL" dirty="0" err="1" smtClean="0"/>
              <a:t>240–304</a:t>
            </a:r>
            <a:r>
              <a:rPr lang="pl-PL" dirty="0" smtClean="0"/>
              <a:t>; także </a:t>
            </a:r>
            <a:r>
              <a:rPr lang="pl-PL" i="1" dirty="0" smtClean="0"/>
              <a:t>R. </a:t>
            </a:r>
            <a:r>
              <a:rPr lang="pl-PL" i="1" dirty="0" err="1" smtClean="0"/>
              <a:t>Zawłocki</a:t>
            </a:r>
            <a:r>
              <a:rPr lang="pl-PL" dirty="0" smtClean="0"/>
              <a:t>, Społeczna szkodliwość, s. </a:t>
            </a:r>
            <a:r>
              <a:rPr lang="pl-PL" dirty="0" err="1" smtClean="0"/>
              <a:t>293–309</a:t>
            </a:r>
            <a:r>
              <a:rPr lang="pl-PL" dirty="0" smtClean="0"/>
              <a:t>).</a:t>
            </a:r>
          </a:p>
          <a:p>
            <a:pPr algn="just"/>
            <a:r>
              <a:rPr lang="pl-PL" dirty="0" smtClean="0"/>
              <a:t>Jeżeli stopień społecznej szkodliwości jest </a:t>
            </a:r>
            <a:r>
              <a:rPr lang="pl-PL" b="1" dirty="0" smtClean="0"/>
              <a:t>znikomy</a:t>
            </a:r>
            <a:r>
              <a:rPr lang="pl-PL" dirty="0" smtClean="0"/>
              <a:t>, a tym bardziej niższy od znikomego, czyn sprawcy nie może stanowić przestępstwa, nawet jeżeli mieści się w ramach ustawowych znamion czynu zabronionego. W takim przypadku nie wszczyna się postępowania karnego, a wszczęte należy umorzyć na zasadzie art. 17 § 1 </a:t>
            </a:r>
            <a:r>
              <a:rPr lang="pl-PL" dirty="0" err="1" smtClean="0"/>
              <a:t>pkt</a:t>
            </a:r>
            <a:r>
              <a:rPr lang="pl-PL" dirty="0" smtClean="0"/>
              <a:t> 3 k.p.k.</a:t>
            </a:r>
          </a:p>
          <a:p>
            <a:pPr algn="just"/>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err="1" smtClean="0"/>
              <a:t>Nullum</a:t>
            </a:r>
            <a:r>
              <a:rPr lang="pl-PL" i="1" dirty="0" smtClean="0"/>
              <a:t> </a:t>
            </a:r>
            <a:r>
              <a:rPr lang="pl-PL" i="1" dirty="0" err="1" smtClean="0"/>
              <a:t>crimen</a:t>
            </a:r>
            <a:r>
              <a:rPr lang="pl-PL" i="1" dirty="0" smtClean="0"/>
              <a:t> sine </a:t>
            </a:r>
            <a:r>
              <a:rPr lang="pl-PL" i="1" dirty="0" err="1" smtClean="0"/>
              <a:t>culpa</a:t>
            </a:r>
            <a:endParaRPr lang="pl-PL" i="1" dirty="0"/>
          </a:p>
        </p:txBody>
      </p:sp>
      <p:sp>
        <p:nvSpPr>
          <p:cNvPr id="3" name="Symbol zastępczy zawartości 2"/>
          <p:cNvSpPr>
            <a:spLocks noGrp="1"/>
          </p:cNvSpPr>
          <p:nvPr>
            <p:ph idx="1"/>
          </p:nvPr>
        </p:nvSpPr>
        <p:spPr/>
        <p:txBody>
          <a:bodyPr/>
          <a:lstStyle/>
          <a:p>
            <a:pPr algn="just"/>
            <a:r>
              <a:rPr lang="pl-PL" dirty="0" smtClean="0"/>
              <a:t>Nie popełnia przestępstwa sprawca czynu zabronionego, jeżeli nie można mu przypisać winy w czasie czynu (art. 1 §  3 k.k.</a:t>
            </a:r>
          </a:p>
          <a:p>
            <a:pPr algn="just"/>
            <a:r>
              <a:rPr lang="pl-PL" dirty="0" smtClean="0"/>
              <a:t>Odpowiedzialność wyłącznie za czyn zawiniony.</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smtClean="0"/>
              <a:t>Nulla poena sine </a:t>
            </a:r>
            <a:r>
              <a:rPr lang="pl-PL" i="1" dirty="0" err="1" smtClean="0"/>
              <a:t>lege</a:t>
            </a:r>
            <a:endParaRPr lang="pl-PL" i="1" dirty="0"/>
          </a:p>
        </p:txBody>
      </p:sp>
      <p:sp>
        <p:nvSpPr>
          <p:cNvPr id="3" name="Symbol zastępczy zawartości 2"/>
          <p:cNvSpPr>
            <a:spLocks noGrp="1"/>
          </p:cNvSpPr>
          <p:nvPr>
            <p:ph idx="1"/>
          </p:nvPr>
        </p:nvSpPr>
        <p:spPr/>
        <p:txBody>
          <a:bodyPr/>
          <a:lstStyle/>
          <a:p>
            <a:pPr algn="just"/>
            <a:r>
              <a:rPr lang="pl-PL" dirty="0" smtClean="0"/>
              <a:t>Zagrożenie karą musi być ustawowo określone.</a:t>
            </a:r>
          </a:p>
          <a:p>
            <a:pPr algn="just">
              <a:buNone/>
            </a:pPr>
            <a:endParaRPr lang="pl-PL" dirty="0" smtClean="0"/>
          </a:p>
          <a:p>
            <a:pPr algn="just"/>
            <a:r>
              <a:rPr lang="pl-PL" dirty="0" smtClean="0"/>
              <a:t>Sąd stosując prawo może wymierzyć wyłącznie taką karą, jaka jest znana ustawie karnej oraz tylko w granicach ustawowo określonych.</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smtClean="0"/>
              <a:t>Lex retro non </a:t>
            </a:r>
            <a:r>
              <a:rPr lang="pl-PL" i="1" dirty="0" err="1" smtClean="0"/>
              <a:t>agit</a:t>
            </a:r>
            <a:endParaRPr lang="pl-PL" i="1" dirty="0"/>
          </a:p>
        </p:txBody>
      </p:sp>
      <p:sp>
        <p:nvSpPr>
          <p:cNvPr id="3" name="Symbol zastępczy zawartości 2"/>
          <p:cNvSpPr>
            <a:spLocks noGrp="1"/>
          </p:cNvSpPr>
          <p:nvPr>
            <p:ph idx="1"/>
          </p:nvPr>
        </p:nvSpPr>
        <p:spPr/>
        <p:txBody>
          <a:bodyPr>
            <a:normAutofit lnSpcReduction="10000"/>
          </a:bodyPr>
          <a:lstStyle/>
          <a:p>
            <a:pPr algn="just"/>
            <a:r>
              <a:rPr lang="pl-PL" dirty="0" smtClean="0"/>
              <a:t>Ustawowy zakaz, za którego naruszenie sprawca pociągany jest do odpowiedzialności karnej musi obowiązywać w czasie popełnienia czynu zabronionego. </a:t>
            </a:r>
          </a:p>
          <a:p>
            <a:r>
              <a:rPr lang="pl-PL" dirty="0" smtClean="0"/>
              <a:t>Wyjątek stanowi czyn, który w czasie jego popełnienia stanowił przestępstwo w myśl prawa międzynarodowego.</a:t>
            </a:r>
          </a:p>
          <a:p>
            <a:r>
              <a:rPr lang="pl-PL" dirty="0" smtClean="0"/>
              <a:t>Dotyczy wyłącznie działania prawa wstecz, które pogarszałoby sytuację sprawcy.</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Zasada humanitaryzmu</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Kary oraz inne środki przewidziane w tym kodeksie stosuje się z uwzględnieniem zasad humanitaryzmu, w szczególności z poszanowaniem godności człowieka (art. 3 k.k.).</a:t>
            </a:r>
          </a:p>
          <a:p>
            <a:pPr algn="just"/>
            <a:r>
              <a:rPr lang="pl-PL" dirty="0" smtClean="0"/>
              <a:t>Zasadę tę należy rozumieć jako dyrektywę </a:t>
            </a:r>
            <a:r>
              <a:rPr lang="pl-PL" b="1" dirty="0" smtClean="0"/>
              <a:t>minimalizowania cierpień, dolegliwości i innych niedogodności, zadawanych człowiekowi przy stosowaniu kar kryminalnych oraz ich wymierzania tylko wtedy i w takich granicach, w jakich jest to konieczne dla realizacji normy prawa karnego</a:t>
            </a:r>
            <a:r>
              <a:rPr lang="pl-PL" dirty="0" smtClean="0"/>
              <a:t>.</a:t>
            </a:r>
          </a:p>
          <a:p>
            <a:pPr algn="just"/>
            <a:r>
              <a:rPr lang="pl-PL" dirty="0" smtClean="0"/>
              <a:t>Nikt nie może być poddany torturom ani okrutnemu, nieludzkiemu lub poniżającemu traktowaniu lub karaniu. Zakazuje się stosowania kar cielesnych (art. 40 Konstytucji RP)</a:t>
            </a:r>
          </a:p>
          <a:p>
            <a:pPr algn="just"/>
            <a:r>
              <a:rPr lang="pl-PL" dirty="0" smtClean="0"/>
              <a:t>Każdy pozbawiony wolności powinien być traktowany w sposób humanitarny (art. 41 ust. 4 Konstytucji RP). </a:t>
            </a:r>
          </a:p>
          <a:p>
            <a:pPr algn="just"/>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Zasada humanitaryzmu</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art. 3 Konwencji o Ochronie Praw Człowieka i Podstawowych Wolności z 4 listopada 1950 r., zgodnie z którym „</a:t>
            </a:r>
            <a:r>
              <a:rPr lang="pl-PL" i="1" dirty="0" smtClean="0"/>
              <a:t>Nikt nie może być poddany torturom, ani nieludzkiemu lub poniżającemu traktowaniu albo karaniu”</a:t>
            </a:r>
          </a:p>
          <a:p>
            <a:pPr algn="just"/>
            <a:r>
              <a:rPr lang="pl-PL" dirty="0" smtClean="0"/>
              <a:t>art. 7 Międzynarodowego Paktu Praw Obywatelskich i Politycznych z 19 grudnia 1966 r.: „</a:t>
            </a:r>
            <a:r>
              <a:rPr lang="pl-PL" i="1" dirty="0" smtClean="0"/>
              <a:t>Nikt nie będzie poddany torturom lub okrutnemu, nieludzkiemu albo poniżającemu traktowaniu lub karaniu. W szczególności nikt nie będzie poddawany, bez swej zgody swobodnie wyrażonej, doświadczeniom lekarskim lub naukowym</a:t>
            </a:r>
            <a:r>
              <a:rPr lang="pl-PL" dirty="0" smtClean="0"/>
              <a:t>”</a:t>
            </a:r>
          </a:p>
          <a:p>
            <a:pPr algn="just"/>
            <a:r>
              <a:rPr lang="pl-PL" dirty="0" smtClean="0"/>
              <a:t>art. 10 ust. 1 </a:t>
            </a:r>
            <a:r>
              <a:rPr lang="pl-PL" dirty="0" err="1" smtClean="0"/>
              <a:t>MPPOiP</a:t>
            </a:r>
            <a:r>
              <a:rPr lang="pl-PL" dirty="0" smtClean="0"/>
              <a:t> – „</a:t>
            </a:r>
            <a:r>
              <a:rPr lang="pl-PL" i="1" dirty="0" smtClean="0"/>
              <a:t>Każda osoba pozbawiona wolności będzie traktowana w sposób humanitarny i z poszanowaniem godności człowieka […]</a:t>
            </a:r>
            <a:r>
              <a:rPr lang="pl-PL" dirty="0" smtClean="0"/>
              <a:t>”</a:t>
            </a:r>
          </a:p>
          <a:p>
            <a:pPr algn="just"/>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852936"/>
            <a:ext cx="8229600" cy="1143000"/>
          </a:xfrm>
        </p:spPr>
        <p:txBody>
          <a:bodyPr>
            <a:normAutofit fontScale="90000"/>
          </a:bodyPr>
          <a:lstStyle/>
          <a:p>
            <a:r>
              <a:rPr lang="pl-PL" dirty="0" smtClean="0"/>
              <a:t>Zasady obowiązywania ustawy karnej</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just"/>
            <a:r>
              <a:rPr lang="pl-PL" sz="3600" dirty="0" smtClean="0"/>
              <a:t>Obowiązywanie ustawy karnej w czasie</a:t>
            </a:r>
            <a:endParaRPr lang="pl-PL" sz="3600" dirty="0"/>
          </a:p>
        </p:txBody>
      </p:sp>
      <p:sp>
        <p:nvSpPr>
          <p:cNvPr id="4" name="Symbol zastępczy zawartości 3"/>
          <p:cNvSpPr>
            <a:spLocks noGrp="1"/>
          </p:cNvSpPr>
          <p:nvPr>
            <p:ph idx="1"/>
          </p:nvPr>
        </p:nvSpPr>
        <p:spPr>
          <a:xfrm>
            <a:off x="1435608" y="1447800"/>
            <a:ext cx="7498080" cy="5005536"/>
          </a:xfrm>
        </p:spPr>
        <p:txBody>
          <a:bodyPr>
            <a:normAutofit fontScale="92500" lnSpcReduction="20000"/>
          </a:bodyPr>
          <a:lstStyle/>
          <a:p>
            <a:pPr algn="just"/>
            <a:r>
              <a:rPr lang="pl-PL" dirty="0" smtClean="0"/>
              <a:t>Art. 6 § 1 k.k.: </a:t>
            </a:r>
          </a:p>
          <a:p>
            <a:pPr algn="just">
              <a:buNone/>
            </a:pPr>
            <a:r>
              <a:rPr lang="pl-PL" dirty="0" smtClean="0"/>
              <a:t>	</a:t>
            </a:r>
            <a:r>
              <a:rPr lang="pl-PL" i="1" dirty="0" smtClean="0"/>
              <a:t>Czyn zabroniony uważa się za popełniony w czasie, w którym sprawca działał lub zaniechał działania, do którego był obowiązany</a:t>
            </a:r>
            <a:r>
              <a:rPr lang="pl-PL" dirty="0" smtClean="0"/>
              <a:t>.</a:t>
            </a:r>
          </a:p>
          <a:p>
            <a:pPr algn="just">
              <a:buNone/>
            </a:pPr>
            <a:endParaRPr lang="pl-PL" dirty="0" smtClean="0"/>
          </a:p>
          <a:p>
            <a:pPr algn="just"/>
            <a:r>
              <a:rPr lang="pl-PL" dirty="0" smtClean="0"/>
              <a:t>Przy przestępstwach z działania czynem jest chwila ostatniej dokonanej czynności, a przy przestępstwach z zaniechania – ostatnia chwila, w której nakazane działanie mogło być podjęte.</a:t>
            </a:r>
          </a:p>
          <a:p>
            <a:pPr algn="just">
              <a:buNone/>
            </a:pPr>
            <a:endParaRPr lang="pl-PL" dirty="0" smtClean="0"/>
          </a:p>
          <a:p>
            <a:pPr algn="just"/>
            <a:r>
              <a:rPr lang="pl-PL" dirty="0" smtClean="0"/>
              <a:t>czyn ciągły a czas popełnienia przestępstwa	</a:t>
            </a:r>
          </a:p>
          <a:p>
            <a:pPr algn="just">
              <a:buNone/>
            </a:pP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467544" y="2924944"/>
            <a:ext cx="8229600" cy="1143000"/>
          </a:xfrm>
        </p:spPr>
        <p:txBody>
          <a:bodyPr>
            <a:normAutofit/>
          </a:bodyPr>
          <a:lstStyle/>
          <a:p>
            <a:r>
              <a:rPr lang="pl-PL" dirty="0" smtClean="0"/>
              <a:t>Pojęcie i funkcje prawa karnego</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Kolizja ustaw w czasie</a:t>
            </a:r>
            <a:endParaRPr lang="pl-PL" dirty="0"/>
          </a:p>
        </p:txBody>
      </p:sp>
      <p:sp>
        <p:nvSpPr>
          <p:cNvPr id="3" name="Symbol zastępczy zawartości 2"/>
          <p:cNvSpPr>
            <a:spLocks noGrp="1"/>
          </p:cNvSpPr>
          <p:nvPr>
            <p:ph idx="1"/>
          </p:nvPr>
        </p:nvSpPr>
        <p:spPr>
          <a:xfrm>
            <a:off x="1435608" y="1447800"/>
            <a:ext cx="7498080" cy="5005536"/>
          </a:xfrm>
        </p:spPr>
        <p:txBody>
          <a:bodyPr>
            <a:normAutofit fontScale="92500" lnSpcReduction="10000"/>
          </a:bodyPr>
          <a:lstStyle/>
          <a:p>
            <a:pPr algn="just"/>
            <a:r>
              <a:rPr lang="pl-PL" dirty="0" smtClean="0"/>
              <a:t>Zmiana ustawy karnej, która nastąpiła w okresie pomiędzy popełnieniem przestępstwa a momentem orzekania.</a:t>
            </a:r>
          </a:p>
          <a:p>
            <a:pPr algn="just"/>
            <a:r>
              <a:rPr lang="pl-PL" dirty="0" smtClean="0"/>
              <a:t>Pamiętać o </a:t>
            </a:r>
            <a:r>
              <a:rPr lang="pl-PL" i="1" dirty="0" err="1" smtClean="0"/>
              <a:t>lex</a:t>
            </a:r>
            <a:r>
              <a:rPr lang="pl-PL" i="1" dirty="0" smtClean="0"/>
              <a:t> retro non </a:t>
            </a:r>
            <a:r>
              <a:rPr lang="pl-PL" i="1" dirty="0" err="1" smtClean="0"/>
              <a:t>agit</a:t>
            </a:r>
            <a:r>
              <a:rPr lang="pl-PL" dirty="0" smtClean="0"/>
              <a:t>.</a:t>
            </a:r>
          </a:p>
          <a:p>
            <a:pPr algn="just"/>
            <a:r>
              <a:rPr lang="pl-PL" dirty="0" smtClean="0"/>
              <a:t>Moment początkowy: czas, w którym sprawca działał lub zaniechał działania, do którego był obowiązany.</a:t>
            </a:r>
          </a:p>
          <a:p>
            <a:pPr algn="just"/>
            <a:r>
              <a:rPr lang="pl-PL" dirty="0" smtClean="0"/>
              <a:t>Moment końcowy: moment orzekania we wszystkich stadiach (przygotowawczego, jurysdykcyjnego wykonawczego). </a:t>
            </a:r>
          </a:p>
          <a:p>
            <a:pPr algn="just"/>
            <a:r>
              <a:rPr lang="pl-PL" dirty="0" smtClean="0"/>
              <a:t>Ustaw nie można łączyć – wybór jednej.</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Kolizja ustaw w czasie</a:t>
            </a:r>
            <a:endParaRPr lang="pl-PL" dirty="0"/>
          </a:p>
        </p:txBody>
      </p:sp>
      <p:sp>
        <p:nvSpPr>
          <p:cNvPr id="3" name="Symbol zastępczy zawartości 2"/>
          <p:cNvSpPr>
            <a:spLocks noGrp="1"/>
          </p:cNvSpPr>
          <p:nvPr>
            <p:ph idx="1"/>
          </p:nvPr>
        </p:nvSpPr>
        <p:spPr>
          <a:xfrm>
            <a:off x="1435608" y="1447800"/>
            <a:ext cx="7498080" cy="5149552"/>
          </a:xfrm>
        </p:spPr>
        <p:txBody>
          <a:bodyPr>
            <a:normAutofit fontScale="62500" lnSpcReduction="20000"/>
          </a:bodyPr>
          <a:lstStyle/>
          <a:p>
            <a:pPr algn="just"/>
            <a:r>
              <a:rPr lang="pl-PL" dirty="0" smtClean="0"/>
              <a:t>Art. 4 k.k.</a:t>
            </a:r>
          </a:p>
          <a:p>
            <a:pPr algn="just">
              <a:buNone/>
            </a:pPr>
            <a:r>
              <a:rPr lang="pl-PL" dirty="0" smtClean="0"/>
              <a:t>	</a:t>
            </a:r>
            <a:r>
              <a:rPr lang="pl-PL" i="1" dirty="0" smtClean="0"/>
              <a:t>§  1.  Jeżeli w czasie orzekania obowiązuje ustawa inna niż w czasie popełnienia przestępstwa, stosuje się ustawę nową, jednakże należy stosować ustawę obowiązującą poprzednio, jeżeli jest względniejsza dla sprawcy.</a:t>
            </a:r>
          </a:p>
          <a:p>
            <a:pPr algn="just">
              <a:buNone/>
            </a:pPr>
            <a:r>
              <a:rPr lang="pl-PL" i="1" dirty="0" smtClean="0"/>
              <a:t>	§  2.  Jeżeli według nowej ustawy za czyn objęty wyrokiem nie można orzec kary w wysokości kary orzeczonej, wymierzoną karę obniża się do wysokości najsurowszej kary możliwej do orzeczenia na podstawie nowej ustawy.</a:t>
            </a:r>
          </a:p>
          <a:p>
            <a:pPr algn="just">
              <a:buNone/>
            </a:pPr>
            <a:r>
              <a:rPr lang="pl-PL" i="1" dirty="0" smtClean="0"/>
              <a:t>	§  3.  Jeżeli według nowej ustawy czyn objęty wyrokiem nie jest już zagrożony karą pozbawienia wolności, wymierzoną karę pozbawienia wolności podlegającą wykonaniu zamienia się na grzywnę albo karę ograniczenia wolności, przyjmując że jeden miesiąc pozbawienia wolności równa się 60 stawkom dziennym grzywny albo 2 miesiącom ograniczenia wolności.</a:t>
            </a:r>
          </a:p>
          <a:p>
            <a:pPr algn="just">
              <a:buNone/>
            </a:pPr>
            <a:r>
              <a:rPr lang="pl-PL" i="1" dirty="0" smtClean="0"/>
              <a:t>	§  4.  Jeżeli według nowej ustawy czyn objęty wyrokiem nie jest już zabroniony pod groźbą kary, skazanie ulega zatarciu z mocy prawa.</a:t>
            </a:r>
          </a:p>
          <a:p>
            <a:pPr algn="just"/>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100" dirty="0" smtClean="0"/>
              <a:t>Obowiązywanie ustawy karnej w przestrzeni</a:t>
            </a:r>
            <a:endParaRPr lang="pl-PL" sz="3100" dirty="0"/>
          </a:p>
        </p:txBody>
      </p:sp>
      <p:sp>
        <p:nvSpPr>
          <p:cNvPr id="3" name="Symbol zastępczy zawartości 2"/>
          <p:cNvSpPr>
            <a:spLocks noGrp="1"/>
          </p:cNvSpPr>
          <p:nvPr>
            <p:ph idx="1"/>
          </p:nvPr>
        </p:nvSpPr>
        <p:spPr/>
        <p:txBody>
          <a:bodyPr/>
          <a:lstStyle/>
          <a:p>
            <a:r>
              <a:rPr lang="pl-PL" dirty="0" smtClean="0"/>
              <a:t>Miejsce popełnienia czynu zabronionego</a:t>
            </a:r>
          </a:p>
          <a:p>
            <a:r>
              <a:rPr lang="pl-PL" dirty="0" smtClean="0"/>
              <a:t>Art. 6 §  2 k.k.</a:t>
            </a:r>
          </a:p>
          <a:p>
            <a:pPr algn="just">
              <a:buNone/>
            </a:pPr>
            <a:r>
              <a:rPr lang="pl-PL" dirty="0" smtClean="0"/>
              <a:t>	</a:t>
            </a:r>
            <a:r>
              <a:rPr lang="pl-PL" i="1" dirty="0" smtClean="0"/>
              <a:t>Czyn zabroniony uważa się za popełniony w miejscu, w którym sprawca działał lub zaniechał działania, do którego był obowiązany, albo gdzie skutek stanowiący znamię czynu zabronionego nastąpił lub według zamiaru sprawcy miał nastąpić</a:t>
            </a:r>
            <a:r>
              <a:rPr lang="pl-PL" dirty="0" smtClean="0"/>
              <a:t>.</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000" dirty="0" smtClean="0"/>
              <a:t>Obowiązywanie ustawy karnej w przestrzeni</a:t>
            </a:r>
            <a:endParaRPr lang="pl-PL" sz="3000" dirty="0"/>
          </a:p>
        </p:txBody>
      </p:sp>
      <p:sp>
        <p:nvSpPr>
          <p:cNvPr id="3" name="Symbol zastępczy zawartości 2"/>
          <p:cNvSpPr>
            <a:spLocks noGrp="1"/>
          </p:cNvSpPr>
          <p:nvPr>
            <p:ph idx="1"/>
          </p:nvPr>
        </p:nvSpPr>
        <p:spPr/>
        <p:txBody>
          <a:bodyPr/>
          <a:lstStyle/>
          <a:p>
            <a:pPr algn="just"/>
            <a:r>
              <a:rPr lang="pl-PL" b="1" dirty="0" smtClean="0"/>
              <a:t>Koncepcja wielomiejscowości.</a:t>
            </a:r>
          </a:p>
          <a:p>
            <a:pPr algn="just">
              <a:buNone/>
            </a:pPr>
            <a:endParaRPr lang="pl-PL" b="1" dirty="0" smtClean="0"/>
          </a:p>
          <a:p>
            <a:pPr algn="just"/>
            <a:r>
              <a:rPr lang="pl-PL" dirty="0" smtClean="0"/>
              <a:t>Znaczenie określenia miejsca popełnienia przestępstwa:</a:t>
            </a:r>
          </a:p>
          <a:p>
            <a:pPr lvl="1" algn="just"/>
            <a:r>
              <a:rPr lang="pl-PL" dirty="0" smtClean="0"/>
              <a:t>Zastosowanie polskiej ustawy karnej?</a:t>
            </a:r>
          </a:p>
          <a:p>
            <a:pPr lvl="1" algn="just"/>
            <a:r>
              <a:rPr lang="pl-PL" dirty="0" smtClean="0"/>
              <a:t>Właściwość miejscowa organów wymiaru sprawiedliwości?</a:t>
            </a:r>
          </a:p>
          <a:p>
            <a:pPr algn="just"/>
            <a:endParaRPr lang="pl-PL" dirty="0" smtClean="0"/>
          </a:p>
          <a:p>
            <a:pPr algn="just"/>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000" dirty="0" smtClean="0"/>
              <a:t>Obowiązywanie ustawy karnej za przestępstwa popełnione na terytorium Polski</a:t>
            </a:r>
            <a:endParaRPr lang="pl-PL" sz="3000"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Art. 5 k.k.</a:t>
            </a:r>
          </a:p>
          <a:p>
            <a:pPr algn="just">
              <a:buNone/>
            </a:pPr>
            <a:r>
              <a:rPr lang="pl-PL" dirty="0" smtClean="0"/>
              <a:t>	</a:t>
            </a:r>
            <a:r>
              <a:rPr lang="pl-PL" i="1" dirty="0" smtClean="0"/>
              <a:t>Ustawę karną polską stosuje się do sprawcy, który popełnił czyn zabroniony na terytorium Rzeczypospolitej Polskiej, jak również na polskim statku wodnym lub powietrznym, chyba że umowa międzynarodowa, której Rzeczpospolita Polska jest stroną, stanowi inaczej.</a:t>
            </a:r>
            <a:endParaRPr lang="pl-PL" dirty="0" smtClean="0"/>
          </a:p>
          <a:p>
            <a:pPr algn="just"/>
            <a:r>
              <a:rPr lang="pl-PL" dirty="0" smtClean="0"/>
              <a:t>zasada terytorialności (bandery) – niezależnie od obywatelstwa sprawcy</a:t>
            </a:r>
          </a:p>
          <a:p>
            <a:pPr algn="just"/>
            <a:r>
              <a:rPr lang="pl-PL" dirty="0" smtClean="0"/>
              <a:t>za statek wodny uważa się także stałą platformę umieszczoną na szelfie kontynentalnym (art. 115 §  15 k.k.)</a:t>
            </a:r>
          </a:p>
          <a:p>
            <a:pPr algn="just">
              <a:buNone/>
            </a:pPr>
            <a:r>
              <a:rPr lang="pl-PL" dirty="0" smtClean="0"/>
              <a:t>	</a:t>
            </a:r>
            <a:endParaRPr lang="pl-PL" i="1" dirty="0" smtClean="0"/>
          </a:p>
          <a:p>
            <a:pPr algn="just">
              <a:buNone/>
            </a:pPr>
            <a:endParaRPr lang="pl-PL"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000" dirty="0" smtClean="0"/>
              <a:t>Obowiązywanie polskiej ustawy karnej za przestępstwa popełnione za granicą</a:t>
            </a:r>
            <a:endParaRPr lang="pl-PL" sz="3000" dirty="0"/>
          </a:p>
        </p:txBody>
      </p:sp>
      <p:sp>
        <p:nvSpPr>
          <p:cNvPr id="3" name="Symbol zastępczy zawartości 2"/>
          <p:cNvSpPr>
            <a:spLocks noGrp="1"/>
          </p:cNvSpPr>
          <p:nvPr>
            <p:ph idx="1"/>
          </p:nvPr>
        </p:nvSpPr>
        <p:spPr/>
        <p:txBody>
          <a:bodyPr>
            <a:normAutofit/>
          </a:bodyPr>
          <a:lstStyle/>
          <a:p>
            <a:pPr algn="just"/>
            <a:endParaRPr lang="pl-PL" sz="2800" dirty="0" smtClean="0"/>
          </a:p>
          <a:p>
            <a:pPr algn="just"/>
            <a:r>
              <a:rPr lang="pl-PL" sz="2800" dirty="0" smtClean="0"/>
              <a:t>zasada narodowości podmiotowej (art. 109 k.k.)</a:t>
            </a:r>
          </a:p>
          <a:p>
            <a:pPr algn="just"/>
            <a:r>
              <a:rPr lang="pl-PL" sz="2800" dirty="0" smtClean="0"/>
              <a:t>zasada narodowości przedmiotowej ograniczona (art. 110 § 1 k.k.)</a:t>
            </a:r>
          </a:p>
          <a:p>
            <a:pPr algn="just"/>
            <a:r>
              <a:rPr lang="pl-PL" sz="2800" dirty="0" smtClean="0"/>
              <a:t>zasada odpowiedzialności zastępczej (art. 110 § 2 k.k.)</a:t>
            </a:r>
          </a:p>
          <a:p>
            <a:pPr algn="just"/>
            <a:r>
              <a:rPr lang="pl-PL" sz="2800" dirty="0" smtClean="0"/>
              <a:t>zasada narodowości przedmiotowej nieograniczona (art. 112 k.k.)</a:t>
            </a:r>
          </a:p>
          <a:p>
            <a:pPr algn="just"/>
            <a:r>
              <a:rPr lang="pl-PL" sz="2800" dirty="0" smtClean="0"/>
              <a:t>zasada represji wszechświatowej (art. 113 k.k.)</a:t>
            </a:r>
            <a:endParaRPr lang="pl-PL"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dirty="0" smtClean="0"/>
              <a:t>Literatura:</a:t>
            </a:r>
            <a:endParaRPr lang="pl-PL" dirty="0"/>
          </a:p>
        </p:txBody>
      </p:sp>
      <p:sp>
        <p:nvSpPr>
          <p:cNvPr id="3" name="Symbol zastępczy zawartości 2"/>
          <p:cNvSpPr>
            <a:spLocks noGrp="1"/>
          </p:cNvSpPr>
          <p:nvPr>
            <p:ph idx="1"/>
          </p:nvPr>
        </p:nvSpPr>
        <p:spPr/>
        <p:txBody>
          <a:bodyPr>
            <a:normAutofit/>
          </a:bodyPr>
          <a:lstStyle/>
          <a:p>
            <a:pPr algn="just"/>
            <a:endParaRPr lang="pl-PL" sz="2800" dirty="0" smtClean="0"/>
          </a:p>
          <a:p>
            <a:pPr algn="just"/>
            <a:r>
              <a:rPr lang="pl-PL" sz="2800" dirty="0" smtClean="0"/>
              <a:t>Bojarski M., </a:t>
            </a:r>
            <a:r>
              <a:rPr lang="pl-PL" sz="2800" dirty="0" err="1" smtClean="0"/>
              <a:t>Giezek</a:t>
            </a:r>
            <a:r>
              <a:rPr lang="pl-PL" sz="2800" dirty="0" smtClean="0"/>
              <a:t> J., Sienkiewicz Z., </a:t>
            </a:r>
            <a:r>
              <a:rPr lang="pl-PL" sz="2800" i="1" dirty="0" smtClean="0"/>
              <a:t>Prawo karne materialne. Część ogólna i szczególna</a:t>
            </a:r>
            <a:r>
              <a:rPr lang="pl-PL" sz="2800" dirty="0" smtClean="0"/>
              <a:t>, Warszawa 2017</a:t>
            </a:r>
            <a:endParaRPr lang="pl-PL" sz="2800" dirty="0" smtClean="0"/>
          </a:p>
          <a:p>
            <a:pPr algn="just"/>
            <a:r>
              <a:rPr lang="pl-PL" sz="2800" dirty="0" smtClean="0"/>
              <a:t>Dębski R. (red</a:t>
            </a:r>
            <a:r>
              <a:rPr lang="pl-PL" sz="2800" dirty="0" smtClean="0"/>
              <a:t>.), </a:t>
            </a:r>
            <a:r>
              <a:rPr lang="pl-PL" sz="2800" i="1" dirty="0" smtClean="0"/>
              <a:t>System Prawa Karnego</a:t>
            </a:r>
            <a:r>
              <a:rPr lang="pl-PL" sz="2800" dirty="0" smtClean="0"/>
              <a:t>, </a:t>
            </a:r>
            <a:r>
              <a:rPr lang="pl-PL" sz="2800" dirty="0" smtClean="0"/>
              <a:t>t. 3, </a:t>
            </a:r>
            <a:r>
              <a:rPr lang="pl-PL" sz="2800" dirty="0" smtClean="0"/>
              <a:t>2017</a:t>
            </a:r>
            <a:endParaRPr lang="pl-PL"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Prawo karne - pojęcie</a:t>
            </a:r>
            <a:endParaRPr lang="pl-PL" dirty="0"/>
          </a:p>
        </p:txBody>
      </p:sp>
      <p:sp>
        <p:nvSpPr>
          <p:cNvPr id="4" name="Symbol zastępczy zawartości 3"/>
          <p:cNvSpPr>
            <a:spLocks noGrp="1"/>
          </p:cNvSpPr>
          <p:nvPr>
            <p:ph idx="1"/>
          </p:nvPr>
        </p:nvSpPr>
        <p:spPr/>
        <p:txBody>
          <a:bodyPr/>
          <a:lstStyle/>
          <a:p>
            <a:pPr algn="just"/>
            <a:r>
              <a:rPr lang="pl-PL" dirty="0" smtClean="0"/>
              <a:t>zespół norm służący do zwalczania czynów zwanych przestępstwami za pomocą kar, środków karnych oraz środków zabezpieczających;</a:t>
            </a:r>
          </a:p>
          <a:p>
            <a:pPr algn="just"/>
            <a:r>
              <a:rPr lang="pl-PL" dirty="0" smtClean="0"/>
              <a:t>zespół norm określających, jakie czyny są przestępstwami oraz jakie za te czyny grożą kary, a także nakładających obowiązek ich wymierzenia, jeśli przestępstwo zostało już popełnione.</a:t>
            </a:r>
          </a:p>
          <a:p>
            <a:pPr algn="just"/>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Prawo karne - pojęcie</a:t>
            </a:r>
            <a:endParaRPr lang="pl-PL" dirty="0"/>
          </a:p>
        </p:txBody>
      </p:sp>
      <p:sp>
        <p:nvSpPr>
          <p:cNvPr id="3" name="Symbol zastępczy zawartości 2"/>
          <p:cNvSpPr>
            <a:spLocks noGrp="1"/>
          </p:cNvSpPr>
          <p:nvPr>
            <p:ph idx="1"/>
          </p:nvPr>
        </p:nvSpPr>
        <p:spPr/>
        <p:txBody>
          <a:bodyPr/>
          <a:lstStyle/>
          <a:p>
            <a:pPr>
              <a:buNone/>
            </a:pPr>
            <a:r>
              <a:rPr lang="pl-PL" dirty="0" smtClean="0"/>
              <a:t>Adresaci norm prawa karnego </a:t>
            </a:r>
          </a:p>
          <a:p>
            <a:pPr algn="just"/>
            <a:r>
              <a:rPr lang="pl-PL" dirty="0" smtClean="0"/>
              <a:t> obywatele – prawo uświadamia im, jakie zachowania są zakazane lub nakazane, dokonując ich opisu i określając konsekwencje nieprzestrzegania tych zakazów/nakazów;</a:t>
            </a:r>
          </a:p>
          <a:p>
            <a:pPr algn="just"/>
            <a:r>
              <a:rPr lang="pl-PL" dirty="0" smtClean="0"/>
              <a:t>władza państwowa – prawo nakazuje zastosowanie konsekwencji, w sytuacji złamania zakazu/nakazu przez obywatela.</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Prawo karne - funkcje</a:t>
            </a:r>
            <a:endParaRPr lang="pl-PL" dirty="0"/>
          </a:p>
        </p:txBody>
      </p:sp>
      <p:sp>
        <p:nvSpPr>
          <p:cNvPr id="3" name="Symbol zastępczy zawartości 2"/>
          <p:cNvSpPr>
            <a:spLocks noGrp="1"/>
          </p:cNvSpPr>
          <p:nvPr>
            <p:ph idx="1"/>
          </p:nvPr>
        </p:nvSpPr>
        <p:spPr/>
        <p:txBody>
          <a:bodyPr/>
          <a:lstStyle/>
          <a:p>
            <a:r>
              <a:rPr lang="pl-PL" dirty="0" smtClean="0"/>
              <a:t>Ochronna</a:t>
            </a:r>
          </a:p>
          <a:p>
            <a:r>
              <a:rPr lang="pl-PL" dirty="0" smtClean="0"/>
              <a:t>Gwarancyjna</a:t>
            </a:r>
          </a:p>
          <a:p>
            <a:r>
              <a:rPr lang="pl-PL" dirty="0" smtClean="0"/>
              <a:t>Restytucyjna (kompensacyjna)</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Funkcja ochronna prawa karnego</a:t>
            </a:r>
            <a:endParaRPr lang="pl-PL" dirty="0"/>
          </a:p>
        </p:txBody>
      </p:sp>
      <p:sp>
        <p:nvSpPr>
          <p:cNvPr id="3" name="Symbol zastępczy zawartości 2"/>
          <p:cNvSpPr>
            <a:spLocks noGrp="1"/>
          </p:cNvSpPr>
          <p:nvPr>
            <p:ph idx="1"/>
          </p:nvPr>
        </p:nvSpPr>
        <p:spPr>
          <a:xfrm>
            <a:off x="1435608" y="1447800"/>
            <a:ext cx="7498080" cy="4933528"/>
          </a:xfrm>
        </p:spPr>
        <p:txBody>
          <a:bodyPr>
            <a:normAutofit fontScale="92500" lnSpcReduction="10000"/>
          </a:bodyPr>
          <a:lstStyle/>
          <a:p>
            <a:pPr>
              <a:buNone/>
            </a:pPr>
            <a:r>
              <a:rPr lang="pl-PL" dirty="0" smtClean="0"/>
              <a:t>Trzy płaszczyzny: </a:t>
            </a:r>
          </a:p>
          <a:p>
            <a:pPr algn="just"/>
            <a:r>
              <a:rPr lang="pl-PL" dirty="0" smtClean="0"/>
              <a:t>represyjna – odpowiedź na fakt popełnienia przestępstwa; odpłata za wyrządzoną nim szkodę;</a:t>
            </a:r>
          </a:p>
          <a:p>
            <a:pPr algn="just"/>
            <a:r>
              <a:rPr lang="pl-PL" dirty="0" smtClean="0"/>
              <a:t>prewencyjna – oddziaływanie na sprawcę przestępstwa (prewencja indywidualna) i społeczeństwo (prewencja generalna);</a:t>
            </a:r>
          </a:p>
          <a:p>
            <a:pPr algn="just"/>
            <a:r>
              <a:rPr lang="pl-PL" dirty="0" smtClean="0"/>
              <a:t>zabezpieczająca – stosowanie odpowiednio surowych kar pozbawienia wolności (eliminacja niebezpiecznego sprawcy ze społeczeństwa)</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Funkcja gwarancyjna prawa karnego</a:t>
            </a:r>
            <a:endParaRPr lang="pl-PL" dirty="0"/>
          </a:p>
        </p:txBody>
      </p:sp>
      <p:sp>
        <p:nvSpPr>
          <p:cNvPr id="3" name="Symbol zastępczy zawartości 2"/>
          <p:cNvSpPr>
            <a:spLocks noGrp="1"/>
          </p:cNvSpPr>
          <p:nvPr>
            <p:ph idx="1"/>
          </p:nvPr>
        </p:nvSpPr>
        <p:spPr/>
        <p:txBody>
          <a:bodyPr/>
          <a:lstStyle/>
          <a:p>
            <a:pPr algn="just"/>
            <a:r>
              <a:rPr lang="pl-PL" dirty="0" smtClean="0"/>
              <a:t>Cel: ochrona dóbr prawnych osób, którym przestępstwo miałoby być przypisane.</a:t>
            </a:r>
          </a:p>
          <a:p>
            <a:pPr algn="just"/>
            <a:r>
              <a:rPr lang="pl-PL" dirty="0" smtClean="0"/>
              <a:t>Realizowana przez zasady, m.in.:</a:t>
            </a:r>
          </a:p>
          <a:p>
            <a:pPr lvl="1" algn="just"/>
            <a:r>
              <a:rPr lang="pl-PL" i="1" dirty="0" err="1" smtClean="0"/>
              <a:t>nulla</a:t>
            </a:r>
            <a:r>
              <a:rPr lang="pl-PL" i="1" dirty="0" smtClean="0"/>
              <a:t> </a:t>
            </a:r>
            <a:r>
              <a:rPr lang="pl-PL" i="1" dirty="0" err="1" smtClean="0"/>
              <a:t>crimen</a:t>
            </a:r>
            <a:r>
              <a:rPr lang="pl-PL" i="1" dirty="0" smtClean="0"/>
              <a:t> sine </a:t>
            </a:r>
            <a:r>
              <a:rPr lang="pl-PL" i="1" dirty="0" err="1" smtClean="0"/>
              <a:t>lege</a:t>
            </a:r>
            <a:r>
              <a:rPr lang="pl-PL" i="1" dirty="0" smtClean="0"/>
              <a:t>,</a:t>
            </a:r>
          </a:p>
          <a:p>
            <a:pPr lvl="1" algn="just"/>
            <a:r>
              <a:rPr lang="pl-PL" i="1" dirty="0" err="1" smtClean="0"/>
              <a:t>nulla</a:t>
            </a:r>
            <a:r>
              <a:rPr lang="pl-PL" i="1" dirty="0" smtClean="0"/>
              <a:t> poena sine </a:t>
            </a:r>
            <a:r>
              <a:rPr lang="pl-PL" i="1" dirty="0" err="1" smtClean="0"/>
              <a:t>lege</a:t>
            </a:r>
            <a:r>
              <a:rPr lang="pl-PL" i="1" dirty="0" smtClean="0"/>
              <a:t>,</a:t>
            </a:r>
          </a:p>
          <a:p>
            <a:pPr lvl="1" algn="just"/>
            <a:r>
              <a:rPr lang="pl-PL" i="1" dirty="0" err="1" smtClean="0"/>
              <a:t>lex</a:t>
            </a:r>
            <a:r>
              <a:rPr lang="pl-PL" i="1" dirty="0" smtClean="0"/>
              <a:t> retro non </a:t>
            </a:r>
            <a:r>
              <a:rPr lang="pl-PL" i="1" dirty="0" err="1" smtClean="0"/>
              <a:t>agit</a:t>
            </a:r>
            <a:r>
              <a:rPr lang="pl-PL" i="1"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Funkcja restytucyjna prawa karnego</a:t>
            </a:r>
            <a:endParaRPr lang="pl-PL" dirty="0"/>
          </a:p>
        </p:txBody>
      </p:sp>
      <p:sp>
        <p:nvSpPr>
          <p:cNvPr id="3" name="Symbol zastępczy zawartości 2"/>
          <p:cNvSpPr>
            <a:spLocks noGrp="1"/>
          </p:cNvSpPr>
          <p:nvPr>
            <p:ph idx="1"/>
          </p:nvPr>
        </p:nvSpPr>
        <p:spPr/>
        <p:txBody>
          <a:bodyPr/>
          <a:lstStyle/>
          <a:p>
            <a:r>
              <a:rPr lang="pl-PL" dirty="0" smtClean="0"/>
              <a:t>Restytucja (kompensacja) – naprawienie lub wyrównanie szkody.</a:t>
            </a:r>
          </a:p>
          <a:p>
            <a:pPr>
              <a:buNone/>
            </a:pPr>
            <a:endParaRPr lang="pl-PL" dirty="0" smtClean="0"/>
          </a:p>
          <a:p>
            <a:r>
              <a:rPr lang="pl-PL" dirty="0" smtClean="0"/>
              <a:t>Formy, m.in.:</a:t>
            </a:r>
          </a:p>
          <a:p>
            <a:r>
              <a:rPr lang="pl-PL" dirty="0" smtClean="0"/>
              <a:t>obowiązek naprawienia szkody;</a:t>
            </a:r>
          </a:p>
          <a:p>
            <a:pPr algn="just"/>
            <a:r>
              <a:rPr lang="pl-PL" dirty="0" smtClean="0"/>
              <a:t>nawiązka orzekana na rzecz pokrzywdzonego.</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467544" y="2924944"/>
            <a:ext cx="8229600" cy="1143000"/>
          </a:xfrm>
        </p:spPr>
        <p:txBody>
          <a:bodyPr/>
          <a:lstStyle/>
          <a:p>
            <a:r>
              <a:rPr lang="pl-PL" dirty="0" smtClean="0"/>
              <a:t>Podstawowe zasady prawa karnego</a:t>
            </a: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rzesileni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116</TotalTime>
  <Words>1149</Words>
  <Application>Microsoft Office PowerPoint</Application>
  <PresentationFormat>Pokaz na ekranie (4:3)</PresentationFormat>
  <Paragraphs>123</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Przesilenie</vt:lpstr>
      <vt:lpstr>Prawo karne Stacjonarne Studia Administracji</vt:lpstr>
      <vt:lpstr>Pojęcie i funkcje prawa karnego</vt:lpstr>
      <vt:lpstr>Prawo karne - pojęcie</vt:lpstr>
      <vt:lpstr>Prawo karne - pojęcie</vt:lpstr>
      <vt:lpstr>Prawo karne - funkcje</vt:lpstr>
      <vt:lpstr>Funkcja ochronna prawa karnego</vt:lpstr>
      <vt:lpstr>Funkcja gwarancyjna prawa karnego</vt:lpstr>
      <vt:lpstr>Funkcja restytucyjna prawa karnego</vt:lpstr>
      <vt:lpstr>Podstawowe zasady prawa karnego</vt:lpstr>
      <vt:lpstr>Nullum crimen sine lege</vt:lpstr>
      <vt:lpstr>Nullum crimen sine lege - postulaty</vt:lpstr>
      <vt:lpstr>Nullum crimen sine periculo sociali</vt:lpstr>
      <vt:lpstr>Nullum crimen sine culpa</vt:lpstr>
      <vt:lpstr>Nulla poena sine lege</vt:lpstr>
      <vt:lpstr>Lex retro non agit</vt:lpstr>
      <vt:lpstr>Zasada humanitaryzmu</vt:lpstr>
      <vt:lpstr>Zasada humanitaryzmu</vt:lpstr>
      <vt:lpstr>Zasady obowiązywania ustawy karnej</vt:lpstr>
      <vt:lpstr>Obowiązywanie ustawy karnej w czasie</vt:lpstr>
      <vt:lpstr>Kolizja ustaw w czasie</vt:lpstr>
      <vt:lpstr>Kolizja ustaw w czasie</vt:lpstr>
      <vt:lpstr>Obowiązywanie ustawy karnej w przestrzeni</vt:lpstr>
      <vt:lpstr>Obowiązywanie ustawy karnej w przestrzeni</vt:lpstr>
      <vt:lpstr>Obowiązywanie ustawy karnej za przestępstwa popełnione na terytorium Polski</vt:lpstr>
      <vt:lpstr>Obowiązywanie polskiej ustawy karnej za przestępstwa popełnione za granicą</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karne Stacjonarne Studia Administracji</dc:title>
  <dc:creator>Paulina</dc:creator>
  <cp:lastModifiedBy>Paulina</cp:lastModifiedBy>
  <cp:revision>19</cp:revision>
  <dcterms:created xsi:type="dcterms:W3CDTF">2019-10-02T17:23:01Z</dcterms:created>
  <dcterms:modified xsi:type="dcterms:W3CDTF">2019-10-06T16:36:07Z</dcterms:modified>
</cp:coreProperties>
</file>