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78" r:id="rId23"/>
    <p:sldId id="298" r:id="rId24"/>
    <p:sldId id="299" r:id="rId25"/>
    <p:sldId id="258" r:id="rId26"/>
    <p:sldId id="300" r:id="rId27"/>
    <p:sldId id="259" r:id="rId28"/>
    <p:sldId id="301" r:id="rId29"/>
    <p:sldId id="334" r:id="rId30"/>
    <p:sldId id="303" r:id="rId31"/>
    <p:sldId id="304" r:id="rId32"/>
    <p:sldId id="305" r:id="rId33"/>
    <p:sldId id="306" r:id="rId34"/>
    <p:sldId id="260" r:id="rId35"/>
    <p:sldId id="307" r:id="rId36"/>
    <p:sldId id="308" r:id="rId37"/>
    <p:sldId id="309" r:id="rId38"/>
    <p:sldId id="311" r:id="rId39"/>
    <p:sldId id="312" r:id="rId40"/>
    <p:sldId id="313" r:id="rId41"/>
    <p:sldId id="314" r:id="rId42"/>
    <p:sldId id="315" r:id="rId43"/>
    <p:sldId id="316" r:id="rId44"/>
    <p:sldId id="261" r:id="rId45"/>
    <p:sldId id="262" r:id="rId46"/>
    <p:sldId id="264" r:id="rId47"/>
    <p:sldId id="265" r:id="rId48"/>
    <p:sldId id="266" r:id="rId49"/>
    <p:sldId id="268" r:id="rId50"/>
    <p:sldId id="269" r:id="rId51"/>
    <p:sldId id="270" r:id="rId52"/>
    <p:sldId id="272" r:id="rId53"/>
    <p:sldId id="274" r:id="rId54"/>
    <p:sldId id="271" r:id="rId55"/>
    <p:sldId id="276" r:id="rId56"/>
    <p:sldId id="335" r:id="rId57"/>
    <p:sldId id="277" r:id="rId5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35FC1A-1C39-4A78-9750-E81C59CEBE2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CB15D9-2F71-4C86-B6C4-11D8815CA5F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C1A-1C39-4A78-9750-E81C59CEBE2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15D9-2F71-4C86-B6C4-11D8815CA5F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C1A-1C39-4A78-9750-E81C59CEBE2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15D9-2F71-4C86-B6C4-11D8815CA5F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C1A-1C39-4A78-9750-E81C59CEBE2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15D9-2F71-4C86-B6C4-11D8815CA5F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C1A-1C39-4A78-9750-E81C59CEBE2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15D9-2F71-4C86-B6C4-11D8815CA5F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C1A-1C39-4A78-9750-E81C59CEBE2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15D9-2F71-4C86-B6C4-11D8815CA5F3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C1A-1C39-4A78-9750-E81C59CEBE2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15D9-2F71-4C86-B6C4-11D8815CA5F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C1A-1C39-4A78-9750-E81C59CEBE2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15D9-2F71-4C86-B6C4-11D8815CA5F3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C1A-1C39-4A78-9750-E81C59CEBE2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15D9-2F71-4C86-B6C4-11D8815CA5F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A35FC1A-1C39-4A78-9750-E81C59CEBE2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15D9-2F71-4C86-B6C4-11D8815CA5F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35FC1A-1C39-4A78-9750-E81C59CEBE2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CB15D9-2F71-4C86-B6C4-11D8815CA5F3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A35FC1A-1C39-4A78-9750-E81C59CEBE2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9CB15D9-2F71-4C86-B6C4-11D8815CA5F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Przetwarzanie danych osobowych </a:t>
            </a:r>
            <a:r>
              <a:rPr lang="pl-PL" dirty="0" smtClean="0"/>
              <a:t>pracowników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3717032"/>
            <a:ext cx="7772400" cy="1199704"/>
          </a:xfrm>
        </p:spPr>
        <p:txBody>
          <a:bodyPr>
            <a:normAutofit fontScale="92500" lnSpcReduction="20000"/>
          </a:bodyPr>
          <a:lstStyle/>
          <a:p>
            <a:endParaRPr lang="pl-PL" dirty="0"/>
          </a:p>
          <a:p>
            <a:r>
              <a:rPr lang="pl-PL" dirty="0" smtClean="0"/>
              <a:t>Podstawy </a:t>
            </a:r>
            <a:r>
              <a:rPr lang="pl-PL" dirty="0"/>
              <a:t>P</a:t>
            </a:r>
            <a:r>
              <a:rPr lang="pl-PL" dirty="0" smtClean="0"/>
              <a:t>rawa Pracy SSA(3)II </a:t>
            </a:r>
          </a:p>
          <a:p>
            <a:r>
              <a:rPr lang="pl-PL" dirty="0" smtClean="0"/>
              <a:t>Dr </a:t>
            </a:r>
            <a:r>
              <a:rPr lang="pl-PL" smtClean="0"/>
              <a:t>Jacek Borowicz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4597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Zasada „zgodności z prawem” </a:t>
            </a:r>
          </a:p>
          <a:p>
            <a:pPr marL="109728" indent="0" algn="ctr">
              <a:buNone/>
            </a:pPr>
            <a:r>
              <a:rPr lang="pl-PL" dirty="0"/>
              <a:t>Gdy spełniony jest co najmniej jeden z  warunków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2/przetwarzanie jest niezbędne do wykonania umowy, której stroną jest osoba, której dane dotyczą, lub do podjęcia działań na żądanie osoby, której dane dotyczą, przed zawarciem umowy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2132498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Zasada „zgodności z prawem” </a:t>
            </a:r>
          </a:p>
          <a:p>
            <a:pPr marL="109728" indent="0" algn="ctr">
              <a:buNone/>
            </a:pPr>
            <a:r>
              <a:rPr lang="pl-PL" dirty="0"/>
              <a:t>Gdy spełniony jest co najmniej jeden z  warunków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3/przetwarzanie jest niezbędne do wypełnienia obowiązku prawnego ciążącego na administratorze;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1908346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Zasada „zgodności z prawem” </a:t>
            </a:r>
          </a:p>
          <a:p>
            <a:pPr marL="109728" indent="0" algn="ctr">
              <a:buNone/>
            </a:pPr>
            <a:r>
              <a:rPr lang="pl-PL" dirty="0"/>
              <a:t>Gdy spełniony jest co najmniej jeden z  warunków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4/przetwarzanie jest niezbędne do ochrony żywotnych interesów osoby, której dane dotyczą, lub innej osoby fizycznej;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2273692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Zasada „zgodności z prawem” </a:t>
            </a:r>
          </a:p>
          <a:p>
            <a:pPr marL="109728" indent="0" algn="ctr">
              <a:buNone/>
            </a:pPr>
            <a:r>
              <a:rPr lang="pl-PL" dirty="0"/>
              <a:t>Gdy spełniony jest co najmniej jeden z  warunków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/>
              <a:t>4/przetwarzanie </a:t>
            </a:r>
            <a:r>
              <a:rPr lang="pl-PL" dirty="0"/>
              <a:t>jest niezbędne do ochrony żywotnych interesów osoby, której dane dotyczą, lub innej osoby fizycznej;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2004943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Zasada „zgodności z prawem” </a:t>
            </a:r>
          </a:p>
          <a:p>
            <a:pPr marL="109728" indent="0" algn="ctr">
              <a:buNone/>
            </a:pPr>
            <a:r>
              <a:rPr lang="pl-PL" dirty="0"/>
              <a:t>Gdy spełniony jest co najmniej jeden z  warunków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5/ przetwarzanie jest niezbędne do wykonania zadania realizowanego w interesie publicznym lub w ramach sprawowania władzy publicznej powierzonej administratorowi;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1024567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pl-PL" b="1" dirty="0"/>
              <a:t>Zasada „zgodności z prawem” </a:t>
            </a:r>
          </a:p>
          <a:p>
            <a:pPr marL="109728" indent="0" algn="ctr">
              <a:buNone/>
            </a:pPr>
            <a:r>
              <a:rPr lang="pl-PL" dirty="0"/>
              <a:t>Gdy spełniony jest co najmniej jeden z  warunków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5/ przetwarzanie jest niezbędne do celów wynikających z prawnie uzasadnionych interesów realizowanych przez administratora lub przez stronę trzecią, z wyjątkiem sytuacji, w których nadrzędny charakter wobec tych interesów mają interesy lub podstawowe prawa i wolności osoby, której dane dotyczą, wymagające ochrony danych osobowych, w szczególności gdy osoba, której dane dotyczą, jest dzieckiem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3993151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b="1" dirty="0"/>
              <a:t>ZAKAZ PRZEWTARZANIA DANYCH WRAŻLIWYCH  W TYM GENETYCZNYCH </a:t>
            </a:r>
            <a:r>
              <a:rPr lang="pl-PL" b="1" dirty="0" smtClean="0"/>
              <a:t>i BIOMETRYCZNYCH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2370137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WYJĄTKI</a:t>
            </a:r>
          </a:p>
          <a:p>
            <a:pPr marL="109728" indent="0" algn="ctr">
              <a:buNone/>
            </a:pPr>
            <a:endParaRPr lang="pl-PL" b="1" dirty="0"/>
          </a:p>
          <a:p>
            <a:r>
              <a:rPr lang="pl-PL" dirty="0"/>
              <a:t>wyraźna zgoda osoby na ich przetwarzanie;</a:t>
            </a:r>
          </a:p>
          <a:p>
            <a:r>
              <a:rPr lang="pl-PL" dirty="0"/>
              <a:t>przetwarzanie jest niezbędne do wypełnienia obowiązków i wykonywania szczególnych praw przez administratora lub osobę, której dane dotyczą, </a:t>
            </a:r>
            <a:r>
              <a:rPr lang="pl-PL" b="1" u="sng" dirty="0"/>
              <a:t>w dziedzinie prawa pracy, zabezpieczenia społecznego i ochrony socjalnej</a:t>
            </a:r>
            <a:r>
              <a:rPr lang="pl-PL" dirty="0"/>
              <a:t>, o ile jest to dozwolone prawem;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1842649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WYJĄTKI</a:t>
            </a:r>
          </a:p>
          <a:p>
            <a:pPr marL="109728" indent="0" algn="ctr">
              <a:buNone/>
            </a:pPr>
            <a:endParaRPr lang="pl-PL" b="1" dirty="0"/>
          </a:p>
          <a:p>
            <a:r>
              <a:rPr lang="pl-PL" dirty="0"/>
              <a:t>przetwarzanie danych wrażliwych wyraźnie upublicznionych;</a:t>
            </a:r>
          </a:p>
          <a:p>
            <a:r>
              <a:rPr lang="pl-PL" dirty="0"/>
              <a:t>w ramach sprawowania wymiaru sprawiedliwości przez sądy;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2708968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WYJĄTKI</a:t>
            </a:r>
          </a:p>
          <a:p>
            <a:pPr marL="109728" indent="0" algn="ctr">
              <a:buNone/>
            </a:pPr>
            <a:endParaRPr lang="pl-PL" b="1" dirty="0"/>
          </a:p>
          <a:p>
            <a:r>
              <a:rPr lang="pl-PL" dirty="0"/>
              <a:t>przetwarzanie jest niezbędne do celów profilaktyki zdrowotnej lub </a:t>
            </a:r>
            <a:r>
              <a:rPr lang="pl-PL" b="1" u="sng" dirty="0"/>
              <a:t>medycyny pracy, do oceny zdolności pracownika do pracy, diagnozy medycznej, zapewnienia opieki zdrowotnej lub zabezpieczenia społecznego, leczenia lub zarządzania systemami i usługami opieki zdrowotnej lub zabezpieczenia społecznego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3706015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Rozporządzenie Parlamentu Europejskiego i Rady (UE) 2016/679 z dnia 27 kwietnia 2016 r. w sprawie ochrony osób fizycznych w związku z przetwarzaniem danych osobowych i w sprawie swobodnego przepływu takich danych oraz uchylenia dyrektywy 95/46/WE</a:t>
            </a:r>
          </a:p>
          <a:p>
            <a:r>
              <a:rPr lang="pl-PL" dirty="0"/>
              <a:t>Ustawa z dnia 26 czerwca 1974 r.</a:t>
            </a:r>
          </a:p>
          <a:p>
            <a:pPr marL="109728" indent="0">
              <a:buNone/>
            </a:pPr>
            <a:r>
              <a:rPr lang="pl-PL" dirty="0"/>
              <a:t>   Kodeks pracy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2574933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WYJĄTKI</a:t>
            </a:r>
          </a:p>
          <a:p>
            <a:pPr marL="109728" indent="0" algn="ctr">
              <a:buNone/>
            </a:pPr>
            <a:endParaRPr lang="pl-PL" b="1" dirty="0"/>
          </a:p>
          <a:p>
            <a:r>
              <a:rPr lang="pl-PL" dirty="0"/>
              <a:t>przetwarzanie jest niezbędne do celów archiwalnych w interesie publicznym, do celów badań naukowych lub historycznych lub do celów statystycznych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1431270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dirty="0"/>
              <a:t>art. 13 RODO</a:t>
            </a:r>
          </a:p>
          <a:p>
            <a:pPr marL="109728" indent="0" algn="ctr">
              <a:buNone/>
            </a:pPr>
            <a:endParaRPr lang="pl-PL" dirty="0"/>
          </a:p>
          <a:p>
            <a:r>
              <a:rPr lang="pl-PL" dirty="0"/>
              <a:t>pracodawcy ma obowiązek poinformowania kandydata na pracownika (pracownika) o szczegółach dotyczących przetwarzania pozyskanych od niego danych osobowych.</a:t>
            </a:r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3806518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pl-PL" b="1" dirty="0"/>
              <a:t>Dane osobowe kandydata do pracy  </a:t>
            </a:r>
            <a:r>
              <a:rPr lang="pl-PL" b="1" dirty="0" smtClean="0"/>
              <a:t>- Art</a:t>
            </a:r>
            <a:r>
              <a:rPr lang="pl-PL" b="1" dirty="0"/>
              <a:t>.  </a:t>
            </a:r>
            <a:r>
              <a:rPr lang="pl-PL" b="1" dirty="0" smtClean="0"/>
              <a:t>22</a:t>
            </a:r>
            <a:r>
              <a:rPr lang="pl-PL" b="1" baseline="30000" dirty="0" smtClean="0"/>
              <a:t>1</a:t>
            </a:r>
            <a:r>
              <a:rPr lang="pl-PL" b="1" dirty="0" smtClean="0"/>
              <a:t>kp</a:t>
            </a:r>
            <a:endParaRPr lang="pl-PL" b="1" dirty="0"/>
          </a:p>
          <a:p>
            <a:pPr marL="109728" indent="0">
              <a:buNone/>
            </a:pPr>
            <a:r>
              <a:rPr lang="pl-PL" dirty="0"/>
              <a:t>§  1.  Pracodawca ma prawo żądać od osoby ubiegającej się o zatrudnienie podania danych osobowych obejmujących:</a:t>
            </a:r>
          </a:p>
          <a:p>
            <a:pPr marL="109728" indent="0">
              <a:buNone/>
            </a:pPr>
            <a:r>
              <a:rPr lang="pl-PL" dirty="0"/>
              <a:t>1) imię (imiona) i nazwisko;</a:t>
            </a:r>
          </a:p>
          <a:p>
            <a:pPr marL="109728" indent="0">
              <a:buNone/>
            </a:pPr>
            <a:r>
              <a:rPr lang="pl-PL" dirty="0"/>
              <a:t>2) imiona rodziców;</a:t>
            </a:r>
          </a:p>
          <a:p>
            <a:pPr marL="109728" indent="0">
              <a:buNone/>
            </a:pPr>
            <a:r>
              <a:rPr lang="pl-PL" dirty="0"/>
              <a:t>3) datę urodzenia;</a:t>
            </a:r>
          </a:p>
          <a:p>
            <a:pPr marL="109728" indent="0">
              <a:buNone/>
            </a:pPr>
            <a:r>
              <a:rPr lang="pl-PL" dirty="0"/>
              <a:t>4) miejsce zamieszkania (adres do korespondencji);</a:t>
            </a:r>
          </a:p>
          <a:p>
            <a:pPr marL="109728" indent="0">
              <a:buNone/>
            </a:pPr>
            <a:r>
              <a:rPr lang="pl-PL" dirty="0"/>
              <a:t>5) wykształcenie;</a:t>
            </a:r>
          </a:p>
          <a:p>
            <a:pPr marL="109728" indent="0">
              <a:buNone/>
            </a:pPr>
            <a:r>
              <a:rPr lang="pl-PL" dirty="0"/>
              <a:t>6) przebieg dotychczasowego zatrudnienia.</a:t>
            </a:r>
          </a:p>
          <a:p>
            <a:pPr marL="109728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2117013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/>
              <a:t>Dane osobowe kandydata do pracy  Art.  22</a:t>
            </a:r>
            <a:r>
              <a:rPr lang="pl-PL" b="1" baseline="30000" dirty="0"/>
              <a:t>1</a:t>
            </a:r>
            <a:r>
              <a:rPr lang="pl-PL" b="1" dirty="0"/>
              <a:t>. </a:t>
            </a:r>
            <a:r>
              <a:rPr lang="pl-PL" dirty="0"/>
              <a:t> </a:t>
            </a:r>
          </a:p>
          <a:p>
            <a:pPr marL="109728" indent="0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Zatrudnienie rozumiane </a:t>
            </a:r>
            <a:r>
              <a:rPr lang="pl-PL" dirty="0" smtClean="0"/>
              <a:t>szeroko - </a:t>
            </a:r>
            <a:r>
              <a:rPr lang="pl-PL" dirty="0"/>
              <a:t>także cywilnoprawne</a:t>
            </a:r>
          </a:p>
          <a:p>
            <a:pPr marL="109728" indent="0" algn="ctr">
              <a:buNone/>
            </a:pPr>
            <a:r>
              <a:rPr lang="pl-PL" dirty="0"/>
              <a:t> (wyrok SN z dnia 11 stycznia 2017 r., I PK 25/16, LEX nr 2273874)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2403049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/>
              <a:t>Dane osobowe kandydata do pracy  Art.  22</a:t>
            </a:r>
            <a:r>
              <a:rPr lang="pl-PL" b="1" baseline="30000" dirty="0"/>
              <a:t>1</a:t>
            </a:r>
            <a:r>
              <a:rPr lang="pl-PL" b="1" dirty="0"/>
              <a:t>. </a:t>
            </a:r>
            <a:r>
              <a:rPr lang="pl-PL" dirty="0"/>
              <a:t> 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dirty="0"/>
              <a:t>Katalog zamknięty</a:t>
            </a:r>
          </a:p>
          <a:p>
            <a:r>
              <a:rPr lang="pl-PL" dirty="0"/>
              <a:t>Może zostać rozszerzony na podstawie przepisów szczególnych, np. o przedstawienie zaświadczenia lekarskiego o braku przeciwwskazań do wykonywania pracy, o ciąży (przy pracach wzbronionych)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4119468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b="1" dirty="0"/>
              <a:t>Dane osobowe pracownika  Art.  22</a:t>
            </a:r>
            <a:r>
              <a:rPr lang="pl-PL" b="1" baseline="30000" dirty="0"/>
              <a:t>1</a:t>
            </a:r>
            <a:r>
              <a:rPr lang="pl-PL" b="1" dirty="0"/>
              <a:t>. </a:t>
            </a:r>
            <a:r>
              <a:rPr lang="pl-PL" dirty="0"/>
              <a:t> </a:t>
            </a:r>
            <a:r>
              <a:rPr lang="pl-PL" b="1" dirty="0"/>
              <a:t>§  2.  </a:t>
            </a:r>
            <a:r>
              <a:rPr lang="pl-PL" b="1" dirty="0" err="1" smtClean="0"/>
              <a:t>kp</a:t>
            </a:r>
            <a:endParaRPr lang="pl-PL" b="1" dirty="0"/>
          </a:p>
          <a:p>
            <a:pPr marL="109728" indent="0">
              <a:buNone/>
            </a:pPr>
            <a:r>
              <a:rPr lang="pl-PL" dirty="0"/>
              <a:t>1) innych danych osobowych pracownika, a także imion i nazwisk oraz dat urodzenia dzieci pracownika, jeżeli podanie takich danych jest konieczne ze względu na korzystanie przez pracownika ze szczególnych uprawnień przewidzianych w prawie pracy;</a:t>
            </a:r>
          </a:p>
          <a:p>
            <a:pPr marL="109728" indent="0">
              <a:buNone/>
            </a:pPr>
            <a:r>
              <a:rPr lang="pl-PL" dirty="0"/>
              <a:t>2) numeru PESEL pracownika nadanego przez Rządowe Centrum Informatyczne Powszechnego Elektronicznego Systemu Ewidencji Ludności (RCI PESEL);</a:t>
            </a:r>
          </a:p>
          <a:p>
            <a:pPr marL="109728" indent="0">
              <a:buNone/>
            </a:pPr>
            <a:r>
              <a:rPr lang="pl-PL" dirty="0"/>
              <a:t>3)  </a:t>
            </a:r>
            <a:r>
              <a:rPr lang="pl-PL" u="sng" dirty="0"/>
              <a:t>numeru rachunku płatniczego, jeżeli pracownik nie złożył wniosku o wypłatę wynagrodzenia do rąk własnych</a:t>
            </a:r>
            <a:r>
              <a:rPr lang="pl-PL" dirty="0"/>
              <a:t>.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31394845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Dane osobowe pracownika  Art.  22</a:t>
            </a:r>
            <a:r>
              <a:rPr lang="pl-PL" b="1" baseline="30000" dirty="0"/>
              <a:t>1</a:t>
            </a:r>
            <a:r>
              <a:rPr lang="pl-PL" b="1" dirty="0"/>
              <a:t>. </a:t>
            </a:r>
            <a:r>
              <a:rPr lang="pl-PL" dirty="0"/>
              <a:t> </a:t>
            </a:r>
            <a:r>
              <a:rPr lang="pl-PL" b="1" dirty="0"/>
              <a:t>§  2. </a:t>
            </a:r>
            <a:r>
              <a:rPr lang="pl-PL" dirty="0"/>
              <a:t> </a:t>
            </a:r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/>
              <a:t>Zakres danych zależy od:</a:t>
            </a:r>
          </a:p>
          <a:p>
            <a:r>
              <a:rPr lang="pl-PL" dirty="0"/>
              <a:t> indywidualnych okoliczności leżących po stronie pracownika (np. niepełnosprawność i jej stopień) oraz </a:t>
            </a:r>
          </a:p>
          <a:p>
            <a:r>
              <a:rPr lang="pl-PL" dirty="0"/>
              <a:t>od rodzaju wykonywanej pracy, lub</a:t>
            </a:r>
          </a:p>
          <a:p>
            <a:r>
              <a:rPr lang="pl-PL" dirty="0"/>
              <a:t>okoliczności związanych z pracodawcą.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7718226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b="1" dirty="0"/>
              <a:t>Dane osobowe kandydata i/lub pracownika</a:t>
            </a:r>
          </a:p>
          <a:p>
            <a:pPr marL="109728" indent="0" algn="ctr">
              <a:buNone/>
            </a:pPr>
            <a:r>
              <a:rPr lang="pl-PL" b="1" dirty="0"/>
              <a:t>Art. 22 § 4. </a:t>
            </a:r>
            <a:r>
              <a:rPr lang="pl-PL" dirty="0"/>
              <a:t> 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Pracodawca może żądać podania innych danych osobowych niż określone w § 1 i 2, jeżeli obowiązek ich podania wynika z odrębnych przepisów.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7061957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marL="109728" indent="0" algn="ctr">
              <a:buNone/>
            </a:pPr>
            <a:r>
              <a:rPr lang="pl-PL" b="1" dirty="0"/>
              <a:t>Co to znaczy, że pracodawca ma                     „prawo żądania” danych osobowych</a:t>
            </a:r>
          </a:p>
          <a:p>
            <a:endParaRPr lang="pl-PL" dirty="0"/>
          </a:p>
          <a:p>
            <a:r>
              <a:rPr lang="pl-PL" dirty="0"/>
              <a:t>Od kandydata do pracy?</a:t>
            </a:r>
          </a:p>
          <a:p>
            <a:r>
              <a:rPr lang="pl-PL" dirty="0"/>
              <a:t>Od pracownika?</a:t>
            </a:r>
          </a:p>
          <a:p>
            <a:r>
              <a:rPr lang="pl-PL" dirty="0"/>
              <a:t>wyrok SN z dnia 5 sierpnia 2008 r., I PK 37/08, OSNP 2010, nr 1-2, </a:t>
            </a:r>
            <a:r>
              <a:rPr lang="pl-PL" dirty="0" err="1"/>
              <a:t>poz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18283575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marL="109728" indent="0" algn="ctr">
              <a:buNone/>
            </a:pPr>
            <a:r>
              <a:rPr lang="pl-PL" b="1" dirty="0" smtClean="0"/>
              <a:t>W przypadku pracownika: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Wyrok </a:t>
            </a:r>
            <a:r>
              <a:rPr lang="pl-PL" dirty="0"/>
              <a:t>SN z dnia 5 sierpnia 2008 r., I PK 37/08, OSNP 2010, nr 1-2, poz. 4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(odmowa =naruszanie obowiązków pracowniczych)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324341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marL="109728" indent="0" algn="ctr">
              <a:buNone/>
            </a:pPr>
            <a:r>
              <a:rPr lang="pl-PL" b="1" dirty="0"/>
              <a:t>PRZEPISY RODO</a:t>
            </a:r>
          </a:p>
          <a:p>
            <a:r>
              <a:rPr lang="pl-PL" dirty="0"/>
              <a:t>Mają pierwszeństwo przed przepisami prawa krajowego, które są z nim sprzeczne bez konieczności ich implementacji. </a:t>
            </a:r>
          </a:p>
          <a:p>
            <a:r>
              <a:rPr lang="pl-PL" dirty="0"/>
              <a:t>Są bezpośrednio skuteczne w zakresie tych regulacji, które w ogóle nie mają swoich odpowiedników w prawie krajowym.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435062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/>
              <a:t>MOŻLIWOŚĆ PRZETWARZANIA DANYCH ZA ZGODĄ KANDYDATA/PRACOWNIKA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20980097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DOTYCHCZASOWE ORZECZNICTWO </a:t>
            </a:r>
          </a:p>
          <a:p>
            <a:endParaRPr lang="pl-PL" dirty="0"/>
          </a:p>
          <a:p>
            <a:r>
              <a:rPr lang="pl-PL" dirty="0"/>
              <a:t>uznanie faktu wyrażenia zgody przez pracownika, jako okoliczności legalizującej pobranie od pracownika innych danych niż wskazane w </a:t>
            </a:r>
            <a:r>
              <a:rPr lang="pl-PL" dirty="0" err="1"/>
              <a:t>k.p</a:t>
            </a:r>
            <a:r>
              <a:rPr lang="pl-PL" dirty="0"/>
              <a:t>., </a:t>
            </a:r>
            <a:r>
              <a:rPr lang="pl-PL" b="1" u="sng" dirty="0"/>
              <a:t>stanowiłoby obejście tego przepisu </a:t>
            </a:r>
          </a:p>
          <a:p>
            <a:r>
              <a:rPr lang="pl-PL" dirty="0"/>
              <a:t>Np.  wyrok NSA z dnia 1 grudnia 2009 r.,                      I OSK 249/09, </a:t>
            </a:r>
            <a:r>
              <a:rPr lang="pl-PL" dirty="0" err="1"/>
              <a:t>ONSAiWSA</a:t>
            </a:r>
            <a:r>
              <a:rPr lang="pl-PL" dirty="0"/>
              <a:t> 2011, nr 2, poz. 39).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11811909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W świetle obowiązujących przepisów RODO pogląd ten wydaje się zbyt kategoryczny.</a:t>
            </a:r>
          </a:p>
          <a:p>
            <a:endParaRPr lang="pl-PL" dirty="0"/>
          </a:p>
          <a:p>
            <a:pPr marL="109728" indent="0">
              <a:buNone/>
            </a:pPr>
            <a:endParaRPr lang="pl-PL" dirty="0"/>
          </a:p>
          <a:p>
            <a:r>
              <a:rPr lang="pl-PL" dirty="0"/>
              <a:t>ALE ZASADA PROPORCJONALNOŚCI!!!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23953316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r>
              <a:rPr lang="pl-PL" dirty="0"/>
              <a:t>Zdaniem NSA wykorzystanie danych biometrycznych (np. pobierania odcisków linii papilarnych) do kontroli czasu pracy pracowników zatrudnionych w urzędzie skarbowym jest nieproporcjonalne do zamierzonego celu ich przetwarzania.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20931196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marL="109728" indent="0">
              <a:buNone/>
            </a:pPr>
            <a:r>
              <a:rPr lang="pl-PL" dirty="0"/>
              <a:t>W zakresie nieuregulowanym w kodeksie pracy do danych osobowych, o których mowa w jego przepisach, stosuje się odpowiednie przepisy o ochronie danych osobowych.</a:t>
            </a:r>
          </a:p>
          <a:p>
            <a:pPr marL="109728" indent="0">
              <a:buNone/>
            </a:pPr>
            <a:r>
              <a:rPr lang="pl-PL" dirty="0"/>
              <a:t> 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26537073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PROFILOWANIE</a:t>
            </a:r>
            <a:r>
              <a:rPr lang="pl-PL" dirty="0"/>
              <a:t>  (art. 4 pkt 4 RODO)</a:t>
            </a:r>
          </a:p>
          <a:p>
            <a:pPr algn="ctr"/>
            <a:endParaRPr lang="pl-PL" dirty="0"/>
          </a:p>
          <a:p>
            <a:r>
              <a:rPr lang="pl-PL" dirty="0"/>
              <a:t>działanie obejmujące dowolne formy zautomatyzowanego przetwarzania danych osobowych, które to działanie polega na wykorzystaniu danych osobowych do oceny niektórych czynników osobowych osoby fizycznej,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27490265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PROFILOWANIE</a:t>
            </a:r>
            <a:r>
              <a:rPr lang="pl-PL" dirty="0"/>
              <a:t>  (art. 4 pkt 4 RODO)</a:t>
            </a:r>
          </a:p>
          <a:p>
            <a:endParaRPr lang="pl-PL" dirty="0"/>
          </a:p>
          <a:p>
            <a:r>
              <a:rPr lang="pl-PL" u="sng" dirty="0"/>
              <a:t>…w szczególności do analizy lub prognozy aspektów dotyczących efektów pracy tej osoby fizycznej</a:t>
            </a:r>
            <a:r>
              <a:rPr lang="pl-PL" dirty="0"/>
              <a:t> , jej sytuacji ekonomicznej, zdrowia, osobistych preferencji, zainteresowań, wiarygodności, zachowania, lokalizacji lub przemieszczania się.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21741396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art. 22 ust.1  RODO</a:t>
            </a:r>
          </a:p>
          <a:p>
            <a:endParaRPr lang="pl-PL" dirty="0"/>
          </a:p>
          <a:p>
            <a:r>
              <a:rPr lang="pl-PL" dirty="0"/>
              <a:t> osoba, której dane podlegają przetwarzaniu, ma prawo do tego, by nie podlegać decyzji, która opiera się wyłącznie na zautomatyzowanym przetwarzaniu, w tym profilowaniu, i wywołuje wobec tej osoby skutki prawne lub w podobny sposób istotnie na nią wpływa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41754351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b="1" dirty="0"/>
              <a:t>art. 22 ust. 2  RODO </a:t>
            </a:r>
          </a:p>
          <a:p>
            <a:pPr marL="109728" indent="0" algn="ctr">
              <a:buNone/>
            </a:pPr>
            <a:r>
              <a:rPr lang="pl-PL" b="1" dirty="0"/>
              <a:t>wyjątki gdy decyzja</a:t>
            </a:r>
          </a:p>
          <a:p>
            <a:endParaRPr lang="pl-PL" dirty="0"/>
          </a:p>
          <a:p>
            <a:r>
              <a:rPr lang="pl-PL" dirty="0"/>
              <a:t>a) jest niezbędna do zawarcia lub wykonania umowy między osobą, której dane dotyczą, a administratorem</a:t>
            </a:r>
          </a:p>
          <a:p>
            <a:r>
              <a:rPr lang="pl-PL" dirty="0"/>
              <a:t> b) jest dozwolona prawem Unii lub prawem państwa członkowskiego, któremu podlega administrator i które przewiduje właściwe środki ochrony praw, wolności i prawnie uzasadnionych interesów osoby, której dane dotyczą; lub</a:t>
            </a:r>
          </a:p>
          <a:p>
            <a:r>
              <a:rPr lang="pl-PL" dirty="0"/>
              <a:t>c) opiera się na wyraźnej zgodzie osoby, której dane dotyczą.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24894523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Konieczne zagwarantowanie praw do:</a:t>
            </a:r>
          </a:p>
          <a:p>
            <a:r>
              <a:rPr lang="pl-PL" dirty="0"/>
              <a:t> uzyskania interwencji ludzkiej, </a:t>
            </a:r>
          </a:p>
          <a:p>
            <a:r>
              <a:rPr lang="pl-PL" dirty="0"/>
              <a:t>wyrażenia własnego stanowiska, oraz</a:t>
            </a:r>
          </a:p>
          <a:p>
            <a:r>
              <a:rPr lang="pl-PL" dirty="0"/>
              <a:t> kwestionowania takiej decyzji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1617853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W prawie państwa członkowskiego lub w porozumieniach zbiorowych, w tym zakładowych porozumieniach mogą być przepisy szczegółowe dot. przetwarzania danych w zatrudnieniu oraz ochrony praw i wolności osób, których dane są przetwarzane w związku zatrudnieniem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877881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MONITORING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10429070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przepisy szczególne w rozumieniu</a:t>
            </a:r>
          </a:p>
          <a:p>
            <a:pPr marL="109728" indent="0" algn="ctr">
              <a:buNone/>
            </a:pPr>
            <a:r>
              <a:rPr lang="pl-PL" dirty="0"/>
              <a:t> art. 88 RODO 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445597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Pracownika ma obowiązek wykonywania pracy określonego rodzaju pod kierownictwem pracodawcy oraz w miejscu i czasie przez niego wyznaczonym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18722705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b="1" dirty="0"/>
              <a:t>Zasady dotyczące zakresu dopuszczalnego monitoringu pracownika</a:t>
            </a:r>
            <a:r>
              <a:rPr lang="pl-PL" dirty="0"/>
              <a:t>: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a) zasadę niezbędności;</a:t>
            </a:r>
          </a:p>
          <a:p>
            <a:pPr marL="109728" indent="0">
              <a:buNone/>
            </a:pPr>
            <a:r>
              <a:rPr lang="pl-PL" dirty="0"/>
              <a:t>b) zasadę ochrony godności i dóbr osobistych pracownika;</a:t>
            </a:r>
          </a:p>
          <a:p>
            <a:pPr marL="109728" indent="0">
              <a:buNone/>
            </a:pPr>
            <a:r>
              <a:rPr lang="pl-PL" dirty="0"/>
              <a:t>c) zasadę wolności i niezależności związków zawodowych.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38983970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/>
              <a:t>MONITORING WIZYJNY W ZAKŁADZIE PRACY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36147862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DOPUSZCZALNOŚĆ</a:t>
            </a:r>
          </a:p>
          <a:p>
            <a:pPr marL="109728" indent="0" algn="ctr">
              <a:buNone/>
            </a:pPr>
            <a:r>
              <a:rPr lang="pl-PL" dirty="0"/>
              <a:t> Art.  22</a:t>
            </a:r>
            <a:r>
              <a:rPr lang="pl-PL" baseline="30000" dirty="0"/>
              <a:t>2</a:t>
            </a:r>
            <a:r>
              <a:rPr lang="pl-PL" dirty="0"/>
              <a:t>.  §  1.  </a:t>
            </a:r>
          </a:p>
          <a:p>
            <a:r>
              <a:rPr lang="pl-PL" dirty="0"/>
              <a:t>Jeżeli jest to </a:t>
            </a:r>
            <a:r>
              <a:rPr lang="pl-PL" b="1" u="sng" dirty="0"/>
              <a:t>niezbędne</a:t>
            </a:r>
            <a:r>
              <a:rPr lang="pl-PL" dirty="0"/>
              <a:t> do:</a:t>
            </a:r>
          </a:p>
          <a:p>
            <a:pPr marL="109728" indent="0">
              <a:buNone/>
            </a:pPr>
            <a:r>
              <a:rPr lang="pl-PL" dirty="0"/>
              <a:t>1/ zapewnienia bezpieczeństwa pracowników lub </a:t>
            </a:r>
          </a:p>
          <a:p>
            <a:pPr marL="109728" indent="0">
              <a:buNone/>
            </a:pPr>
            <a:r>
              <a:rPr lang="pl-PL" dirty="0"/>
              <a:t>2/ochrony mienia lub </a:t>
            </a:r>
          </a:p>
          <a:p>
            <a:pPr marL="109728" indent="0">
              <a:buNone/>
            </a:pPr>
            <a:r>
              <a:rPr lang="pl-PL" dirty="0"/>
              <a:t>3/kontroli produkcji lub </a:t>
            </a:r>
          </a:p>
          <a:p>
            <a:pPr marL="109728" indent="0">
              <a:buNone/>
            </a:pPr>
            <a:r>
              <a:rPr lang="pl-PL" dirty="0"/>
              <a:t>4/zachowania w tajemnicy informacji, których ujawnienie mogłoby narazić pracodawcę na szkodę,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24268968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MONITORING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dirty="0"/>
              <a:t>To nadzór w postaci środków technicznych umożliwiających rejestrację </a:t>
            </a:r>
            <a:r>
              <a:rPr lang="pl-PL" dirty="0" smtClean="0"/>
              <a:t>obrazu:</a:t>
            </a:r>
            <a:endParaRPr lang="pl-PL" dirty="0"/>
          </a:p>
          <a:p>
            <a:pPr marL="109728" indent="0">
              <a:buNone/>
            </a:pPr>
            <a:r>
              <a:rPr lang="pl-PL" dirty="0"/>
              <a:t>1/ nad terenem zakładu pracy lub </a:t>
            </a:r>
          </a:p>
          <a:p>
            <a:pPr marL="109728" indent="0">
              <a:buNone/>
            </a:pPr>
            <a:r>
              <a:rPr lang="pl-PL" dirty="0"/>
              <a:t>2/ terenem wokół zakładu pracy</a:t>
            </a:r>
          </a:p>
          <a:p>
            <a:pPr marL="109728" indent="0" algn="ctr">
              <a:buNone/>
            </a:pPr>
            <a:r>
              <a:rPr lang="pl-PL" dirty="0"/>
              <a:t>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13901123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pl-PL" b="1" dirty="0"/>
              <a:t>MONITORING</a:t>
            </a:r>
          </a:p>
          <a:p>
            <a:r>
              <a:rPr lang="pl-PL" dirty="0"/>
              <a:t>Nie obejmuje:</a:t>
            </a:r>
          </a:p>
          <a:p>
            <a:pPr marL="109728" indent="0">
              <a:buNone/>
            </a:pPr>
            <a:r>
              <a:rPr lang="pl-PL" dirty="0"/>
              <a:t>1/pomieszczeń sanitarnych, </a:t>
            </a:r>
          </a:p>
          <a:p>
            <a:pPr marL="109728" indent="0">
              <a:buNone/>
            </a:pPr>
            <a:r>
              <a:rPr lang="pl-PL" dirty="0"/>
              <a:t>2/szatni, </a:t>
            </a:r>
          </a:p>
          <a:p>
            <a:pPr marL="109728" indent="0">
              <a:buNone/>
            </a:pPr>
            <a:r>
              <a:rPr lang="pl-PL" dirty="0"/>
              <a:t>3/stołówek oraz </a:t>
            </a:r>
          </a:p>
          <a:p>
            <a:pPr marL="109728" indent="0">
              <a:buNone/>
            </a:pPr>
            <a:r>
              <a:rPr lang="pl-PL" dirty="0"/>
              <a:t>4/palarni lub </a:t>
            </a:r>
          </a:p>
          <a:p>
            <a:pPr marL="109728" indent="0">
              <a:buNone/>
            </a:pPr>
            <a:r>
              <a:rPr lang="pl-PL" dirty="0"/>
              <a:t>5/pomieszczeń udostępnianych zakładowej organizacji związkowej,</a:t>
            </a:r>
          </a:p>
          <a:p>
            <a:pPr marL="109728" indent="0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/>
              <a:t>…chyba że…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7242577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MONITORING</a:t>
            </a:r>
          </a:p>
          <a:p>
            <a:pPr marL="109728" indent="0" algn="ctr">
              <a:buNone/>
            </a:pPr>
            <a:endParaRPr lang="pl-PL" b="1" dirty="0"/>
          </a:p>
          <a:p>
            <a:r>
              <a:rPr lang="pl-PL" dirty="0"/>
              <a:t>Nagrania obrazu pracodawca 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1/ przetwarza wyłącznie do celów, dla których zostały zebrane, i </a:t>
            </a:r>
          </a:p>
          <a:p>
            <a:pPr marL="109728" indent="0">
              <a:buNone/>
            </a:pPr>
            <a:r>
              <a:rPr lang="pl-PL" dirty="0"/>
              <a:t>2/ przechowuje przez okres nieprzekraczający 3 miesięcy od dnia nagrania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16704584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dirty="0"/>
              <a:t>Cele, zakres oraz sposób zastosowania monitoringu ustala się </a:t>
            </a:r>
            <a:r>
              <a:rPr lang="pl-PL" dirty="0" smtClean="0"/>
              <a:t>w:</a:t>
            </a:r>
          </a:p>
          <a:p>
            <a:r>
              <a:rPr lang="pl-PL" dirty="0" smtClean="0"/>
              <a:t> </a:t>
            </a:r>
            <a:r>
              <a:rPr lang="pl-PL" dirty="0"/>
              <a:t>układzie zbiorowym </a:t>
            </a:r>
            <a:r>
              <a:rPr lang="pl-PL" dirty="0" smtClean="0"/>
              <a:t>pracy, </a:t>
            </a:r>
            <a:r>
              <a:rPr lang="pl-PL" dirty="0"/>
              <a:t>lub </a:t>
            </a:r>
            <a:endParaRPr lang="pl-PL" dirty="0" smtClean="0"/>
          </a:p>
          <a:p>
            <a:r>
              <a:rPr lang="pl-PL" dirty="0" smtClean="0"/>
              <a:t>w </a:t>
            </a:r>
            <a:r>
              <a:rPr lang="pl-PL" dirty="0"/>
              <a:t>regulaminie </a:t>
            </a:r>
            <a:r>
              <a:rPr lang="pl-PL" dirty="0" smtClean="0"/>
              <a:t>pracy, </a:t>
            </a:r>
            <a:r>
              <a:rPr lang="pl-PL" dirty="0"/>
              <a:t>albo </a:t>
            </a:r>
            <a:endParaRPr lang="pl-PL" dirty="0" smtClean="0"/>
          </a:p>
          <a:p>
            <a:r>
              <a:rPr lang="pl-PL" b="1" u="sng" dirty="0" smtClean="0"/>
              <a:t>w </a:t>
            </a:r>
            <a:r>
              <a:rPr lang="pl-PL" b="1" u="sng" dirty="0"/>
              <a:t>obwieszczeniu</a:t>
            </a:r>
            <a:r>
              <a:rPr lang="pl-PL" dirty="0"/>
              <a:t>, jeżeli pracodawca nie jest objęty układem zbiorowym pracy lub nie jest obowiązany do ustalenia regulaminu pracy.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3845461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r>
              <a:rPr lang="pl-PL" dirty="0"/>
              <a:t>art. 22 </a:t>
            </a:r>
            <a:r>
              <a:rPr lang="pl-PL" baseline="30000" dirty="0"/>
              <a:t>1 </a:t>
            </a:r>
            <a:r>
              <a:rPr lang="pl-PL" dirty="0" err="1"/>
              <a:t>k.p</a:t>
            </a:r>
            <a:r>
              <a:rPr lang="pl-PL" dirty="0"/>
              <a:t>. nie może być uznany za przepis szczególny w rozumieniu art. 88 ust. 1 RODO </a:t>
            </a:r>
            <a:endParaRPr lang="pl-PL" u="sng" dirty="0"/>
          </a:p>
          <a:p>
            <a:endParaRPr lang="pl-PL" u="sng" dirty="0"/>
          </a:p>
          <a:p>
            <a:r>
              <a:rPr lang="pl-PL" dirty="0"/>
              <a:t>Co w przypadku kolizji </a:t>
            </a:r>
            <a:r>
              <a:rPr lang="pl-PL" dirty="0" err="1"/>
              <a:t>kp</a:t>
            </a:r>
            <a:r>
              <a:rPr lang="pl-PL" dirty="0"/>
              <a:t> z RODO? 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25234165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OBOWIĄZKI INFORMACYJNE PRACODAWCY</a:t>
            </a:r>
          </a:p>
          <a:p>
            <a:r>
              <a:rPr lang="pl-PL" dirty="0"/>
              <a:t>Pracodawca informuje pracowników o wprowadzeniu monitoringu, w sposób przyjęty u danego pracodawcy, nie później niż 2 tygodnie przed jego uruchomieniem.</a:t>
            </a:r>
          </a:p>
          <a:p>
            <a:endParaRPr lang="pl-PL" dirty="0"/>
          </a:p>
          <a:p>
            <a:r>
              <a:rPr lang="pl-PL" dirty="0"/>
              <a:t>Pracodawca przed dopuszczeniem pracownika do pracy przekazuje mu na piśmie informacje o celach, zakresie i metodach monitoringu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16640795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ZASADA JAWNOŚCI MONITORINGU</a:t>
            </a:r>
          </a:p>
          <a:p>
            <a:endParaRPr lang="pl-PL" dirty="0"/>
          </a:p>
          <a:p>
            <a:r>
              <a:rPr lang="pl-PL" dirty="0"/>
              <a:t>W przypadku wprowadzenia monitoringu pracodawca oznacza pomieszczenia i teren monitorowany w sposób widoczny i czytelny, za pomocą odpowiednich znaków lub ogłoszeń dźwiękowych, nie później niż jeden dzień przed jego uruchomieniem.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11807504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b="1" dirty="0"/>
              <a:t>MONITORING POCZTY ELEKTRONICZNEJ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175227299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KONTROLA SŁUŻBOWEJ POCZTY ELEKTRONICZNEJ PRACOWNIKA - KIEDY?</a:t>
            </a:r>
          </a:p>
          <a:p>
            <a:pPr marL="109728" indent="0" algn="ctr">
              <a:buNone/>
            </a:pPr>
            <a:endParaRPr lang="pl-PL" b="1" dirty="0"/>
          </a:p>
          <a:p>
            <a:r>
              <a:rPr lang="pl-PL" dirty="0"/>
              <a:t>Jeżeli jest to </a:t>
            </a:r>
            <a:r>
              <a:rPr lang="pl-PL" b="1" dirty="0"/>
              <a:t>niezbędne</a:t>
            </a:r>
            <a:r>
              <a:rPr lang="pl-PL" dirty="0"/>
              <a:t> do:</a:t>
            </a:r>
          </a:p>
          <a:p>
            <a:pPr marL="109728" indent="0">
              <a:buNone/>
            </a:pPr>
            <a:r>
              <a:rPr lang="pl-PL" dirty="0"/>
              <a:t>1/ zapewnienia organizacji pracy umożliwiającej pełne wykorzystanie czasu pracy oraz </a:t>
            </a:r>
          </a:p>
          <a:p>
            <a:pPr marL="109728" indent="0">
              <a:buNone/>
            </a:pPr>
            <a:r>
              <a:rPr lang="pl-PL" dirty="0"/>
              <a:t>2/właściwego użytkowania udostępnionych pracownikowi narzędzi pracy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1087379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/>
          </a:p>
          <a:p>
            <a:r>
              <a:rPr lang="pl-PL" dirty="0"/>
              <a:t>Monitoring poczty elektronicznej </a:t>
            </a:r>
            <a:r>
              <a:rPr lang="pl-PL" b="1" u="sng" dirty="0"/>
              <a:t>nie może</a:t>
            </a:r>
            <a:r>
              <a:rPr lang="pl-PL" dirty="0"/>
              <a:t>: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1/ naruszać tajemnicy korespondencji oraz </a:t>
            </a:r>
          </a:p>
          <a:p>
            <a:pPr marL="109728" indent="0">
              <a:buNone/>
            </a:pPr>
            <a:r>
              <a:rPr lang="pl-PL" dirty="0"/>
              <a:t>2/ innych dóbr osobistych pracownika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34858038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/>
          </a:p>
          <a:p>
            <a:endParaRPr lang="pl-PL" dirty="0"/>
          </a:p>
          <a:p>
            <a:r>
              <a:rPr lang="pl-PL" dirty="0"/>
              <a:t>Obowiązuje zasada jawności monitoring poczty elektronicznej realizowana tak jak w przypadku monitoringu wizyjnego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166448696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INNE METODY MONITORINGU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40674667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JEŻELI JEST TO NIEZBĘDNE </a:t>
            </a:r>
            <a:r>
              <a:rPr lang="pl-PL" b="1"/>
              <a:t>DO:</a:t>
            </a:r>
          </a:p>
          <a:p>
            <a:pPr algn="ctr"/>
            <a:endParaRPr lang="pl-PL" b="1" dirty="0"/>
          </a:p>
          <a:p>
            <a:pPr marL="109728" indent="0">
              <a:buNone/>
            </a:pPr>
            <a:r>
              <a:rPr lang="pl-PL" dirty="0"/>
              <a:t>1/ zapewnienia organizacji pracy umożliwiającej pełne wykorzystanie czasu pracy oraz </a:t>
            </a:r>
          </a:p>
          <a:p>
            <a:pPr marL="109728" indent="0">
              <a:buNone/>
            </a:pPr>
            <a:r>
              <a:rPr lang="pl-PL" dirty="0"/>
              <a:t>2/właściwego użytkowania udostępnionych pracownikowi narzędzi pracy</a:t>
            </a:r>
          </a:p>
          <a:p>
            <a:pPr marL="109728" indent="0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Można stosować inne metody monitoringu wprowadzane wg analogicznych zasad.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3784532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/>
              <a:t>Pozyskiwanie danych od kandydata na pracownika lub od pracownika stanowi</a:t>
            </a:r>
          </a:p>
          <a:p>
            <a:pPr marL="109728" indent="0" algn="ctr">
              <a:buNone/>
            </a:pPr>
            <a:r>
              <a:rPr lang="pl-PL" dirty="0"/>
              <a:t> w rozumieniu RODO ich </a:t>
            </a:r>
            <a:r>
              <a:rPr lang="pl-PL" dirty="0" smtClean="0"/>
              <a:t>przetwarzanie.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2412476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/>
              <a:t>OGÓLNE ZASADY PRZETWARZANIA DANYCH W ZATRUDNIENIU WG RODO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1995476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"zgodność z prawem, rzetelność i przejrzystość”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dirty="0"/>
              <a:t>zasada "ograniczenia celu"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dirty="0"/>
              <a:t>zasada „minimalizacji danych</a:t>
            </a:r>
            <a:r>
              <a:rPr lang="pl-PL" dirty="0" smtClean="0"/>
              <a:t>”</a:t>
            </a:r>
          </a:p>
          <a:p>
            <a:endParaRPr lang="pl-PL" dirty="0"/>
          </a:p>
          <a:p>
            <a:r>
              <a:rPr lang="pl-PL" dirty="0" smtClean="0"/>
              <a:t>Zasada „prawidłowości i aktualności”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3927463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Zasada „zgodności z prawem” </a:t>
            </a:r>
          </a:p>
          <a:p>
            <a:pPr marL="109728" indent="0" algn="ctr">
              <a:buNone/>
            </a:pPr>
            <a:r>
              <a:rPr lang="pl-PL" dirty="0" smtClean="0"/>
              <a:t>gdy </a:t>
            </a:r>
            <a:r>
              <a:rPr lang="pl-PL" dirty="0"/>
              <a:t>spełniony jest co najmniej jeden z  </a:t>
            </a:r>
            <a:r>
              <a:rPr lang="pl-PL" dirty="0" smtClean="0"/>
              <a:t>warunków:</a:t>
            </a: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1/ osoba, której dane dotyczą, wyraziła zgodę na przetwarzanie swoich danych osobowych w jednym lub większej liczbie określonych celów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/>
              <a:t>Przetwarzanie danych osobowych</a:t>
            </a:r>
          </a:p>
        </p:txBody>
      </p:sp>
    </p:spTree>
    <p:extLst>
      <p:ext uri="{BB962C8B-B14F-4D97-AF65-F5344CB8AC3E}">
        <p14:creationId xmlns:p14="http://schemas.microsoft.com/office/powerpoint/2010/main" val="1789897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235</TotalTime>
  <Words>1652</Words>
  <Application>Microsoft Office PowerPoint</Application>
  <PresentationFormat>Pokaz na ekranie (4:3)</PresentationFormat>
  <Paragraphs>316</Paragraphs>
  <Slides>57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57</vt:i4>
      </vt:variant>
    </vt:vector>
  </HeadingPairs>
  <TitlesOfParts>
    <vt:vector size="58" baseType="lpstr">
      <vt:lpstr>Hol</vt:lpstr>
      <vt:lpstr>Przetwarzanie danych osobowych pracowników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  <vt:lpstr>Przetwarzanie danych osobowych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Przetwarzanie danych osobowych pracowników kancelarii notarialnej</dc:title>
  <dc:creator>Jacek</dc:creator>
  <cp:lastModifiedBy>Jacek</cp:lastModifiedBy>
  <cp:revision>25</cp:revision>
  <dcterms:created xsi:type="dcterms:W3CDTF">2019-02-22T18:49:24Z</dcterms:created>
  <dcterms:modified xsi:type="dcterms:W3CDTF">2019-04-09T18:08:58Z</dcterms:modified>
</cp:coreProperties>
</file>