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60" r:id="rId5"/>
    <p:sldId id="273" r:id="rId6"/>
    <p:sldId id="267" r:id="rId7"/>
    <p:sldId id="261" r:id="rId8"/>
    <p:sldId id="269" r:id="rId9"/>
    <p:sldId id="268" r:id="rId10"/>
    <p:sldId id="274" r:id="rId11"/>
    <p:sldId id="275" r:id="rId12"/>
    <p:sldId id="276" r:id="rId13"/>
    <p:sldId id="259" r:id="rId14"/>
    <p:sldId id="266" r:id="rId15"/>
    <p:sldId id="262" r:id="rId16"/>
    <p:sldId id="277" r:id="rId17"/>
    <p:sldId id="270" r:id="rId18"/>
    <p:sldId id="278" r:id="rId19"/>
    <p:sldId id="263" r:id="rId20"/>
    <p:sldId id="264" r:id="rId21"/>
    <p:sldId id="265" r:id="rId22"/>
    <p:sldId id="271" r:id="rId23"/>
    <p:sldId id="272" r:id="rId2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4" autoAdjust="0"/>
    <p:restoredTop sz="94660"/>
  </p:normalViewPr>
  <p:slideViewPr>
    <p:cSldViewPr snapToGrid="0">
      <p:cViewPr varScale="1">
        <p:scale>
          <a:sx n="67" d="100"/>
          <a:sy n="67" d="100"/>
        </p:scale>
        <p:origin x="572"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C93FB5EC-4F75-41DC-B516-78736666CF14}" type="datetimeFigureOut">
              <a:rPr lang="en-US" smtClean="0"/>
              <a:t>4/13/2019</a:t>
            </a:fld>
            <a:endParaRPr lang="en-US"/>
          </a:p>
        </p:txBody>
      </p:sp>
      <p:sp>
        <p:nvSpPr>
          <p:cNvPr id="5" name="Footer Placeholder 4"/>
          <p:cNvSpPr>
            <a:spLocks noGrp="1"/>
          </p:cNvSpPr>
          <p:nvPr>
            <p:ph type="ftr" sz="quarter" idx="11"/>
          </p:nvPr>
        </p:nvSpPr>
        <p:spPr/>
        <p:txBody>
          <a:bodyPr/>
          <a:lstStyle/>
          <a:p>
            <a:endParaRPr lang="en-US"/>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9F7DAD7B-280D-40C6-AA0F-3ED6580A14FD}" type="slidenum">
              <a:rPr lang="en-US" smtClean="0"/>
              <a:t>‹#›</a:t>
            </a:fld>
            <a:endParaRPr lang="en-US"/>
          </a:p>
        </p:txBody>
      </p:sp>
    </p:spTree>
    <p:extLst>
      <p:ext uri="{BB962C8B-B14F-4D97-AF65-F5344CB8AC3E}">
        <p14:creationId xmlns:p14="http://schemas.microsoft.com/office/powerpoint/2010/main" val="40482052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93FB5EC-4F75-41DC-B516-78736666CF14}" type="datetimeFigureOut">
              <a:rPr lang="en-US" smtClean="0"/>
              <a:t>4/13/2019</a:t>
            </a:fld>
            <a:endParaRPr lang="en-US"/>
          </a:p>
        </p:txBody>
      </p:sp>
      <p:sp>
        <p:nvSpPr>
          <p:cNvPr id="5" name="Footer Placeholder 4"/>
          <p:cNvSpPr>
            <a:spLocks noGrp="1"/>
          </p:cNvSpPr>
          <p:nvPr>
            <p:ph type="ftr" sz="quarter" idx="11"/>
          </p:nvPr>
        </p:nvSpPr>
        <p:spPr/>
        <p:txBody>
          <a:bodyPr/>
          <a:lstStyle/>
          <a:p>
            <a:endParaRPr lang="en-US"/>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9F7DAD7B-280D-40C6-AA0F-3ED6580A14FD}" type="slidenum">
              <a:rPr lang="en-US" smtClean="0"/>
              <a:t>‹#›</a:t>
            </a:fld>
            <a:endParaRPr lang="en-US"/>
          </a:p>
        </p:txBody>
      </p:sp>
    </p:spTree>
    <p:extLst>
      <p:ext uri="{BB962C8B-B14F-4D97-AF65-F5344CB8AC3E}">
        <p14:creationId xmlns:p14="http://schemas.microsoft.com/office/powerpoint/2010/main" val="4627553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93FB5EC-4F75-41DC-B516-78736666CF14}" type="datetimeFigureOut">
              <a:rPr lang="en-US" smtClean="0"/>
              <a:t>4/13/2019</a:t>
            </a:fld>
            <a:endParaRPr lang="en-US"/>
          </a:p>
        </p:txBody>
      </p:sp>
      <p:sp>
        <p:nvSpPr>
          <p:cNvPr id="5" name="Footer Placeholder 4"/>
          <p:cNvSpPr>
            <a:spLocks noGrp="1"/>
          </p:cNvSpPr>
          <p:nvPr>
            <p:ph type="ftr" sz="quarter" idx="11"/>
          </p:nvPr>
        </p:nvSpPr>
        <p:spPr/>
        <p:txBody>
          <a:bodyPr/>
          <a:lstStyle/>
          <a:p>
            <a:endParaRPr lang="en-US"/>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9F7DAD7B-280D-40C6-AA0F-3ED6580A14FD}" type="slidenum">
              <a:rPr lang="en-US" smtClean="0"/>
              <a:t>‹#›</a:t>
            </a:fld>
            <a:endParaRPr lang="en-US"/>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45845349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smtClean="0"/>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C93FB5EC-4F75-41DC-B516-78736666CF14}" type="datetimeFigureOut">
              <a:rPr lang="en-US" smtClean="0"/>
              <a:t>4/13/2019</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9F7DAD7B-280D-40C6-AA0F-3ED6580A14FD}" type="slidenum">
              <a:rPr lang="en-US" smtClean="0"/>
              <a:t>‹#›</a:t>
            </a:fld>
            <a:endParaRPr lang="en-US"/>
          </a:p>
        </p:txBody>
      </p:sp>
    </p:spTree>
    <p:extLst>
      <p:ext uri="{BB962C8B-B14F-4D97-AF65-F5344CB8AC3E}">
        <p14:creationId xmlns:p14="http://schemas.microsoft.com/office/powerpoint/2010/main" val="166209560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C93FB5EC-4F75-41DC-B516-78736666CF14}" type="datetimeFigureOut">
              <a:rPr lang="en-US" smtClean="0"/>
              <a:t>4/13/2019</a:t>
            </a:fld>
            <a:endParaRPr lang="en-US"/>
          </a:p>
        </p:txBody>
      </p:sp>
      <p:sp>
        <p:nvSpPr>
          <p:cNvPr id="6" name="Footer Placeholder 5"/>
          <p:cNvSpPr>
            <a:spLocks noGrp="1"/>
          </p:cNvSpPr>
          <p:nvPr>
            <p:ph type="ftr" sz="quarter" idx="11"/>
          </p:nvPr>
        </p:nvSpPr>
        <p:spPr/>
        <p:txBody>
          <a:bodyPr/>
          <a:lstStyle/>
          <a:p>
            <a:endParaRPr lang="en-US"/>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9F7DAD7B-280D-40C6-AA0F-3ED6580A14FD}" type="slidenum">
              <a:rPr lang="en-US" smtClean="0"/>
              <a:t>‹#›</a:t>
            </a:fld>
            <a:endParaRPr lang="en-US"/>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78546555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C93FB5EC-4F75-41DC-B516-78736666CF14}" type="datetimeFigureOut">
              <a:rPr lang="en-US" smtClean="0"/>
              <a:t>4/13/2019</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9F7DAD7B-280D-40C6-AA0F-3ED6580A14FD}" type="slidenum">
              <a:rPr lang="en-US" smtClean="0"/>
              <a:t>‹#›</a:t>
            </a:fld>
            <a:endParaRPr lang="en-US"/>
          </a:p>
        </p:txBody>
      </p:sp>
    </p:spTree>
    <p:extLst>
      <p:ext uri="{BB962C8B-B14F-4D97-AF65-F5344CB8AC3E}">
        <p14:creationId xmlns:p14="http://schemas.microsoft.com/office/powerpoint/2010/main" val="399901938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93FB5EC-4F75-41DC-B516-78736666CF14}" type="datetimeFigureOut">
              <a:rPr lang="en-US" smtClean="0"/>
              <a:t>4/13/2019</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9F7DAD7B-280D-40C6-AA0F-3ED6580A14FD}" type="slidenum">
              <a:rPr lang="en-US" smtClean="0"/>
              <a:t>‹#›</a:t>
            </a:fld>
            <a:endParaRPr lang="en-US"/>
          </a:p>
        </p:txBody>
      </p:sp>
    </p:spTree>
    <p:extLst>
      <p:ext uri="{BB962C8B-B14F-4D97-AF65-F5344CB8AC3E}">
        <p14:creationId xmlns:p14="http://schemas.microsoft.com/office/powerpoint/2010/main" val="157650126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93FB5EC-4F75-41DC-B516-78736666CF14}" type="datetimeFigureOut">
              <a:rPr lang="en-US" smtClean="0"/>
              <a:t>4/13/2019</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9F7DAD7B-280D-40C6-AA0F-3ED6580A14FD}" type="slidenum">
              <a:rPr lang="en-US" smtClean="0"/>
              <a:t>‹#›</a:t>
            </a:fld>
            <a:endParaRPr lang="en-US"/>
          </a:p>
        </p:txBody>
      </p:sp>
    </p:spTree>
    <p:extLst>
      <p:ext uri="{BB962C8B-B14F-4D97-AF65-F5344CB8AC3E}">
        <p14:creationId xmlns:p14="http://schemas.microsoft.com/office/powerpoint/2010/main" val="28902412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93FB5EC-4F75-41DC-B516-78736666CF14}" type="datetimeFigureOut">
              <a:rPr lang="en-US" smtClean="0"/>
              <a:t>4/13/2019</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9F7DAD7B-280D-40C6-AA0F-3ED6580A14FD}" type="slidenum">
              <a:rPr lang="en-US" smtClean="0"/>
              <a:t>‹#›</a:t>
            </a:fld>
            <a:endParaRPr lang="en-US"/>
          </a:p>
        </p:txBody>
      </p:sp>
    </p:spTree>
    <p:extLst>
      <p:ext uri="{BB962C8B-B14F-4D97-AF65-F5344CB8AC3E}">
        <p14:creationId xmlns:p14="http://schemas.microsoft.com/office/powerpoint/2010/main" val="11181257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93FB5EC-4F75-41DC-B516-78736666CF14}" type="datetimeFigureOut">
              <a:rPr lang="en-US" smtClean="0"/>
              <a:t>4/13/2019</a:t>
            </a:fld>
            <a:endParaRPr lang="en-US"/>
          </a:p>
        </p:txBody>
      </p:sp>
      <p:sp>
        <p:nvSpPr>
          <p:cNvPr id="5" name="Footer Placeholder 4"/>
          <p:cNvSpPr>
            <a:spLocks noGrp="1"/>
          </p:cNvSpPr>
          <p:nvPr>
            <p:ph type="ftr" sz="quarter" idx="11"/>
          </p:nvPr>
        </p:nvSpPr>
        <p:spPr/>
        <p:txBody>
          <a:bodyPr/>
          <a:lstStyle/>
          <a:p>
            <a:endParaRPr lang="en-US"/>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9F7DAD7B-280D-40C6-AA0F-3ED6580A14FD}" type="slidenum">
              <a:rPr lang="en-US" smtClean="0"/>
              <a:t>‹#›</a:t>
            </a:fld>
            <a:endParaRPr lang="en-US"/>
          </a:p>
        </p:txBody>
      </p:sp>
    </p:spTree>
    <p:extLst>
      <p:ext uri="{BB962C8B-B14F-4D97-AF65-F5344CB8AC3E}">
        <p14:creationId xmlns:p14="http://schemas.microsoft.com/office/powerpoint/2010/main" val="6121883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C93FB5EC-4F75-41DC-B516-78736666CF14}" type="datetimeFigureOut">
              <a:rPr lang="en-US" smtClean="0"/>
              <a:t>4/13/2019</a:t>
            </a:fld>
            <a:endParaRPr lang="en-US"/>
          </a:p>
        </p:txBody>
      </p:sp>
      <p:sp>
        <p:nvSpPr>
          <p:cNvPr id="6" name="Footer Placeholder 5"/>
          <p:cNvSpPr>
            <a:spLocks noGrp="1"/>
          </p:cNvSpPr>
          <p:nvPr>
            <p:ph type="ftr" sz="quarter" idx="11"/>
          </p:nvPr>
        </p:nvSpPr>
        <p:spPr/>
        <p:txBody>
          <a:bodyPr/>
          <a:lstStyle/>
          <a:p>
            <a:endParaRPr lang="en-US"/>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9F7DAD7B-280D-40C6-AA0F-3ED6580A14FD}" type="slidenum">
              <a:rPr lang="en-US" smtClean="0"/>
              <a:t>‹#›</a:t>
            </a:fld>
            <a:endParaRPr lang="en-US"/>
          </a:p>
        </p:txBody>
      </p:sp>
    </p:spTree>
    <p:extLst>
      <p:ext uri="{BB962C8B-B14F-4D97-AF65-F5344CB8AC3E}">
        <p14:creationId xmlns:p14="http://schemas.microsoft.com/office/powerpoint/2010/main" val="24974758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C93FB5EC-4F75-41DC-B516-78736666CF14}" type="datetimeFigureOut">
              <a:rPr lang="en-US" smtClean="0"/>
              <a:t>4/13/2019</a:t>
            </a:fld>
            <a:endParaRPr lang="en-US"/>
          </a:p>
        </p:txBody>
      </p:sp>
      <p:sp>
        <p:nvSpPr>
          <p:cNvPr id="8" name="Footer Placeholder 7"/>
          <p:cNvSpPr>
            <a:spLocks noGrp="1"/>
          </p:cNvSpPr>
          <p:nvPr>
            <p:ph type="ftr" sz="quarter" idx="11"/>
          </p:nvPr>
        </p:nvSpPr>
        <p:spPr/>
        <p:txBody>
          <a:bodyPr/>
          <a:lstStyle/>
          <a:p>
            <a:endParaRPr lang="en-US"/>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9F7DAD7B-280D-40C6-AA0F-3ED6580A14FD}" type="slidenum">
              <a:rPr lang="en-US" smtClean="0"/>
              <a:t>‹#›</a:t>
            </a:fld>
            <a:endParaRPr lang="en-US"/>
          </a:p>
        </p:txBody>
      </p:sp>
    </p:spTree>
    <p:extLst>
      <p:ext uri="{BB962C8B-B14F-4D97-AF65-F5344CB8AC3E}">
        <p14:creationId xmlns:p14="http://schemas.microsoft.com/office/powerpoint/2010/main" val="23200974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C93FB5EC-4F75-41DC-B516-78736666CF14}" type="datetimeFigureOut">
              <a:rPr lang="en-US" smtClean="0"/>
              <a:t>4/13/2019</a:t>
            </a:fld>
            <a:endParaRPr lang="en-US"/>
          </a:p>
        </p:txBody>
      </p:sp>
      <p:sp>
        <p:nvSpPr>
          <p:cNvPr id="4" name="Footer Placeholder 3"/>
          <p:cNvSpPr>
            <a:spLocks noGrp="1"/>
          </p:cNvSpPr>
          <p:nvPr>
            <p:ph type="ftr" sz="quarter" idx="11"/>
          </p:nvPr>
        </p:nvSpPr>
        <p:spPr/>
        <p:txBody>
          <a:bodyPr/>
          <a:lstStyle/>
          <a:p>
            <a:endParaRPr lang="en-US"/>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9F7DAD7B-280D-40C6-AA0F-3ED6580A14FD}" type="slidenum">
              <a:rPr lang="en-US" smtClean="0"/>
              <a:t>‹#›</a:t>
            </a:fld>
            <a:endParaRPr lang="en-US"/>
          </a:p>
        </p:txBody>
      </p:sp>
    </p:spTree>
    <p:extLst>
      <p:ext uri="{BB962C8B-B14F-4D97-AF65-F5344CB8AC3E}">
        <p14:creationId xmlns:p14="http://schemas.microsoft.com/office/powerpoint/2010/main" val="10233251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93FB5EC-4F75-41DC-B516-78736666CF14}" type="datetimeFigureOut">
              <a:rPr lang="en-US" smtClean="0"/>
              <a:t>4/13/2019</a:t>
            </a:fld>
            <a:endParaRPr lang="en-US"/>
          </a:p>
        </p:txBody>
      </p:sp>
      <p:sp>
        <p:nvSpPr>
          <p:cNvPr id="3" name="Footer Placeholder 2"/>
          <p:cNvSpPr>
            <a:spLocks noGrp="1"/>
          </p:cNvSpPr>
          <p:nvPr>
            <p:ph type="ftr" sz="quarter" idx="11"/>
          </p:nvPr>
        </p:nvSpPr>
        <p:spPr/>
        <p:txBody>
          <a:bodyPr/>
          <a:lstStyle/>
          <a:p>
            <a:endParaRPr lang="en-US"/>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9F7DAD7B-280D-40C6-AA0F-3ED6580A14FD}" type="slidenum">
              <a:rPr lang="en-US" smtClean="0"/>
              <a:t>‹#›</a:t>
            </a:fld>
            <a:endParaRPr lang="en-US"/>
          </a:p>
        </p:txBody>
      </p:sp>
    </p:spTree>
    <p:extLst>
      <p:ext uri="{BB962C8B-B14F-4D97-AF65-F5344CB8AC3E}">
        <p14:creationId xmlns:p14="http://schemas.microsoft.com/office/powerpoint/2010/main" val="23278252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smtClean="0"/>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93FB5EC-4F75-41DC-B516-78736666CF14}" type="datetimeFigureOut">
              <a:rPr lang="en-US" smtClean="0"/>
              <a:t>4/13/2019</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9F7DAD7B-280D-40C6-AA0F-3ED6580A14FD}" type="slidenum">
              <a:rPr lang="en-US" smtClean="0"/>
              <a:t>‹#›</a:t>
            </a:fld>
            <a:endParaRPr lang="en-US"/>
          </a:p>
        </p:txBody>
      </p:sp>
    </p:spTree>
    <p:extLst>
      <p:ext uri="{BB962C8B-B14F-4D97-AF65-F5344CB8AC3E}">
        <p14:creationId xmlns:p14="http://schemas.microsoft.com/office/powerpoint/2010/main" val="31627287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93FB5EC-4F75-41DC-B516-78736666CF14}" type="datetimeFigureOut">
              <a:rPr lang="en-US" smtClean="0"/>
              <a:t>4/13/2019</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9F7DAD7B-280D-40C6-AA0F-3ED6580A14FD}" type="slidenum">
              <a:rPr lang="en-US" smtClean="0"/>
              <a:t>‹#›</a:t>
            </a:fld>
            <a:endParaRPr lang="en-US"/>
          </a:p>
        </p:txBody>
      </p:sp>
    </p:spTree>
    <p:extLst>
      <p:ext uri="{BB962C8B-B14F-4D97-AF65-F5344CB8AC3E}">
        <p14:creationId xmlns:p14="http://schemas.microsoft.com/office/powerpoint/2010/main" val="17846137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C93FB5EC-4F75-41DC-B516-78736666CF14}" type="datetimeFigureOut">
              <a:rPr lang="en-US" smtClean="0"/>
              <a:t>4/13/2019</a:t>
            </a:fld>
            <a:endParaRPr lang="en-US"/>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9F7DAD7B-280D-40C6-AA0F-3ED6580A14FD}" type="slidenum">
              <a:rPr lang="en-US" smtClean="0"/>
              <a:t>‹#›</a:t>
            </a:fld>
            <a:endParaRPr lang="en-US"/>
          </a:p>
        </p:txBody>
      </p:sp>
    </p:spTree>
    <p:extLst>
      <p:ext uri="{BB962C8B-B14F-4D97-AF65-F5344CB8AC3E}">
        <p14:creationId xmlns:p14="http://schemas.microsoft.com/office/powerpoint/2010/main" val="2011463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hyperlink" Target="http://www.europarl.europa.eu/external/html/legislativeprocedure/default_pl.htm?epbox%5binsert%5d=true&amp;epbox%5bonOpen%5d=infographyLegislativeInit&amp;epbox%5bwidth%5d=1020&amp;epbox%5bheight%5d=674"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pl-PL" dirty="0" smtClean="0"/>
              <a:t>Instytucje UE</a:t>
            </a:r>
            <a:endParaRPr lang="en-US" dirty="0"/>
          </a:p>
        </p:txBody>
      </p:sp>
    </p:spTree>
    <p:extLst>
      <p:ext uri="{BB962C8B-B14F-4D97-AF65-F5344CB8AC3E}">
        <p14:creationId xmlns:p14="http://schemas.microsoft.com/office/powerpoint/2010/main" val="197923131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dirty="0" smtClean="0"/>
              <a:t>Rada (ang. </a:t>
            </a:r>
            <a:r>
              <a:rPr lang="en-US" dirty="0" smtClean="0"/>
              <a:t>Council </a:t>
            </a:r>
            <a:r>
              <a:rPr lang="en-US" dirty="0"/>
              <a:t>of the European Union</a:t>
            </a:r>
            <a:r>
              <a:rPr lang="pl-PL" dirty="0" smtClean="0"/>
              <a:t>)</a:t>
            </a:r>
            <a:endParaRPr lang="en-US" dirty="0"/>
          </a:p>
        </p:txBody>
      </p:sp>
      <p:sp>
        <p:nvSpPr>
          <p:cNvPr id="3" name="Content Placeholder 2"/>
          <p:cNvSpPr>
            <a:spLocks noGrp="1"/>
          </p:cNvSpPr>
          <p:nvPr>
            <p:ph idx="1"/>
          </p:nvPr>
        </p:nvSpPr>
        <p:spPr>
          <a:xfrm>
            <a:off x="2589212" y="2133600"/>
            <a:ext cx="8915400" cy="3976255"/>
          </a:xfrm>
        </p:spPr>
        <p:txBody>
          <a:bodyPr>
            <a:normAutofit/>
          </a:bodyPr>
          <a:lstStyle/>
          <a:p>
            <a:r>
              <a:rPr lang="pl-PL" dirty="0"/>
              <a:t>3 płaszczyzny działania:</a:t>
            </a:r>
          </a:p>
          <a:p>
            <a:pPr lvl="1"/>
            <a:r>
              <a:rPr lang="pl-PL" dirty="0" smtClean="0"/>
              <a:t>ministerialna </a:t>
            </a:r>
            <a:r>
              <a:rPr lang="pl-PL" dirty="0"/>
              <a:t>(formacje RUE)</a:t>
            </a:r>
          </a:p>
          <a:p>
            <a:pPr lvl="1"/>
            <a:r>
              <a:rPr lang="pl-PL" dirty="0" smtClean="0"/>
              <a:t>ambasadorów </a:t>
            </a:r>
            <a:r>
              <a:rPr lang="pl-PL" dirty="0"/>
              <a:t>(COREPER I, COREPER II i komitety)</a:t>
            </a:r>
          </a:p>
          <a:p>
            <a:pPr lvl="1"/>
            <a:r>
              <a:rPr lang="pl-PL" dirty="0" smtClean="0"/>
              <a:t>ekspertów </a:t>
            </a:r>
            <a:r>
              <a:rPr lang="pl-PL" dirty="0"/>
              <a:t>(grupy robocze</a:t>
            </a:r>
            <a:r>
              <a:rPr lang="pl-PL" dirty="0" smtClean="0"/>
              <a:t>)</a:t>
            </a:r>
          </a:p>
          <a:p>
            <a:r>
              <a:rPr lang="pl-PL" dirty="0" smtClean="0"/>
              <a:t>Członkami są przedstawiciele </a:t>
            </a:r>
            <a:r>
              <a:rPr lang="pl-PL" dirty="0"/>
              <a:t>PC na </a:t>
            </a:r>
            <a:r>
              <a:rPr lang="pl-PL" dirty="0" smtClean="0"/>
              <a:t>szczeblu ministerialnym</a:t>
            </a:r>
            <a:r>
              <a:rPr lang="pl-PL" dirty="0"/>
              <a:t>, posiadający pełnomocnictwa swych rządów. </a:t>
            </a:r>
            <a:r>
              <a:rPr lang="pl-PL" dirty="0" smtClean="0"/>
              <a:t>Regulamin pozostawia swobodę rządom </a:t>
            </a:r>
            <a:r>
              <a:rPr lang="pl-PL" dirty="0"/>
              <a:t>PC, co spowodowało, że często są one </a:t>
            </a:r>
            <a:r>
              <a:rPr lang="pl-PL" dirty="0" smtClean="0"/>
              <a:t>reprezentowane przez </a:t>
            </a:r>
            <a:r>
              <a:rPr lang="pl-PL" dirty="0"/>
              <a:t>sekretarzy </a:t>
            </a:r>
            <a:r>
              <a:rPr lang="pl-PL" dirty="0" smtClean="0"/>
              <a:t>stanu.</a:t>
            </a:r>
          </a:p>
          <a:p>
            <a:r>
              <a:rPr lang="pl-PL" dirty="0"/>
              <a:t>KE jest reprezentowana we wszystkich posiedzeniach RUE </a:t>
            </a:r>
            <a:r>
              <a:rPr lang="pl-PL" dirty="0" smtClean="0"/>
              <a:t>przez właściwego </a:t>
            </a:r>
            <a:r>
              <a:rPr lang="pl-PL" dirty="0"/>
              <a:t>komisarza, który nie ma wprawdzie prawa do </a:t>
            </a:r>
            <a:r>
              <a:rPr lang="pl-PL" dirty="0" smtClean="0"/>
              <a:t>głosowania, ale </a:t>
            </a:r>
            <a:r>
              <a:rPr lang="pl-PL" dirty="0"/>
              <a:t>ma prawo do zabierania głosu</a:t>
            </a:r>
            <a:endParaRPr lang="pl-PL" dirty="0" smtClean="0"/>
          </a:p>
          <a:p>
            <a:endParaRPr lang="pl-PL" dirty="0"/>
          </a:p>
          <a:p>
            <a:endParaRPr lang="en-US" dirty="0"/>
          </a:p>
        </p:txBody>
      </p:sp>
      <p:sp>
        <p:nvSpPr>
          <p:cNvPr id="4" name="TextBox 3"/>
          <p:cNvSpPr txBox="1"/>
          <p:nvPr/>
        </p:nvSpPr>
        <p:spPr>
          <a:xfrm>
            <a:off x="5517573" y="1535668"/>
            <a:ext cx="4416136" cy="369332"/>
          </a:xfrm>
          <a:prstGeom prst="rect">
            <a:avLst/>
          </a:prstGeom>
          <a:noFill/>
        </p:spPr>
        <p:txBody>
          <a:bodyPr wrap="square" rtlCol="0">
            <a:spAutoFit/>
          </a:bodyPr>
          <a:lstStyle/>
          <a:p>
            <a:r>
              <a:rPr lang="pl-PL" dirty="0" smtClean="0"/>
              <a:t>Siedziba: Bruksela</a:t>
            </a:r>
            <a:endParaRPr lang="en-US" dirty="0"/>
          </a:p>
        </p:txBody>
      </p:sp>
    </p:spTree>
    <p:extLst>
      <p:ext uri="{BB962C8B-B14F-4D97-AF65-F5344CB8AC3E}">
        <p14:creationId xmlns:p14="http://schemas.microsoft.com/office/powerpoint/2010/main" val="238076123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dirty="0" smtClean="0"/>
              <a:t>Rada (ang. </a:t>
            </a:r>
            <a:r>
              <a:rPr lang="en-US" dirty="0" smtClean="0"/>
              <a:t>Council </a:t>
            </a:r>
            <a:r>
              <a:rPr lang="en-US" dirty="0"/>
              <a:t>of the European Union</a:t>
            </a:r>
            <a:r>
              <a:rPr lang="pl-PL" dirty="0" smtClean="0"/>
              <a:t>)</a:t>
            </a:r>
            <a:endParaRPr lang="en-US" dirty="0"/>
          </a:p>
        </p:txBody>
      </p:sp>
      <p:sp>
        <p:nvSpPr>
          <p:cNvPr id="3" name="Content Placeholder 2"/>
          <p:cNvSpPr>
            <a:spLocks noGrp="1"/>
          </p:cNvSpPr>
          <p:nvPr>
            <p:ph idx="1"/>
          </p:nvPr>
        </p:nvSpPr>
        <p:spPr>
          <a:xfrm>
            <a:off x="2589212" y="2133600"/>
            <a:ext cx="8915400" cy="3976255"/>
          </a:xfrm>
        </p:spPr>
        <p:txBody>
          <a:bodyPr>
            <a:normAutofit/>
          </a:bodyPr>
          <a:lstStyle/>
          <a:p>
            <a:r>
              <a:rPr lang="pl-PL" dirty="0"/>
              <a:t>3 płaszczyzny działania:</a:t>
            </a:r>
          </a:p>
          <a:p>
            <a:pPr lvl="1"/>
            <a:r>
              <a:rPr lang="pl-PL" dirty="0" smtClean="0"/>
              <a:t>ministerialna </a:t>
            </a:r>
            <a:r>
              <a:rPr lang="pl-PL" dirty="0"/>
              <a:t>(formacje RUE)</a:t>
            </a:r>
          </a:p>
          <a:p>
            <a:pPr lvl="1"/>
            <a:r>
              <a:rPr lang="pl-PL" dirty="0" smtClean="0"/>
              <a:t>ambasadorów </a:t>
            </a:r>
            <a:r>
              <a:rPr lang="pl-PL" dirty="0"/>
              <a:t>(COREPER I, COREPER II i komitety)</a:t>
            </a:r>
          </a:p>
          <a:p>
            <a:pPr lvl="1"/>
            <a:r>
              <a:rPr lang="pl-PL" dirty="0" smtClean="0"/>
              <a:t>ekspertów </a:t>
            </a:r>
            <a:r>
              <a:rPr lang="pl-PL" dirty="0"/>
              <a:t>(grupy robocze</a:t>
            </a:r>
            <a:r>
              <a:rPr lang="pl-PL" dirty="0" smtClean="0"/>
              <a:t>)</a:t>
            </a:r>
          </a:p>
          <a:p>
            <a:r>
              <a:rPr lang="pl-PL" dirty="0" smtClean="0"/>
              <a:t>Członkami są przedstawiciele </a:t>
            </a:r>
            <a:r>
              <a:rPr lang="pl-PL" dirty="0"/>
              <a:t>PC na </a:t>
            </a:r>
            <a:r>
              <a:rPr lang="pl-PL" dirty="0" smtClean="0"/>
              <a:t>szczeblu ministerialnym</a:t>
            </a:r>
            <a:r>
              <a:rPr lang="pl-PL" dirty="0"/>
              <a:t>, posiadający pełnomocnictwa swych rządów. </a:t>
            </a:r>
            <a:r>
              <a:rPr lang="pl-PL" dirty="0" smtClean="0"/>
              <a:t>Regulamin pozostawia swobodę rządom </a:t>
            </a:r>
            <a:r>
              <a:rPr lang="pl-PL" dirty="0"/>
              <a:t>PC, co spowodowało, że często są one </a:t>
            </a:r>
            <a:r>
              <a:rPr lang="pl-PL" dirty="0" smtClean="0"/>
              <a:t>reprezentowane przez </a:t>
            </a:r>
            <a:r>
              <a:rPr lang="pl-PL" dirty="0"/>
              <a:t>sekretarzy </a:t>
            </a:r>
            <a:r>
              <a:rPr lang="pl-PL" dirty="0" smtClean="0"/>
              <a:t>stanu.</a:t>
            </a:r>
          </a:p>
          <a:p>
            <a:r>
              <a:rPr lang="pl-PL" dirty="0"/>
              <a:t>KE jest reprezentowana we wszystkich posiedzeniach RUE </a:t>
            </a:r>
            <a:r>
              <a:rPr lang="pl-PL" dirty="0" smtClean="0"/>
              <a:t>przez właściwego </a:t>
            </a:r>
            <a:r>
              <a:rPr lang="pl-PL" dirty="0"/>
              <a:t>komisarza, który nie ma wprawdzie prawa do </a:t>
            </a:r>
            <a:r>
              <a:rPr lang="pl-PL" dirty="0" smtClean="0"/>
              <a:t>głosowania, ale </a:t>
            </a:r>
            <a:r>
              <a:rPr lang="pl-PL" dirty="0"/>
              <a:t>ma prawo do zabierania głosu</a:t>
            </a:r>
            <a:endParaRPr lang="pl-PL" dirty="0" smtClean="0"/>
          </a:p>
          <a:p>
            <a:endParaRPr lang="pl-PL" dirty="0"/>
          </a:p>
          <a:p>
            <a:endParaRPr lang="en-US" dirty="0"/>
          </a:p>
        </p:txBody>
      </p:sp>
    </p:spTree>
    <p:extLst>
      <p:ext uri="{BB962C8B-B14F-4D97-AF65-F5344CB8AC3E}">
        <p14:creationId xmlns:p14="http://schemas.microsoft.com/office/powerpoint/2010/main" val="266311549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dirty="0" smtClean="0"/>
              <a:t>Rada (ang. </a:t>
            </a:r>
            <a:r>
              <a:rPr lang="en-US" dirty="0" smtClean="0"/>
              <a:t>Council </a:t>
            </a:r>
            <a:r>
              <a:rPr lang="en-US" dirty="0"/>
              <a:t>of the European Union</a:t>
            </a:r>
            <a:r>
              <a:rPr lang="pl-PL" dirty="0" smtClean="0"/>
              <a:t>)</a:t>
            </a:r>
            <a:endParaRPr lang="en-US" dirty="0"/>
          </a:p>
        </p:txBody>
      </p:sp>
      <p:sp>
        <p:nvSpPr>
          <p:cNvPr id="3" name="Content Placeholder 2"/>
          <p:cNvSpPr>
            <a:spLocks noGrp="1"/>
          </p:cNvSpPr>
          <p:nvPr>
            <p:ph idx="1"/>
          </p:nvPr>
        </p:nvSpPr>
        <p:spPr>
          <a:xfrm>
            <a:off x="1514475" y="2133600"/>
            <a:ext cx="9990137" cy="3976255"/>
          </a:xfrm>
        </p:spPr>
        <p:txBody>
          <a:bodyPr>
            <a:normAutofit fontScale="92500" lnSpcReduction="20000"/>
          </a:bodyPr>
          <a:lstStyle/>
          <a:p>
            <a:r>
              <a:rPr lang="pl-PL" dirty="0"/>
              <a:t>Od 1962 r. istnieją dwa </a:t>
            </a:r>
            <a:r>
              <a:rPr lang="pl-PL" dirty="0" smtClean="0"/>
              <a:t>Komitety Stałych Przedstawicieli – </a:t>
            </a:r>
            <a:r>
              <a:rPr lang="pl-PL" dirty="0"/>
              <a:t>COREPER I (zastępcy ambasadorów) </a:t>
            </a:r>
            <a:r>
              <a:rPr lang="pl-PL" dirty="0" smtClean="0"/>
              <a:t>i COREPER </a:t>
            </a:r>
            <a:r>
              <a:rPr lang="pl-PL" dirty="0"/>
              <a:t>II (ambasadorowie)</a:t>
            </a:r>
          </a:p>
          <a:p>
            <a:r>
              <a:rPr lang="pl-PL" dirty="0" smtClean="0"/>
              <a:t>COREPER </a:t>
            </a:r>
            <a:r>
              <a:rPr lang="pl-PL" dirty="0"/>
              <a:t>I zajmuje się pracami 6 formacji:</a:t>
            </a:r>
          </a:p>
          <a:p>
            <a:pPr lvl="1"/>
            <a:r>
              <a:rPr lang="pl-PL" dirty="0" smtClean="0"/>
              <a:t>Rady </a:t>
            </a:r>
            <a:r>
              <a:rPr lang="pl-PL" dirty="0"/>
              <a:t>ds. Zatrudnienia, Polityki Społecznej, Zdrowia i </a:t>
            </a:r>
            <a:r>
              <a:rPr lang="pl-PL" dirty="0" smtClean="0"/>
              <a:t>Ochrony Konsumenta</a:t>
            </a:r>
            <a:endParaRPr lang="pl-PL" dirty="0"/>
          </a:p>
          <a:p>
            <a:pPr lvl="1"/>
            <a:r>
              <a:rPr lang="pl-PL" dirty="0" smtClean="0"/>
              <a:t>Rady </a:t>
            </a:r>
            <a:r>
              <a:rPr lang="pl-PL" dirty="0"/>
              <a:t>ds. Konkurencji</a:t>
            </a:r>
          </a:p>
          <a:p>
            <a:pPr lvl="1"/>
            <a:r>
              <a:rPr lang="pl-PL" dirty="0" smtClean="0"/>
              <a:t>Rady </a:t>
            </a:r>
            <a:r>
              <a:rPr lang="pl-PL" dirty="0"/>
              <a:t>ds. Transportu, Telekomunikacji i Energii</a:t>
            </a:r>
          </a:p>
          <a:p>
            <a:pPr lvl="1"/>
            <a:r>
              <a:rPr lang="pl-PL" dirty="0" smtClean="0"/>
              <a:t>Rady </a:t>
            </a:r>
            <a:r>
              <a:rPr lang="pl-PL" dirty="0"/>
              <a:t>ds. Rolnictwa i Rybołówstwa</a:t>
            </a:r>
          </a:p>
          <a:p>
            <a:pPr lvl="1"/>
            <a:r>
              <a:rPr lang="pl-PL" dirty="0" smtClean="0"/>
              <a:t>Rady </a:t>
            </a:r>
            <a:r>
              <a:rPr lang="pl-PL" dirty="0"/>
              <a:t>ds. Ochrony Środowiska</a:t>
            </a:r>
          </a:p>
          <a:p>
            <a:pPr lvl="1"/>
            <a:r>
              <a:rPr lang="pl-PL" dirty="0" smtClean="0"/>
              <a:t>Rady </a:t>
            </a:r>
            <a:r>
              <a:rPr lang="pl-PL" dirty="0"/>
              <a:t>ds. Edukacji, Młodzieży i </a:t>
            </a:r>
            <a:r>
              <a:rPr lang="pl-PL" dirty="0" smtClean="0"/>
              <a:t>Kultury</a:t>
            </a:r>
          </a:p>
          <a:p>
            <a:r>
              <a:rPr lang="pl-PL" dirty="0"/>
              <a:t>COREPER I </a:t>
            </a:r>
            <a:r>
              <a:rPr lang="pl-PL" dirty="0" err="1"/>
              <a:t>i</a:t>
            </a:r>
            <a:r>
              <a:rPr lang="pl-PL" dirty="0"/>
              <a:t> COREPER II obradują z reguły raz w tygodniu</a:t>
            </a:r>
            <a:r>
              <a:rPr lang="pl-PL" dirty="0" smtClean="0"/>
              <a:t>, niekiedy </a:t>
            </a:r>
            <a:r>
              <a:rPr lang="pl-PL" dirty="0"/>
              <a:t>2 razy w tygodniu. Nie ma między nimi </a:t>
            </a:r>
            <a:r>
              <a:rPr lang="pl-PL" dirty="0" smtClean="0"/>
              <a:t>żadnej zależności </a:t>
            </a:r>
            <a:r>
              <a:rPr lang="pl-PL" dirty="0"/>
              <a:t>hierarchicznej </a:t>
            </a:r>
            <a:endParaRPr lang="pl-PL" dirty="0" smtClean="0"/>
          </a:p>
          <a:p>
            <a:r>
              <a:rPr lang="pl-PL" dirty="0" smtClean="0"/>
              <a:t>Grupy robocze w Radzie </a:t>
            </a:r>
            <a:r>
              <a:rPr lang="pl-PL" dirty="0"/>
              <a:t>powoływane są ad hoc przez COREPER I </a:t>
            </a:r>
            <a:r>
              <a:rPr lang="pl-PL" dirty="0" err="1"/>
              <a:t>i</a:t>
            </a:r>
            <a:r>
              <a:rPr lang="pl-PL" dirty="0"/>
              <a:t> COREPER </a:t>
            </a:r>
            <a:r>
              <a:rPr lang="pl-PL" dirty="0" smtClean="0"/>
              <a:t>II. Skład</a:t>
            </a:r>
            <a:r>
              <a:rPr lang="pl-PL" dirty="0"/>
              <a:t>: eksperci i kompetentni urzędnicy z ministerstw </a:t>
            </a:r>
            <a:r>
              <a:rPr lang="pl-PL" dirty="0" smtClean="0"/>
              <a:t>PC.</a:t>
            </a:r>
            <a:endParaRPr lang="pl-PL" dirty="0"/>
          </a:p>
          <a:p>
            <a:endParaRPr lang="pl-PL" dirty="0"/>
          </a:p>
          <a:p>
            <a:endParaRPr lang="en-US" dirty="0"/>
          </a:p>
        </p:txBody>
      </p:sp>
    </p:spTree>
    <p:extLst>
      <p:ext uri="{BB962C8B-B14F-4D97-AF65-F5344CB8AC3E}">
        <p14:creationId xmlns:p14="http://schemas.microsoft.com/office/powerpoint/2010/main" val="125092532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dirty="0" smtClean="0"/>
              <a:t>Rada - kompetencje</a:t>
            </a:r>
            <a:endParaRPr lang="en-US" dirty="0"/>
          </a:p>
        </p:txBody>
      </p:sp>
      <p:sp>
        <p:nvSpPr>
          <p:cNvPr id="3" name="Content Placeholder 2"/>
          <p:cNvSpPr>
            <a:spLocks noGrp="1"/>
          </p:cNvSpPr>
          <p:nvPr>
            <p:ph idx="1"/>
          </p:nvPr>
        </p:nvSpPr>
        <p:spPr>
          <a:xfrm>
            <a:off x="1190625" y="1628775"/>
            <a:ext cx="10313987" cy="4943475"/>
          </a:xfrm>
        </p:spPr>
        <p:txBody>
          <a:bodyPr>
            <a:normAutofit fontScale="85000" lnSpcReduction="20000"/>
          </a:bodyPr>
          <a:lstStyle/>
          <a:p>
            <a:r>
              <a:rPr lang="pl-PL" dirty="0" smtClean="0"/>
              <a:t>PRAWODAWCZE</a:t>
            </a:r>
            <a:endParaRPr lang="pl-PL" dirty="0"/>
          </a:p>
          <a:p>
            <a:pPr lvl="1"/>
            <a:r>
              <a:rPr lang="pl-PL" dirty="0" smtClean="0"/>
              <a:t>udział </a:t>
            </a:r>
            <a:r>
              <a:rPr lang="pl-PL" dirty="0"/>
              <a:t>w stanowieniu prawa pochodnego UE</a:t>
            </a:r>
          </a:p>
          <a:p>
            <a:pPr lvl="1"/>
            <a:r>
              <a:rPr lang="pl-PL" dirty="0" smtClean="0"/>
              <a:t>możliwość </a:t>
            </a:r>
            <a:r>
              <a:rPr lang="pl-PL" dirty="0"/>
              <a:t>modyfikacji niektórych przepisów prawa pierwotnego, </a:t>
            </a:r>
            <a:r>
              <a:rPr lang="pl-PL" dirty="0" smtClean="0"/>
              <a:t>na podstawie </a:t>
            </a:r>
            <a:r>
              <a:rPr lang="pl-PL" dirty="0"/>
              <a:t>szczególnych przepisów – np. statutów TSUE, EBC i ESBC, </a:t>
            </a:r>
            <a:r>
              <a:rPr lang="pl-PL" dirty="0" smtClean="0"/>
              <a:t>EBI</a:t>
            </a:r>
          </a:p>
          <a:p>
            <a:pPr lvl="1"/>
            <a:r>
              <a:rPr lang="pl-PL" dirty="0" smtClean="0"/>
              <a:t>Uchwalanie wieloletnich ram finansowych i corocznego budżetu</a:t>
            </a:r>
            <a:endParaRPr lang="pl-PL" dirty="0"/>
          </a:p>
          <a:p>
            <a:r>
              <a:rPr lang="pl-PL" dirty="0" smtClean="0"/>
              <a:t>KREACYJNE</a:t>
            </a:r>
            <a:endParaRPr lang="pl-PL" dirty="0"/>
          </a:p>
          <a:p>
            <a:pPr lvl="1"/>
            <a:r>
              <a:rPr lang="pl-PL" dirty="0" smtClean="0"/>
              <a:t>tworzenie </a:t>
            </a:r>
            <a:r>
              <a:rPr lang="pl-PL" dirty="0"/>
              <a:t>niektórych organów i urzędów UE (czasem z udziałem PE): </a:t>
            </a:r>
            <a:r>
              <a:rPr lang="pl-PL" dirty="0" smtClean="0"/>
              <a:t>Sąd, </a:t>
            </a:r>
            <a:r>
              <a:rPr lang="pl-PL" dirty="0"/>
              <a:t>tworzenie agencji i </a:t>
            </a:r>
            <a:r>
              <a:rPr lang="pl-PL" dirty="0" smtClean="0"/>
              <a:t>pomocniczych, urzędów </a:t>
            </a:r>
            <a:r>
              <a:rPr lang="pl-PL" dirty="0"/>
              <a:t>unijnych</a:t>
            </a:r>
          </a:p>
          <a:p>
            <a:pPr lvl="1"/>
            <a:r>
              <a:rPr lang="pl-PL" dirty="0" smtClean="0"/>
              <a:t>zatwierdzanie </a:t>
            </a:r>
            <a:r>
              <a:rPr lang="pl-PL" dirty="0"/>
              <a:t>wewnętrznych regulaminów (m.in. TS, Sądu, </a:t>
            </a:r>
            <a:r>
              <a:rPr lang="pl-PL" dirty="0" smtClean="0"/>
              <a:t>TO)</a:t>
            </a:r>
            <a:endParaRPr lang="pl-PL" dirty="0"/>
          </a:p>
          <a:p>
            <a:pPr lvl="1"/>
            <a:r>
              <a:rPr lang="pl-PL" dirty="0" smtClean="0"/>
              <a:t>udział </a:t>
            </a:r>
            <a:r>
              <a:rPr lang="pl-PL" dirty="0"/>
              <a:t>w mianowaniu członków instytucji i organów UE (TO, Komisja, </a:t>
            </a:r>
            <a:r>
              <a:rPr lang="pl-PL" dirty="0" smtClean="0"/>
              <a:t>KR, KE)</a:t>
            </a:r>
          </a:p>
          <a:p>
            <a:r>
              <a:rPr lang="pl-PL" dirty="0" smtClean="0"/>
              <a:t>KONTROLNE </a:t>
            </a:r>
          </a:p>
          <a:p>
            <a:pPr lvl="1"/>
            <a:r>
              <a:rPr lang="pl-PL" dirty="0" smtClean="0"/>
              <a:t>Przestrzeganie zasad wolności, demokracji i praw człowieka, art</a:t>
            </a:r>
            <a:r>
              <a:rPr lang="pl-PL" dirty="0"/>
              <a:t>. 7 </a:t>
            </a:r>
            <a:r>
              <a:rPr lang="pl-PL" dirty="0" smtClean="0"/>
              <a:t>TUE</a:t>
            </a:r>
          </a:p>
          <a:p>
            <a:pPr lvl="1"/>
            <a:r>
              <a:rPr lang="pl-PL" dirty="0" smtClean="0"/>
              <a:t>Legalizacja pomocy publicznej</a:t>
            </a:r>
          </a:p>
          <a:p>
            <a:pPr lvl="1"/>
            <a:r>
              <a:rPr lang="pl-PL" dirty="0" smtClean="0"/>
              <a:t>Skargi na nieważność aktu innej instytucji</a:t>
            </a:r>
          </a:p>
          <a:p>
            <a:r>
              <a:rPr lang="pl-PL" dirty="0"/>
              <a:t>MIĘDZYNARODOWE</a:t>
            </a:r>
          </a:p>
          <a:p>
            <a:pPr lvl="1"/>
            <a:r>
              <a:rPr lang="pl-PL" dirty="0" smtClean="0"/>
              <a:t>Zgodnie </a:t>
            </a:r>
            <a:r>
              <a:rPr lang="pl-PL" dirty="0"/>
              <a:t>z art. 218 TFUE – Rada zawiera w imieniu UE umowy </a:t>
            </a:r>
            <a:r>
              <a:rPr lang="pl-PL" dirty="0" smtClean="0"/>
              <a:t>międzynarodowe(decyduje </a:t>
            </a:r>
            <a:r>
              <a:rPr lang="pl-PL" dirty="0"/>
              <a:t>o wszczęciu negocjacji, określa mandat Komisji, przyjmuje decyzje </a:t>
            </a:r>
            <a:r>
              <a:rPr lang="pl-PL" dirty="0" smtClean="0"/>
              <a:t>o związaniu </a:t>
            </a:r>
            <a:r>
              <a:rPr lang="pl-PL" dirty="0"/>
              <a:t>się </a:t>
            </a:r>
            <a:r>
              <a:rPr lang="pl-PL" dirty="0" smtClean="0"/>
              <a:t>umową</a:t>
            </a:r>
            <a:endParaRPr lang="en-US" dirty="0"/>
          </a:p>
        </p:txBody>
      </p:sp>
    </p:spTree>
    <p:extLst>
      <p:ext uri="{BB962C8B-B14F-4D97-AF65-F5344CB8AC3E}">
        <p14:creationId xmlns:p14="http://schemas.microsoft.com/office/powerpoint/2010/main" val="45539442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dirty="0" smtClean="0"/>
              <a:t>Rada – głosowanie kwalifikowaną większością</a:t>
            </a:r>
            <a:endParaRPr lang="en-US" dirty="0"/>
          </a:p>
        </p:txBody>
      </p:sp>
      <p:sp>
        <p:nvSpPr>
          <p:cNvPr id="3" name="Content Placeholder 2"/>
          <p:cNvSpPr>
            <a:spLocks noGrp="1"/>
          </p:cNvSpPr>
          <p:nvPr>
            <p:ph idx="1"/>
          </p:nvPr>
        </p:nvSpPr>
        <p:spPr>
          <a:xfrm>
            <a:off x="1413164" y="2040081"/>
            <a:ext cx="10091448" cy="4745183"/>
          </a:xfrm>
        </p:spPr>
        <p:txBody>
          <a:bodyPr>
            <a:normAutofit fontScale="55000" lnSpcReduction="20000"/>
          </a:bodyPr>
          <a:lstStyle/>
          <a:p>
            <a:pPr algn="just"/>
            <a:r>
              <a:rPr lang="pl-PL" dirty="0" smtClean="0"/>
              <a:t>Formuła z Joaniny (głosowanie w okresie przejściowym do 31 marca 2017 r. za pomocą starej – nicejskiej formuły)</a:t>
            </a:r>
          </a:p>
          <a:p>
            <a:pPr algn="just"/>
            <a:r>
              <a:rPr lang="pl-PL" dirty="0" smtClean="0"/>
              <a:t>Protokół nr 36 do TUE</a:t>
            </a:r>
          </a:p>
          <a:p>
            <a:pPr marL="0" indent="0" algn="just">
              <a:buNone/>
            </a:pPr>
            <a:r>
              <a:rPr lang="pl-PL" dirty="0" smtClean="0"/>
              <a:t>Artykuł </a:t>
            </a:r>
            <a:r>
              <a:rPr lang="pl-PL" dirty="0"/>
              <a:t>2</a:t>
            </a:r>
          </a:p>
          <a:p>
            <a:pPr marL="0" indent="0" algn="just">
              <a:buNone/>
            </a:pPr>
            <a:r>
              <a:rPr lang="pl-PL" dirty="0"/>
              <a:t>W stosownym czasie przed wyborami do Parlamentu Europejskiego w 2009 roku, Rada Europejska przyjmuje decyzję ustalającą skład Parlamentu Europejskiego, zgodnie z artykułem 14 ustęp 2 akapit drugi Traktatu o Unii Europejskiej.</a:t>
            </a:r>
          </a:p>
          <a:p>
            <a:pPr marL="0" indent="0" algn="just">
              <a:buNone/>
            </a:pPr>
            <a:r>
              <a:rPr lang="pl-PL" dirty="0"/>
              <a:t>Do końca kadencji 2004–2009 skład i liczba członków Parlamentu Europejskiego pozostają takie same jak te obowiązujące w chwili wejścia w życie Traktatu z </a:t>
            </a:r>
            <a:r>
              <a:rPr lang="pl-PL" dirty="0" smtClean="0"/>
              <a:t>Lizbony.</a:t>
            </a:r>
          </a:p>
          <a:p>
            <a:pPr marL="0" indent="0" algn="just">
              <a:buNone/>
            </a:pPr>
            <a:r>
              <a:rPr lang="pl-PL" dirty="0" smtClean="0"/>
              <a:t>Artykuł </a:t>
            </a:r>
            <a:r>
              <a:rPr lang="pl-PL" dirty="0"/>
              <a:t>3</a:t>
            </a:r>
          </a:p>
          <a:p>
            <a:pPr marL="0" indent="0" algn="just">
              <a:buNone/>
            </a:pPr>
            <a:r>
              <a:rPr lang="pl-PL" dirty="0"/>
              <a:t>1. Zgodnie z artykułem 16 ustęp 4 Traktatu o Unii Europejskiej postanowienia tego ustępu i postanowienia artykułu 238 ustęp 2 Traktatu o funkcjonowaniu Unii Europejskiej, dotyczące definicji większości kwalifikowanej w Radzie Europejskiej i w Radzie, stają się skuteczne 1 listopada 2014 roku.</a:t>
            </a:r>
          </a:p>
          <a:p>
            <a:pPr marL="0" indent="0" algn="just">
              <a:buNone/>
            </a:pPr>
            <a:r>
              <a:rPr lang="pl-PL" dirty="0"/>
              <a:t>2. Między 1 listopada 2014 roku a 31 marca 2017 roku, jeżeli przyjęcie uchwały wymaga większości kwalifikowanej, członek Rady może zażądać, by uchwała ta została przyjęta większością kwalifikowaną określoną w ustępie 3. W takim przypadku stosuje się ustępy 3 i 4.</a:t>
            </a:r>
          </a:p>
          <a:p>
            <a:pPr marL="0" indent="0" algn="just">
              <a:buNone/>
            </a:pPr>
            <a:r>
              <a:rPr lang="pl-PL" dirty="0"/>
              <a:t>3. Bez uszczerbku dla artykułu 235 ustęp 1 akapit drugi Traktatu o funkcjonowaniu Unii Europejskiej do 31 października 2014 roku obowiązują następujące postanowienia:</a:t>
            </a:r>
          </a:p>
          <a:p>
            <a:pPr marL="0" indent="0" algn="just">
              <a:buNone/>
            </a:pPr>
            <a:r>
              <a:rPr lang="pl-PL" dirty="0" smtClean="0"/>
              <a:t>Jeżeli </a:t>
            </a:r>
            <a:r>
              <a:rPr lang="pl-PL" dirty="0"/>
              <a:t>na mocy Traktatów uchwały powinny zostać przyjęte na wniosek Komisji, wymagają one do ich przyjęcia co najmniej 255 głosów "za", oddanych przez większość członków. W innych przypadkach uchwały wymagają do ich przyjęcia co najmniej 255 głosów "za", oddanych przez co najmniej dwie trzecie członków.</a:t>
            </a:r>
          </a:p>
          <a:p>
            <a:pPr marL="0" indent="0" algn="just">
              <a:buNone/>
            </a:pPr>
            <a:r>
              <a:rPr lang="pl-PL" dirty="0"/>
              <a:t>Jeżeli akt ma zostać przyjęty przez Radę Europejską lub Radę większością kwalifikowaną, członek Rady Europejskiej lub Rady może zażądać sprawdzenia, czy Państwa Członkowskie stanowiące tę większość kwalifikowaną reprezentują co najmniej 62 % ogółu ludności Unii. Jeżeli okaże się, że warunek ten nie został spełniony, dany akt nie zostaje przyjęty.</a:t>
            </a:r>
          </a:p>
          <a:p>
            <a:pPr marL="0" indent="0" algn="just">
              <a:buNone/>
            </a:pPr>
            <a:r>
              <a:rPr lang="pl-PL" dirty="0"/>
              <a:t>4. Do 31 października 2014 roku, w przypadku gdy w zastosowaniu Traktatów nie wszyscy członkowie Rady biorą udział w głosowaniu, czyli w przypadkach gdy zastosowanie ma większość kwalifikowana określona zgodnie z artykułem 238 ustęp 3 Traktatu o funkcjonowaniu Unii Europejskiej, większość kwalifikowana jest określona jako taki sam udział głosów ważonych i taki sam udział liczby członków Rady oraz, w stosownym przypadku, taki sam udział procentowy ludności danych Państw Członkowskich, jak te ustalone w ustępie 3 niniejszego artykułu.</a:t>
            </a:r>
          </a:p>
          <a:p>
            <a:pPr algn="just"/>
            <a:endParaRPr lang="pl-PL" dirty="0" smtClean="0"/>
          </a:p>
          <a:p>
            <a:pPr algn="just"/>
            <a:endParaRPr lang="en-US" dirty="0"/>
          </a:p>
        </p:txBody>
      </p:sp>
    </p:spTree>
    <p:extLst>
      <p:ext uri="{BB962C8B-B14F-4D97-AF65-F5344CB8AC3E}">
        <p14:creationId xmlns:p14="http://schemas.microsoft.com/office/powerpoint/2010/main" val="31229409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dirty="0" smtClean="0"/>
              <a:t>Komisja Europejska</a:t>
            </a:r>
            <a:endParaRPr lang="en-US" dirty="0"/>
          </a:p>
        </p:txBody>
      </p:sp>
      <p:sp>
        <p:nvSpPr>
          <p:cNvPr id="3" name="Content Placeholder 2"/>
          <p:cNvSpPr>
            <a:spLocks noGrp="1"/>
          </p:cNvSpPr>
          <p:nvPr>
            <p:ph idx="1"/>
          </p:nvPr>
        </p:nvSpPr>
        <p:spPr>
          <a:xfrm>
            <a:off x="1238251" y="2133600"/>
            <a:ext cx="10266362" cy="3976255"/>
          </a:xfrm>
        </p:spPr>
        <p:txBody>
          <a:bodyPr>
            <a:normAutofit fontScale="92500" lnSpcReduction="10000"/>
          </a:bodyPr>
          <a:lstStyle/>
          <a:p>
            <a:r>
              <a:rPr lang="pl-PL" dirty="0"/>
              <a:t>Powołana na mocy traktatu o fuzji z 1965 r. (wcześniej </a:t>
            </a:r>
            <a:r>
              <a:rPr lang="pl-PL" dirty="0" smtClean="0"/>
              <a:t>Wysoka Władza </a:t>
            </a:r>
            <a:r>
              <a:rPr lang="pl-PL" dirty="0" err="1" smtClean="0"/>
              <a:t>EWWiS</a:t>
            </a:r>
            <a:r>
              <a:rPr lang="pl-PL" dirty="0" smtClean="0"/>
              <a:t>)</a:t>
            </a:r>
          </a:p>
          <a:p>
            <a:r>
              <a:rPr lang="pl-PL" dirty="0" smtClean="0"/>
              <a:t>Niezależna </a:t>
            </a:r>
            <a:r>
              <a:rPr lang="pl-PL" dirty="0"/>
              <a:t>od rządów poszczególnych państw, </a:t>
            </a:r>
            <a:r>
              <a:rPr lang="pl-PL" dirty="0" smtClean="0"/>
              <a:t>reprezentuje </a:t>
            </a:r>
            <a:r>
              <a:rPr lang="pl-PL" dirty="0"/>
              <a:t>interesy Unii Europejskiej jako </a:t>
            </a:r>
            <a:r>
              <a:rPr lang="pl-PL" dirty="0" smtClean="0"/>
              <a:t>całości</a:t>
            </a:r>
          </a:p>
          <a:p>
            <a:r>
              <a:rPr lang="pl-PL" dirty="0"/>
              <a:t>Przewodniczącego Komisji Europejskiej wybiera Parlament Europejski spośród kandydatur przedstawionych przez Radę Europejską. </a:t>
            </a:r>
            <a:endParaRPr lang="pl-PL" dirty="0" smtClean="0"/>
          </a:p>
          <a:p>
            <a:r>
              <a:rPr lang="pl-PL" dirty="0" smtClean="0"/>
              <a:t>Przedkłada </a:t>
            </a:r>
            <a:r>
              <a:rPr lang="pl-PL" dirty="0"/>
              <a:t>wnioski dotyczące poszczególnych obszarów polityki i prawodawstwa </a:t>
            </a:r>
            <a:r>
              <a:rPr lang="pl-PL" dirty="0" smtClean="0"/>
              <a:t>europejskiego, czuwa </a:t>
            </a:r>
            <a:r>
              <a:rPr lang="pl-PL" dirty="0"/>
              <a:t>nad przestrzeganiem postanowień traktatów i przepisów UE (dlatego bywa nazywana „strażniczką traktatów</a:t>
            </a:r>
            <a:r>
              <a:rPr lang="pl-PL" dirty="0" smtClean="0"/>
              <a:t>”), zarządza </a:t>
            </a:r>
            <a:r>
              <a:rPr lang="pl-PL" dirty="0"/>
              <a:t>działaniami w różnych obszarach polityki i budżetem na nie przeznaczonym oraz zajmuje się ich wdrażaniem</a:t>
            </a:r>
            <a:r>
              <a:rPr lang="pl-PL" dirty="0" smtClean="0"/>
              <a:t>,  </a:t>
            </a:r>
            <a:r>
              <a:rPr lang="pl-PL" dirty="0"/>
              <a:t>reprezentuje Unię na arenie światowej w sprawach leżących w gestii Komisji</a:t>
            </a:r>
            <a:r>
              <a:rPr lang="pl-PL" dirty="0" smtClean="0"/>
              <a:t>.</a:t>
            </a:r>
          </a:p>
          <a:p>
            <a:r>
              <a:rPr lang="pl-PL" dirty="0"/>
              <a:t>Komisja liczy tylu członków, ile jest państw członkowskich Unii (28). Gdyby zrealizowano w tej kwestii postanowienia Traktatu lizbońskiego, od 1 listopada 2014 Komisja powinna liczyć w każdej kadencji 2/3 liczby członków Unii (tzn. jeśli UE liczy 28 państw, to komisarzy byłoby 18). Jednak Rada Europejska, stanowiąc jednomyślnie, mogła ustalić inną liczbę</a:t>
            </a:r>
            <a:endParaRPr lang="pl-PL" dirty="0"/>
          </a:p>
          <a:p>
            <a:endParaRPr lang="pl-PL" dirty="0"/>
          </a:p>
          <a:p>
            <a:endParaRPr lang="en-US" dirty="0"/>
          </a:p>
        </p:txBody>
      </p:sp>
      <p:sp>
        <p:nvSpPr>
          <p:cNvPr id="4" name="TextBox 3"/>
          <p:cNvSpPr txBox="1"/>
          <p:nvPr/>
        </p:nvSpPr>
        <p:spPr>
          <a:xfrm>
            <a:off x="5517573" y="1535668"/>
            <a:ext cx="4416136" cy="369332"/>
          </a:xfrm>
          <a:prstGeom prst="rect">
            <a:avLst/>
          </a:prstGeom>
          <a:noFill/>
        </p:spPr>
        <p:txBody>
          <a:bodyPr wrap="square" rtlCol="0">
            <a:spAutoFit/>
          </a:bodyPr>
          <a:lstStyle/>
          <a:p>
            <a:r>
              <a:rPr lang="pl-PL" dirty="0" smtClean="0"/>
              <a:t>Siedziba: Bruksela</a:t>
            </a:r>
            <a:endParaRPr lang="en-US" dirty="0"/>
          </a:p>
        </p:txBody>
      </p:sp>
    </p:spTree>
    <p:extLst>
      <p:ext uri="{BB962C8B-B14F-4D97-AF65-F5344CB8AC3E}">
        <p14:creationId xmlns:p14="http://schemas.microsoft.com/office/powerpoint/2010/main" val="96719359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dirty="0" smtClean="0"/>
              <a:t>Komisja Europejska</a:t>
            </a:r>
            <a:endParaRPr lang="en-US" dirty="0"/>
          </a:p>
        </p:txBody>
      </p:sp>
      <p:sp>
        <p:nvSpPr>
          <p:cNvPr id="3" name="Content Placeholder 2"/>
          <p:cNvSpPr>
            <a:spLocks noGrp="1"/>
          </p:cNvSpPr>
          <p:nvPr>
            <p:ph idx="1"/>
          </p:nvPr>
        </p:nvSpPr>
        <p:spPr>
          <a:xfrm>
            <a:off x="1238251" y="2133600"/>
            <a:ext cx="10266362" cy="3976255"/>
          </a:xfrm>
        </p:spPr>
        <p:txBody>
          <a:bodyPr>
            <a:normAutofit/>
          </a:bodyPr>
          <a:lstStyle/>
          <a:p>
            <a:r>
              <a:rPr lang="pl-PL" dirty="0"/>
              <a:t>KE zbiera się raz w tygodniu (w środę) na </a:t>
            </a:r>
            <a:r>
              <a:rPr lang="pl-PL" dirty="0" smtClean="0"/>
              <a:t>niejawnych posiedzeniach </a:t>
            </a:r>
            <a:r>
              <a:rPr lang="pl-PL" dirty="0"/>
              <a:t>zwyczajnych</a:t>
            </a:r>
          </a:p>
          <a:p>
            <a:r>
              <a:rPr lang="pl-PL" dirty="0" smtClean="0"/>
              <a:t>W </a:t>
            </a:r>
            <a:r>
              <a:rPr lang="pl-PL" dirty="0"/>
              <a:t>razie potrzeby zbiera się na niejawnych </a:t>
            </a:r>
            <a:r>
              <a:rPr lang="pl-PL" dirty="0" smtClean="0"/>
              <a:t>posiedzeniach nadzwyczajnych </a:t>
            </a:r>
            <a:r>
              <a:rPr lang="pl-PL" dirty="0"/>
              <a:t>(w czasie obrad PE w Strasburgu zbiera </a:t>
            </a:r>
            <a:r>
              <a:rPr lang="pl-PL" dirty="0" smtClean="0"/>
              <a:t>się w </a:t>
            </a:r>
            <a:r>
              <a:rPr lang="pl-PL" dirty="0"/>
              <a:t>tym mieście)</a:t>
            </a:r>
          </a:p>
          <a:p>
            <a:r>
              <a:rPr lang="pl-PL" dirty="0" smtClean="0"/>
              <a:t>Każdy </a:t>
            </a:r>
            <a:r>
              <a:rPr lang="pl-PL" dirty="0"/>
              <a:t>komisarz posiada tylko jeden głos</a:t>
            </a:r>
          </a:p>
          <a:p>
            <a:r>
              <a:rPr lang="pl-PL" dirty="0" smtClean="0"/>
              <a:t>KE </a:t>
            </a:r>
            <a:r>
              <a:rPr lang="pl-PL" dirty="0"/>
              <a:t>podejmuje decyzje większością głosów (art. 250 TFUE</a:t>
            </a:r>
            <a:r>
              <a:rPr lang="pl-PL" dirty="0" smtClean="0"/>
              <a:t>), ale </a:t>
            </a:r>
            <a:r>
              <a:rPr lang="pl-PL" dirty="0"/>
              <a:t>przy kworum stanowiącym większość liczby jej członków</a:t>
            </a:r>
            <a:endParaRPr lang="pl-PL" dirty="0"/>
          </a:p>
          <a:p>
            <a:endParaRPr lang="en-US" dirty="0"/>
          </a:p>
        </p:txBody>
      </p:sp>
    </p:spTree>
    <p:extLst>
      <p:ext uri="{BB962C8B-B14F-4D97-AF65-F5344CB8AC3E}">
        <p14:creationId xmlns:p14="http://schemas.microsoft.com/office/powerpoint/2010/main" val="251480626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dirty="0" smtClean="0"/>
              <a:t>Komisja Europejska</a:t>
            </a:r>
            <a:endParaRPr lang="en-US" dirty="0"/>
          </a:p>
        </p:txBody>
      </p:sp>
      <p:sp>
        <p:nvSpPr>
          <p:cNvPr id="5" name="Content Placeholder 4"/>
          <p:cNvSpPr>
            <a:spLocks noGrp="1"/>
          </p:cNvSpPr>
          <p:nvPr>
            <p:ph idx="1"/>
          </p:nvPr>
        </p:nvSpPr>
        <p:spPr>
          <a:xfrm>
            <a:off x="1504950" y="1533525"/>
            <a:ext cx="9723437" cy="4972050"/>
          </a:xfrm>
        </p:spPr>
        <p:txBody>
          <a:bodyPr>
            <a:normAutofit fontScale="92500" lnSpcReduction="10000"/>
          </a:bodyPr>
          <a:lstStyle/>
          <a:p>
            <a:r>
              <a:rPr lang="pl-PL" dirty="0" smtClean="0"/>
              <a:t>Prawodawcze</a:t>
            </a:r>
          </a:p>
          <a:p>
            <a:pPr lvl="1"/>
            <a:r>
              <a:rPr lang="pl-PL" dirty="0" smtClean="0"/>
              <a:t>Wyłączne prawo inicjatywy legislacyjnej w zakresie aktów ustawodawczych</a:t>
            </a:r>
          </a:p>
          <a:p>
            <a:pPr lvl="1"/>
            <a:r>
              <a:rPr lang="pl-PL" dirty="0" smtClean="0"/>
              <a:t>Wspieranie ogólnego interesu Unii i podejmowanie w tym celu odpowiednich </a:t>
            </a:r>
            <a:r>
              <a:rPr lang="pl-PL" dirty="0" smtClean="0"/>
              <a:t>inicjatyw</a:t>
            </a:r>
          </a:p>
          <a:p>
            <a:pPr lvl="1"/>
            <a:r>
              <a:rPr lang="pl-PL" dirty="0"/>
              <a:t>RUE i PE są zobowiązane do rozpatrzenia projektu </a:t>
            </a:r>
            <a:r>
              <a:rPr lang="pl-PL" dirty="0" smtClean="0"/>
              <a:t>KE</a:t>
            </a:r>
          </a:p>
          <a:p>
            <a:pPr lvl="1"/>
            <a:r>
              <a:rPr lang="pl-PL" dirty="0"/>
              <a:t>RUE i PE mogą też wystąpić do KE z wnioskiem </a:t>
            </a:r>
            <a:r>
              <a:rPr lang="pl-PL" dirty="0" smtClean="0"/>
              <a:t>o przygotowanie </a:t>
            </a:r>
            <a:r>
              <a:rPr lang="pl-PL" dirty="0"/>
              <a:t>projektu aktu prawnego, ale KE może się nie </a:t>
            </a:r>
            <a:r>
              <a:rPr lang="pl-PL" dirty="0" smtClean="0"/>
              <a:t>zgodzić na </a:t>
            </a:r>
            <a:r>
              <a:rPr lang="pl-PL" dirty="0"/>
              <a:t>jego opracowanie </a:t>
            </a:r>
            <a:endParaRPr lang="pl-PL" dirty="0" smtClean="0"/>
          </a:p>
          <a:p>
            <a:pPr lvl="1"/>
            <a:r>
              <a:rPr lang="pl-PL" dirty="0"/>
              <a:t> KE ma prawo do </a:t>
            </a:r>
            <a:r>
              <a:rPr lang="pl-PL" dirty="0" smtClean="0"/>
              <a:t>uchwalania niektórych </a:t>
            </a:r>
            <a:r>
              <a:rPr lang="pl-PL" dirty="0"/>
              <a:t>rozporządzeń, dyrektyw i decyzji, </a:t>
            </a:r>
            <a:r>
              <a:rPr lang="pl-PL" dirty="0" smtClean="0"/>
              <a:t>wszystkich zaleceń </a:t>
            </a:r>
            <a:r>
              <a:rPr lang="pl-PL" dirty="0"/>
              <a:t>i </a:t>
            </a:r>
            <a:r>
              <a:rPr lang="pl-PL" dirty="0" smtClean="0"/>
              <a:t>opinii; wszystkich </a:t>
            </a:r>
            <a:r>
              <a:rPr lang="pl-PL" dirty="0"/>
              <a:t>aktów </a:t>
            </a:r>
            <a:r>
              <a:rPr lang="pl-PL" dirty="0" smtClean="0"/>
              <a:t>delegowanych;  </a:t>
            </a:r>
            <a:r>
              <a:rPr lang="pl-PL" dirty="0"/>
              <a:t>większości aktów wykonawczych do </a:t>
            </a:r>
            <a:r>
              <a:rPr lang="pl-PL" dirty="0" smtClean="0"/>
              <a:t>aktów ustawodawczych</a:t>
            </a:r>
            <a:endParaRPr lang="pl-PL" dirty="0" smtClean="0"/>
          </a:p>
          <a:p>
            <a:r>
              <a:rPr lang="pl-PL" dirty="0" smtClean="0"/>
              <a:t>Kontrolne</a:t>
            </a:r>
            <a:endParaRPr lang="pl-PL" dirty="0" smtClean="0"/>
          </a:p>
          <a:p>
            <a:pPr lvl="1"/>
            <a:r>
              <a:rPr lang="pl-PL" dirty="0" smtClean="0"/>
              <a:t>Czuwanie nad stosowaniem Traktatów i środków przyjmowanych przez instytucje na ich </a:t>
            </a:r>
            <a:r>
              <a:rPr lang="pl-PL" dirty="0" smtClean="0"/>
              <a:t>podstawie</a:t>
            </a:r>
          </a:p>
          <a:p>
            <a:pPr lvl="1"/>
            <a:r>
              <a:rPr lang="pl-PL" dirty="0" smtClean="0"/>
              <a:t>Nadzorowanie </a:t>
            </a:r>
            <a:r>
              <a:rPr lang="pl-PL" dirty="0" smtClean="0"/>
              <a:t>stosowania prawa Unii Europejskiej pod kontrolą </a:t>
            </a:r>
            <a:r>
              <a:rPr lang="pl-PL" dirty="0"/>
              <a:t>TSUE - PC są zobowiązane do przedkładania KE informacji na </a:t>
            </a:r>
            <a:r>
              <a:rPr lang="pl-PL" dirty="0" smtClean="0"/>
              <a:t>temat dostosowania </a:t>
            </a:r>
            <a:r>
              <a:rPr lang="pl-PL" dirty="0"/>
              <a:t>prawa krajowego do prawa UE, a w razie zaniechania </a:t>
            </a:r>
            <a:r>
              <a:rPr lang="pl-PL" dirty="0" smtClean="0"/>
              <a:t>lub opóźnienia </a:t>
            </a:r>
            <a:r>
              <a:rPr lang="pl-PL" dirty="0"/>
              <a:t>działania - postępowanie przed TSUE o naruszenie </a:t>
            </a:r>
            <a:r>
              <a:rPr lang="pl-PL" dirty="0" smtClean="0"/>
              <a:t>prawa przez </a:t>
            </a:r>
            <a:r>
              <a:rPr lang="pl-PL" dirty="0"/>
              <a:t>dane </a:t>
            </a:r>
            <a:r>
              <a:rPr lang="pl-PL" dirty="0" smtClean="0"/>
              <a:t>PC</a:t>
            </a:r>
          </a:p>
          <a:p>
            <a:pPr lvl="1"/>
            <a:r>
              <a:rPr lang="pl-PL" dirty="0" smtClean="0"/>
              <a:t>Wnoszenie skarg do TSUE</a:t>
            </a:r>
            <a:endParaRPr lang="pl-PL" dirty="0" smtClean="0"/>
          </a:p>
        </p:txBody>
      </p:sp>
    </p:spTree>
    <p:extLst>
      <p:ext uri="{BB962C8B-B14F-4D97-AF65-F5344CB8AC3E}">
        <p14:creationId xmlns:p14="http://schemas.microsoft.com/office/powerpoint/2010/main" val="374878479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dirty="0" smtClean="0"/>
              <a:t>Komisja Europejska</a:t>
            </a:r>
            <a:endParaRPr lang="en-US" dirty="0"/>
          </a:p>
        </p:txBody>
      </p:sp>
      <p:sp>
        <p:nvSpPr>
          <p:cNvPr id="5" name="Content Placeholder 4"/>
          <p:cNvSpPr>
            <a:spLocks noGrp="1"/>
          </p:cNvSpPr>
          <p:nvPr>
            <p:ph idx="1"/>
          </p:nvPr>
        </p:nvSpPr>
        <p:spPr>
          <a:xfrm>
            <a:off x="1504950" y="1733550"/>
            <a:ext cx="9723437" cy="4772025"/>
          </a:xfrm>
        </p:spPr>
        <p:txBody>
          <a:bodyPr>
            <a:normAutofit/>
          </a:bodyPr>
          <a:lstStyle/>
          <a:p>
            <a:pPr lvl="0">
              <a:buClr>
                <a:srgbClr val="A53010"/>
              </a:buClr>
            </a:pPr>
            <a:r>
              <a:rPr lang="pl-PL" dirty="0">
                <a:solidFill>
                  <a:prstClr val="black">
                    <a:lumMod val="75000"/>
                    <a:lumOff val="25000"/>
                  </a:prstClr>
                </a:solidFill>
              </a:rPr>
              <a:t>Budżetowe</a:t>
            </a:r>
          </a:p>
          <a:p>
            <a:pPr lvl="1">
              <a:buClr>
                <a:srgbClr val="A53010"/>
              </a:buClr>
            </a:pPr>
            <a:r>
              <a:rPr lang="pl-PL" sz="1400" dirty="0">
                <a:solidFill>
                  <a:prstClr val="black">
                    <a:lumMod val="75000"/>
                    <a:lumOff val="25000"/>
                  </a:prstClr>
                </a:solidFill>
              </a:rPr>
              <a:t>Przygotowuje roczny budżet do zatwierdzenia przez Parlament i Radę</a:t>
            </a:r>
          </a:p>
          <a:p>
            <a:pPr lvl="0">
              <a:buClr>
                <a:srgbClr val="A53010"/>
              </a:buClr>
            </a:pPr>
            <a:r>
              <a:rPr lang="pl-PL" dirty="0">
                <a:solidFill>
                  <a:prstClr val="black">
                    <a:lumMod val="75000"/>
                    <a:lumOff val="25000"/>
                  </a:prstClr>
                </a:solidFill>
              </a:rPr>
              <a:t>Wykonawcze</a:t>
            </a:r>
          </a:p>
          <a:p>
            <a:pPr lvl="1">
              <a:buClr>
                <a:srgbClr val="A53010"/>
              </a:buClr>
            </a:pPr>
            <a:r>
              <a:rPr lang="pl-PL" sz="1400" dirty="0">
                <a:solidFill>
                  <a:prstClr val="black">
                    <a:lumMod val="75000"/>
                    <a:lumOff val="25000"/>
                  </a:prstClr>
                </a:solidFill>
              </a:rPr>
              <a:t>Wykonywanie budżetu i zarządzanie programami</a:t>
            </a:r>
          </a:p>
          <a:p>
            <a:pPr lvl="1">
              <a:buClr>
                <a:srgbClr val="A53010"/>
              </a:buClr>
            </a:pPr>
            <a:r>
              <a:rPr lang="pl-PL" sz="1400" dirty="0">
                <a:solidFill>
                  <a:prstClr val="black">
                    <a:lumMod val="75000"/>
                    <a:lumOff val="25000"/>
                  </a:prstClr>
                </a:solidFill>
              </a:rPr>
              <a:t>Administrowanie środkami finansowymi UE</a:t>
            </a:r>
          </a:p>
          <a:p>
            <a:pPr lvl="1">
              <a:buClr>
                <a:srgbClr val="A53010"/>
              </a:buClr>
            </a:pPr>
            <a:r>
              <a:rPr lang="pl-PL" sz="1400" dirty="0">
                <a:solidFill>
                  <a:prstClr val="black">
                    <a:lumMod val="75000"/>
                    <a:lumOff val="25000"/>
                  </a:prstClr>
                </a:solidFill>
              </a:rPr>
              <a:t>Pełnienie funkcji koordynacyjnych, wykonawczych i zarządzających zgodnie z warunkami przewidzianymi w Traktatach</a:t>
            </a:r>
          </a:p>
          <a:p>
            <a:pPr lvl="0">
              <a:buClr>
                <a:srgbClr val="A53010"/>
              </a:buClr>
            </a:pPr>
            <a:r>
              <a:rPr lang="pl-PL" dirty="0">
                <a:solidFill>
                  <a:prstClr val="black">
                    <a:lumMod val="75000"/>
                    <a:lumOff val="25000"/>
                  </a:prstClr>
                </a:solidFill>
              </a:rPr>
              <a:t>Międzynarodowe</a:t>
            </a:r>
          </a:p>
          <a:p>
            <a:pPr lvl="1">
              <a:buClr>
                <a:srgbClr val="A53010"/>
              </a:buClr>
            </a:pPr>
            <a:r>
              <a:rPr lang="pl-PL" sz="1400" dirty="0">
                <a:solidFill>
                  <a:prstClr val="black">
                    <a:lumMod val="75000"/>
                    <a:lumOff val="25000"/>
                  </a:prstClr>
                </a:solidFill>
              </a:rPr>
              <a:t>występuje w imieniu państw UE na forum organizacji międzynarodowych, w szczególności w kwestiach dotyczących polityki handlowej i pomocy humanitarnej</a:t>
            </a:r>
          </a:p>
          <a:p>
            <a:pPr lvl="1">
              <a:buClr>
                <a:srgbClr val="A53010"/>
              </a:buClr>
            </a:pPr>
            <a:r>
              <a:rPr lang="pl-PL" sz="1400" dirty="0">
                <a:solidFill>
                  <a:prstClr val="black">
                    <a:lumMod val="75000"/>
                    <a:lumOff val="25000"/>
                  </a:prstClr>
                </a:solidFill>
              </a:rPr>
              <a:t>w imieniu UE negocjuje umowy międzynarodowe</a:t>
            </a:r>
          </a:p>
          <a:p>
            <a:pPr lvl="1">
              <a:buClr>
                <a:srgbClr val="A53010"/>
              </a:buClr>
            </a:pPr>
            <a:r>
              <a:rPr lang="pl-PL" sz="1400" dirty="0">
                <a:solidFill>
                  <a:prstClr val="black">
                    <a:lumMod val="75000"/>
                    <a:lumOff val="25000"/>
                  </a:prstClr>
                </a:solidFill>
              </a:rPr>
              <a:t>KE utrzymuje własne reprezentacje we wszystkich państwach członkowskich, a także delegacje (delegatury) </a:t>
            </a:r>
            <a:endParaRPr lang="pl-PL" sz="1400" dirty="0">
              <a:solidFill>
                <a:prstClr val="black">
                  <a:lumMod val="75000"/>
                  <a:lumOff val="25000"/>
                </a:prstClr>
              </a:solidFill>
            </a:endParaRPr>
          </a:p>
        </p:txBody>
      </p:sp>
    </p:spTree>
    <p:extLst>
      <p:ext uri="{BB962C8B-B14F-4D97-AF65-F5344CB8AC3E}">
        <p14:creationId xmlns:p14="http://schemas.microsoft.com/office/powerpoint/2010/main" val="328372153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dirty="0" smtClean="0"/>
              <a:t>Trybunał Sprawiedliwości UE</a:t>
            </a:r>
            <a:endParaRPr lang="en-US" dirty="0"/>
          </a:p>
        </p:txBody>
      </p:sp>
      <p:sp>
        <p:nvSpPr>
          <p:cNvPr id="3" name="Content Placeholder 2"/>
          <p:cNvSpPr>
            <a:spLocks noGrp="1"/>
          </p:cNvSpPr>
          <p:nvPr>
            <p:ph idx="1"/>
          </p:nvPr>
        </p:nvSpPr>
        <p:spPr/>
        <p:txBody>
          <a:bodyPr>
            <a:normAutofit lnSpcReduction="10000"/>
          </a:bodyPr>
          <a:lstStyle/>
          <a:p>
            <a:r>
              <a:rPr lang="pl-PL" dirty="0" smtClean="0"/>
              <a:t>Zapewnienie </a:t>
            </a:r>
            <a:r>
              <a:rPr lang="pl-PL" dirty="0"/>
              <a:t>jednolitej wykładni i spójnego stosowania prawa UE we wszystkich państwach członkowskich.</a:t>
            </a:r>
          </a:p>
          <a:p>
            <a:r>
              <a:rPr lang="pl-PL" dirty="0"/>
              <a:t>Trybunał </a:t>
            </a:r>
            <a:r>
              <a:rPr lang="pl-PL" dirty="0" smtClean="0"/>
              <a:t>Sprawiedliwości rozstrzyga </a:t>
            </a:r>
            <a:r>
              <a:rPr lang="pl-PL" dirty="0"/>
              <a:t>spory między państwami członkowskimi, instytucjami UE, osobami prawnymi i fizycznymi. </a:t>
            </a:r>
            <a:endParaRPr lang="pl-PL" dirty="0" smtClean="0"/>
          </a:p>
          <a:p>
            <a:r>
              <a:rPr lang="pl-PL" dirty="0" smtClean="0"/>
              <a:t>W </a:t>
            </a:r>
            <a:r>
              <a:rPr lang="pl-PL" dirty="0"/>
              <a:t>skład </a:t>
            </a:r>
            <a:r>
              <a:rPr lang="pl-PL" dirty="0" smtClean="0"/>
              <a:t>trybunału </a:t>
            </a:r>
            <a:r>
              <a:rPr lang="pl-PL" dirty="0"/>
              <a:t>wchodzą sędziowie ze wszystkich krajów UE</a:t>
            </a:r>
            <a:r>
              <a:rPr lang="pl-PL" dirty="0" smtClean="0"/>
              <a:t>.</a:t>
            </a:r>
          </a:p>
          <a:p>
            <a:r>
              <a:rPr lang="pl-PL" dirty="0" smtClean="0"/>
              <a:t>Składa się z 2 organów sądowych:</a:t>
            </a:r>
          </a:p>
          <a:p>
            <a:pPr lvl="1"/>
            <a:r>
              <a:rPr lang="pl-PL" dirty="0"/>
              <a:t>Trybunał Sprawiedliwości: po jednym sędzi z każdego kraju UE i 11 rzeczników generalnych</a:t>
            </a:r>
          </a:p>
          <a:p>
            <a:pPr lvl="1"/>
            <a:r>
              <a:rPr lang="pl-PL" dirty="0"/>
              <a:t>Sąd: 47 sędziów. W 2019 r. ich liczba zwiększy się do 56 (po dwóch sędziów z każdego kraju UE</a:t>
            </a:r>
            <a:r>
              <a:rPr lang="pl-PL" dirty="0" smtClean="0"/>
              <a:t>).</a:t>
            </a:r>
          </a:p>
          <a:p>
            <a:r>
              <a:rPr lang="pl-PL" dirty="0"/>
              <a:t>W każdym z organów sądowych sędziowie wybierają spośród siebie prezesa na odnawialny okres trzech lat.</a:t>
            </a:r>
          </a:p>
          <a:p>
            <a:endParaRPr lang="en-US" dirty="0"/>
          </a:p>
        </p:txBody>
      </p:sp>
      <p:sp>
        <p:nvSpPr>
          <p:cNvPr id="4" name="TextBox 3"/>
          <p:cNvSpPr txBox="1"/>
          <p:nvPr/>
        </p:nvSpPr>
        <p:spPr>
          <a:xfrm>
            <a:off x="5517573" y="1535668"/>
            <a:ext cx="4416136" cy="369332"/>
          </a:xfrm>
          <a:prstGeom prst="rect">
            <a:avLst/>
          </a:prstGeom>
          <a:noFill/>
        </p:spPr>
        <p:txBody>
          <a:bodyPr wrap="square" rtlCol="0">
            <a:spAutoFit/>
          </a:bodyPr>
          <a:lstStyle/>
          <a:p>
            <a:r>
              <a:rPr lang="pl-PL" dirty="0" smtClean="0"/>
              <a:t>Siedziba: Luksemburg</a:t>
            </a:r>
            <a:endParaRPr lang="en-US" dirty="0"/>
          </a:p>
        </p:txBody>
      </p:sp>
    </p:spTree>
    <p:extLst>
      <p:ext uri="{BB962C8B-B14F-4D97-AF65-F5344CB8AC3E}">
        <p14:creationId xmlns:p14="http://schemas.microsoft.com/office/powerpoint/2010/main" val="23299474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dirty="0" smtClean="0"/>
              <a:t>Instytucje UE - zarys</a:t>
            </a:r>
            <a:endParaRPr lang="en-US" dirty="0"/>
          </a:p>
        </p:txBody>
      </p:sp>
      <p:sp>
        <p:nvSpPr>
          <p:cNvPr id="3" name="Content Placeholder 2"/>
          <p:cNvSpPr>
            <a:spLocks noGrp="1"/>
          </p:cNvSpPr>
          <p:nvPr>
            <p:ph idx="1"/>
          </p:nvPr>
        </p:nvSpPr>
        <p:spPr>
          <a:xfrm>
            <a:off x="1524000" y="1524001"/>
            <a:ext cx="9980612" cy="4819650"/>
          </a:xfrm>
        </p:spPr>
        <p:txBody>
          <a:bodyPr>
            <a:normAutofit fontScale="85000" lnSpcReduction="20000"/>
          </a:bodyPr>
          <a:lstStyle/>
          <a:p>
            <a:r>
              <a:rPr lang="pl-PL" dirty="0"/>
              <a:t>Artykuł  13 </a:t>
            </a:r>
            <a:r>
              <a:rPr lang="pl-PL" dirty="0" smtClean="0"/>
              <a:t>[</a:t>
            </a:r>
            <a:r>
              <a:rPr lang="pl-PL" dirty="0"/>
              <a:t>Ramy instytucjonalne Unii]</a:t>
            </a:r>
          </a:p>
          <a:p>
            <a:r>
              <a:rPr lang="pl-PL" dirty="0"/>
              <a:t>1. </a:t>
            </a:r>
            <a:r>
              <a:rPr lang="pl-PL" dirty="0" smtClean="0"/>
              <a:t>Unia </a:t>
            </a:r>
            <a:r>
              <a:rPr lang="pl-PL" dirty="0"/>
              <a:t>dysponuje ramami instytucjonalnymi, które mają na celu propagowanie jej wartości, realizację jej celów, służenie jej interesom, interesom jej obywateli oraz interesom Państw Członkowskich, jak również zapewnianie spójności, skuteczności i ciągłości jej polityk oraz działań.</a:t>
            </a:r>
          </a:p>
          <a:p>
            <a:r>
              <a:rPr lang="pl-PL" dirty="0"/>
              <a:t>Instytucjami Unii są</a:t>
            </a:r>
            <a:r>
              <a:rPr lang="pl-PL" dirty="0" smtClean="0"/>
              <a:t>:</a:t>
            </a:r>
          </a:p>
          <a:p>
            <a:pPr marL="0" indent="0">
              <a:lnSpc>
                <a:spcPct val="120000"/>
              </a:lnSpc>
              <a:spcBef>
                <a:spcPts val="0"/>
              </a:spcBef>
              <a:buNone/>
            </a:pPr>
            <a:r>
              <a:rPr lang="pl-PL" dirty="0" smtClean="0"/>
              <a:t>–</a:t>
            </a:r>
            <a:r>
              <a:rPr lang="pl-PL" dirty="0"/>
              <a:t>	Parlament Europejski,</a:t>
            </a:r>
          </a:p>
          <a:p>
            <a:pPr marL="0" indent="0">
              <a:lnSpc>
                <a:spcPct val="120000"/>
              </a:lnSpc>
              <a:spcBef>
                <a:spcPts val="0"/>
              </a:spcBef>
              <a:buNone/>
            </a:pPr>
            <a:r>
              <a:rPr lang="pl-PL" dirty="0"/>
              <a:t>–	Rada Europejska,</a:t>
            </a:r>
          </a:p>
          <a:p>
            <a:pPr marL="0" indent="0">
              <a:lnSpc>
                <a:spcPct val="120000"/>
              </a:lnSpc>
              <a:spcBef>
                <a:spcPts val="0"/>
              </a:spcBef>
              <a:buNone/>
            </a:pPr>
            <a:r>
              <a:rPr lang="pl-PL" dirty="0"/>
              <a:t>–	Rada,</a:t>
            </a:r>
          </a:p>
          <a:p>
            <a:pPr marL="0" indent="0">
              <a:lnSpc>
                <a:spcPct val="120000"/>
              </a:lnSpc>
              <a:spcBef>
                <a:spcPts val="0"/>
              </a:spcBef>
              <a:buNone/>
            </a:pPr>
            <a:r>
              <a:rPr lang="pl-PL" dirty="0"/>
              <a:t>–	Komisja </a:t>
            </a:r>
            <a:r>
              <a:rPr lang="pl-PL" dirty="0" smtClean="0"/>
              <a:t>Europejska,</a:t>
            </a:r>
            <a:endParaRPr lang="pl-PL" dirty="0"/>
          </a:p>
          <a:p>
            <a:pPr marL="0" indent="0">
              <a:lnSpc>
                <a:spcPct val="120000"/>
              </a:lnSpc>
              <a:spcBef>
                <a:spcPts val="0"/>
              </a:spcBef>
              <a:buNone/>
            </a:pPr>
            <a:r>
              <a:rPr lang="pl-PL" dirty="0"/>
              <a:t>–	Trybunał Sprawiedliwości Unii Europejskiej,</a:t>
            </a:r>
          </a:p>
          <a:p>
            <a:pPr marL="0" indent="0">
              <a:lnSpc>
                <a:spcPct val="120000"/>
              </a:lnSpc>
              <a:spcBef>
                <a:spcPts val="0"/>
              </a:spcBef>
              <a:buNone/>
            </a:pPr>
            <a:r>
              <a:rPr lang="pl-PL" dirty="0"/>
              <a:t>–	Europejski Bank Centralny,</a:t>
            </a:r>
          </a:p>
          <a:p>
            <a:pPr marL="0" indent="0">
              <a:lnSpc>
                <a:spcPct val="120000"/>
              </a:lnSpc>
              <a:spcBef>
                <a:spcPts val="0"/>
              </a:spcBef>
              <a:buNone/>
            </a:pPr>
            <a:r>
              <a:rPr lang="pl-PL" dirty="0"/>
              <a:t>–	Trybunał Obrachunkowy.</a:t>
            </a:r>
          </a:p>
          <a:p>
            <a:r>
              <a:rPr lang="pl-PL" dirty="0"/>
              <a:t>2. </a:t>
            </a:r>
            <a:r>
              <a:rPr lang="pl-PL" dirty="0" smtClean="0"/>
              <a:t>Każda </a:t>
            </a:r>
            <a:r>
              <a:rPr lang="pl-PL" dirty="0"/>
              <a:t>instytucja działa w granicach uprawnień przyznanych jej na mocy Traktatów, zgodnie z procedurami, na warunkach i w celach w nich określonych. Instytucje lojalnie ze sobą współpracują.</a:t>
            </a:r>
          </a:p>
          <a:p>
            <a:r>
              <a:rPr lang="pl-PL" dirty="0"/>
              <a:t>3. </a:t>
            </a:r>
            <a:r>
              <a:rPr lang="pl-PL" dirty="0" smtClean="0"/>
              <a:t>Postanowienia </a:t>
            </a:r>
            <a:r>
              <a:rPr lang="pl-PL" dirty="0"/>
              <a:t>dotyczące Europejskiego Banku Centralnego i Trybunału Obrachunkowego, a także szczegółowe postanowienia dotyczące innych instytucji znajdują się w Traktacie o funkcjonowaniu Unii Europejskiej.</a:t>
            </a:r>
          </a:p>
          <a:p>
            <a:r>
              <a:rPr lang="pl-PL" dirty="0"/>
              <a:t>4. </a:t>
            </a:r>
            <a:r>
              <a:rPr lang="pl-PL" dirty="0" smtClean="0"/>
              <a:t>Parlament </a:t>
            </a:r>
            <a:r>
              <a:rPr lang="pl-PL" dirty="0"/>
              <a:t>Europejski, Rada i Komisja są wspomagane przez Komitet Ekonomiczno-Społeczny i Komitet Regionów, które pełnią funkcje doradcze.</a:t>
            </a:r>
            <a:endParaRPr lang="en-US" dirty="0"/>
          </a:p>
        </p:txBody>
      </p:sp>
    </p:spTree>
    <p:extLst>
      <p:ext uri="{BB962C8B-B14F-4D97-AF65-F5344CB8AC3E}">
        <p14:creationId xmlns:p14="http://schemas.microsoft.com/office/powerpoint/2010/main" val="380101545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dirty="0" smtClean="0"/>
              <a:t>Europejski Bank Centralny</a:t>
            </a:r>
            <a:endParaRPr lang="en-US" dirty="0"/>
          </a:p>
        </p:txBody>
      </p:sp>
      <p:sp>
        <p:nvSpPr>
          <p:cNvPr id="3" name="Content Placeholder 2"/>
          <p:cNvSpPr>
            <a:spLocks noGrp="1"/>
          </p:cNvSpPr>
          <p:nvPr>
            <p:ph idx="1"/>
          </p:nvPr>
        </p:nvSpPr>
        <p:spPr/>
        <p:txBody>
          <a:bodyPr/>
          <a:lstStyle/>
          <a:p>
            <a:r>
              <a:rPr lang="pl-PL" dirty="0"/>
              <a:t>zarządza euro, utrzymuje stabilność cen i prowadzi politykę pieniężną i gospodarczą UE</a:t>
            </a:r>
            <a:r>
              <a:rPr lang="pl-PL" dirty="0" smtClean="0"/>
              <a:t>.</a:t>
            </a:r>
          </a:p>
          <a:p>
            <a:r>
              <a:rPr lang="pl-PL" dirty="0" smtClean="0"/>
              <a:t>W skład wchodzą Prezes </a:t>
            </a:r>
            <a:r>
              <a:rPr lang="pl-PL" dirty="0"/>
              <a:t>i wiceprezes EBC oraz prezesi banków centralnych wszystkich państw </a:t>
            </a:r>
            <a:r>
              <a:rPr lang="pl-PL" dirty="0" smtClean="0"/>
              <a:t>UE</a:t>
            </a:r>
          </a:p>
          <a:p>
            <a:r>
              <a:rPr lang="pl-PL" dirty="0" smtClean="0"/>
              <a:t>Struktura organizacyjna: Rada Prezesów (główny </a:t>
            </a:r>
            <a:r>
              <a:rPr lang="pl-PL" dirty="0"/>
              <a:t>organ decyzyjny), Zarząd (</a:t>
            </a:r>
            <a:r>
              <a:rPr lang="pl-PL" dirty="0" smtClean="0"/>
              <a:t>nadzoruje </a:t>
            </a:r>
            <a:r>
              <a:rPr lang="pl-PL" dirty="0"/>
              <a:t>bieżące zarządzanie EBC), Rada Ogólna (</a:t>
            </a:r>
            <a:r>
              <a:rPr lang="pl-PL" dirty="0" smtClean="0"/>
              <a:t>wspomaga </a:t>
            </a:r>
            <a:r>
              <a:rPr lang="pl-PL" dirty="0"/>
              <a:t>działania koordynacyjne i doradcze </a:t>
            </a:r>
            <a:r>
              <a:rPr lang="pl-PL" dirty="0" smtClean="0"/>
              <a:t>EBC)</a:t>
            </a:r>
          </a:p>
          <a:p>
            <a:r>
              <a:rPr lang="pl-PL" dirty="0"/>
              <a:t>EBC współpracuje z krajowymi bankami centralnymi wszystkich państw UE. Wszystkie one tworzą Europejski System Banków Centralnych</a:t>
            </a:r>
            <a:r>
              <a:rPr lang="pl-PL" dirty="0" smtClean="0"/>
              <a:t>.</a:t>
            </a:r>
            <a:endParaRPr lang="pl-PL" dirty="0"/>
          </a:p>
          <a:p>
            <a:r>
              <a:rPr lang="pl-PL" dirty="0"/>
              <a:t>EBC koordynuje współpracę między bankami centralnymi w strefie euro. Współpracę tą określa się mianem „Eurosystemu”.</a:t>
            </a:r>
            <a:endParaRPr lang="en-US" dirty="0"/>
          </a:p>
        </p:txBody>
      </p:sp>
      <p:sp>
        <p:nvSpPr>
          <p:cNvPr id="4" name="Rectangle 3"/>
          <p:cNvSpPr/>
          <p:nvPr/>
        </p:nvSpPr>
        <p:spPr>
          <a:xfrm>
            <a:off x="5042095" y="1465302"/>
            <a:ext cx="4745210" cy="369332"/>
          </a:xfrm>
          <a:prstGeom prst="rect">
            <a:avLst/>
          </a:prstGeom>
        </p:spPr>
        <p:txBody>
          <a:bodyPr wrap="none">
            <a:spAutoFit/>
          </a:bodyPr>
          <a:lstStyle/>
          <a:p>
            <a:r>
              <a:rPr lang="pl-PL" dirty="0" smtClean="0"/>
              <a:t>Siedziba: </a:t>
            </a:r>
            <a:r>
              <a:rPr lang="en-US" dirty="0" smtClean="0"/>
              <a:t>Frankfurt </a:t>
            </a:r>
            <a:r>
              <a:rPr lang="en-US" dirty="0" err="1"/>
              <a:t>nad</a:t>
            </a:r>
            <a:r>
              <a:rPr lang="en-US" dirty="0"/>
              <a:t> Menem (</a:t>
            </a:r>
            <a:r>
              <a:rPr lang="en-US" dirty="0" err="1"/>
              <a:t>Niemcy</a:t>
            </a:r>
            <a:r>
              <a:rPr lang="en-US" dirty="0"/>
              <a:t>)</a:t>
            </a:r>
          </a:p>
        </p:txBody>
      </p:sp>
    </p:spTree>
    <p:extLst>
      <p:ext uri="{BB962C8B-B14F-4D97-AF65-F5344CB8AC3E}">
        <p14:creationId xmlns:p14="http://schemas.microsoft.com/office/powerpoint/2010/main" val="376962296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dirty="0" smtClean="0"/>
              <a:t>Europejski Trybunał Obrachunkowy</a:t>
            </a:r>
            <a:endParaRPr lang="en-US" dirty="0"/>
          </a:p>
        </p:txBody>
      </p:sp>
      <p:sp>
        <p:nvSpPr>
          <p:cNvPr id="3" name="Content Placeholder 2"/>
          <p:cNvSpPr>
            <a:spLocks noGrp="1"/>
          </p:cNvSpPr>
          <p:nvPr>
            <p:ph idx="1"/>
          </p:nvPr>
        </p:nvSpPr>
        <p:spPr/>
        <p:txBody>
          <a:bodyPr/>
          <a:lstStyle/>
          <a:p>
            <a:r>
              <a:rPr lang="pl-PL" dirty="0"/>
              <a:t>U</a:t>
            </a:r>
            <a:r>
              <a:rPr lang="pl-PL" dirty="0" smtClean="0"/>
              <a:t>nijny </a:t>
            </a:r>
            <a:r>
              <a:rPr lang="pl-PL" dirty="0"/>
              <a:t>niezależny zewnętrzny kontroler </a:t>
            </a:r>
            <a:r>
              <a:rPr lang="pl-PL" dirty="0" smtClean="0"/>
              <a:t>dba </a:t>
            </a:r>
            <a:r>
              <a:rPr lang="pl-PL" dirty="0"/>
              <a:t>o interesy podatników w UE. </a:t>
            </a:r>
            <a:endParaRPr lang="pl-PL" dirty="0" smtClean="0"/>
          </a:p>
          <a:p>
            <a:r>
              <a:rPr lang="pl-PL" dirty="0"/>
              <a:t>N</a:t>
            </a:r>
            <a:r>
              <a:rPr lang="pl-PL" dirty="0" smtClean="0"/>
              <a:t>ie </a:t>
            </a:r>
            <a:r>
              <a:rPr lang="pl-PL" dirty="0"/>
              <a:t>posiada uprawnień w zakresie egzekwowania prawa, ale działa na rzecz usprawnienia zarządzania budżetem UE przez Komisję Europejską i przedstawia sprawozdania na temat finansów UE</a:t>
            </a:r>
            <a:r>
              <a:rPr lang="pl-PL" dirty="0" smtClean="0"/>
              <a:t>.</a:t>
            </a:r>
          </a:p>
          <a:p>
            <a:r>
              <a:rPr lang="pl-PL" dirty="0"/>
              <a:t>Członkowie Trybunału są mianowani przez Radę, po zasięgnięciu opinii Parlamentu, na sześcioletnią odnawialną kadencję. Członkowie wybierają spośród siebie prezesa na trzyletnią (również odnawialną) kadencję</a:t>
            </a:r>
            <a:r>
              <a:rPr lang="pl-PL" dirty="0" smtClean="0"/>
              <a:t>.</a:t>
            </a:r>
          </a:p>
          <a:p>
            <a:r>
              <a:rPr lang="pl-PL" dirty="0"/>
              <a:t>Trybunał podzielony jest na grupy kontroli, tzw. izby. Przygotowują one projekty sprawozdań i opinii, które następnie są formalnie przyjmowane przez członków Trybunału.</a:t>
            </a:r>
          </a:p>
          <a:p>
            <a:endParaRPr lang="pl-PL" dirty="0"/>
          </a:p>
          <a:p>
            <a:endParaRPr lang="en-US" dirty="0"/>
          </a:p>
        </p:txBody>
      </p:sp>
      <p:sp>
        <p:nvSpPr>
          <p:cNvPr id="4" name="TextBox 3"/>
          <p:cNvSpPr txBox="1"/>
          <p:nvPr/>
        </p:nvSpPr>
        <p:spPr>
          <a:xfrm>
            <a:off x="5652654" y="1465302"/>
            <a:ext cx="3823855" cy="369332"/>
          </a:xfrm>
          <a:prstGeom prst="rect">
            <a:avLst/>
          </a:prstGeom>
          <a:noFill/>
        </p:spPr>
        <p:txBody>
          <a:bodyPr wrap="square" rtlCol="0">
            <a:spAutoFit/>
          </a:bodyPr>
          <a:lstStyle/>
          <a:p>
            <a:r>
              <a:rPr lang="pl-PL" dirty="0" smtClean="0"/>
              <a:t>Siedziba: Luksemburg</a:t>
            </a:r>
            <a:endParaRPr lang="en-US" dirty="0"/>
          </a:p>
        </p:txBody>
      </p:sp>
    </p:spTree>
    <p:extLst>
      <p:ext uri="{BB962C8B-B14F-4D97-AF65-F5344CB8AC3E}">
        <p14:creationId xmlns:p14="http://schemas.microsoft.com/office/powerpoint/2010/main" val="41428343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dirty="0" smtClean="0"/>
              <a:t>Tworzenie prawa </a:t>
            </a:r>
            <a:r>
              <a:rPr lang="pl-PL" smtClean="0"/>
              <a:t>- zarys</a:t>
            </a:r>
            <a:endParaRPr lang="pl-PL" dirty="0"/>
          </a:p>
        </p:txBody>
      </p:sp>
      <p:sp>
        <p:nvSpPr>
          <p:cNvPr id="3" name="Content Placeholder 2"/>
          <p:cNvSpPr>
            <a:spLocks noGrp="1"/>
          </p:cNvSpPr>
          <p:nvPr>
            <p:ph idx="1"/>
          </p:nvPr>
        </p:nvSpPr>
        <p:spPr>
          <a:xfrm>
            <a:off x="1921790" y="2133600"/>
            <a:ext cx="9582822" cy="4050224"/>
          </a:xfrm>
        </p:spPr>
        <p:txBody>
          <a:bodyPr>
            <a:normAutofit/>
          </a:bodyPr>
          <a:lstStyle/>
          <a:p>
            <a:r>
              <a:rPr lang="pl-PL" b="1" dirty="0"/>
              <a:t>Prawodawcy: </a:t>
            </a:r>
            <a:r>
              <a:rPr lang="pl-PL" dirty="0"/>
              <a:t>Rada UE i Parlament Europejski</a:t>
            </a:r>
          </a:p>
          <a:p>
            <a:r>
              <a:rPr lang="pl-PL" b="1" dirty="0"/>
              <a:t>Inicjatywa ustawodawcza:</a:t>
            </a:r>
            <a:r>
              <a:rPr lang="pl-PL" dirty="0"/>
              <a:t> Komisja Europejska</a:t>
            </a:r>
          </a:p>
          <a:p>
            <a:r>
              <a:rPr lang="pl-PL" b="1" dirty="0"/>
              <a:t>Główne etapy procedury:</a:t>
            </a:r>
            <a:endParaRPr lang="pl-PL" dirty="0"/>
          </a:p>
          <a:p>
            <a:r>
              <a:rPr lang="pl-PL" dirty="0"/>
              <a:t>Komisja Europejska przedkłada wniosek ustawodawczy Radzie i Parlamentowi Europejskiemu.</a:t>
            </a:r>
          </a:p>
          <a:p>
            <a:r>
              <a:rPr lang="pl-PL" dirty="0"/>
              <a:t>Rada i Parlament przyjmują ten wniosek w pierwszym albo w drugim czytaniu.</a:t>
            </a:r>
          </a:p>
          <a:p>
            <a:r>
              <a:rPr lang="pl-PL" dirty="0"/>
              <a:t>Jeżeli obie instytucje nie są w stanie się porozumieć w trakcie drugiego czytania, zwoływane jest posiedzenie komitetu pojednawczego.</a:t>
            </a:r>
          </a:p>
          <a:p>
            <a:r>
              <a:rPr lang="pl-PL" dirty="0"/>
              <a:t>Jeżeli tekst uzgodniony przez komitet pojednawczy jest dla obu instytucji do zaakceptowania w trzecim czytaniu, akt ustawodawczy zostaje przyjęty</a:t>
            </a:r>
            <a:r>
              <a:rPr lang="pl-PL" dirty="0" smtClean="0"/>
              <a:t>.</a:t>
            </a:r>
          </a:p>
          <a:p>
            <a:r>
              <a:rPr lang="pl-PL" dirty="0"/>
              <a:t>Podstawa prawna </a:t>
            </a:r>
            <a:r>
              <a:rPr lang="pl-PL" dirty="0" smtClean="0"/>
              <a:t>– art. 289 </a:t>
            </a:r>
            <a:r>
              <a:rPr lang="pl-PL" dirty="0"/>
              <a:t>i </a:t>
            </a:r>
            <a:r>
              <a:rPr lang="pl-PL" dirty="0" smtClean="0"/>
              <a:t>294 TFUE</a:t>
            </a:r>
            <a:endParaRPr lang="pl-PL" dirty="0"/>
          </a:p>
          <a:p>
            <a:pPr marL="0" indent="0">
              <a:buNone/>
            </a:pPr>
            <a:endParaRPr lang="pl-PL" dirty="0"/>
          </a:p>
        </p:txBody>
      </p:sp>
    </p:spTree>
    <p:extLst>
      <p:ext uri="{BB962C8B-B14F-4D97-AF65-F5344CB8AC3E}">
        <p14:creationId xmlns:p14="http://schemas.microsoft.com/office/powerpoint/2010/main" val="171789524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dirty="0" smtClean="0"/>
              <a:t>Procedura stanowienia prawa pochodnego</a:t>
            </a:r>
            <a:endParaRPr lang="pl-PL" dirty="0"/>
          </a:p>
        </p:txBody>
      </p:sp>
      <p:sp>
        <p:nvSpPr>
          <p:cNvPr id="3" name="Content Placeholder 2"/>
          <p:cNvSpPr>
            <a:spLocks noGrp="1"/>
          </p:cNvSpPr>
          <p:nvPr>
            <p:ph idx="1"/>
          </p:nvPr>
        </p:nvSpPr>
        <p:spPr/>
        <p:txBody>
          <a:bodyPr/>
          <a:lstStyle/>
          <a:p>
            <a:r>
              <a:rPr lang="pl-PL" dirty="0">
                <a:hlinkClick r:id="rId2"/>
              </a:rPr>
              <a:t>http://www.europarl.europa.eu/external/html/legislativeprocedure/default_pl.htm?epbox[insert]=true&amp;epbox[onOpen]=infographyLegislativeInit&amp;epbox[width]=1020&amp;epbox[height]=</a:t>
            </a:r>
            <a:r>
              <a:rPr lang="pl-PL" dirty="0" smtClean="0">
                <a:hlinkClick r:id="rId2"/>
              </a:rPr>
              <a:t>674</a:t>
            </a:r>
            <a:r>
              <a:rPr lang="pl-PL" dirty="0" smtClean="0"/>
              <a:t> </a:t>
            </a:r>
            <a:endParaRPr lang="pl-PL" dirty="0"/>
          </a:p>
        </p:txBody>
      </p:sp>
    </p:spTree>
    <p:extLst>
      <p:ext uri="{BB962C8B-B14F-4D97-AF65-F5344CB8AC3E}">
        <p14:creationId xmlns:p14="http://schemas.microsoft.com/office/powerpoint/2010/main" val="7582170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dirty="0" smtClean="0"/>
              <a:t>Instytucje UE - zarys</a:t>
            </a:r>
            <a:endParaRPr lang="en-US" dirty="0"/>
          </a:p>
        </p:txBody>
      </p:sp>
      <p:pic>
        <p:nvPicPr>
          <p:cNvPr id="5" name="Content Placeholder 4"/>
          <p:cNvPicPr>
            <a:picLocks noGrp="1" noChangeAspect="1"/>
          </p:cNvPicPr>
          <p:nvPr>
            <p:ph idx="1"/>
          </p:nvPr>
        </p:nvPicPr>
        <p:blipFill>
          <a:blip r:embed="rId2"/>
          <a:stretch>
            <a:fillRect/>
          </a:stretch>
        </p:blipFill>
        <p:spPr>
          <a:xfrm>
            <a:off x="1539130" y="1551709"/>
            <a:ext cx="5820112" cy="3778250"/>
          </a:xfrm>
          <a:prstGeom prst="rect">
            <a:avLst/>
          </a:prstGeom>
        </p:spPr>
      </p:pic>
      <p:sp>
        <p:nvSpPr>
          <p:cNvPr id="6" name="TextBox 5"/>
          <p:cNvSpPr txBox="1"/>
          <p:nvPr/>
        </p:nvSpPr>
        <p:spPr>
          <a:xfrm>
            <a:off x="7626927" y="1756064"/>
            <a:ext cx="4125191" cy="1754326"/>
          </a:xfrm>
          <a:prstGeom prst="rect">
            <a:avLst/>
          </a:prstGeom>
          <a:noFill/>
        </p:spPr>
        <p:txBody>
          <a:bodyPr wrap="square" rtlCol="0">
            <a:spAutoFit/>
          </a:bodyPr>
          <a:lstStyle/>
          <a:p>
            <a:pPr marL="342900" indent="-342900">
              <a:buFont typeface="+mj-lt"/>
              <a:buAutoNum type="arabicPeriod"/>
            </a:pPr>
            <a:r>
              <a:rPr lang="pl-PL" dirty="0" smtClean="0"/>
              <a:t>Władza ustawodawcza – Parlament Europejski i Rada</a:t>
            </a:r>
          </a:p>
          <a:p>
            <a:pPr marL="342900" indent="-342900">
              <a:buFont typeface="+mj-lt"/>
              <a:buAutoNum type="arabicPeriod"/>
            </a:pPr>
            <a:r>
              <a:rPr lang="pl-PL" dirty="0" smtClean="0"/>
              <a:t>Władza wykonawcza – Komisja Europejska</a:t>
            </a:r>
          </a:p>
          <a:p>
            <a:pPr marL="342900" indent="-342900">
              <a:buFont typeface="+mj-lt"/>
              <a:buAutoNum type="arabicPeriod"/>
            </a:pPr>
            <a:r>
              <a:rPr lang="pl-PL" dirty="0" smtClean="0"/>
              <a:t>Władza sądownicza – Trybunał Sprawiedliwości UE</a:t>
            </a:r>
            <a:endParaRPr lang="en-US" dirty="0"/>
          </a:p>
        </p:txBody>
      </p:sp>
    </p:spTree>
    <p:extLst>
      <p:ext uri="{BB962C8B-B14F-4D97-AF65-F5344CB8AC3E}">
        <p14:creationId xmlns:p14="http://schemas.microsoft.com/office/powerpoint/2010/main" val="102852995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dirty="0" smtClean="0"/>
              <a:t>Parlament </a:t>
            </a:r>
            <a:r>
              <a:rPr lang="pl-PL" dirty="0"/>
              <a:t>E</a:t>
            </a:r>
            <a:r>
              <a:rPr lang="pl-PL" dirty="0" smtClean="0"/>
              <a:t>uropejski</a:t>
            </a:r>
            <a:endParaRPr lang="en-US" dirty="0"/>
          </a:p>
        </p:txBody>
      </p:sp>
      <p:sp>
        <p:nvSpPr>
          <p:cNvPr id="3" name="Content Placeholder 2"/>
          <p:cNvSpPr>
            <a:spLocks noGrp="1"/>
          </p:cNvSpPr>
          <p:nvPr>
            <p:ph idx="1"/>
          </p:nvPr>
        </p:nvSpPr>
        <p:spPr/>
        <p:txBody>
          <a:bodyPr>
            <a:normAutofit fontScale="92500" lnSpcReduction="20000"/>
          </a:bodyPr>
          <a:lstStyle/>
          <a:p>
            <a:r>
              <a:rPr lang="pl-PL" dirty="0" smtClean="0"/>
              <a:t>Instytucja gromadząca przedstawicieli społeczeństwa Unii Europejskiej (art. 14 ust. 2 TUE)</a:t>
            </a:r>
          </a:p>
          <a:p>
            <a:r>
              <a:rPr lang="pl-PL" dirty="0" smtClean="0"/>
              <a:t>PE istnieje od początku istnienia </a:t>
            </a:r>
            <a:r>
              <a:rPr lang="pl-PL" dirty="0" err="1" smtClean="0"/>
              <a:t>EWWiS</a:t>
            </a:r>
            <a:r>
              <a:rPr lang="pl-PL" dirty="0" smtClean="0"/>
              <a:t> – początkowo Wspólne Zgromadzenie</a:t>
            </a:r>
          </a:p>
          <a:p>
            <a:r>
              <a:rPr lang="pl-PL" dirty="0"/>
              <a:t>Posłowie wybierani są w wyborach bezpośrednich co 5 lat Ostatnie wybory odbyły się w maju 2014 r.</a:t>
            </a:r>
            <a:endParaRPr lang="pl-PL" dirty="0" smtClean="0"/>
          </a:p>
          <a:p>
            <a:r>
              <a:rPr lang="pl-PL" dirty="0" smtClean="0"/>
              <a:t>Wybory według zasad państw członkowskich, ale muszą być: proporcjonalne, bezpośrednie, powszechne i tajne (decyzja Rady 2002/772/WE). Prawo wyborcze ma każdy obywatel UE, niezależnie od narodowości, głosuje w okręgu w którym mieszka (zasada domicylu)</a:t>
            </a:r>
          </a:p>
          <a:p>
            <a:r>
              <a:rPr lang="pl-PL" dirty="0" smtClean="0"/>
              <a:t>Całkowita </a:t>
            </a:r>
            <a:r>
              <a:rPr lang="pl-PL" dirty="0"/>
              <a:t>liczba posłów nie może przekroczyć 751 (750 plus przewodniczący). </a:t>
            </a:r>
            <a:endParaRPr lang="pl-PL" dirty="0" smtClean="0"/>
          </a:p>
          <a:p>
            <a:r>
              <a:rPr lang="pl-PL" dirty="0" smtClean="0"/>
              <a:t>Obraduje w trybie sesyjnym (zwyczajne, nadzwyczajne)</a:t>
            </a:r>
          </a:p>
          <a:p>
            <a:r>
              <a:rPr lang="pl-PL" dirty="0" smtClean="0"/>
              <a:t>Praca w komisjach parlamentarnych, uchwalanie prawa w sesjach plenarnych (</a:t>
            </a:r>
            <a:r>
              <a:rPr lang="en-US" dirty="0" err="1" smtClean="0"/>
              <a:t>cztery</a:t>
            </a:r>
            <a:r>
              <a:rPr lang="en-US" dirty="0" smtClean="0"/>
              <a:t> </a:t>
            </a:r>
            <a:r>
              <a:rPr lang="en-US" dirty="0" err="1"/>
              <a:t>dni</a:t>
            </a:r>
            <a:r>
              <a:rPr lang="en-US" dirty="0"/>
              <a:t> w </a:t>
            </a:r>
            <a:r>
              <a:rPr lang="en-US" dirty="0" err="1" smtClean="0"/>
              <a:t>miesiącu</a:t>
            </a:r>
            <a:r>
              <a:rPr lang="pl-PL" dirty="0" smtClean="0"/>
              <a:t> najczęściej w Strasburgu)</a:t>
            </a:r>
          </a:p>
          <a:p>
            <a:endParaRPr lang="pl-PL" dirty="0" smtClean="0"/>
          </a:p>
          <a:p>
            <a:endParaRPr lang="en-US" dirty="0"/>
          </a:p>
        </p:txBody>
      </p:sp>
      <p:sp>
        <p:nvSpPr>
          <p:cNvPr id="4" name="Rectangle 3"/>
          <p:cNvSpPr/>
          <p:nvPr/>
        </p:nvSpPr>
        <p:spPr>
          <a:xfrm>
            <a:off x="4802136" y="1384361"/>
            <a:ext cx="6702476" cy="369332"/>
          </a:xfrm>
          <a:prstGeom prst="rect">
            <a:avLst/>
          </a:prstGeom>
        </p:spPr>
        <p:txBody>
          <a:bodyPr wrap="none">
            <a:spAutoFit/>
          </a:bodyPr>
          <a:lstStyle/>
          <a:p>
            <a:r>
              <a:rPr lang="pl-PL" dirty="0" smtClean="0"/>
              <a:t>Siedziba: </a:t>
            </a:r>
            <a:r>
              <a:rPr lang="en-US" dirty="0" smtClean="0"/>
              <a:t>Strasburg </a:t>
            </a:r>
            <a:r>
              <a:rPr lang="en-US" dirty="0"/>
              <a:t>(</a:t>
            </a:r>
            <a:r>
              <a:rPr lang="en-US" dirty="0" err="1"/>
              <a:t>Francja</a:t>
            </a:r>
            <a:r>
              <a:rPr lang="en-US" dirty="0"/>
              <a:t>), </a:t>
            </a:r>
            <a:r>
              <a:rPr lang="en-US" dirty="0" err="1"/>
              <a:t>Bruksela</a:t>
            </a:r>
            <a:r>
              <a:rPr lang="en-US" dirty="0"/>
              <a:t> (</a:t>
            </a:r>
            <a:r>
              <a:rPr lang="en-US" dirty="0" err="1"/>
              <a:t>Belgia</a:t>
            </a:r>
            <a:r>
              <a:rPr lang="en-US" dirty="0"/>
              <a:t>), </a:t>
            </a:r>
            <a:r>
              <a:rPr lang="en-US" dirty="0" err="1"/>
              <a:t>Luksemburg</a:t>
            </a:r>
            <a:endParaRPr lang="en-US" dirty="0"/>
          </a:p>
        </p:txBody>
      </p:sp>
    </p:spTree>
    <p:extLst>
      <p:ext uri="{BB962C8B-B14F-4D97-AF65-F5344CB8AC3E}">
        <p14:creationId xmlns:p14="http://schemas.microsoft.com/office/powerpoint/2010/main" val="224549926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dirty="0" smtClean="0"/>
              <a:t>Parlament </a:t>
            </a:r>
            <a:r>
              <a:rPr lang="pl-PL" dirty="0"/>
              <a:t>E</a:t>
            </a:r>
            <a:r>
              <a:rPr lang="pl-PL" dirty="0" smtClean="0"/>
              <a:t>uropejski</a:t>
            </a:r>
            <a:endParaRPr lang="en-US" dirty="0"/>
          </a:p>
        </p:txBody>
      </p:sp>
      <p:sp>
        <p:nvSpPr>
          <p:cNvPr id="5" name="Content Placeholder 4"/>
          <p:cNvSpPr>
            <a:spLocks noGrp="1"/>
          </p:cNvSpPr>
          <p:nvPr>
            <p:ph idx="1"/>
          </p:nvPr>
        </p:nvSpPr>
        <p:spPr>
          <a:xfrm>
            <a:off x="1123950" y="1238250"/>
            <a:ext cx="10380662" cy="5400675"/>
          </a:xfrm>
        </p:spPr>
        <p:txBody>
          <a:bodyPr>
            <a:normAutofit fontScale="92500" lnSpcReduction="10000"/>
          </a:bodyPr>
          <a:lstStyle/>
          <a:p>
            <a:r>
              <a:rPr lang="pl-PL" dirty="0"/>
              <a:t>Funkcja ustawodawcza</a:t>
            </a:r>
          </a:p>
          <a:p>
            <a:pPr lvl="1"/>
            <a:r>
              <a:rPr lang="pl-PL" dirty="0"/>
              <a:t>uchwala, wraz z Radą UE, przepisy prawa europejskiego, w oparciu o wnioski ustawodawcze Komisji </a:t>
            </a:r>
            <a:r>
              <a:rPr lang="pl-PL" dirty="0" smtClean="0"/>
              <a:t>Europejskiej</a:t>
            </a:r>
          </a:p>
          <a:p>
            <a:pPr lvl="1"/>
            <a:r>
              <a:rPr lang="pl-PL" dirty="0"/>
              <a:t>Uchwalanie aktów prawnie niewiążących – opinie, zalecenia i rezolucje </a:t>
            </a:r>
            <a:endParaRPr lang="pl-PL" dirty="0"/>
          </a:p>
          <a:p>
            <a:pPr lvl="1"/>
            <a:r>
              <a:rPr lang="pl-PL" dirty="0" smtClean="0"/>
              <a:t>podejmuje </a:t>
            </a:r>
            <a:r>
              <a:rPr lang="pl-PL" dirty="0"/>
              <a:t>decyzje w sprawie rozszerzenia UE</a:t>
            </a:r>
          </a:p>
          <a:p>
            <a:pPr lvl="1"/>
            <a:r>
              <a:rPr lang="pl-PL" dirty="0"/>
              <a:t>bada roczny plan prac Komisji i występuje do Komisji o przedłożenie wniosków ustawodawczych</a:t>
            </a:r>
          </a:p>
          <a:p>
            <a:r>
              <a:rPr lang="pl-PL" dirty="0"/>
              <a:t>Funkcja </a:t>
            </a:r>
            <a:r>
              <a:rPr lang="pl-PL" dirty="0" smtClean="0"/>
              <a:t>kontrolna</a:t>
            </a:r>
            <a:endParaRPr lang="pl-PL" dirty="0"/>
          </a:p>
          <a:p>
            <a:pPr lvl="1"/>
            <a:r>
              <a:rPr lang="pl-PL" dirty="0"/>
              <a:t>sprawuje nadzór demokratyczny nad pozostałymi instytucjami europejskimi</a:t>
            </a:r>
          </a:p>
          <a:p>
            <a:pPr lvl="1"/>
            <a:r>
              <a:rPr lang="pl-PL" dirty="0"/>
              <a:t>wybiera przewodniczącego Komisji i zatwierdza skład Komisji; może uchwalić „wotum nieufności”, zmuszając Komisję do </a:t>
            </a:r>
            <a:r>
              <a:rPr lang="pl-PL" dirty="0" smtClean="0"/>
              <a:t>dymisji (</a:t>
            </a:r>
            <a:r>
              <a:rPr lang="en-US" dirty="0"/>
              <a:t>art. 17 </a:t>
            </a:r>
            <a:r>
              <a:rPr lang="en-US" dirty="0" err="1"/>
              <a:t>ust</a:t>
            </a:r>
            <a:r>
              <a:rPr lang="en-US" dirty="0"/>
              <a:t>. 8 TUE</a:t>
            </a:r>
            <a:r>
              <a:rPr lang="pl-PL" dirty="0" smtClean="0"/>
              <a:t>)</a:t>
            </a:r>
            <a:endParaRPr lang="pl-PL" dirty="0"/>
          </a:p>
          <a:p>
            <a:pPr lvl="1"/>
            <a:r>
              <a:rPr lang="pl-PL" dirty="0"/>
              <a:t>udziela absolutorium z wykonania budżetu, tzn. zatwierdza prawidłowe wykonanie budżetu</a:t>
            </a:r>
          </a:p>
          <a:p>
            <a:pPr lvl="1"/>
            <a:r>
              <a:rPr lang="pl-PL" dirty="0"/>
              <a:t>rozpatruje petycje od obywateli oraz powołuje komisje </a:t>
            </a:r>
            <a:r>
              <a:rPr lang="pl-PL" dirty="0"/>
              <a:t>śledcze - Komisja ds. petycji może </a:t>
            </a:r>
            <a:r>
              <a:rPr lang="pl-PL" dirty="0" smtClean="0"/>
              <a:t>przesłuchać </a:t>
            </a:r>
            <a:r>
              <a:rPr lang="pl-PL" dirty="0"/>
              <a:t>sygnatariuszy, przedłożyć PE </a:t>
            </a:r>
            <a:r>
              <a:rPr lang="pl-PL" dirty="0" smtClean="0"/>
              <a:t>projekt rezolucji </a:t>
            </a:r>
            <a:r>
              <a:rPr lang="pl-PL" dirty="0"/>
              <a:t>dotyczący petycji (art. 227 TFUE</a:t>
            </a:r>
            <a:r>
              <a:rPr lang="pl-PL" dirty="0" smtClean="0"/>
              <a:t>)</a:t>
            </a:r>
            <a:endParaRPr lang="pl-PL" dirty="0"/>
          </a:p>
          <a:p>
            <a:pPr lvl="1"/>
            <a:r>
              <a:rPr lang="pl-PL" dirty="0"/>
              <a:t>omawia kwestie dotyczące polityki pieniężnej z Europejskim Bankiem Centralnym</a:t>
            </a:r>
          </a:p>
          <a:p>
            <a:pPr lvl="1"/>
            <a:r>
              <a:rPr lang="pl-PL" dirty="0"/>
              <a:t>kieruje zapytania do Komisji i Rady</a:t>
            </a:r>
          </a:p>
          <a:p>
            <a:pPr lvl="1"/>
            <a:r>
              <a:rPr lang="pl-PL" dirty="0"/>
              <a:t>rozpatruje ogólne sprawozdanie </a:t>
            </a:r>
            <a:r>
              <a:rPr lang="pl-PL" dirty="0" smtClean="0"/>
              <a:t>roczne przedstawione przez </a:t>
            </a:r>
            <a:r>
              <a:rPr lang="pl-PL" dirty="0"/>
              <a:t>Komisję, wniosek o wotum nieufności dla </a:t>
            </a:r>
            <a:r>
              <a:rPr lang="pl-PL" dirty="0" smtClean="0"/>
              <a:t>Komisji ze </a:t>
            </a:r>
            <a:r>
              <a:rPr lang="pl-PL" dirty="0"/>
              <a:t>względu na jej działalność</a:t>
            </a:r>
          </a:p>
          <a:p>
            <a:pPr lvl="1"/>
            <a:endParaRPr lang="pl-PL" dirty="0"/>
          </a:p>
          <a:p>
            <a:pPr lvl="1"/>
            <a:endParaRPr lang="pl-PL" dirty="0"/>
          </a:p>
        </p:txBody>
      </p:sp>
    </p:spTree>
    <p:extLst>
      <p:ext uri="{BB962C8B-B14F-4D97-AF65-F5344CB8AC3E}">
        <p14:creationId xmlns:p14="http://schemas.microsoft.com/office/powerpoint/2010/main" val="220444012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dirty="0" smtClean="0"/>
              <a:t>Parlament </a:t>
            </a:r>
            <a:r>
              <a:rPr lang="pl-PL" dirty="0"/>
              <a:t>E</a:t>
            </a:r>
            <a:r>
              <a:rPr lang="pl-PL" dirty="0" smtClean="0"/>
              <a:t>uropejski</a:t>
            </a:r>
            <a:endParaRPr lang="en-US" dirty="0"/>
          </a:p>
        </p:txBody>
      </p:sp>
      <p:sp>
        <p:nvSpPr>
          <p:cNvPr id="5" name="Content Placeholder 4"/>
          <p:cNvSpPr>
            <a:spLocks noGrp="1"/>
          </p:cNvSpPr>
          <p:nvPr>
            <p:ph idx="1"/>
          </p:nvPr>
        </p:nvSpPr>
        <p:spPr>
          <a:xfrm>
            <a:off x="1123950" y="1238250"/>
            <a:ext cx="10380662" cy="5400675"/>
          </a:xfrm>
        </p:spPr>
        <p:txBody>
          <a:bodyPr>
            <a:normAutofit fontScale="92500" lnSpcReduction="10000"/>
          </a:bodyPr>
          <a:lstStyle/>
          <a:p>
            <a:r>
              <a:rPr lang="pl-PL" dirty="0" smtClean="0"/>
              <a:t>Funkcja </a:t>
            </a:r>
            <a:r>
              <a:rPr lang="pl-PL" dirty="0"/>
              <a:t>budżetowa</a:t>
            </a:r>
          </a:p>
          <a:p>
            <a:pPr lvl="1"/>
            <a:r>
              <a:rPr lang="pl-PL" dirty="0"/>
              <a:t>wraz z Radą ustanawia budżet </a:t>
            </a:r>
            <a:r>
              <a:rPr lang="pl-PL" dirty="0"/>
              <a:t>UE, corocznie określa wydatki i dochody UE</a:t>
            </a:r>
            <a:endParaRPr lang="pl-PL" dirty="0"/>
          </a:p>
          <a:p>
            <a:pPr lvl="1"/>
            <a:r>
              <a:rPr lang="pl-PL" dirty="0"/>
              <a:t>zatwierdza długoterminowy budżet UE, tzw. wieloletnie ramy </a:t>
            </a:r>
            <a:r>
              <a:rPr lang="pl-PL" dirty="0" smtClean="0"/>
              <a:t>finansowe</a:t>
            </a:r>
          </a:p>
          <a:p>
            <a:r>
              <a:rPr lang="pl-PL" dirty="0" smtClean="0"/>
              <a:t>Funkcja kreacyjna</a:t>
            </a:r>
          </a:p>
          <a:p>
            <a:pPr lvl="1"/>
            <a:r>
              <a:rPr lang="pl-PL" dirty="0" smtClean="0"/>
              <a:t>Powołuje </a:t>
            </a:r>
            <a:r>
              <a:rPr lang="pl-PL" dirty="0"/>
              <a:t>unijnego Rzecznika Praw </a:t>
            </a:r>
            <a:r>
              <a:rPr lang="pl-PL" dirty="0"/>
              <a:t>Obywatelskich (art. 228 ust. 1 TFUE)</a:t>
            </a:r>
          </a:p>
          <a:p>
            <a:pPr lvl="1"/>
            <a:r>
              <a:rPr lang="pl-PL" dirty="0" smtClean="0"/>
              <a:t>Wybiera </a:t>
            </a:r>
            <a:r>
              <a:rPr lang="pl-PL" dirty="0"/>
              <a:t>przewodniczącego KE oraz wyraża </a:t>
            </a:r>
            <a:r>
              <a:rPr lang="pl-PL" dirty="0" smtClean="0"/>
              <a:t>zgodę na </a:t>
            </a:r>
            <a:r>
              <a:rPr lang="pl-PL" dirty="0"/>
              <a:t>nominację całego kolegium KE (art. 17 ust. </a:t>
            </a:r>
            <a:r>
              <a:rPr lang="pl-PL" dirty="0" smtClean="0"/>
              <a:t>7 TUE</a:t>
            </a:r>
            <a:r>
              <a:rPr lang="pl-PL" dirty="0"/>
              <a:t>)</a:t>
            </a:r>
          </a:p>
          <a:p>
            <a:pPr lvl="1"/>
            <a:r>
              <a:rPr lang="pl-PL" dirty="0" smtClean="0"/>
              <a:t>Wydaje </a:t>
            </a:r>
            <a:r>
              <a:rPr lang="pl-PL" dirty="0"/>
              <a:t>opinię w sprawie nominacji przez </a:t>
            </a:r>
            <a:r>
              <a:rPr lang="pl-PL" dirty="0" smtClean="0"/>
              <a:t>RUE członków </a:t>
            </a:r>
            <a:r>
              <a:rPr lang="pl-PL" dirty="0"/>
              <a:t>TO (art. 286 ust. 2 TFUE) </a:t>
            </a:r>
            <a:r>
              <a:rPr lang="pl-PL" dirty="0" smtClean="0"/>
              <a:t>oraz mianowania </a:t>
            </a:r>
            <a:r>
              <a:rPr lang="pl-PL" dirty="0"/>
              <a:t>Zarządu EBC przez RE (art. 283 ust</a:t>
            </a:r>
            <a:r>
              <a:rPr lang="pl-PL" dirty="0" smtClean="0"/>
              <a:t>. 2 </a:t>
            </a:r>
            <a:r>
              <a:rPr lang="pl-PL" dirty="0"/>
              <a:t>TFUE) </a:t>
            </a:r>
            <a:endParaRPr lang="pl-PL" dirty="0" smtClean="0"/>
          </a:p>
          <a:p>
            <a:pPr lvl="1"/>
            <a:r>
              <a:rPr lang="pl-PL" dirty="0" smtClean="0"/>
              <a:t>Zatwierdza wybór przewodniczącego Komisji Europejskiej</a:t>
            </a:r>
          </a:p>
          <a:p>
            <a:r>
              <a:rPr lang="pl-PL" dirty="0" smtClean="0"/>
              <a:t>Funkcja międzynarodowa</a:t>
            </a:r>
          </a:p>
          <a:p>
            <a:pPr lvl="1"/>
            <a:r>
              <a:rPr lang="pl-PL" dirty="0" smtClean="0"/>
              <a:t>Wyraża </a:t>
            </a:r>
            <a:r>
              <a:rPr lang="pl-PL" dirty="0" smtClean="0"/>
              <a:t>zgodę na przyjęcie nowego państwa </a:t>
            </a:r>
            <a:r>
              <a:rPr lang="pl-PL" dirty="0" smtClean="0"/>
              <a:t>członkowskiego</a:t>
            </a:r>
          </a:p>
          <a:p>
            <a:pPr lvl="1"/>
            <a:r>
              <a:rPr lang="pl-PL" dirty="0" smtClean="0"/>
              <a:t>Wyraża </a:t>
            </a:r>
            <a:r>
              <a:rPr lang="pl-PL" dirty="0"/>
              <a:t>zgodę na decyzje RUE w sprawie </a:t>
            </a:r>
            <a:r>
              <a:rPr lang="pl-PL" dirty="0" smtClean="0"/>
              <a:t>zawarcia (</a:t>
            </a:r>
            <a:r>
              <a:rPr lang="pl-PL" dirty="0"/>
              <a:t>art. 218 ust. 6 TFUE) m.in. :</a:t>
            </a:r>
          </a:p>
          <a:p>
            <a:pPr lvl="2"/>
            <a:r>
              <a:rPr lang="pl-PL" dirty="0" smtClean="0"/>
              <a:t>układów </a:t>
            </a:r>
            <a:r>
              <a:rPr lang="pl-PL" dirty="0"/>
              <a:t>stowarzyszeniowych</a:t>
            </a:r>
          </a:p>
          <a:p>
            <a:pPr lvl="2"/>
            <a:r>
              <a:rPr lang="pl-PL" dirty="0" smtClean="0"/>
              <a:t>umów </a:t>
            </a:r>
            <a:r>
              <a:rPr lang="pl-PL" dirty="0"/>
              <a:t>akcesyjnych</a:t>
            </a:r>
          </a:p>
          <a:p>
            <a:pPr lvl="2"/>
            <a:r>
              <a:rPr lang="pl-PL" dirty="0" smtClean="0"/>
              <a:t>porozumień </a:t>
            </a:r>
            <a:r>
              <a:rPr lang="pl-PL" dirty="0"/>
              <a:t>mających istotne skutki budżetowe</a:t>
            </a:r>
          </a:p>
          <a:p>
            <a:pPr lvl="2"/>
            <a:r>
              <a:rPr lang="pl-PL" dirty="0" smtClean="0"/>
              <a:t>umowy </a:t>
            </a:r>
            <a:r>
              <a:rPr lang="pl-PL" dirty="0"/>
              <a:t>o przystąpieniu UE do </a:t>
            </a:r>
            <a:r>
              <a:rPr lang="pl-PL" dirty="0" err="1"/>
              <a:t>EKPCz</a:t>
            </a:r>
            <a:endParaRPr lang="pl-PL" dirty="0"/>
          </a:p>
          <a:p>
            <a:pPr marL="457200" lvl="1" indent="0">
              <a:buNone/>
            </a:pPr>
            <a:endParaRPr lang="pl-PL" dirty="0"/>
          </a:p>
          <a:p>
            <a:pPr lvl="1"/>
            <a:endParaRPr lang="pl-PL" dirty="0"/>
          </a:p>
        </p:txBody>
      </p:sp>
    </p:spTree>
    <p:extLst>
      <p:ext uri="{BB962C8B-B14F-4D97-AF65-F5344CB8AC3E}">
        <p14:creationId xmlns:p14="http://schemas.microsoft.com/office/powerpoint/2010/main" val="68933620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dirty="0" smtClean="0"/>
              <a:t>Rada Europejska (ang. </a:t>
            </a:r>
            <a:r>
              <a:rPr lang="pl-PL" dirty="0" err="1" smtClean="0"/>
              <a:t>European</a:t>
            </a:r>
            <a:r>
              <a:rPr lang="pl-PL" dirty="0" smtClean="0"/>
              <a:t> </a:t>
            </a:r>
            <a:r>
              <a:rPr lang="pl-PL" dirty="0" err="1" smtClean="0"/>
              <a:t>Council</a:t>
            </a:r>
            <a:r>
              <a:rPr lang="pl-PL" dirty="0" smtClean="0"/>
              <a:t>)</a:t>
            </a:r>
            <a:endParaRPr lang="en-US" dirty="0"/>
          </a:p>
        </p:txBody>
      </p:sp>
      <p:sp>
        <p:nvSpPr>
          <p:cNvPr id="3" name="Content Placeholder 2"/>
          <p:cNvSpPr>
            <a:spLocks noGrp="1"/>
          </p:cNvSpPr>
          <p:nvPr>
            <p:ph idx="1"/>
          </p:nvPr>
        </p:nvSpPr>
        <p:spPr/>
        <p:txBody>
          <a:bodyPr/>
          <a:lstStyle/>
          <a:p>
            <a:r>
              <a:rPr lang="pl-PL" dirty="0" smtClean="0"/>
              <a:t>Wywodzi się z nieformalnych spotkań przedstawicieli rządów państw członkowskich (spotkania na szczycie). Od 1992 ustanowiona formalnie.</a:t>
            </a:r>
          </a:p>
          <a:p>
            <a:r>
              <a:rPr lang="pl-PL" dirty="0" smtClean="0"/>
              <a:t>Charakter międzyrządowy</a:t>
            </a:r>
          </a:p>
          <a:p>
            <a:r>
              <a:rPr lang="pl-PL" dirty="0" smtClean="0"/>
              <a:t>Nie jest organem formalnie powoływanym, nie ma stałego składu</a:t>
            </a:r>
          </a:p>
          <a:p>
            <a:r>
              <a:rPr lang="pl-PL" dirty="0" smtClean="0"/>
              <a:t>Art. 15 TUE – Rada Europejska nadaje Unii impulsy niezbędne do jej rozwoju i określa ogólne kierunki i priorytety polityczne.</a:t>
            </a:r>
          </a:p>
          <a:p>
            <a:r>
              <a:rPr lang="pl-PL" dirty="0" smtClean="0"/>
              <a:t>Gwarantuje spójność działań UE, pełni rolę arbitra w sytuacjach konfliktu między ministrami wchodzącymi w skład Rady, dąży do rozwoju integracji europejskiej, podejmuje strategiczne decyzje o charakterze politycznym.</a:t>
            </a:r>
            <a:endParaRPr lang="en-US" dirty="0"/>
          </a:p>
        </p:txBody>
      </p:sp>
      <p:sp>
        <p:nvSpPr>
          <p:cNvPr id="4" name="TextBox 3"/>
          <p:cNvSpPr txBox="1"/>
          <p:nvPr/>
        </p:nvSpPr>
        <p:spPr>
          <a:xfrm>
            <a:off x="5517573" y="1535668"/>
            <a:ext cx="4416136" cy="369332"/>
          </a:xfrm>
          <a:prstGeom prst="rect">
            <a:avLst/>
          </a:prstGeom>
          <a:noFill/>
        </p:spPr>
        <p:txBody>
          <a:bodyPr wrap="square" rtlCol="0">
            <a:spAutoFit/>
          </a:bodyPr>
          <a:lstStyle/>
          <a:p>
            <a:r>
              <a:rPr lang="pl-PL" dirty="0" smtClean="0"/>
              <a:t>Siedziba: Bruksela</a:t>
            </a:r>
            <a:endParaRPr lang="en-US" dirty="0"/>
          </a:p>
        </p:txBody>
      </p:sp>
    </p:spTree>
    <p:extLst>
      <p:ext uri="{BB962C8B-B14F-4D97-AF65-F5344CB8AC3E}">
        <p14:creationId xmlns:p14="http://schemas.microsoft.com/office/powerpoint/2010/main" val="50607564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dirty="0" smtClean="0"/>
              <a:t>Rada Europejska (ang. </a:t>
            </a:r>
            <a:r>
              <a:rPr lang="pl-PL" dirty="0" err="1" smtClean="0"/>
              <a:t>European</a:t>
            </a:r>
            <a:r>
              <a:rPr lang="pl-PL" dirty="0" smtClean="0"/>
              <a:t> </a:t>
            </a:r>
            <a:r>
              <a:rPr lang="pl-PL" dirty="0" err="1" smtClean="0"/>
              <a:t>Council</a:t>
            </a:r>
            <a:r>
              <a:rPr lang="pl-PL" dirty="0" smtClean="0"/>
              <a:t>)</a:t>
            </a:r>
            <a:endParaRPr lang="en-US" dirty="0"/>
          </a:p>
        </p:txBody>
      </p:sp>
      <p:sp>
        <p:nvSpPr>
          <p:cNvPr id="5" name="Content Placeholder 4"/>
          <p:cNvSpPr>
            <a:spLocks noGrp="1"/>
          </p:cNvSpPr>
          <p:nvPr>
            <p:ph idx="1"/>
          </p:nvPr>
        </p:nvSpPr>
        <p:spPr>
          <a:xfrm>
            <a:off x="1581150" y="2133599"/>
            <a:ext cx="9923462" cy="3838575"/>
          </a:xfrm>
        </p:spPr>
        <p:txBody>
          <a:bodyPr>
            <a:normAutofit fontScale="92500" lnSpcReduction="20000"/>
          </a:bodyPr>
          <a:lstStyle/>
          <a:p>
            <a:r>
              <a:rPr lang="pl-PL" dirty="0"/>
              <a:t>Określa ogólny kierunek i priorytety polityki UE, nie jest jednak uprawniona do przyjmowania aktów prawnych.</a:t>
            </a:r>
          </a:p>
          <a:p>
            <a:r>
              <a:rPr lang="pl-PL" dirty="0"/>
              <a:t>Zajmuje się rozwiązywaniem złożonych i delikatnych kwestii, których nie można było rozwiązać na niższym szczeblu współpracy międzyrządowej.</a:t>
            </a:r>
          </a:p>
          <a:p>
            <a:r>
              <a:rPr lang="pl-PL" dirty="0"/>
              <a:t>Kształtuje wspólną politykę zagraniczną i bezpieczeństwa, biorąc pod uwagę strategiczne interesy Unii, w tym sprawy mające wpływ na kwestie polityczno-obronne.</a:t>
            </a:r>
          </a:p>
          <a:p>
            <a:r>
              <a:rPr lang="pl-PL" dirty="0"/>
              <a:t>Nominuje i mianuje kandydatów na niektóre najwyższe stanowiska w UE, np. w EBC i Komisji</a:t>
            </a:r>
            <a:r>
              <a:rPr lang="pl-PL" dirty="0" smtClean="0"/>
              <a:t>.</a:t>
            </a:r>
          </a:p>
          <a:p>
            <a:r>
              <a:rPr lang="pl-PL" dirty="0"/>
              <a:t>RE podejmuje decyzje w drodze konsensu, zaś w </a:t>
            </a:r>
            <a:r>
              <a:rPr lang="pl-PL" dirty="0" smtClean="0"/>
              <a:t>wyjątkowych przypadkach </a:t>
            </a:r>
            <a:r>
              <a:rPr lang="pl-PL" dirty="0"/>
              <a:t>w trybie KWG, przy czym kworum wynosi 2/3 (</a:t>
            </a:r>
            <a:r>
              <a:rPr lang="pl-PL" dirty="0" smtClean="0"/>
              <a:t>bez przewodniczących </a:t>
            </a:r>
            <a:r>
              <a:rPr lang="pl-PL" dirty="0"/>
              <a:t>RE i KE)</a:t>
            </a:r>
          </a:p>
          <a:p>
            <a:r>
              <a:rPr lang="pl-PL" dirty="0" smtClean="0"/>
              <a:t>W </a:t>
            </a:r>
            <a:r>
              <a:rPr lang="pl-PL" dirty="0"/>
              <a:t>przypadku głosowania każdy członek RE może </a:t>
            </a:r>
            <a:r>
              <a:rPr lang="pl-PL" dirty="0" smtClean="0"/>
              <a:t>uzyskać pełnomocnictwo </a:t>
            </a:r>
            <a:r>
              <a:rPr lang="pl-PL" dirty="0"/>
              <a:t>tylko od jednego z członków RE</a:t>
            </a:r>
          </a:p>
          <a:p>
            <a:r>
              <a:rPr lang="pl-PL" dirty="0" smtClean="0"/>
              <a:t>Decyzje </a:t>
            </a:r>
            <a:r>
              <a:rPr lang="pl-PL" dirty="0"/>
              <a:t>pilne przyjmowane są w głosowaniu pisemnym na </a:t>
            </a:r>
            <a:r>
              <a:rPr lang="pl-PL" dirty="0" smtClean="0"/>
              <a:t>wniosek przewodniczącego </a:t>
            </a:r>
            <a:r>
              <a:rPr lang="pl-PL" dirty="0"/>
              <a:t>RE oraz za jednomyślną zgodą </a:t>
            </a:r>
            <a:r>
              <a:rPr lang="pl-PL" dirty="0" smtClean="0"/>
              <a:t>wszystkich uprawnionych</a:t>
            </a:r>
            <a:endParaRPr lang="pl-PL" dirty="0"/>
          </a:p>
        </p:txBody>
      </p:sp>
    </p:spTree>
    <p:extLst>
      <p:ext uri="{BB962C8B-B14F-4D97-AF65-F5344CB8AC3E}">
        <p14:creationId xmlns:p14="http://schemas.microsoft.com/office/powerpoint/2010/main" val="413484226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dirty="0" smtClean="0"/>
              <a:t>Rada (ang. </a:t>
            </a:r>
            <a:r>
              <a:rPr lang="en-US" dirty="0" smtClean="0"/>
              <a:t>Council </a:t>
            </a:r>
            <a:r>
              <a:rPr lang="en-US" dirty="0"/>
              <a:t>of the European Union</a:t>
            </a:r>
            <a:r>
              <a:rPr lang="pl-PL" dirty="0" smtClean="0"/>
              <a:t>)</a:t>
            </a:r>
            <a:endParaRPr lang="en-US" dirty="0"/>
          </a:p>
        </p:txBody>
      </p:sp>
      <p:sp>
        <p:nvSpPr>
          <p:cNvPr id="3" name="Content Placeholder 2"/>
          <p:cNvSpPr>
            <a:spLocks noGrp="1"/>
          </p:cNvSpPr>
          <p:nvPr>
            <p:ph idx="1"/>
          </p:nvPr>
        </p:nvSpPr>
        <p:spPr>
          <a:xfrm>
            <a:off x="1276350" y="2133600"/>
            <a:ext cx="10228262" cy="3976255"/>
          </a:xfrm>
        </p:spPr>
        <p:txBody>
          <a:bodyPr>
            <a:normAutofit fontScale="92500" lnSpcReduction="10000"/>
          </a:bodyPr>
          <a:lstStyle/>
          <a:p>
            <a:r>
              <a:rPr lang="pl-PL" b="1" dirty="0" smtClean="0"/>
              <a:t>Rada = Rada Unii Europejskiej</a:t>
            </a:r>
          </a:p>
          <a:p>
            <a:r>
              <a:rPr lang="pl-PL" dirty="0" smtClean="0"/>
              <a:t>NIE MYLIĆ Z:</a:t>
            </a:r>
          </a:p>
          <a:p>
            <a:pPr lvl="1"/>
            <a:r>
              <a:rPr lang="pl-PL" dirty="0" smtClean="0"/>
              <a:t>Rada Europejska (inna instytucja UE)</a:t>
            </a:r>
          </a:p>
          <a:p>
            <a:pPr lvl="1"/>
            <a:r>
              <a:rPr lang="pl-PL" dirty="0" smtClean="0"/>
              <a:t>Rada Europy (inna organizacja międzynarodowa)</a:t>
            </a:r>
          </a:p>
          <a:p>
            <a:r>
              <a:rPr lang="pl-PL" dirty="0"/>
              <a:t>Powołana w </a:t>
            </a:r>
            <a:r>
              <a:rPr lang="pl-PL" dirty="0" smtClean="0"/>
              <a:t>1958 r. </a:t>
            </a:r>
            <a:r>
              <a:rPr lang="pl-PL" dirty="0"/>
              <a:t>(jako Rada Europejskiej Wspólnoty Gospodarczej)</a:t>
            </a:r>
            <a:endParaRPr lang="pl-PL" dirty="0" smtClean="0"/>
          </a:p>
          <a:p>
            <a:r>
              <a:rPr lang="pl-PL" dirty="0" smtClean="0"/>
              <a:t>Organ o charakterze międzyrządowym. Członek Rady  jest związany instrukcjami swojego rządu.</a:t>
            </a:r>
          </a:p>
          <a:p>
            <a:r>
              <a:rPr lang="pl-PL" dirty="0"/>
              <a:t>Posiedzenia RUE zwoływane są z inicjatywy prezydencji, jednego </a:t>
            </a:r>
            <a:r>
              <a:rPr lang="pl-PL" dirty="0" smtClean="0"/>
              <a:t>z PC </a:t>
            </a:r>
            <a:r>
              <a:rPr lang="pl-PL" dirty="0"/>
              <a:t>lub </a:t>
            </a:r>
            <a:r>
              <a:rPr lang="pl-PL" dirty="0" smtClean="0"/>
              <a:t>KE.</a:t>
            </a:r>
            <a:endParaRPr lang="pl-PL" dirty="0" smtClean="0"/>
          </a:p>
          <a:p>
            <a:r>
              <a:rPr lang="pl-PL" dirty="0" smtClean="0"/>
              <a:t>Rada </a:t>
            </a:r>
            <a:r>
              <a:rPr lang="pl-PL" dirty="0" smtClean="0"/>
              <a:t>do Spraw Zagranicznych, której przewodniczy Wysoki Przedstawiciel Unii </a:t>
            </a:r>
            <a:r>
              <a:rPr lang="pl-PL" dirty="0" err="1" smtClean="0"/>
              <a:t>ds</a:t>
            </a:r>
            <a:r>
              <a:rPr lang="pl-PL" dirty="0" smtClean="0"/>
              <a:t>, zagranicznych i polityki bezpieczeństwa.</a:t>
            </a:r>
          </a:p>
          <a:p>
            <a:r>
              <a:rPr lang="pl-PL" dirty="0" smtClean="0"/>
              <a:t>Wszystkim </a:t>
            </a:r>
            <a:r>
              <a:rPr lang="pl-PL" dirty="0"/>
              <a:t>innym posiedzeniom Rady przewodniczy odpowiedni minister kraju, który wówczas sprawuje rotacyjną prezydencję w Unii Europejskiej.</a:t>
            </a:r>
            <a:endParaRPr lang="pl-PL" dirty="0" smtClean="0"/>
          </a:p>
          <a:p>
            <a:endParaRPr lang="en-US" dirty="0"/>
          </a:p>
        </p:txBody>
      </p:sp>
      <p:sp>
        <p:nvSpPr>
          <p:cNvPr id="4" name="TextBox 3"/>
          <p:cNvSpPr txBox="1"/>
          <p:nvPr/>
        </p:nvSpPr>
        <p:spPr>
          <a:xfrm>
            <a:off x="5517573" y="1535668"/>
            <a:ext cx="4416136" cy="369332"/>
          </a:xfrm>
          <a:prstGeom prst="rect">
            <a:avLst/>
          </a:prstGeom>
          <a:noFill/>
        </p:spPr>
        <p:txBody>
          <a:bodyPr wrap="square" rtlCol="0">
            <a:spAutoFit/>
          </a:bodyPr>
          <a:lstStyle/>
          <a:p>
            <a:r>
              <a:rPr lang="pl-PL" dirty="0" smtClean="0"/>
              <a:t>Siedziba: Bruksela</a:t>
            </a:r>
            <a:endParaRPr lang="en-US" dirty="0"/>
          </a:p>
        </p:txBody>
      </p:sp>
    </p:spTree>
    <p:extLst>
      <p:ext uri="{BB962C8B-B14F-4D97-AF65-F5344CB8AC3E}">
        <p14:creationId xmlns:p14="http://schemas.microsoft.com/office/powerpoint/2010/main" val="4239038959"/>
      </p:ext>
    </p:extLst>
  </p:cSld>
  <p:clrMapOvr>
    <a:masterClrMapping/>
  </p:clrMapOvr>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2298</TotalTime>
  <Words>2516</Words>
  <Application>Microsoft Office PowerPoint</Application>
  <PresentationFormat>Widescreen</PresentationFormat>
  <Paragraphs>205</Paragraphs>
  <Slides>23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23</vt:i4>
      </vt:variant>
    </vt:vector>
  </HeadingPairs>
  <TitlesOfParts>
    <vt:vector size="27" baseType="lpstr">
      <vt:lpstr>Arial</vt:lpstr>
      <vt:lpstr>Century Gothic</vt:lpstr>
      <vt:lpstr>Wingdings 3</vt:lpstr>
      <vt:lpstr>Wisp</vt:lpstr>
      <vt:lpstr>Instytucje UE</vt:lpstr>
      <vt:lpstr>Instytucje UE - zarys</vt:lpstr>
      <vt:lpstr>Instytucje UE - zarys</vt:lpstr>
      <vt:lpstr>Parlament Europejski</vt:lpstr>
      <vt:lpstr>Parlament Europejski</vt:lpstr>
      <vt:lpstr>Parlament Europejski</vt:lpstr>
      <vt:lpstr>Rada Europejska (ang. European Council)</vt:lpstr>
      <vt:lpstr>Rada Europejska (ang. European Council)</vt:lpstr>
      <vt:lpstr>Rada (ang. Council of the European Union)</vt:lpstr>
      <vt:lpstr>Rada (ang. Council of the European Union)</vt:lpstr>
      <vt:lpstr>Rada (ang. Council of the European Union)</vt:lpstr>
      <vt:lpstr>Rada (ang. Council of the European Union)</vt:lpstr>
      <vt:lpstr>Rada - kompetencje</vt:lpstr>
      <vt:lpstr>Rada – głosowanie kwalifikowaną większością</vt:lpstr>
      <vt:lpstr>Komisja Europejska</vt:lpstr>
      <vt:lpstr>Komisja Europejska</vt:lpstr>
      <vt:lpstr>Komisja Europejska</vt:lpstr>
      <vt:lpstr>Komisja Europejska</vt:lpstr>
      <vt:lpstr>Trybunał Sprawiedliwości UE</vt:lpstr>
      <vt:lpstr>Europejski Bank Centralny</vt:lpstr>
      <vt:lpstr>Europejski Trybunał Obrachunkowy</vt:lpstr>
      <vt:lpstr>Tworzenie prawa - zarys</vt:lpstr>
      <vt:lpstr>Procedura stanowienia prawa pochodnego</vt:lpstr>
    </vt:vector>
  </TitlesOfParts>
  <Company>EY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Zasady ustrojowe UE</dc:title>
  <dc:creator>Aleksandra Pawłowicz</dc:creator>
  <cp:lastModifiedBy>EY</cp:lastModifiedBy>
  <cp:revision>43</cp:revision>
  <dcterms:created xsi:type="dcterms:W3CDTF">2018-02-28T20:46:17Z</dcterms:created>
  <dcterms:modified xsi:type="dcterms:W3CDTF">2019-04-13T20:39:52Z</dcterms:modified>
</cp:coreProperties>
</file>