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2" r:id="rId25"/>
    <p:sldId id="281" r:id="rId26"/>
    <p:sldId id="283" r:id="rId27"/>
    <p:sldId id="284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457F-2487-426D-96F8-76A5A3271CB0}" type="datetimeFigureOut">
              <a:rPr lang="pl-PL" smtClean="0"/>
              <a:pPr/>
              <a:t>2019-05-23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2806BC0-E419-475F-B1F0-A69DF04F090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457F-2487-426D-96F8-76A5A3271CB0}" type="datetimeFigureOut">
              <a:rPr lang="pl-PL" smtClean="0"/>
              <a:pPr/>
              <a:t>2019-05-23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6BC0-E419-475F-B1F0-A69DF04F090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457F-2487-426D-96F8-76A5A3271CB0}" type="datetimeFigureOut">
              <a:rPr lang="pl-PL" smtClean="0"/>
              <a:pPr/>
              <a:t>2019-05-23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6BC0-E419-475F-B1F0-A69DF04F090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457F-2487-426D-96F8-76A5A3271CB0}" type="datetimeFigureOut">
              <a:rPr lang="pl-PL" smtClean="0"/>
              <a:pPr/>
              <a:t>2019-05-23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6BC0-E419-475F-B1F0-A69DF04F090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457F-2487-426D-96F8-76A5A3271CB0}" type="datetimeFigureOut">
              <a:rPr lang="pl-PL" smtClean="0"/>
              <a:pPr/>
              <a:t>2019-05-23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6BC0-E419-475F-B1F0-A69DF04F090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457F-2487-426D-96F8-76A5A3271CB0}" type="datetimeFigureOut">
              <a:rPr lang="pl-PL" smtClean="0"/>
              <a:pPr/>
              <a:t>2019-05-23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6BC0-E419-475F-B1F0-A69DF04F090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457F-2487-426D-96F8-76A5A3271CB0}" type="datetimeFigureOut">
              <a:rPr lang="pl-PL" smtClean="0"/>
              <a:pPr/>
              <a:t>2019-05-23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6BC0-E419-475F-B1F0-A69DF04F090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457F-2487-426D-96F8-76A5A3271CB0}" type="datetimeFigureOut">
              <a:rPr lang="pl-PL" smtClean="0"/>
              <a:pPr/>
              <a:t>2019-05-23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6BC0-E419-475F-B1F0-A69DF04F090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457F-2487-426D-96F8-76A5A3271CB0}" type="datetimeFigureOut">
              <a:rPr lang="pl-PL" smtClean="0"/>
              <a:pPr/>
              <a:t>2019-05-23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6BC0-E419-475F-B1F0-A69DF04F090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457F-2487-426D-96F8-76A5A3271CB0}" type="datetimeFigureOut">
              <a:rPr lang="pl-PL" smtClean="0"/>
              <a:pPr/>
              <a:t>2019-05-23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6BC0-E419-475F-B1F0-A69DF04F090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457F-2487-426D-96F8-76A5A3271CB0}" type="datetimeFigureOut">
              <a:rPr lang="pl-PL" smtClean="0"/>
              <a:pPr/>
              <a:t>2019-05-23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6BC0-E419-475F-B1F0-A69DF04F090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643457F-2487-426D-96F8-76A5A3271CB0}" type="datetimeFigureOut">
              <a:rPr lang="pl-PL" smtClean="0"/>
              <a:pPr/>
              <a:t>2019-05-23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2806BC0-E419-475F-B1F0-A69DF04F090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</a:t>
            </a:r>
            <a:r>
              <a:rPr lang="pl-PL" dirty="0" smtClean="0"/>
              <a:t>r Eliza Mazurczak-Jasińska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Świadczenia wypadkowe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8872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Renty wypadkowe oraz dodatki do rent wypadkowych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 algn="just">
              <a:buNone/>
            </a:pPr>
            <a:r>
              <a:rPr lang="pl-PL" sz="2000" dirty="0" smtClean="0"/>
              <a:t>	Renty </a:t>
            </a:r>
            <a:r>
              <a:rPr lang="pl-PL" sz="2000" dirty="0"/>
              <a:t>z ubezpieczenia wypadkowego, dodatek dla sieroty zupełnej oraz dodatek pielęgnacyjny z tego ubezpieczenia podlegają waloryzacji w terminach i na zasadach określonych w ustawie o emeryturach i rentach z FUS</a:t>
            </a:r>
            <a:r>
              <a:rPr lang="pl-PL" sz="2000" dirty="0" smtClean="0"/>
              <a:t>.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ctr">
              <a:buNone/>
            </a:pPr>
            <a:r>
              <a:rPr lang="pl-PL" sz="2000" dirty="0"/>
              <a:t>(art. 20 ust. 1 ustawy wypadkowej)</a:t>
            </a:r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960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Renta z tytułu niezdolności do pracy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 algn="ctr">
              <a:buNone/>
            </a:pPr>
            <a:r>
              <a:rPr lang="pl-PL" dirty="0" smtClean="0"/>
              <a:t>Przysługuje </a:t>
            </a:r>
            <a:r>
              <a:rPr lang="pl-PL" dirty="0"/>
              <a:t>ubezpieczonemu, który stał się niezdolny do pracy wskutek wypadku przy pracy lub choroby zawodowej </a:t>
            </a:r>
          </a:p>
          <a:p>
            <a:pPr marL="114300" indent="0" algn="ctr">
              <a:buNone/>
            </a:pPr>
            <a:r>
              <a:rPr lang="pl-PL" dirty="0"/>
              <a:t>(art. 6 ust.1 pkt 6 ustawy wypadkowej)</a:t>
            </a:r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221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Renta szkoleniowa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 algn="ctr">
              <a:buNone/>
            </a:pPr>
            <a:r>
              <a:rPr lang="pl-PL" dirty="0" smtClean="0"/>
              <a:t>Przysługuje </a:t>
            </a:r>
            <a:r>
              <a:rPr lang="pl-PL" dirty="0"/>
              <a:t>ubezpieczonemu, w stosunku do którego </a:t>
            </a:r>
            <a:r>
              <a:rPr lang="pl-PL" u="sng" dirty="0"/>
              <a:t>orzeczono celowość przekwalifikowania zawodowego</a:t>
            </a:r>
            <a:r>
              <a:rPr lang="pl-PL" dirty="0"/>
              <a:t> ze względu na niezdolność do pracy w dotychczasowym zawodzie spowodowaną wypadkiem przy pracy lub chorobą zawodową </a:t>
            </a:r>
          </a:p>
          <a:p>
            <a:pPr marL="114300" indent="0" algn="ctr">
              <a:buNone/>
            </a:pPr>
            <a:r>
              <a:rPr lang="pl-PL" dirty="0"/>
              <a:t>(art. 6 ust. 1 pkt 7 ustawy wypadkowej)</a:t>
            </a:r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999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Najniższe renty wypadkowe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 </a:t>
            </a:r>
            <a:r>
              <a:rPr lang="pl-PL" sz="2200" dirty="0" smtClean="0"/>
              <a:t>renta </a:t>
            </a:r>
            <a:r>
              <a:rPr lang="pl-PL" sz="2200" dirty="0"/>
              <a:t>z tytułu całkowitej niezdolności do pracy w związku z wypadkiem lub chorobą zawodową i renta rodzinna </a:t>
            </a:r>
            <a:r>
              <a:rPr lang="pl-PL" sz="2200" dirty="0" smtClean="0"/>
              <a:t>wypadkowa:</a:t>
            </a:r>
            <a:r>
              <a:rPr lang="pl-PL" sz="2200" dirty="0"/>
              <a:t>	</a:t>
            </a:r>
            <a:r>
              <a:rPr lang="pl-PL" sz="2200" b="1" dirty="0" smtClean="0"/>
              <a:t>1320,00 </a:t>
            </a:r>
            <a:r>
              <a:rPr lang="pl-PL" sz="2200" b="1" dirty="0" smtClean="0"/>
              <a:t>zł</a:t>
            </a:r>
            <a:r>
              <a:rPr lang="pl-PL" sz="2200" dirty="0" smtClean="0"/>
              <a:t>,</a:t>
            </a:r>
          </a:p>
          <a:p>
            <a:pPr marL="114300" indent="0">
              <a:buNone/>
            </a:pPr>
            <a:endParaRPr lang="pl-PL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200" dirty="0" smtClean="0"/>
              <a:t>renta </a:t>
            </a:r>
            <a:r>
              <a:rPr lang="pl-PL" sz="2200" dirty="0"/>
              <a:t>z tytułu częściowej niezdolności do pracy </a:t>
            </a:r>
            <a:r>
              <a:rPr lang="pl-PL" sz="2200" dirty="0" smtClean="0"/>
              <a:t>w związku </a:t>
            </a:r>
            <a:r>
              <a:rPr lang="pl-PL" sz="2200" dirty="0"/>
              <a:t>z wypadkiem lub chorobą </a:t>
            </a:r>
            <a:r>
              <a:rPr lang="pl-PL" sz="2200" dirty="0" smtClean="0"/>
              <a:t>zawodową:  </a:t>
            </a:r>
            <a:r>
              <a:rPr lang="pl-PL" sz="2200" b="1" dirty="0" smtClean="0"/>
              <a:t>990</a:t>
            </a:r>
            <a:r>
              <a:rPr lang="pl-PL" sz="2200" b="1" dirty="0" smtClean="0"/>
              <a:t>,00 </a:t>
            </a:r>
            <a:r>
              <a:rPr lang="pl-PL" sz="2200" b="1" dirty="0" smtClean="0"/>
              <a:t>zł</a:t>
            </a:r>
            <a:endParaRPr lang="pl-PL" sz="22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542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Renta Rodzinna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 algn="ctr">
              <a:buNone/>
            </a:pPr>
            <a:r>
              <a:rPr lang="pl-PL" dirty="0" smtClean="0"/>
              <a:t>Przysługuje </a:t>
            </a:r>
            <a:r>
              <a:rPr lang="pl-PL" u="sng" dirty="0"/>
              <a:t>członkom rodziny ubezpieczonego </a:t>
            </a:r>
            <a:r>
              <a:rPr lang="pl-PL" dirty="0"/>
              <a:t>zmarłego wskutek wypadku przy pracy lub choroby zawodowej albo rencisty uprawnionego do renty z ubezpieczenia wypadkowego, przysługuje renta rodzinna z tego ubezpieczenia</a:t>
            </a:r>
          </a:p>
          <a:p>
            <a:pPr marL="114300" indent="0" algn="ctr">
              <a:buNone/>
            </a:pPr>
            <a:r>
              <a:rPr lang="pl-PL" dirty="0"/>
              <a:t>    (art. 6 ust. 1 pkt 8 ustawy wypadkowej)</a:t>
            </a:r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835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Renta Rodzinna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sz="1900" dirty="0" smtClean="0"/>
              <a:t>ryzyko utraty żywiciela, po śmierci ubezpieczonego pozostają </a:t>
            </a:r>
          </a:p>
          <a:p>
            <a:pPr marL="114300" indent="0" algn="just">
              <a:buNone/>
            </a:pPr>
            <a:r>
              <a:rPr lang="pl-PL" sz="1900" dirty="0" smtClean="0"/>
              <a:t>    osoby</a:t>
            </a:r>
            <a:r>
              <a:rPr lang="pl-PL" sz="1900" dirty="0"/>
              <a:t>, które miały prawo do pozostawania na jego utrzymaniu</a:t>
            </a:r>
            <a:r>
              <a:rPr lang="pl-PL" sz="1900" dirty="0" smtClean="0"/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900" dirty="0" smtClean="0"/>
              <a:t>prawo do wypadkowej renty rodzinnej ma charakter wtórny w stosunku do prawa do emerytury lub renty zmarłego;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900" dirty="0" smtClean="0"/>
              <a:t>wtórny </a:t>
            </a:r>
            <a:r>
              <a:rPr lang="pl-PL" sz="1900" dirty="0"/>
              <a:t>charakter oznacza zamianę jednego prawa na drugie, ale nie oznacza, że na uprawnionego członka rodziny przechodzi sam status, jaki miał zmarły;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900" dirty="0"/>
              <a:t>przesłanką konieczną dla przyznania  świadczenia jest istnienie </a:t>
            </a:r>
            <a:r>
              <a:rPr lang="pl-PL" sz="1900" u="sng" dirty="0"/>
              <a:t>związku przyczynowego </a:t>
            </a:r>
            <a:r>
              <a:rPr lang="pl-PL" sz="1900" dirty="0"/>
              <a:t>między zdarzeniem będącym wypadkiem przy pracy lub chorobą zawodową a śmiercią </a:t>
            </a:r>
            <a:r>
              <a:rPr lang="pl-PL" sz="1900" dirty="0" smtClean="0"/>
              <a:t>ubezpieczonego;</a:t>
            </a:r>
            <a:endParaRPr lang="pl-PL" sz="19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900" dirty="0"/>
              <a:t>rodzaj renty (wypadkowa czy z ogólnego stanu zdrowia) </a:t>
            </a:r>
            <a:r>
              <a:rPr lang="pl-PL" sz="1900" u="sng" dirty="0"/>
              <a:t>nie zależy od rodzaju renty pobieranej </a:t>
            </a:r>
            <a:r>
              <a:rPr lang="pl-PL" sz="1900" dirty="0"/>
              <a:t>przez  zmarłego, ale od </a:t>
            </a:r>
            <a:r>
              <a:rPr lang="pl-PL" sz="1900" b="1" dirty="0"/>
              <a:t>przyczyny jego śmierci!</a:t>
            </a:r>
          </a:p>
          <a:p>
            <a:pPr marL="11430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109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Dodatki do rent wypadkowych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 algn="just">
              <a:buNone/>
            </a:pPr>
            <a:r>
              <a:rPr lang="pl-PL" sz="2000" b="1" dirty="0" smtClean="0"/>
              <a:t>Dodatek </a:t>
            </a:r>
            <a:r>
              <a:rPr lang="pl-PL" sz="2000" b="1" dirty="0"/>
              <a:t>do renty rodzinnej dla sieroty zupełnej</a:t>
            </a:r>
            <a:r>
              <a:rPr lang="pl-PL" sz="2000" dirty="0"/>
              <a:t>	- świadczenie akcesoryjne, do którego uprawniona jest sierota zupełna pobierająca rentę rodzinną z ubezpieczenia wypadkowego; stan sieroctwa zupełnego oznacza sytuację, w której nie żyją oboje rodzice dziecka albo gdy jedno z nich nie żyje, a drugie nie jest znane (</a:t>
            </a:r>
            <a:r>
              <a:rPr lang="pl-PL" sz="2000" dirty="0" smtClean="0"/>
              <a:t>orzecznictwo)</a:t>
            </a:r>
            <a:endParaRPr lang="pl-PL" sz="2000" dirty="0"/>
          </a:p>
          <a:p>
            <a:pPr marL="114300" indent="0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sz="2000" dirty="0"/>
              <a:t>(19 ust.1 ustawy wypadkowej) </a:t>
            </a:r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312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Dodatki do rent wypadkowych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 algn="just">
              <a:buNone/>
            </a:pPr>
            <a:r>
              <a:rPr lang="pl-PL" sz="2000" b="1" dirty="0" smtClean="0"/>
              <a:t>Dodatek </a:t>
            </a:r>
            <a:r>
              <a:rPr lang="pl-PL" sz="2000" b="1" dirty="0"/>
              <a:t>pielęgnacyjny </a:t>
            </a:r>
            <a:r>
              <a:rPr lang="pl-PL" sz="2000" dirty="0"/>
              <a:t>przysługuje osobie pobierającej rentę wypadkową  z tytułu niezdolności do pracy lub rentę wypadkową rodzinną, rentę wypadkową  w zbiegu z emeryturą FUS lub uposażeniem, jeżeli osoba ta została uznana za całkowicie niezdolną do pracy oraz do samodzielnej egzystencji albo ukończyła 75 lat </a:t>
            </a:r>
            <a:r>
              <a:rPr lang="pl-PL" sz="2000" dirty="0" smtClean="0"/>
              <a:t>życia.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74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pl-PL" sz="2200" dirty="0"/>
              <a:t>Świadczenia odszkodowawcze</a:t>
            </a:r>
            <a:br>
              <a:rPr lang="pl-PL" sz="2200" dirty="0"/>
            </a:br>
            <a:r>
              <a:rPr lang="pl-PL" sz="2200" dirty="0"/>
              <a:t>jednorazowe odszkodowanie dla ubezpieczonego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sz="1900" dirty="0"/>
              <a:t>zobowiązany do wypłaty świadczenia wyłącznie </a:t>
            </a:r>
            <a:r>
              <a:rPr lang="pl-PL" sz="1900" dirty="0" smtClean="0"/>
              <a:t>ZUS;</a:t>
            </a:r>
            <a:endParaRPr lang="pl-PL" sz="19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1900" dirty="0" smtClean="0"/>
              <a:t> świadczenie </a:t>
            </a:r>
            <a:r>
              <a:rPr lang="pl-PL" sz="1900" dirty="0"/>
              <a:t>pieniężne zryczałtowane;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900" dirty="0"/>
              <a:t> przesłanki nabycia prawa - doznanie </a:t>
            </a:r>
            <a:r>
              <a:rPr lang="pl-PL" sz="1900" u="sng" dirty="0"/>
              <a:t>stałego </a:t>
            </a:r>
            <a:r>
              <a:rPr lang="pl-PL" sz="1900" dirty="0" smtClean="0"/>
              <a:t>lub </a:t>
            </a:r>
            <a:r>
              <a:rPr lang="pl-PL" sz="1900" u="sng" dirty="0"/>
              <a:t>długotrwałego uszczerbku </a:t>
            </a:r>
            <a:r>
              <a:rPr lang="pl-PL" sz="1900" dirty="0"/>
              <a:t>na zdrowiu </a:t>
            </a:r>
            <a:r>
              <a:rPr lang="pl-PL" sz="1900" dirty="0" smtClean="0"/>
              <a:t>wskutek </a:t>
            </a:r>
            <a:r>
              <a:rPr lang="pl-PL" sz="1900" dirty="0"/>
              <a:t>wypadku przy pracy lub choroby zawodowej;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900" dirty="0"/>
              <a:t>pokrywa szkody rzeczywiście doznane, </a:t>
            </a:r>
            <a:r>
              <a:rPr lang="pl-PL" sz="1900" dirty="0" err="1"/>
              <a:t>zaszłe</a:t>
            </a:r>
            <a:r>
              <a:rPr lang="pl-PL" sz="1900" dirty="0"/>
              <a:t> w organizmie ubezpieczonego  i utrzymujące się nadal po zakończeniu leczenia i rehabilitacji;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900" dirty="0"/>
              <a:t>wystąpienie stałego lub długotrwałego uszczerbku na zdrowiu podlega badaniu (lekarz orzecznik lub komisja lekarska</a:t>
            </a:r>
            <a:r>
              <a:rPr lang="pl-PL" sz="1900" dirty="0" smtClean="0"/>
              <a:t>).</a:t>
            </a:r>
            <a:endParaRPr lang="pl-PL" sz="1900" dirty="0"/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376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pl-PL" sz="2000" dirty="0"/>
              <a:t>Świadczenia odszkodowawcze c.d.</a:t>
            </a:r>
            <a:br>
              <a:rPr lang="pl-PL" sz="2000" dirty="0"/>
            </a:br>
            <a:r>
              <a:rPr lang="pl-PL" sz="2000" dirty="0"/>
              <a:t>jednorazowe odszkodowanie dla ubezpieczonego c.d.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wysokość -  iloczyn części przeciętnego wynagrodzenia (art. 12 ustawy wypadkowej wskazuje na 20% przeciętnego wynagrodzenia) i procent stałego lub długotrwałego uszczerbku na </a:t>
            </a:r>
            <a:r>
              <a:rPr lang="pl-PL" sz="2000" dirty="0" smtClean="0"/>
              <a:t>zdrowiu (w </a:t>
            </a:r>
            <a:r>
              <a:rPr lang="pl-PL" sz="2000" dirty="0"/>
              <a:t>okresie od dnia 1 kwietnia </a:t>
            </a:r>
            <a:r>
              <a:rPr lang="pl-PL" sz="2000" dirty="0" smtClean="0"/>
              <a:t>2019 </a:t>
            </a:r>
            <a:r>
              <a:rPr lang="pl-PL" sz="2000" dirty="0"/>
              <a:t>r. do dnia 31 marca </a:t>
            </a:r>
            <a:r>
              <a:rPr lang="pl-PL" sz="2000" dirty="0" smtClean="0"/>
              <a:t>2020 </a:t>
            </a:r>
            <a:r>
              <a:rPr lang="pl-PL" sz="2000" dirty="0"/>
              <a:t>r. </a:t>
            </a:r>
            <a:r>
              <a:rPr lang="pl-PL" sz="2000" b="1" dirty="0" smtClean="0"/>
              <a:t>917</a:t>
            </a:r>
            <a:r>
              <a:rPr lang="pl-PL" sz="2000" b="1" dirty="0" smtClean="0"/>
              <a:t> </a:t>
            </a:r>
            <a:r>
              <a:rPr lang="pl-PL" sz="2000" b="1" dirty="0"/>
              <a:t>zł </a:t>
            </a:r>
            <a:r>
              <a:rPr lang="pl-PL" sz="2000" dirty="0"/>
              <a:t>za każdy procent stałego lub długotrwałego uszczerbku na zdrowiu</a:t>
            </a:r>
            <a:r>
              <a:rPr lang="pl-PL" sz="2000" dirty="0" smtClean="0"/>
              <a:t>);</a:t>
            </a:r>
            <a:endParaRPr lang="pl-PL" sz="20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może ulec zwiększeniu;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przyznanie lub odmowa przyznania jednorazowego odszkodowania, a także ustalenie jego wysokości następuje w drodze decyzji ZUS.</a:t>
            </a:r>
          </a:p>
        </p:txBody>
      </p:sp>
    </p:spTree>
    <p:extLst>
      <p:ext uri="{BB962C8B-B14F-4D97-AF65-F5344CB8AC3E}">
        <p14:creationId xmlns:p14="http://schemas.microsoft.com/office/powerpoint/2010/main" val="200691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Świadczenia Z tytułu czasowej niezdolności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 algn="ctr">
              <a:buNone/>
            </a:pPr>
            <a:r>
              <a:rPr lang="pl-PL" dirty="0"/>
              <a:t>Przy ustalaniu prawa do świadczeń </a:t>
            </a:r>
            <a:r>
              <a:rPr lang="pl-PL" dirty="0" smtClean="0"/>
              <a:t>tych świadczeń, </a:t>
            </a:r>
            <a:r>
              <a:rPr lang="pl-PL" dirty="0"/>
              <a:t>podstawy wymiaru i ich wysokości, a także przy ich wypłacie, stosuje się odpowiednio przepisy </a:t>
            </a:r>
            <a:r>
              <a:rPr lang="pl-PL" dirty="0" smtClean="0"/>
              <a:t>ustawy zasiłkowej, </a:t>
            </a:r>
            <a:r>
              <a:rPr lang="pl-PL" dirty="0"/>
              <a:t>z uwzględnieniem przepisów </a:t>
            </a:r>
            <a:r>
              <a:rPr lang="pl-PL" dirty="0" smtClean="0"/>
              <a:t>ustawy wypadkowej</a:t>
            </a:r>
          </a:p>
          <a:p>
            <a:pPr marL="114300" indent="0" algn="ctr">
              <a:buNone/>
            </a:pPr>
            <a:r>
              <a:rPr lang="pl-PL" dirty="0" smtClean="0"/>
              <a:t>(art. 7 ustawy wypadkowej)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713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/>
              <a:t>Świadczenia odszkodowawcze c.d</a:t>
            </a:r>
            <a:r>
              <a:rPr lang="pl-PL" sz="2000" dirty="0" smtClean="0"/>
              <a:t>.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>jednorazowe odszkodowanie dla </a:t>
            </a:r>
            <a:r>
              <a:rPr lang="pl-PL" sz="2000" u="sng" dirty="0"/>
              <a:t>członków rodziny </a:t>
            </a:r>
            <a:r>
              <a:rPr lang="pl-PL" sz="2000" dirty="0"/>
              <a:t>zmarłego ubezpieczonego lub rencisty: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sz="1800" dirty="0"/>
              <a:t>przysługuje członkom rodziny ubezpieczonego, który zmarł wskutek wypadku przy pracy lub choroby zawodowej, a także w razie śmierci wskutek wypadku przy pracy lub choroby zawodowej rencisty, który był uprawniony do renty z ubezpieczenia wypadkowego;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800" dirty="0"/>
              <a:t>ustawa szczegółowo wskazuje uprawnionych do odszkodowania członków rodziny (art. 13 ust.2 ustawy  wypadkowej</a:t>
            </a:r>
            <a:r>
              <a:rPr lang="pl-PL" sz="1800" dirty="0" smtClean="0"/>
              <a:t>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800" dirty="0"/>
              <a:t>wysokość jednorazowego uzależniona od tego, kto jest do uprawniony (małżonek lub dziecko czy też inny członek rodziny), a także od liczby osób będących łącznie uprawnionymi do przedmiotowego świadczenia;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800" dirty="0"/>
              <a:t>kwoty odszkodowania należnego uprawnionym członkom rodziny są wyższe dla  1-szej grupy  (małżonek i dzieci) niższe dla pozostałych uprawnionych (2-ga grupa)  - art. 14 ustawy wypadkowej.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l-PL" sz="2000" dirty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135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Realizacja prawa do świadczeń wypadkowych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pl-PL" dirty="0"/>
          </a:p>
          <a:p>
            <a:pPr marL="114300" indent="0" algn="ctr">
              <a:buNone/>
            </a:pPr>
            <a:r>
              <a:rPr lang="pl-PL" dirty="0" smtClean="0"/>
              <a:t>Przyznanie </a:t>
            </a:r>
            <a:r>
              <a:rPr lang="pl-PL" dirty="0"/>
              <a:t>lub odmowa przyznania świadczeń rentowych i odszkodowania  następuje decyzją ZUS, na wniosek uprawnionego, w trybie określonym przez ustawę o emeryturach i rentach z </a:t>
            </a:r>
            <a:r>
              <a:rPr lang="pl-PL" dirty="0" smtClean="0"/>
              <a:t>FUS.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484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Realizacja prawa do świadczeń wypadkowych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114300" indent="0">
              <a:buNone/>
            </a:pPr>
            <a:r>
              <a:rPr lang="pl-PL" sz="2000" dirty="0"/>
              <a:t>Odmowa przyznania świadczeń z ubezpieczenia wypadkowego:</a:t>
            </a:r>
          </a:p>
          <a:p>
            <a:endParaRPr lang="pl-PL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 smtClean="0"/>
              <a:t>nieprzedstawienia </a:t>
            </a:r>
            <a:r>
              <a:rPr lang="pl-PL" sz="2000" dirty="0"/>
              <a:t>protokołu powypadkowego lub karty wypadku;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 smtClean="0"/>
              <a:t>nieuznania </a:t>
            </a:r>
            <a:r>
              <a:rPr lang="pl-PL" sz="2000" dirty="0"/>
              <a:t>w protokole powypadkowym lub karcie wypadku zdarzenia za wypadek przy pracy w rozumieniu ustawy;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 smtClean="0"/>
              <a:t>gdy </a:t>
            </a:r>
            <a:r>
              <a:rPr lang="pl-PL" sz="2000" dirty="0"/>
              <a:t>protokół powypadkowy lub karta wypadku zawierają stwierdzenia </a:t>
            </a:r>
            <a:r>
              <a:rPr lang="pl-PL" sz="2000" dirty="0" smtClean="0"/>
              <a:t>bezpodstawne.</a:t>
            </a:r>
            <a:endParaRPr lang="pl-PL" sz="2000" dirty="0"/>
          </a:p>
          <a:p>
            <a:pPr marL="114300" indent="0" algn="ctr">
              <a:buNone/>
            </a:pPr>
            <a:r>
              <a:rPr lang="pl-PL" sz="2000" dirty="0"/>
              <a:t> (art. 22 ust.1 ustawy wypadkowej 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494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Realizacja prawa do świadczeń wypadkowych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 algn="ctr">
              <a:buNone/>
            </a:pPr>
            <a:r>
              <a:rPr lang="pl-PL" sz="2000" dirty="0"/>
              <a:t>Jeżeli w protokole powypadkowym lub karcie wypadku są braki formalne, ZUS niezwłocznie zwraca protokół lub kartę wypadku w celu ich uzupełnienia </a:t>
            </a:r>
          </a:p>
          <a:p>
            <a:pPr marL="114300" indent="0" algn="ctr">
              <a:buNone/>
            </a:pPr>
            <a:r>
              <a:rPr lang="pl-PL" sz="2000" dirty="0"/>
              <a:t>(art. 22 ust.3 ustawy wypadkowej)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348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260672" cy="1039427"/>
          </a:xfrm>
        </p:spPr>
        <p:txBody>
          <a:bodyPr anchor="t">
            <a:normAutofit fontScale="90000"/>
          </a:bodyPr>
          <a:lstStyle/>
          <a:p>
            <a:r>
              <a:rPr lang="pl-PL" sz="2200" dirty="0"/>
              <a:t>Zbieg prawa do świadczeń wypadkowych z innymi świadczeniami (art. 24-26 ustawy wypadkowej)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 algn="ctr">
              <a:buNone/>
            </a:pPr>
            <a:r>
              <a:rPr lang="pl-PL" dirty="0" smtClean="0"/>
              <a:t>Sytuacja gdy </a:t>
            </a:r>
            <a:r>
              <a:rPr lang="pl-PL" dirty="0"/>
              <a:t>ubezpieczony jest uprawniony  w tym samym czasie do różnych świadczeń z różnych tytułów, ale o tym samym charakterze lub </a:t>
            </a:r>
            <a:r>
              <a:rPr lang="pl-PL" dirty="0" smtClean="0"/>
              <a:t>celu.</a:t>
            </a:r>
            <a:endParaRPr lang="pl-PL" dirty="0"/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00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Zbieg prawa do świadczeń wypadkowych z innymi świadczeniami (art. 24-26 ustawy wypadkowej)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 algn="ctr">
              <a:buNone/>
            </a:pPr>
            <a:r>
              <a:rPr lang="pl-PL" sz="2000" b="1" dirty="0"/>
              <a:t>Zasada pobierania tylko jednego świadczenia </a:t>
            </a:r>
            <a:endParaRPr lang="pl-PL" sz="2000" b="1" dirty="0" smtClean="0"/>
          </a:p>
          <a:p>
            <a:pPr marL="114300" indent="0" algn="ctr">
              <a:buNone/>
            </a:pPr>
            <a:endParaRPr lang="pl-PL" sz="2000" b="1" dirty="0" smtClean="0"/>
          </a:p>
          <a:p>
            <a:pPr marL="114300" indent="0" algn="ctr">
              <a:buNone/>
            </a:pPr>
            <a:r>
              <a:rPr lang="pl-PL" sz="2000" dirty="0" smtClean="0"/>
              <a:t>Ustawodawca </a:t>
            </a:r>
            <a:r>
              <a:rPr lang="pl-PL" sz="2000" dirty="0"/>
              <a:t>pozwala na wybór świadczenia korzystniejszego lub wskazuje, które ze świadczeń ma pierwszeństwo lub na jakich zasadach można je łączyć</a:t>
            </a:r>
            <a:r>
              <a:rPr lang="pl-PL" sz="2000" dirty="0" smtClean="0"/>
              <a:t>.</a:t>
            </a:r>
          </a:p>
          <a:p>
            <a:pPr marL="114300" indent="0" algn="ctr">
              <a:buNone/>
            </a:pPr>
            <a:endParaRPr lang="pl-PL" sz="2000" dirty="0"/>
          </a:p>
          <a:p>
            <a:pPr marL="114300" indent="0" algn="ctr">
              <a:buNone/>
            </a:pPr>
            <a:r>
              <a:rPr lang="pl-PL" sz="2000" dirty="0"/>
              <a:t>(Rozdział 3 ustawy wypadkowej)</a:t>
            </a:r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300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Zbieg prawa do świadczeń wypadkowych z innymi świadczeniami (art. 24-26 ustawy wypadkowej)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zbieg uprawnień do świadczeń krótkoterminowych z ubezpieczenia chorobowego i wypadkowego – przysługuje świadczenie z ubezpieczenia </a:t>
            </a:r>
            <a:r>
              <a:rPr lang="pl-PL" sz="2000" dirty="0" smtClean="0"/>
              <a:t>wypadkowego;</a:t>
            </a:r>
            <a:endParaRPr lang="pl-PL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zbieg u jednej osoby prawa do kilku rent - wypłaca się rentę wyższą lub </a:t>
            </a:r>
            <a:r>
              <a:rPr lang="pl-PL" sz="2000" dirty="0" smtClean="0"/>
              <a:t>wybraną;</a:t>
            </a:r>
            <a:endParaRPr lang="pl-PL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zbieg uprawnień do renty z tytułu niezdolności do pracy oraz emerytury - renta powiększona o połowę emerytury albo emerytura powiększoną o połowę </a:t>
            </a:r>
            <a:r>
              <a:rPr lang="pl-PL" sz="2000" dirty="0" smtClean="0"/>
              <a:t>renty.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66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pl-PL" sz="2200" dirty="0"/>
              <a:t>Zawieszenie prawa do rent wypadkowych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 algn="ctr">
              <a:buNone/>
            </a:pPr>
            <a:r>
              <a:rPr lang="pl-PL" dirty="0"/>
              <a:t>Odesłanie do ustawy o emeryturach i rentach z FUS w kwestii zasad zawieszania prawa do rent wypadkowych.</a:t>
            </a:r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41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Zasiłek chorobowy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 smtClean="0"/>
              <a:t>przysługuje </a:t>
            </a:r>
            <a:r>
              <a:rPr lang="pl-PL" sz="2000" dirty="0"/>
              <a:t>bez potrzeby spełnienia przez ubezpieczonego warunku okresu </a:t>
            </a:r>
            <a:r>
              <a:rPr lang="pl-PL" sz="2000" dirty="0" smtClean="0"/>
              <a:t>wyczekiwania,</a:t>
            </a:r>
            <a:endParaRPr lang="pl-PL" sz="20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wypłacany jest od pierwszego dnia </a:t>
            </a:r>
            <a:r>
              <a:rPr lang="pl-PL" sz="2000" dirty="0" smtClean="0"/>
              <a:t>niezdolności,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nie przysługuje jeżeli ubezpieczony zachowuje prawo do wynagrodzenia, uposażenia, stypendium lub innego świadczenia przysługującego za czas niezdolności do </a:t>
            </a:r>
            <a:r>
              <a:rPr lang="pl-PL" sz="2000" dirty="0" smtClean="0"/>
              <a:t>pracy,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 smtClean="0"/>
              <a:t>przysługuje </a:t>
            </a:r>
            <a:r>
              <a:rPr lang="pl-PL" sz="2000" dirty="0"/>
              <a:t>w wysokości 100 % podstawy </a:t>
            </a:r>
            <a:r>
              <a:rPr lang="pl-PL" sz="2000" dirty="0" smtClean="0"/>
              <a:t>wymiaru.</a:t>
            </a:r>
            <a:endParaRPr lang="pl-PL" sz="2000" dirty="0"/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953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Świadczenie Rehabilitacyjne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przesłanki nabycia tego świadczenia nie są uregulowane szerzej w ustawie wypadkowej i w związku z tym na mocy art. 7 ustawy wypadkowej należy stosować </a:t>
            </a:r>
            <a:r>
              <a:rPr lang="pl-PL" dirty="0" smtClean="0"/>
              <a:t>w tym zakresie przepisy ustawy zasiłkowej,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nie przysługuje jeżeli ubezpieczony zachowuje prawo do wynagrodzenia, uposażenia, stypendium lub innego świadczenia przysługującego za czas niezdolności do pracy, </a:t>
            </a:r>
            <a:endParaRPr lang="pl-PL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przysługuje w wysokości 100 % podstawy wymiaru.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264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Zasiłek wyrównawczy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przysługuje ubezpieczonemu będącemu pracownikiem, którego wynagrodzenie uległo obniżeniu wskutek stałego lub długotrwałego uszczerbku na zdrowiu;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długotrwały uszczerbek na zdrowiu – takie naruszenie sprawności organizmu, które powoduje upośledzenie czynności organizmu na okres przekraczający 6 miesięcy, mogące ulec poprawie (art. 11 ust. </a:t>
            </a:r>
            <a:r>
              <a:rPr lang="pl-PL" sz="2000" dirty="0" smtClean="0"/>
              <a:t>3 ustawy wypadkowej);</a:t>
            </a:r>
            <a:endParaRPr lang="pl-PL" sz="20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 stały uszczerbek - nierokujące poprawy upośledzenie czynności </a:t>
            </a:r>
            <a:r>
              <a:rPr lang="pl-PL" sz="2000" dirty="0" smtClean="0"/>
              <a:t>organizmu (</a:t>
            </a:r>
            <a:r>
              <a:rPr lang="pl-PL" sz="2000" dirty="0"/>
              <a:t>art. 11 </a:t>
            </a:r>
            <a:r>
              <a:rPr lang="pl-PL" sz="2000" dirty="0" smtClean="0"/>
              <a:t>ust. 2 ustawy wypadkowej).</a:t>
            </a:r>
            <a:endParaRPr lang="pl-PL" sz="2000" dirty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698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60672" cy="1080119"/>
          </a:xfrm>
        </p:spPr>
        <p:txBody>
          <a:bodyPr>
            <a:normAutofit fontScale="90000"/>
          </a:bodyPr>
          <a:lstStyle/>
          <a:p>
            <a:r>
              <a:rPr lang="pl-PL" sz="2200" dirty="0"/>
              <a:t>Renty wypadkowe oraz dodatki do rent wypadkowych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 algn="ctr">
              <a:buNone/>
            </a:pPr>
            <a:r>
              <a:rPr lang="pl-PL" sz="2000" dirty="0" smtClean="0"/>
              <a:t>Przy ustalaniu prawa do tych świadczeń z tytułu ubezpieczenia wypadkowego, do ustalenia wysokości tych świadczeń oraz ich wypłaty stosuje się odpowiednio </a:t>
            </a:r>
            <a:r>
              <a:rPr lang="pl-PL" sz="2000" u="sng" dirty="0" smtClean="0"/>
              <a:t>przepisy ustawy o emeryturach i rentach z FUS</a:t>
            </a:r>
            <a:r>
              <a:rPr lang="pl-PL" sz="2000" dirty="0" smtClean="0"/>
              <a:t>, z uwzględnieniem przepisów ustawy wypadkowej.</a:t>
            </a:r>
          </a:p>
          <a:p>
            <a:pPr marL="114300" indent="0" algn="ctr">
              <a:buNone/>
            </a:pPr>
            <a:r>
              <a:rPr lang="pl-PL" sz="2000" dirty="0" smtClean="0"/>
              <a:t>(</a:t>
            </a:r>
            <a:r>
              <a:rPr lang="pl-PL" sz="2000" dirty="0"/>
              <a:t>art. 17 ustawy wypadkowej)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925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Renty wypadkowe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renty </a:t>
            </a:r>
            <a:r>
              <a:rPr lang="pl-PL" sz="2000" dirty="0" smtClean="0"/>
              <a:t>wypadkowe przysługują </a:t>
            </a:r>
            <a:r>
              <a:rPr lang="pl-PL" sz="2000" dirty="0"/>
              <a:t>niezależnie od długości okresu ubezpieczenia </a:t>
            </a:r>
            <a:r>
              <a:rPr lang="pl-PL" sz="2000" dirty="0" smtClean="0"/>
              <a:t>wypadkowego,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 smtClean="0"/>
              <a:t>renty </a:t>
            </a:r>
            <a:r>
              <a:rPr lang="pl-PL" sz="2000" dirty="0"/>
              <a:t>wypadkowe przysługują bez względu na datę powstania niezdolności do pracy spowodowanej wypadkiem przy pracy lub chorobą zawodową;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000" dirty="0"/>
              <a:t>przy ustalaniu podstawy wymiaru renty nie stosuje się ograniczenia wskaźnika wysokości podstawy, o którym mowa w art. 15 ust. 5 ustawy o emeryturach i rentach z FUS (nie może być wyższy niż 250%).</a:t>
            </a:r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534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Renty wypadkowe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0" algn="just">
              <a:buNone/>
            </a:pPr>
            <a:r>
              <a:rPr lang="pl-PL" sz="2300" dirty="0"/>
              <a:t>Ustawa wypadkowa określa </a:t>
            </a:r>
            <a:r>
              <a:rPr lang="pl-PL" sz="2300" b="1" dirty="0"/>
              <a:t>minimalną wysokość</a:t>
            </a:r>
            <a:r>
              <a:rPr lang="pl-PL" sz="2300" dirty="0"/>
              <a:t> </a:t>
            </a:r>
            <a:r>
              <a:rPr lang="pl-PL" sz="2300" u="sng" dirty="0"/>
              <a:t>renty z tytułu niezdolności do pracy</a:t>
            </a:r>
            <a:r>
              <a:rPr lang="pl-PL" sz="2300" dirty="0"/>
              <a:t> oraz </a:t>
            </a:r>
            <a:r>
              <a:rPr lang="pl-PL" sz="2300" u="sng" dirty="0"/>
              <a:t>renty szkoleniowej</a:t>
            </a:r>
            <a:r>
              <a:rPr lang="pl-PL" sz="2300" dirty="0"/>
              <a:t>, które  nie mogą być niższe niż:</a:t>
            </a:r>
          </a:p>
          <a:p>
            <a:pPr algn="just"/>
            <a:endParaRPr lang="pl-PL" sz="23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sz="2300" dirty="0" smtClean="0"/>
              <a:t>80</a:t>
            </a:r>
            <a:r>
              <a:rPr lang="pl-PL" sz="2300" dirty="0"/>
              <a:t>% podstawy jej wymiaru - dla osoby całkowicie niezdolnej do pracy; </a:t>
            </a:r>
          </a:p>
          <a:p>
            <a:pPr algn="just"/>
            <a:endParaRPr lang="pl-PL" sz="23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sz="2300" dirty="0" smtClean="0"/>
              <a:t>60</a:t>
            </a:r>
            <a:r>
              <a:rPr lang="pl-PL" sz="2300" dirty="0"/>
              <a:t>% podstawy jej wymiaru - dla osoby częściowo niezdolnej do pracy; </a:t>
            </a:r>
          </a:p>
          <a:p>
            <a:pPr algn="just"/>
            <a:endParaRPr lang="pl-PL" sz="23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sz="2300" dirty="0" smtClean="0"/>
              <a:t>100</a:t>
            </a:r>
            <a:r>
              <a:rPr lang="pl-PL" sz="2300" dirty="0"/>
              <a:t>% podstawy jej wymiaru - dla osoby uprawnionej do renty szkoleniowej </a:t>
            </a:r>
            <a:endParaRPr lang="pl-PL" sz="2300" dirty="0" smtClean="0"/>
          </a:p>
          <a:p>
            <a:pPr marL="114300" indent="0" algn="just">
              <a:buNone/>
            </a:pPr>
            <a:r>
              <a:rPr lang="pl-PL" sz="2300" dirty="0"/>
              <a:t> </a:t>
            </a:r>
            <a:r>
              <a:rPr lang="pl-PL" sz="2300" dirty="0" smtClean="0"/>
              <a:t>                         (</a:t>
            </a:r>
            <a:r>
              <a:rPr lang="pl-PL" sz="2300" dirty="0"/>
              <a:t>art. 18 ust.1 ustawy wypadkowej)</a:t>
            </a:r>
          </a:p>
          <a:p>
            <a:endParaRPr lang="pl-PL" sz="2300" dirty="0"/>
          </a:p>
          <a:p>
            <a:pPr marL="114300" indent="0">
              <a:buNone/>
            </a:pPr>
            <a:r>
              <a:rPr lang="pl-PL" sz="2300" dirty="0"/>
              <a:t>Mają one jednak zastosowanie tylko wówczas, gdy podstawa wymiaru nie przekracza 250% przeciętnego </a:t>
            </a:r>
            <a:r>
              <a:rPr lang="pl-PL" sz="2300" dirty="0" smtClean="0"/>
              <a:t>wynagrodzenia.</a:t>
            </a:r>
          </a:p>
          <a:p>
            <a:pPr marL="114300" indent="0">
              <a:buNone/>
            </a:pPr>
            <a:r>
              <a:rPr lang="pl-PL" sz="2300" dirty="0"/>
              <a:t> </a:t>
            </a:r>
            <a:r>
              <a:rPr lang="pl-PL" sz="2300" dirty="0" smtClean="0"/>
              <a:t>                (</a:t>
            </a:r>
            <a:r>
              <a:rPr lang="pl-PL" sz="2300" dirty="0"/>
              <a:t>art. 18 ust. 2 ustawy wypadkowej</a:t>
            </a:r>
            <a:r>
              <a:rPr lang="pl-PL" sz="2300" dirty="0" smtClean="0"/>
              <a:t>)</a:t>
            </a:r>
            <a:endParaRPr lang="pl-PL" sz="23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085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Renty wypadkowe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 algn="just">
              <a:buNone/>
            </a:pPr>
            <a:r>
              <a:rPr lang="pl-PL" sz="2000" dirty="0" smtClean="0"/>
              <a:t>	</a:t>
            </a:r>
            <a:r>
              <a:rPr lang="pl-PL" sz="2000" u="sng" dirty="0" smtClean="0"/>
              <a:t>Renta </a:t>
            </a:r>
            <a:r>
              <a:rPr lang="pl-PL" sz="2000" u="sng" dirty="0"/>
              <a:t>z tytułu niezdolności do pracy</a:t>
            </a:r>
            <a:r>
              <a:rPr lang="pl-PL" sz="2000" dirty="0"/>
              <a:t>, </a:t>
            </a:r>
            <a:r>
              <a:rPr lang="pl-PL" sz="2000" u="sng" dirty="0"/>
              <a:t>renta szkoleniowa </a:t>
            </a:r>
            <a:r>
              <a:rPr lang="pl-PL" sz="2000" dirty="0"/>
              <a:t>oraz </a:t>
            </a:r>
            <a:r>
              <a:rPr lang="pl-PL" sz="2000" u="sng" dirty="0"/>
              <a:t>renta rodzinna </a:t>
            </a:r>
            <a:r>
              <a:rPr lang="pl-PL" sz="2000" dirty="0"/>
              <a:t>z ubezpieczenia wypadkowego nie może być niższa niż 120% kwoty najniższej odpowiedniej renty ustalonej i podwyższonej zgodnie z ustawą o emeryturach i rentach z FUS </a:t>
            </a:r>
          </a:p>
          <a:p>
            <a:pPr marL="114300" indent="0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sz="2000" dirty="0"/>
              <a:t>(art. 20 ust. 1 i ust</a:t>
            </a:r>
            <a:r>
              <a:rPr lang="pl-PL" sz="2000" dirty="0" smtClean="0"/>
              <a:t>. 2 </a:t>
            </a:r>
            <a:r>
              <a:rPr lang="pl-PL" sz="2000" dirty="0"/>
              <a:t>ustawy wypadkowej)</a:t>
            </a:r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465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100</TotalTime>
  <Words>1351</Words>
  <Application>Microsoft Office PowerPoint</Application>
  <PresentationFormat>Pokaz na ekranie (4:3)</PresentationFormat>
  <Paragraphs>115</Paragraphs>
  <Slides>27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Apteka</vt:lpstr>
      <vt:lpstr>Świadczenia wypadkowe</vt:lpstr>
      <vt:lpstr>Świadczenia Z tytułu czasowej niezdolności </vt:lpstr>
      <vt:lpstr>Zasiłek chorobowy</vt:lpstr>
      <vt:lpstr>Świadczenie Rehabilitacyjne</vt:lpstr>
      <vt:lpstr>Zasiłek wyrównawczy</vt:lpstr>
      <vt:lpstr>Renty wypadkowe oraz dodatki do rent wypadkowych </vt:lpstr>
      <vt:lpstr>Renty wypadkowe </vt:lpstr>
      <vt:lpstr>Renty wypadkowe</vt:lpstr>
      <vt:lpstr>Renty wypadkowe</vt:lpstr>
      <vt:lpstr>Renty wypadkowe oraz dodatki do rent wypadkowych </vt:lpstr>
      <vt:lpstr>Renta z tytułu niezdolności do pracy </vt:lpstr>
      <vt:lpstr>Renta szkoleniowa</vt:lpstr>
      <vt:lpstr>Najniższe renty wypadkowe </vt:lpstr>
      <vt:lpstr>Renta Rodzinna</vt:lpstr>
      <vt:lpstr>Renta Rodzinna</vt:lpstr>
      <vt:lpstr>Dodatki do rent wypadkowych</vt:lpstr>
      <vt:lpstr>Dodatki do rent wypadkowych</vt:lpstr>
      <vt:lpstr>Świadczenia odszkodowawcze jednorazowe odszkodowanie dla ubezpieczonego </vt:lpstr>
      <vt:lpstr>Świadczenia odszkodowawcze c.d. jednorazowe odszkodowanie dla ubezpieczonego c.d. </vt:lpstr>
      <vt:lpstr>Świadczenia odszkodowawcze c.d. jednorazowe odszkodowanie dla członków rodziny zmarłego ubezpieczonego lub rencisty: </vt:lpstr>
      <vt:lpstr>Realizacja prawa do świadczeń wypadkowych </vt:lpstr>
      <vt:lpstr>Realizacja prawa do świadczeń wypadkowych</vt:lpstr>
      <vt:lpstr>Realizacja prawa do świadczeń wypadkowych</vt:lpstr>
      <vt:lpstr>Zbieg prawa do świadczeń wypadkowych z innymi świadczeniami (art. 24-26 ustawy wypadkowej) </vt:lpstr>
      <vt:lpstr>Zbieg prawa do świadczeń wypadkowych z innymi świadczeniami (art. 24-26 ustawy wypadkowej)</vt:lpstr>
      <vt:lpstr>Zbieg prawa do świadczeń wypadkowych z innymi świadczeniami (art. 24-26 ustawy wypadkowej)</vt:lpstr>
      <vt:lpstr>Zawieszenie prawa do rent wypadkowych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Świadczenia wypadkowe</dc:title>
  <dc:creator>E</dc:creator>
  <cp:lastModifiedBy>E</cp:lastModifiedBy>
  <cp:revision>12</cp:revision>
  <dcterms:created xsi:type="dcterms:W3CDTF">2015-12-15T12:26:01Z</dcterms:created>
  <dcterms:modified xsi:type="dcterms:W3CDTF">2019-05-23T19:29:53Z</dcterms:modified>
</cp:coreProperties>
</file>