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18" r:id="rId2"/>
  </p:sldMasterIdLst>
  <p:notesMasterIdLst>
    <p:notesMasterId r:id="rId36"/>
  </p:notesMasterIdLst>
  <p:sldIdLst>
    <p:sldId id="256" r:id="rId3"/>
    <p:sldId id="316" r:id="rId4"/>
    <p:sldId id="257" r:id="rId5"/>
    <p:sldId id="258" r:id="rId6"/>
    <p:sldId id="259" r:id="rId7"/>
    <p:sldId id="260" r:id="rId8"/>
    <p:sldId id="261" r:id="rId9"/>
    <p:sldId id="262" r:id="rId10"/>
    <p:sldId id="265" r:id="rId11"/>
    <p:sldId id="319" r:id="rId12"/>
    <p:sldId id="266" r:id="rId13"/>
    <p:sldId id="303" r:id="rId14"/>
    <p:sldId id="304" r:id="rId15"/>
    <p:sldId id="305" r:id="rId16"/>
    <p:sldId id="320" r:id="rId17"/>
    <p:sldId id="306" r:id="rId18"/>
    <p:sldId id="307" r:id="rId19"/>
    <p:sldId id="308" r:id="rId20"/>
    <p:sldId id="309" r:id="rId21"/>
    <p:sldId id="267" r:id="rId22"/>
    <p:sldId id="332" r:id="rId23"/>
    <p:sldId id="321" r:id="rId24"/>
    <p:sldId id="268" r:id="rId25"/>
    <p:sldId id="271" r:id="rId26"/>
    <p:sldId id="311" r:id="rId27"/>
    <p:sldId id="312" r:id="rId28"/>
    <p:sldId id="313" r:id="rId29"/>
    <p:sldId id="314" r:id="rId30"/>
    <p:sldId id="322" r:id="rId31"/>
    <p:sldId id="323" r:id="rId32"/>
    <p:sldId id="274" r:id="rId33"/>
    <p:sldId id="275" r:id="rId34"/>
    <p:sldId id="324" r:id="rId3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7" d="100"/>
          <a:sy n="87" d="100"/>
        </p:scale>
        <p:origin x="-106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386ADF-1F9B-488D-9F13-88E7FA5DF657}" type="datetimeFigureOut">
              <a:rPr lang="pl-PL" smtClean="0"/>
              <a:pPr/>
              <a:t>2019-05-05</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C73753-33BE-41E6-BB35-AE1A59E2DA10}" type="slidenum">
              <a:rPr lang="pl-PL" smtClean="0"/>
              <a:pPr/>
              <a:t>‹#›</a:t>
            </a:fld>
            <a:endParaRPr lang="pl-PL"/>
          </a:p>
        </p:txBody>
      </p:sp>
    </p:spTree>
    <p:extLst>
      <p:ext uri="{BB962C8B-B14F-4D97-AF65-F5344CB8AC3E}">
        <p14:creationId xmlns:p14="http://schemas.microsoft.com/office/powerpoint/2010/main" val="1427219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A26F70B4-40D9-43B4-A9F3-E7814A817B73}" type="datetimeFigureOut">
              <a:rPr lang="pl-PL" smtClean="0"/>
              <a:pPr/>
              <a:t>2019-05-05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59E71A6-0C02-4DE9-9A99-731FD69F450C}" type="slidenum">
              <a:rPr lang="pl-PL" smtClean="0"/>
              <a:pPr/>
              <a:t>‹#›</a:t>
            </a:fld>
            <a:endParaRPr lang="pl-PL"/>
          </a:p>
        </p:txBody>
      </p:sp>
    </p:spTree>
    <p:extLst>
      <p:ext uri="{BB962C8B-B14F-4D97-AF65-F5344CB8AC3E}">
        <p14:creationId xmlns:p14="http://schemas.microsoft.com/office/powerpoint/2010/main" val="4219692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A26F70B4-40D9-43B4-A9F3-E7814A817B73}" type="datetimeFigureOut">
              <a:rPr lang="pl-PL" smtClean="0"/>
              <a:pPr/>
              <a:t>2019-05-05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59E71A6-0C02-4DE9-9A99-731FD69F450C}" type="slidenum">
              <a:rPr lang="pl-PL" smtClean="0"/>
              <a:pPr/>
              <a:t>‹#›</a:t>
            </a:fld>
            <a:endParaRPr lang="pl-PL"/>
          </a:p>
        </p:txBody>
      </p:sp>
    </p:spTree>
    <p:extLst>
      <p:ext uri="{BB962C8B-B14F-4D97-AF65-F5344CB8AC3E}">
        <p14:creationId xmlns:p14="http://schemas.microsoft.com/office/powerpoint/2010/main" val="3727228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A26F70B4-40D9-43B4-A9F3-E7814A817B73}" type="datetimeFigureOut">
              <a:rPr lang="pl-PL" smtClean="0"/>
              <a:pPr/>
              <a:t>2019-05-05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59E71A6-0C02-4DE9-9A99-731FD69F450C}" type="slidenum">
              <a:rPr lang="pl-PL" smtClean="0"/>
              <a:pPr/>
              <a:t>‹#›</a:t>
            </a:fld>
            <a:endParaRPr lang="pl-PL"/>
          </a:p>
        </p:txBody>
      </p:sp>
    </p:spTree>
    <p:extLst>
      <p:ext uri="{BB962C8B-B14F-4D97-AF65-F5344CB8AC3E}">
        <p14:creationId xmlns:p14="http://schemas.microsoft.com/office/powerpoint/2010/main" val="40523449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Trójkąt prostokątny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ytu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grpSp>
        <p:nvGrpSpPr>
          <p:cNvPr id="2" name="Grupa 1"/>
          <p:cNvGrpSpPr/>
          <p:nvPr/>
        </p:nvGrpSpPr>
        <p:grpSpPr>
          <a:xfrm>
            <a:off x="-3765" y="4953000"/>
            <a:ext cx="9147765" cy="1912088"/>
            <a:chOff x="-3765" y="4832896"/>
            <a:chExt cx="9147765" cy="2032192"/>
          </a:xfrm>
        </p:grpSpPr>
        <p:sp>
          <p:nvSpPr>
            <p:cNvPr id="7" name="Dowolny kształt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Dowolny kształt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Dowolny kształt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Łącznik prostoliniowy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ymbol zastępczy daty 29"/>
          <p:cNvSpPr>
            <a:spLocks noGrp="1"/>
          </p:cNvSpPr>
          <p:nvPr>
            <p:ph type="dt" sz="half" idx="10"/>
          </p:nvPr>
        </p:nvSpPr>
        <p:spPr/>
        <p:txBody>
          <a:bodyPr/>
          <a:lstStyle>
            <a:lvl1pPr>
              <a:defRPr>
                <a:solidFill>
                  <a:srgbClr val="FFFFFF"/>
                </a:solidFill>
              </a:defRPr>
            </a:lvl1pPr>
            <a:extLst/>
          </a:lstStyle>
          <a:p>
            <a:fld id="{A26F70B4-40D9-43B4-A9F3-E7814A817B73}" type="datetimeFigureOut">
              <a:rPr lang="pl-PL" smtClean="0"/>
              <a:pPr/>
              <a:t>2019-05-05</a:t>
            </a:fld>
            <a:endParaRPr lang="pl-PL"/>
          </a:p>
        </p:txBody>
      </p:sp>
      <p:sp>
        <p:nvSpPr>
          <p:cNvPr id="19" name="Symbol zastępczy stopki 18"/>
          <p:cNvSpPr>
            <a:spLocks noGrp="1"/>
          </p:cNvSpPr>
          <p:nvPr>
            <p:ph type="ftr" sz="quarter" idx="11"/>
          </p:nvPr>
        </p:nvSpPr>
        <p:spPr/>
        <p:txBody>
          <a:bodyPr/>
          <a:lstStyle>
            <a:lvl1pPr>
              <a:defRPr>
                <a:solidFill>
                  <a:schemeClr val="accent1">
                    <a:tint val="20000"/>
                  </a:schemeClr>
                </a:solidFill>
              </a:defRPr>
            </a:lvl1pPr>
            <a:extLst/>
          </a:lstStyle>
          <a:p>
            <a:endParaRPr lang="pl-PL"/>
          </a:p>
        </p:txBody>
      </p:sp>
      <p:sp>
        <p:nvSpPr>
          <p:cNvPr id="27" name="Symbol zastępczy numeru slajdu 26"/>
          <p:cNvSpPr>
            <a:spLocks noGrp="1"/>
          </p:cNvSpPr>
          <p:nvPr>
            <p:ph type="sldNum" sz="quarter" idx="12"/>
          </p:nvPr>
        </p:nvSpPr>
        <p:spPr/>
        <p:txBody>
          <a:bodyPr/>
          <a:lstStyle>
            <a:lvl1pPr>
              <a:defRPr>
                <a:solidFill>
                  <a:srgbClr val="FFFFFF"/>
                </a:solidFill>
              </a:defRPr>
            </a:lvl1pPr>
            <a:extLst/>
          </a:lstStyle>
          <a:p>
            <a:fld id="{B59E71A6-0C02-4DE9-9A99-731FD69F450C}" type="slidenum">
              <a:rPr lang="pl-PL" smtClean="0"/>
              <a:pPr/>
              <a:t>‹#›</a:t>
            </a:fld>
            <a:endParaRPr lang="pl-PL"/>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A26F70B4-40D9-43B4-A9F3-E7814A817B73}" type="datetimeFigureOut">
              <a:rPr lang="pl-PL" smtClean="0"/>
              <a:pPr/>
              <a:t>2019-05-05</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B59E71A6-0C02-4DE9-9A99-731FD69F450C}" type="slidenum">
              <a:rPr lang="pl-PL" smtClean="0"/>
              <a:pPr/>
              <a:t>‹#›</a:t>
            </a:fld>
            <a:endParaRPr lang="pl-PL"/>
          </a:p>
        </p:txBody>
      </p:sp>
      <p:sp>
        <p:nvSpPr>
          <p:cNvPr id="7" name="Tytuł 6"/>
          <p:cNvSpPr>
            <a:spLocks noGrp="1"/>
          </p:cNvSpPr>
          <p:nvPr>
            <p:ph type="title"/>
          </p:nvPr>
        </p:nvSpPr>
        <p:spPr/>
        <p:txBody>
          <a:bodyPr rtlCol="0"/>
          <a:lstStyle>
            <a:extLst/>
          </a:lstStyle>
          <a:p>
            <a:r>
              <a:rPr kumimoji="0" lang="pl-PL" smtClean="0"/>
              <a:t>Kliknij, aby edytować styl</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extLst/>
          </a:lstStyle>
          <a:p>
            <a:fld id="{A26F70B4-40D9-43B4-A9F3-E7814A817B73}" type="datetimeFigureOut">
              <a:rPr lang="pl-PL" smtClean="0"/>
              <a:pPr/>
              <a:t>2019-05-05</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B59E71A6-0C02-4DE9-9A99-731FD69F450C}" type="slidenum">
              <a:rPr lang="pl-PL" smtClean="0"/>
              <a:pPr/>
              <a:t>‹#›</a:t>
            </a:fld>
            <a:endParaRPr lang="pl-PL"/>
          </a:p>
        </p:txBody>
      </p:sp>
      <p:sp>
        <p:nvSpPr>
          <p:cNvPr id="7" name="Pag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ag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2">
        <a:schemeClr val="bg1"/>
      </p:bgRef>
    </p:bg>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A26F70B4-40D9-43B4-A9F3-E7814A817B73}" type="datetimeFigureOut">
              <a:rPr lang="pl-PL" smtClean="0"/>
              <a:pPr/>
              <a:t>2019-05-05</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B59E71A6-0C02-4DE9-9A99-731FD69F450C}" type="slidenum">
              <a:rPr lang="pl-PL" smtClean="0"/>
              <a:pPr/>
              <a:t>‹#›</a:t>
            </a:fld>
            <a:endParaRPr lang="pl-PL"/>
          </a:p>
        </p:txBody>
      </p:sp>
      <p:sp>
        <p:nvSpPr>
          <p:cNvPr id="8" name="Tytuł 7"/>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A26F70B4-40D9-43B4-A9F3-E7814A817B73}" type="datetimeFigureOut">
              <a:rPr lang="pl-PL" smtClean="0"/>
              <a:pPr/>
              <a:t>2019-05-05</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B59E71A6-0C02-4DE9-9A99-731FD69F450C}"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bg>
      <p:bgRef idx="1002">
        <a:schemeClr val="bg1"/>
      </p:bgRef>
    </p:bg>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extLst/>
          </a:lstStyle>
          <a:p>
            <a:fld id="{A26F70B4-40D9-43B4-A9F3-E7814A817B73}" type="datetimeFigureOut">
              <a:rPr lang="pl-PL" smtClean="0"/>
              <a:pPr/>
              <a:t>2019-05-05</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B59E71A6-0C02-4DE9-9A99-731FD69F450C}" type="slidenum">
              <a:rPr lang="pl-PL" smtClean="0"/>
              <a:pPr/>
              <a:t>‹#›</a:t>
            </a:fld>
            <a:endParaRPr lang="pl-PL"/>
          </a:p>
        </p:txBody>
      </p:sp>
      <p:sp>
        <p:nvSpPr>
          <p:cNvPr id="6" name="Tytuł 5"/>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extLst/>
          </a:lstStyle>
          <a:p>
            <a:fld id="{A26F70B4-40D9-43B4-A9F3-E7814A817B73}" type="datetimeFigureOut">
              <a:rPr lang="pl-PL" smtClean="0"/>
              <a:pPr/>
              <a:t>2019-05-05</a:t>
            </a:fld>
            <a:endParaRPr lang="pl-PL"/>
          </a:p>
        </p:txBody>
      </p:sp>
      <p:sp>
        <p:nvSpPr>
          <p:cNvPr id="3" name="Symbol zastępczy stopki 2"/>
          <p:cNvSpPr>
            <a:spLocks noGrp="1"/>
          </p:cNvSpPr>
          <p:nvPr>
            <p:ph type="ftr" sz="quarter" idx="11"/>
          </p:nvPr>
        </p:nvSpPr>
        <p:spPr/>
        <p:txBody>
          <a:bodyPr/>
          <a:lstStyle>
            <a:extLst/>
          </a:lstStyle>
          <a:p>
            <a:endParaRPr lang="pl-PL"/>
          </a:p>
        </p:txBody>
      </p:sp>
      <p:sp>
        <p:nvSpPr>
          <p:cNvPr id="4" name="Symbol zastępczy numeru slajdu 3"/>
          <p:cNvSpPr>
            <a:spLocks noGrp="1"/>
          </p:cNvSpPr>
          <p:nvPr>
            <p:ph type="sldNum" sz="quarter" idx="12"/>
          </p:nvPr>
        </p:nvSpPr>
        <p:spPr/>
        <p:txBody>
          <a:bodyPr/>
          <a:lstStyle>
            <a:extLst/>
          </a:lstStyle>
          <a:p>
            <a:fld id="{B59E71A6-0C02-4DE9-9A99-731FD69F450C}" type="slidenum">
              <a:rPr lang="pl-PL" smtClean="0"/>
              <a:pPr/>
              <a:t>‹#›</a:t>
            </a:fld>
            <a:endParaRPr lang="pl-PL"/>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6727032" y="6407944"/>
            <a:ext cx="1920240" cy="365760"/>
          </a:xfrm>
        </p:spPr>
        <p:txBody>
          <a:bodyPr/>
          <a:lstStyle>
            <a:extLst/>
          </a:lstStyle>
          <a:p>
            <a:fld id="{A26F70B4-40D9-43B4-A9F3-E7814A817B73}" type="datetimeFigureOut">
              <a:rPr lang="pl-PL" smtClean="0"/>
              <a:pPr/>
              <a:t>2019-05-05</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B59E71A6-0C02-4DE9-9A99-731FD69F450C}"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260648"/>
            <a:ext cx="8424936" cy="6408712"/>
          </a:xfrm>
        </p:spPr>
        <p:txBody>
          <a:body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Tree>
    <p:extLst>
      <p:ext uri="{BB962C8B-B14F-4D97-AF65-F5344CB8AC3E}">
        <p14:creationId xmlns:p14="http://schemas.microsoft.com/office/powerpoint/2010/main" val="37947182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l-PL" smtClean="0"/>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l-PL" smtClean="0"/>
              <a:t>Kliknij ikonę, aby dodać obraz</a:t>
            </a:r>
            <a:endParaRPr kumimoji="0" lang="en-US" dirty="0"/>
          </a:p>
        </p:txBody>
      </p:sp>
      <p:sp>
        <p:nvSpPr>
          <p:cNvPr id="5" name="Symbol zastępczy daty 4"/>
          <p:cNvSpPr>
            <a:spLocks noGrp="1"/>
          </p:cNvSpPr>
          <p:nvPr>
            <p:ph type="dt" sz="half" idx="10"/>
          </p:nvPr>
        </p:nvSpPr>
        <p:spPr/>
        <p:txBody>
          <a:bodyPr/>
          <a:lstStyle>
            <a:lvl1pPr>
              <a:defRPr>
                <a:solidFill>
                  <a:schemeClr val="tx1"/>
                </a:solidFill>
              </a:defRPr>
            </a:lvl1pPr>
            <a:extLst/>
          </a:lstStyle>
          <a:p>
            <a:fld id="{A26F70B4-40D9-43B4-A9F3-E7814A817B73}" type="datetimeFigureOut">
              <a:rPr lang="pl-PL" smtClean="0"/>
              <a:pPr/>
              <a:t>2019-05-05</a:t>
            </a:fld>
            <a:endParaRPr lang="pl-PL"/>
          </a:p>
        </p:txBody>
      </p:sp>
      <p:sp>
        <p:nvSpPr>
          <p:cNvPr id="6" name="Symbol zastępczy stopki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l-PL"/>
          </a:p>
        </p:txBody>
      </p:sp>
      <p:sp>
        <p:nvSpPr>
          <p:cNvPr id="7" name="Symbol zastępczy numeru slajdu 6"/>
          <p:cNvSpPr>
            <a:spLocks noGrp="1"/>
          </p:cNvSpPr>
          <p:nvPr>
            <p:ph type="sldNum" sz="quarter" idx="12"/>
          </p:nvPr>
        </p:nvSpPr>
        <p:spPr/>
        <p:txBody>
          <a:bodyPr/>
          <a:lstStyle>
            <a:lvl1pPr>
              <a:defRPr>
                <a:solidFill>
                  <a:schemeClr val="tx1"/>
                </a:solidFill>
              </a:defRPr>
            </a:lvl1pPr>
            <a:extLst/>
          </a:lstStyle>
          <a:p>
            <a:fld id="{B59E71A6-0C02-4DE9-9A99-731FD69F450C}" type="slidenum">
              <a:rPr lang="pl-PL" smtClean="0"/>
              <a:pPr/>
              <a:t>‹#›</a:t>
            </a:fld>
            <a:endParaRPr lang="pl-PL"/>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l-PL" smtClean="0"/>
              <a:t>Kliknij, aby edytować styl</a:t>
            </a:r>
            <a:endParaRPr kumimoji="0" lang="en-US"/>
          </a:p>
        </p:txBody>
      </p:sp>
      <p:sp>
        <p:nvSpPr>
          <p:cNvPr id="8" name="Dowolny kształt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Dowolny kształt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ójkąt prostokątny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Łącznik prostoliniowy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ag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ag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A26F70B4-40D9-43B4-A9F3-E7814A817B73}" type="datetimeFigureOut">
              <a:rPr lang="pl-PL" smtClean="0"/>
              <a:pPr/>
              <a:t>2019-05-05</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B59E71A6-0C02-4DE9-9A99-731FD69F450C}" type="slidenum">
              <a:rPr lang="pl-PL" smtClean="0"/>
              <a:pPr/>
              <a:t>‹#›</a:t>
            </a:fld>
            <a:endParaRPr lang="pl-PL"/>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A26F70B4-40D9-43B4-A9F3-E7814A817B73}" type="datetimeFigureOut">
              <a:rPr lang="pl-PL" smtClean="0"/>
              <a:pPr/>
              <a:t>2019-05-05</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B59E71A6-0C02-4DE9-9A99-731FD69F450C}" type="slidenum">
              <a:rPr lang="pl-PL" smtClean="0"/>
              <a:pPr/>
              <a:t>‹#›</a:t>
            </a:fld>
            <a:endParaRPr lang="pl-PL"/>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260648"/>
            <a:ext cx="8424936" cy="6408712"/>
          </a:xfrm>
        </p:spPr>
        <p:txBody>
          <a:body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Tree>
    <p:extLst>
      <p:ext uri="{BB962C8B-B14F-4D97-AF65-F5344CB8AC3E}">
        <p14:creationId xmlns:p14="http://schemas.microsoft.com/office/powerpoint/2010/main" val="37947182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260648"/>
            <a:ext cx="8424936" cy="6408712"/>
          </a:xfrm>
        </p:spPr>
        <p:txBody>
          <a:body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Tree>
    <p:extLst>
      <p:ext uri="{BB962C8B-B14F-4D97-AF65-F5344CB8AC3E}">
        <p14:creationId xmlns:p14="http://schemas.microsoft.com/office/powerpoint/2010/main" val="379471824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3_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260648"/>
            <a:ext cx="8424936" cy="6408712"/>
          </a:xfrm>
        </p:spPr>
        <p:txBody>
          <a:body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Tree>
    <p:extLst>
      <p:ext uri="{BB962C8B-B14F-4D97-AF65-F5344CB8AC3E}">
        <p14:creationId xmlns:p14="http://schemas.microsoft.com/office/powerpoint/2010/main" val="37947182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4_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260648"/>
            <a:ext cx="8424936" cy="6408712"/>
          </a:xfrm>
        </p:spPr>
        <p:txBody>
          <a:body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Tree>
    <p:extLst>
      <p:ext uri="{BB962C8B-B14F-4D97-AF65-F5344CB8AC3E}">
        <p14:creationId xmlns:p14="http://schemas.microsoft.com/office/powerpoint/2010/main" val="37947182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5_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260648"/>
            <a:ext cx="8424936" cy="6408712"/>
          </a:xfrm>
        </p:spPr>
        <p:txBody>
          <a:body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Tree>
    <p:extLst>
      <p:ext uri="{BB962C8B-B14F-4D97-AF65-F5344CB8AC3E}">
        <p14:creationId xmlns:p14="http://schemas.microsoft.com/office/powerpoint/2010/main" val="379471824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6_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260648"/>
            <a:ext cx="8424936" cy="6408712"/>
          </a:xfrm>
        </p:spPr>
        <p:txBody>
          <a:body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Tree>
    <p:extLst>
      <p:ext uri="{BB962C8B-B14F-4D97-AF65-F5344CB8AC3E}">
        <p14:creationId xmlns:p14="http://schemas.microsoft.com/office/powerpoint/2010/main" val="379471824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9_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260648"/>
            <a:ext cx="8424936" cy="6408712"/>
          </a:xfrm>
        </p:spPr>
        <p:txBody>
          <a:body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Tree>
    <p:extLst>
      <p:ext uri="{BB962C8B-B14F-4D97-AF65-F5344CB8AC3E}">
        <p14:creationId xmlns:p14="http://schemas.microsoft.com/office/powerpoint/2010/main" val="3794718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A26F70B4-40D9-43B4-A9F3-E7814A817B73}" type="datetimeFigureOut">
              <a:rPr lang="pl-PL" smtClean="0"/>
              <a:pPr/>
              <a:t>2019-05-05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59E71A6-0C02-4DE9-9A99-731FD69F450C}" type="slidenum">
              <a:rPr lang="pl-PL" smtClean="0"/>
              <a:pPr/>
              <a:t>‹#›</a:t>
            </a:fld>
            <a:endParaRPr lang="pl-PL"/>
          </a:p>
        </p:txBody>
      </p:sp>
    </p:spTree>
    <p:extLst>
      <p:ext uri="{BB962C8B-B14F-4D97-AF65-F5344CB8AC3E}">
        <p14:creationId xmlns:p14="http://schemas.microsoft.com/office/powerpoint/2010/main" val="416465293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0_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260648"/>
            <a:ext cx="8424936" cy="6408712"/>
          </a:xfrm>
        </p:spPr>
        <p:txBody>
          <a:body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Tree>
    <p:extLst>
      <p:ext uri="{BB962C8B-B14F-4D97-AF65-F5344CB8AC3E}">
        <p14:creationId xmlns:p14="http://schemas.microsoft.com/office/powerpoint/2010/main" val="37947182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1_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260648"/>
            <a:ext cx="8424936" cy="6408712"/>
          </a:xfrm>
        </p:spPr>
        <p:txBody>
          <a:body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Tree>
    <p:extLst>
      <p:ext uri="{BB962C8B-B14F-4D97-AF65-F5344CB8AC3E}">
        <p14:creationId xmlns:p14="http://schemas.microsoft.com/office/powerpoint/2010/main" val="37947182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2_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260648"/>
            <a:ext cx="8424936" cy="6408712"/>
          </a:xfrm>
        </p:spPr>
        <p:txBody>
          <a:body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Tree>
    <p:extLst>
      <p:ext uri="{BB962C8B-B14F-4D97-AF65-F5344CB8AC3E}">
        <p14:creationId xmlns:p14="http://schemas.microsoft.com/office/powerpoint/2010/main" val="379471824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4_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260648"/>
            <a:ext cx="8424936" cy="6408712"/>
          </a:xfrm>
        </p:spPr>
        <p:txBody>
          <a:body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Tree>
    <p:extLst>
      <p:ext uri="{BB962C8B-B14F-4D97-AF65-F5344CB8AC3E}">
        <p14:creationId xmlns:p14="http://schemas.microsoft.com/office/powerpoint/2010/main" val="379471824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7_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260648"/>
            <a:ext cx="8424936" cy="6408712"/>
          </a:xfrm>
        </p:spPr>
        <p:txBody>
          <a:body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Tree>
    <p:extLst>
      <p:ext uri="{BB962C8B-B14F-4D97-AF65-F5344CB8AC3E}">
        <p14:creationId xmlns:p14="http://schemas.microsoft.com/office/powerpoint/2010/main" val="3794718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A26F70B4-40D9-43B4-A9F3-E7814A817B73}" type="datetimeFigureOut">
              <a:rPr lang="pl-PL" smtClean="0"/>
              <a:pPr/>
              <a:t>2019-05-05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B59E71A6-0C02-4DE9-9A99-731FD69F450C}" type="slidenum">
              <a:rPr lang="pl-PL" smtClean="0"/>
              <a:pPr/>
              <a:t>‹#›</a:t>
            </a:fld>
            <a:endParaRPr lang="pl-PL"/>
          </a:p>
        </p:txBody>
      </p:sp>
    </p:spTree>
    <p:extLst>
      <p:ext uri="{BB962C8B-B14F-4D97-AF65-F5344CB8AC3E}">
        <p14:creationId xmlns:p14="http://schemas.microsoft.com/office/powerpoint/2010/main" val="1239113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A26F70B4-40D9-43B4-A9F3-E7814A817B73}" type="datetimeFigureOut">
              <a:rPr lang="pl-PL" smtClean="0"/>
              <a:pPr/>
              <a:t>2019-05-05</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B59E71A6-0C02-4DE9-9A99-731FD69F450C}" type="slidenum">
              <a:rPr lang="pl-PL" smtClean="0"/>
              <a:pPr/>
              <a:t>‹#›</a:t>
            </a:fld>
            <a:endParaRPr lang="pl-PL"/>
          </a:p>
        </p:txBody>
      </p:sp>
    </p:spTree>
    <p:extLst>
      <p:ext uri="{BB962C8B-B14F-4D97-AF65-F5344CB8AC3E}">
        <p14:creationId xmlns:p14="http://schemas.microsoft.com/office/powerpoint/2010/main" val="3938605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A26F70B4-40D9-43B4-A9F3-E7814A817B73}" type="datetimeFigureOut">
              <a:rPr lang="pl-PL" smtClean="0"/>
              <a:pPr/>
              <a:t>2019-05-05</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B59E71A6-0C02-4DE9-9A99-731FD69F450C}" type="slidenum">
              <a:rPr lang="pl-PL" smtClean="0"/>
              <a:pPr/>
              <a:t>‹#›</a:t>
            </a:fld>
            <a:endParaRPr lang="pl-PL"/>
          </a:p>
        </p:txBody>
      </p:sp>
    </p:spTree>
    <p:extLst>
      <p:ext uri="{BB962C8B-B14F-4D97-AF65-F5344CB8AC3E}">
        <p14:creationId xmlns:p14="http://schemas.microsoft.com/office/powerpoint/2010/main" val="3478993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A26F70B4-40D9-43B4-A9F3-E7814A817B73}" type="datetimeFigureOut">
              <a:rPr lang="pl-PL" smtClean="0"/>
              <a:pPr/>
              <a:t>2019-05-05</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B59E71A6-0C02-4DE9-9A99-731FD69F450C}" type="slidenum">
              <a:rPr lang="pl-PL" smtClean="0"/>
              <a:pPr/>
              <a:t>‹#›</a:t>
            </a:fld>
            <a:endParaRPr lang="pl-PL"/>
          </a:p>
        </p:txBody>
      </p:sp>
    </p:spTree>
    <p:extLst>
      <p:ext uri="{BB962C8B-B14F-4D97-AF65-F5344CB8AC3E}">
        <p14:creationId xmlns:p14="http://schemas.microsoft.com/office/powerpoint/2010/main" val="981443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A26F70B4-40D9-43B4-A9F3-E7814A817B73}" type="datetimeFigureOut">
              <a:rPr lang="pl-PL" smtClean="0"/>
              <a:pPr/>
              <a:t>2019-05-05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B59E71A6-0C02-4DE9-9A99-731FD69F450C}" type="slidenum">
              <a:rPr lang="pl-PL" smtClean="0"/>
              <a:pPr/>
              <a:t>‹#›</a:t>
            </a:fld>
            <a:endParaRPr lang="pl-PL"/>
          </a:p>
        </p:txBody>
      </p:sp>
    </p:spTree>
    <p:extLst>
      <p:ext uri="{BB962C8B-B14F-4D97-AF65-F5344CB8AC3E}">
        <p14:creationId xmlns:p14="http://schemas.microsoft.com/office/powerpoint/2010/main" val="3911092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A26F70B4-40D9-43B4-A9F3-E7814A817B73}" type="datetimeFigureOut">
              <a:rPr lang="pl-PL" smtClean="0"/>
              <a:pPr/>
              <a:t>2019-05-05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B59E71A6-0C02-4DE9-9A99-731FD69F450C}" type="slidenum">
              <a:rPr lang="pl-PL" smtClean="0"/>
              <a:pPr/>
              <a:t>‹#›</a:t>
            </a:fld>
            <a:endParaRPr lang="pl-PL"/>
          </a:p>
        </p:txBody>
      </p:sp>
    </p:spTree>
    <p:extLst>
      <p:ext uri="{BB962C8B-B14F-4D97-AF65-F5344CB8AC3E}">
        <p14:creationId xmlns:p14="http://schemas.microsoft.com/office/powerpoint/2010/main" val="3676226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image" Target="../media/image1.jpeg"/><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theme" Target="../theme/theme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slideLayout" Target="../slideLayouts/slideLayout34.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6F70B4-40D9-43B4-A9F3-E7814A817B73}" type="datetimeFigureOut">
              <a:rPr lang="pl-PL" smtClean="0"/>
              <a:pPr/>
              <a:t>2019-05-05</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9E71A6-0C02-4DE9-9A99-731FD69F450C}" type="slidenum">
              <a:rPr lang="pl-PL" smtClean="0"/>
              <a:pPr/>
              <a:t>‹#›</a:t>
            </a:fld>
            <a:endParaRPr lang="pl-PL"/>
          </a:p>
        </p:txBody>
      </p:sp>
    </p:spTree>
    <p:extLst>
      <p:ext uri="{BB962C8B-B14F-4D97-AF65-F5344CB8AC3E}">
        <p14:creationId xmlns:p14="http://schemas.microsoft.com/office/powerpoint/2010/main" val="32621466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Dowolny kształt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Dowolny kształt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ójkąt prostokątny 13"/>
          <p:cNvSpPr>
            <a:spLocks/>
          </p:cNvSpPr>
          <p:nvPr/>
        </p:nvSpPr>
        <p:spPr bwMode="auto">
          <a:xfrm>
            <a:off x="-6042" y="5791253"/>
            <a:ext cx="3402314" cy="1080868"/>
          </a:xfrm>
          <a:prstGeom prst="rtTriangle">
            <a:avLst/>
          </a:prstGeom>
          <a:blipFill>
            <a:blip r:embed="rId25"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Łącznik prostoliniow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26F70B4-40D9-43B4-A9F3-E7814A817B73}" type="datetimeFigureOut">
              <a:rPr lang="pl-PL" smtClean="0"/>
              <a:pPr/>
              <a:t>2019-05-05</a:t>
            </a:fld>
            <a:endParaRPr lang="pl-PL"/>
          </a:p>
        </p:txBody>
      </p:sp>
      <p:sp>
        <p:nvSpPr>
          <p:cNvPr id="22" name="Symbol zastępczy stopki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l-PL"/>
          </a:p>
        </p:txBody>
      </p:sp>
      <p:sp>
        <p:nvSpPr>
          <p:cNvPr id="18" name="Symbol zastępczy numeru slajd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59E71A6-0C02-4DE9-9A99-731FD69F450C}"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 id="2147483734" r:id="rId16"/>
    <p:sldLayoutId id="2147483735" r:id="rId17"/>
    <p:sldLayoutId id="2147483738" r:id="rId18"/>
    <p:sldLayoutId id="2147483739" r:id="rId19"/>
    <p:sldLayoutId id="2147483740" r:id="rId20"/>
    <p:sldLayoutId id="2147483741" r:id="rId21"/>
    <p:sldLayoutId id="2147483743" r:id="rId22"/>
    <p:sldLayoutId id="2147483746" r:id="rId23"/>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Ubezpieczenie wypadkowe</a:t>
            </a:r>
            <a:endParaRPr lang="pl-PL" dirty="0"/>
          </a:p>
        </p:txBody>
      </p:sp>
      <p:sp>
        <p:nvSpPr>
          <p:cNvPr id="3" name="Podtytuł 2"/>
          <p:cNvSpPr>
            <a:spLocks noGrp="1"/>
          </p:cNvSpPr>
          <p:nvPr>
            <p:ph type="subTitle" idx="1"/>
          </p:nvPr>
        </p:nvSpPr>
        <p:spPr/>
        <p:txBody>
          <a:bodyPr/>
          <a:lstStyle/>
          <a:p>
            <a:r>
              <a:rPr lang="pl-PL" dirty="0">
                <a:latin typeface="Bookman Old Style" pitchFamily="18" charset="0"/>
              </a:rPr>
              <a:t>d</a:t>
            </a:r>
            <a:r>
              <a:rPr lang="pl-PL" smtClean="0">
                <a:latin typeface="Bookman Old Style" pitchFamily="18" charset="0"/>
              </a:rPr>
              <a:t>r </a:t>
            </a:r>
            <a:r>
              <a:rPr lang="pl-PL" dirty="0" smtClean="0">
                <a:latin typeface="Bookman Old Style" pitchFamily="18" charset="0"/>
              </a:rPr>
              <a:t>Eliza Mazurczak-Jasińska</a:t>
            </a:r>
            <a:endParaRPr lang="pl-PL" dirty="0">
              <a:latin typeface="Bookman Old Style" pitchFamily="18" charset="0"/>
            </a:endParaRPr>
          </a:p>
        </p:txBody>
      </p:sp>
    </p:spTree>
    <p:extLst>
      <p:ext uri="{BB962C8B-B14F-4D97-AF65-F5344CB8AC3E}">
        <p14:creationId xmlns:p14="http://schemas.microsoft.com/office/powerpoint/2010/main" val="3033428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chor="ctr"/>
          <a:lstStyle/>
          <a:p>
            <a:pPr marL="109728" indent="0">
              <a:buNone/>
            </a:pPr>
            <a:endParaRPr lang="pl-PL" dirty="0"/>
          </a:p>
          <a:p>
            <a:pPr marL="109728" indent="0" algn="ctr">
              <a:buNone/>
            </a:pPr>
            <a:r>
              <a:rPr lang="pl-PL" b="1" dirty="0" smtClean="0"/>
              <a:t>Wypadek </a:t>
            </a:r>
            <a:r>
              <a:rPr lang="pl-PL" b="1" dirty="0"/>
              <a:t>przy </a:t>
            </a:r>
            <a:r>
              <a:rPr lang="pl-PL" b="1" dirty="0" smtClean="0"/>
              <a:t>pracy</a:t>
            </a:r>
          </a:p>
          <a:p>
            <a:endParaRPr lang="pl-PL" dirty="0"/>
          </a:p>
          <a:p>
            <a:pPr>
              <a:buFont typeface="Wingdings" panose="05000000000000000000" pitchFamily="2" charset="2"/>
              <a:buChar char="Ø"/>
            </a:pPr>
            <a:r>
              <a:rPr lang="pl-PL" dirty="0" smtClean="0"/>
              <a:t> </a:t>
            </a:r>
            <a:r>
              <a:rPr lang="pl-PL" dirty="0"/>
              <a:t>pracowniczy (art. 3 ust. </a:t>
            </a:r>
            <a:r>
              <a:rPr lang="pl-PL" dirty="0" smtClean="0"/>
              <a:t>1 ustawy wypadkowej),</a:t>
            </a:r>
          </a:p>
          <a:p>
            <a:pPr marL="109728" indent="0">
              <a:buNone/>
            </a:pPr>
            <a:endParaRPr lang="pl-PL" dirty="0"/>
          </a:p>
          <a:p>
            <a:pPr>
              <a:buFont typeface="Wingdings" panose="05000000000000000000" pitchFamily="2" charset="2"/>
              <a:buChar char="Ø"/>
            </a:pPr>
            <a:r>
              <a:rPr lang="pl-PL" i="1" dirty="0" smtClean="0"/>
              <a:t>niepracowniczy </a:t>
            </a:r>
            <a:r>
              <a:rPr lang="pl-PL" i="1" dirty="0"/>
              <a:t>(art. 3 ust. </a:t>
            </a:r>
            <a:r>
              <a:rPr lang="pl-PL" i="1" dirty="0" smtClean="0"/>
              <a:t>3 </a:t>
            </a:r>
            <a:r>
              <a:rPr lang="pl-PL" i="1" dirty="0" smtClean="0"/>
              <a:t>ustawy wypadkowej</a:t>
            </a:r>
            <a:r>
              <a:rPr lang="pl-PL" i="1" dirty="0" smtClean="0"/>
              <a:t>).</a:t>
            </a:r>
            <a:endParaRPr lang="pl-PL" i="1" dirty="0"/>
          </a:p>
        </p:txBody>
      </p:sp>
    </p:spTree>
    <p:extLst>
      <p:ext uri="{BB962C8B-B14F-4D97-AF65-F5344CB8AC3E}">
        <p14:creationId xmlns:p14="http://schemas.microsoft.com/office/powerpoint/2010/main" val="2416876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chor="ctr">
            <a:normAutofit/>
          </a:bodyPr>
          <a:lstStyle/>
          <a:p>
            <a:pPr marL="0" indent="0" algn="ctr">
              <a:buNone/>
            </a:pPr>
            <a:endParaRPr lang="pl-PL" b="1" u="sng" dirty="0" smtClean="0"/>
          </a:p>
          <a:p>
            <a:pPr marL="0" indent="0" algn="ctr">
              <a:buNone/>
            </a:pPr>
            <a:r>
              <a:rPr lang="pl-PL" b="1" u="sng" dirty="0" smtClean="0"/>
              <a:t>Pojęcie </a:t>
            </a:r>
            <a:r>
              <a:rPr lang="pl-PL" b="1" u="sng" dirty="0"/>
              <a:t>wypadku przy pracy </a:t>
            </a:r>
            <a:endParaRPr lang="pl-PL" b="1" u="sng" dirty="0" smtClean="0"/>
          </a:p>
          <a:p>
            <a:pPr marL="0" indent="0" algn="ctr">
              <a:buNone/>
            </a:pPr>
            <a:r>
              <a:rPr lang="pl-PL" dirty="0" smtClean="0"/>
              <a:t>(</a:t>
            </a:r>
            <a:r>
              <a:rPr lang="pl-PL" dirty="0"/>
              <a:t>art. </a:t>
            </a:r>
            <a:r>
              <a:rPr lang="pl-PL" dirty="0" smtClean="0"/>
              <a:t>3 ustawy </a:t>
            </a:r>
            <a:r>
              <a:rPr lang="pl-PL" dirty="0"/>
              <a:t>wypadkowej)</a:t>
            </a:r>
            <a:endParaRPr lang="pl-PL" dirty="0" smtClean="0"/>
          </a:p>
          <a:p>
            <a:pPr marL="0" indent="0">
              <a:buNone/>
            </a:pPr>
            <a:endParaRPr lang="pl-PL" sz="2000" dirty="0"/>
          </a:p>
          <a:p>
            <a:pPr marL="109728" indent="0">
              <a:buNone/>
            </a:pPr>
            <a:r>
              <a:rPr lang="pl-PL" dirty="0"/>
              <a:t>Elementy konstrukcyjne definicji wypadku przy pracy:</a:t>
            </a:r>
          </a:p>
          <a:p>
            <a:r>
              <a:rPr lang="pl-PL" dirty="0" smtClean="0"/>
              <a:t>nagłe </a:t>
            </a:r>
            <a:r>
              <a:rPr lang="pl-PL" dirty="0"/>
              <a:t>zdarzenie,</a:t>
            </a:r>
          </a:p>
          <a:p>
            <a:r>
              <a:rPr lang="pl-PL" dirty="0" smtClean="0"/>
              <a:t>przyczyna </a:t>
            </a:r>
            <a:r>
              <a:rPr lang="pl-PL" dirty="0"/>
              <a:t>zewnętrzna,</a:t>
            </a:r>
          </a:p>
          <a:p>
            <a:r>
              <a:rPr lang="pl-PL" dirty="0" smtClean="0"/>
              <a:t>uraz </a:t>
            </a:r>
            <a:r>
              <a:rPr lang="pl-PL" dirty="0"/>
              <a:t>lub śmierć,</a:t>
            </a:r>
          </a:p>
          <a:p>
            <a:r>
              <a:rPr lang="pl-PL" dirty="0" smtClean="0"/>
              <a:t>związek </a:t>
            </a:r>
            <a:r>
              <a:rPr lang="pl-PL" dirty="0"/>
              <a:t>z pracą.</a:t>
            </a:r>
          </a:p>
        </p:txBody>
      </p:sp>
    </p:spTree>
    <p:extLst>
      <p:ext uri="{BB962C8B-B14F-4D97-AF65-F5344CB8AC3E}">
        <p14:creationId xmlns:p14="http://schemas.microsoft.com/office/powerpoint/2010/main" val="3561122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 calcmode="lin" valueType="num">
                                      <p:cBhvr additive="base">
                                        <p:cTn id="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anim calcmode="lin" valueType="num">
                                      <p:cBhvr additive="base">
                                        <p:cTn id="1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anim calcmode="lin" valueType="num">
                                      <p:cBhvr additive="base">
                                        <p:cTn id="2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chor="ctr"/>
          <a:lstStyle/>
          <a:p>
            <a:pPr marL="109728" indent="0" algn="ctr">
              <a:buNone/>
            </a:pPr>
            <a:r>
              <a:rPr lang="pl-PL" u="sng" dirty="0"/>
              <a:t>Powiązania wynikające z definicji wypadku przy </a:t>
            </a:r>
            <a:r>
              <a:rPr lang="pl-PL" u="sng" dirty="0" smtClean="0"/>
              <a:t>pracy</a:t>
            </a:r>
            <a:endParaRPr lang="pl-PL" u="sng" dirty="0"/>
          </a:p>
          <a:p>
            <a:pPr marL="109728" indent="0">
              <a:buNone/>
            </a:pPr>
            <a:endParaRPr lang="pl-PL" sz="2400" dirty="0"/>
          </a:p>
          <a:p>
            <a:pPr marL="109728" indent="0">
              <a:buNone/>
            </a:pPr>
            <a:r>
              <a:rPr lang="pl-PL" sz="2400" dirty="0"/>
              <a:t>P</a:t>
            </a:r>
            <a:r>
              <a:rPr lang="pl-PL" sz="2400" dirty="0" smtClean="0"/>
              <a:t>rzyczyna </a:t>
            </a:r>
            <a:r>
              <a:rPr lang="pl-PL" sz="2400" dirty="0"/>
              <a:t>zewnętrzna nagłego zdarzenia, które ma związek z pracą  i powoduje uraz lub </a:t>
            </a:r>
            <a:r>
              <a:rPr lang="pl-PL" sz="2400" dirty="0" smtClean="0"/>
              <a:t>śmierć</a:t>
            </a:r>
          </a:p>
          <a:p>
            <a:pPr marL="109728" indent="0">
              <a:buNone/>
            </a:pPr>
            <a:r>
              <a:rPr lang="pl-PL" sz="2400" dirty="0" smtClean="0"/>
              <a:t>czyli</a:t>
            </a:r>
          </a:p>
          <a:p>
            <a:pPr marL="109728" indent="0">
              <a:buNone/>
            </a:pPr>
            <a:r>
              <a:rPr lang="pl-PL" sz="2400" dirty="0" smtClean="0"/>
              <a:t>1. przyczyna </a:t>
            </a:r>
            <a:r>
              <a:rPr lang="pl-PL" sz="2400" dirty="0"/>
              <a:t>zewnętrzna - nagłe zdarzenie nią wywołane</a:t>
            </a:r>
            <a:r>
              <a:rPr lang="pl-PL" sz="2400" dirty="0" smtClean="0"/>
              <a:t>.</a:t>
            </a:r>
          </a:p>
          <a:p>
            <a:pPr marL="109728" indent="0">
              <a:buNone/>
            </a:pPr>
            <a:r>
              <a:rPr lang="pl-PL" sz="2400" dirty="0" smtClean="0"/>
              <a:t>2. nagłe </a:t>
            </a:r>
            <a:r>
              <a:rPr lang="pl-PL" sz="2400" dirty="0"/>
              <a:t>zdarzenie, które ma związek z pracą.</a:t>
            </a:r>
          </a:p>
          <a:p>
            <a:pPr marL="109728" indent="0">
              <a:buNone/>
            </a:pPr>
            <a:r>
              <a:rPr lang="pl-PL" sz="2400" dirty="0" smtClean="0"/>
              <a:t>3. nagłe </a:t>
            </a:r>
            <a:r>
              <a:rPr lang="pl-PL" sz="2400" dirty="0"/>
              <a:t>zdarzenie, mające związek z pracą, powoduje uraz lub śmierć.</a:t>
            </a:r>
          </a:p>
          <a:p>
            <a:endParaRPr lang="pl-PL" dirty="0"/>
          </a:p>
        </p:txBody>
      </p:sp>
    </p:spTree>
    <p:extLst>
      <p:ext uri="{BB962C8B-B14F-4D97-AF65-F5344CB8AC3E}">
        <p14:creationId xmlns:p14="http://schemas.microsoft.com/office/powerpoint/2010/main" val="2334507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chor="ctr">
            <a:normAutofit/>
          </a:bodyPr>
          <a:lstStyle/>
          <a:p>
            <a:pPr marL="109728" indent="0">
              <a:buNone/>
            </a:pPr>
            <a:r>
              <a:rPr lang="pl-PL" sz="2400" dirty="0" smtClean="0"/>
              <a:t>Wypadek przy pracy jako </a:t>
            </a:r>
            <a:r>
              <a:rPr lang="pl-PL" sz="2400" b="1" dirty="0" smtClean="0"/>
              <a:t>nagłe zdarzenie</a:t>
            </a:r>
            <a:r>
              <a:rPr lang="pl-PL" sz="2400" dirty="0" smtClean="0"/>
              <a:t>:</a:t>
            </a:r>
          </a:p>
          <a:p>
            <a:pPr>
              <a:buFont typeface="Wingdings" panose="05000000000000000000" pitchFamily="2" charset="2"/>
              <a:buChar char="ü"/>
            </a:pPr>
            <a:r>
              <a:rPr lang="pl-PL" sz="2000" dirty="0"/>
              <a:t>niespodziewane, nieoczekiwane doznanie urazu lub </a:t>
            </a:r>
            <a:r>
              <a:rPr lang="pl-PL" sz="2000" dirty="0" smtClean="0"/>
              <a:t>śmierci</a:t>
            </a:r>
            <a:r>
              <a:rPr lang="pl-PL" sz="2000" dirty="0"/>
              <a:t>;</a:t>
            </a:r>
            <a:endParaRPr lang="pl-PL" sz="2000" dirty="0" smtClean="0"/>
          </a:p>
          <a:p>
            <a:pPr>
              <a:buFont typeface="Wingdings" panose="05000000000000000000" pitchFamily="2" charset="2"/>
              <a:buChar char="ü"/>
            </a:pPr>
            <a:r>
              <a:rPr lang="pl-PL" sz="2000" dirty="0"/>
              <a:t>nagłość musi dotyczyć samego zdarzenia, a nie skutku - urazu lub </a:t>
            </a:r>
            <a:r>
              <a:rPr lang="pl-PL" sz="2000" dirty="0" smtClean="0"/>
              <a:t>śmierci;</a:t>
            </a:r>
            <a:endParaRPr lang="pl-PL" sz="2000" dirty="0"/>
          </a:p>
          <a:p>
            <a:pPr>
              <a:buFont typeface="Wingdings" panose="05000000000000000000" pitchFamily="2" charset="2"/>
              <a:buChar char="ü"/>
            </a:pPr>
            <a:r>
              <a:rPr lang="pl-PL" sz="2000" dirty="0" smtClean="0"/>
              <a:t>czas </a:t>
            </a:r>
            <a:r>
              <a:rPr lang="pl-PL" sz="2000" dirty="0"/>
              <a:t>zdarzenia, </a:t>
            </a:r>
            <a:r>
              <a:rPr lang="pl-PL" sz="2000" dirty="0" smtClean="0"/>
              <a:t>nie jest identyczny </a:t>
            </a:r>
            <a:r>
              <a:rPr lang="pl-PL" sz="2000" dirty="0"/>
              <a:t>z czasem działania przyczyny </a:t>
            </a:r>
            <a:r>
              <a:rPr lang="pl-PL" sz="2000" dirty="0" smtClean="0"/>
              <a:t>zewnętrznej;</a:t>
            </a:r>
          </a:p>
          <a:p>
            <a:pPr>
              <a:buFont typeface="Wingdings" panose="05000000000000000000" pitchFamily="2" charset="2"/>
              <a:buChar char="ü"/>
            </a:pPr>
            <a:r>
              <a:rPr lang="pl-PL" sz="2000" dirty="0" smtClean="0"/>
              <a:t>dla </a:t>
            </a:r>
            <a:r>
              <a:rPr lang="pl-PL" sz="2000" dirty="0"/>
              <a:t>uznania zdarzenia za wypadek przy pracy nie wymaga się jednoczesnego wystąpienia przyczyny i </a:t>
            </a:r>
            <a:r>
              <a:rPr lang="pl-PL" sz="2000" dirty="0" smtClean="0"/>
              <a:t>skutku;</a:t>
            </a:r>
          </a:p>
          <a:p>
            <a:pPr>
              <a:buFont typeface="Wingdings" panose="05000000000000000000" pitchFamily="2" charset="2"/>
              <a:buChar char="ü"/>
            </a:pPr>
            <a:r>
              <a:rPr lang="pl-PL" sz="2000" dirty="0"/>
              <a:t>w</a:t>
            </a:r>
            <a:r>
              <a:rPr lang="pl-PL" sz="2000" dirty="0" smtClean="0"/>
              <a:t>  starszym orzecznictwie przyjmowano, że zdarzenie przebiega </a:t>
            </a:r>
            <a:r>
              <a:rPr lang="pl-PL" sz="2000" dirty="0"/>
              <a:t>w czasie nie dłuższym niż trwanie dnia </a:t>
            </a:r>
            <a:r>
              <a:rPr lang="pl-PL" sz="2000" dirty="0" smtClean="0"/>
              <a:t>pracy, obecnie możliwe </a:t>
            </a:r>
            <a:r>
              <a:rPr lang="pl-PL" sz="2000" dirty="0"/>
              <a:t>„</a:t>
            </a:r>
            <a:r>
              <a:rPr lang="pl-PL" sz="2000" dirty="0" smtClean="0"/>
              <a:t>kumulowanie” </a:t>
            </a:r>
            <a:r>
              <a:rPr lang="pl-PL" sz="2000" dirty="0"/>
              <a:t>się tego negatywnego dla zdrowia pracownika czynnika </a:t>
            </a:r>
            <a:r>
              <a:rPr lang="pl-PL" sz="2000" dirty="0" smtClean="0"/>
              <a:t>(np. przemęczenie</a:t>
            </a:r>
            <a:r>
              <a:rPr lang="pl-PL" sz="2000" dirty="0"/>
              <a:t>) i jego przerodzenie w sprawczą przyczynę wypadku przy </a:t>
            </a:r>
            <a:r>
              <a:rPr lang="pl-PL" sz="2000" dirty="0" smtClean="0"/>
              <a:t>pracy.</a:t>
            </a:r>
          </a:p>
          <a:p>
            <a:pPr>
              <a:buFontTx/>
              <a:buChar char="-"/>
            </a:pPr>
            <a:endParaRPr lang="pl-PL" dirty="0"/>
          </a:p>
          <a:p>
            <a:pPr marL="109728" indent="0">
              <a:buNone/>
            </a:pPr>
            <a:endParaRPr lang="pl-PL" dirty="0"/>
          </a:p>
        </p:txBody>
      </p:sp>
    </p:spTree>
    <p:extLst>
      <p:ext uri="{BB962C8B-B14F-4D97-AF65-F5344CB8AC3E}">
        <p14:creationId xmlns:p14="http://schemas.microsoft.com/office/powerpoint/2010/main" val="384023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chor="t">
            <a:normAutofit/>
          </a:bodyPr>
          <a:lstStyle/>
          <a:p>
            <a:pPr marL="109728" indent="0" algn="ctr">
              <a:buNone/>
            </a:pPr>
            <a:r>
              <a:rPr lang="pl-PL" sz="2400" dirty="0" smtClean="0"/>
              <a:t>Wypadek przy pracy (c.d.)</a:t>
            </a:r>
          </a:p>
          <a:p>
            <a:pPr marL="109728" indent="0" algn="ctr">
              <a:buNone/>
            </a:pPr>
            <a:r>
              <a:rPr lang="pl-PL" sz="2400" dirty="0" smtClean="0"/>
              <a:t>Nagłe zdarzenie spowodowane </a:t>
            </a:r>
            <a:r>
              <a:rPr lang="pl-PL" sz="2400" b="1" dirty="0" smtClean="0"/>
              <a:t>przyczyną zewnętrzną:</a:t>
            </a:r>
          </a:p>
          <a:p>
            <a:pPr algn="just">
              <a:buFont typeface="Wingdings" panose="05000000000000000000" pitchFamily="2" charset="2"/>
              <a:buChar char="ü"/>
            </a:pPr>
            <a:r>
              <a:rPr lang="pl-PL" sz="2000" dirty="0"/>
              <a:t>bez wystąpienia przyczyny zewnętrznej nagłe zdarzenie nie przybierze postaci wypadku w rozumieniu ustawy</a:t>
            </a:r>
            <a:r>
              <a:rPr lang="pl-PL" sz="2000" dirty="0" smtClean="0"/>
              <a:t>;</a:t>
            </a:r>
          </a:p>
          <a:p>
            <a:pPr algn="just">
              <a:buFont typeface="Wingdings" panose="05000000000000000000" pitchFamily="2" charset="2"/>
              <a:buChar char="ü"/>
            </a:pPr>
            <a:r>
              <a:rPr lang="pl-PL" sz="2000" dirty="0"/>
              <a:t>zjawisko pochodzące ze świata zewnętrznego, nie tkwiące w organizmie ubezpieczonego i nie wynikające z jego </a:t>
            </a:r>
            <a:r>
              <a:rPr lang="pl-PL" sz="2000" dirty="0" smtClean="0"/>
              <a:t>właściwości;</a:t>
            </a:r>
          </a:p>
          <a:p>
            <a:pPr algn="just">
              <a:buFont typeface="Wingdings" panose="05000000000000000000" pitchFamily="2" charset="2"/>
              <a:buChar char="ü"/>
            </a:pPr>
            <a:r>
              <a:rPr lang="pl-PL" sz="2000" dirty="0"/>
              <a:t>p</a:t>
            </a:r>
            <a:r>
              <a:rPr lang="pl-PL" sz="2000" dirty="0" smtClean="0"/>
              <a:t>rzykłady </a:t>
            </a:r>
            <a:r>
              <a:rPr lang="pl-PL" sz="2000" dirty="0"/>
              <a:t>: uszkadzające ciało zadziałanie sił przyrody, narzędzia pracy, maszyny, spadającego przedmiotu, czyn innej osoby, lecz także zawiniona lub mimowolna czynność samego poszkodowanego, np. potknięcie się, odruch, upadek, nawet na gładkiej powierzchni itp</a:t>
            </a:r>
            <a:r>
              <a:rPr lang="pl-PL" sz="2000" dirty="0" smtClean="0"/>
              <a:t>.;</a:t>
            </a:r>
          </a:p>
          <a:p>
            <a:pPr algn="just">
              <a:buFont typeface="Wingdings" panose="05000000000000000000" pitchFamily="2" charset="2"/>
              <a:buChar char="ü"/>
            </a:pPr>
            <a:r>
              <a:rPr lang="pl-PL" sz="2000" dirty="0"/>
              <a:t> </a:t>
            </a:r>
            <a:r>
              <a:rPr lang="pl-PL" sz="2000" dirty="0" smtClean="0"/>
              <a:t>nadmierny wysiłek (stres psychiczny) - przyjmuje </a:t>
            </a:r>
            <a:r>
              <a:rPr lang="pl-PL" sz="2000" dirty="0"/>
              <a:t>się, że wysiłek pracownika musi wynikać z zakłócenia przebiegu dnia </a:t>
            </a:r>
            <a:r>
              <a:rPr lang="pl-PL" sz="2000" dirty="0" smtClean="0"/>
              <a:t>pracy;</a:t>
            </a:r>
          </a:p>
          <a:p>
            <a:pPr algn="just">
              <a:buFont typeface="Wingdings" panose="05000000000000000000" pitchFamily="2" charset="2"/>
              <a:buChar char="ü"/>
            </a:pPr>
            <a:r>
              <a:rPr lang="pl-PL" sz="2000" dirty="0"/>
              <a:t>zewnętrzność istnieje nawet wtedy gdy przyczyna jest wynikiem zawinionego, sprowokowanego zachowania </a:t>
            </a:r>
            <a:r>
              <a:rPr lang="pl-PL" sz="2000" dirty="0" smtClean="0"/>
              <a:t>poszkodowanego;</a:t>
            </a:r>
          </a:p>
          <a:p>
            <a:pPr algn="just">
              <a:buFont typeface="Wingdings" panose="05000000000000000000" pitchFamily="2" charset="2"/>
              <a:buChar char="ü"/>
            </a:pPr>
            <a:r>
              <a:rPr lang="pl-PL" sz="2000" dirty="0"/>
              <a:t>wymóg zewnętrzności przyczyny wypadku przy pracy nie oznacza jednak, że ma ona być wyłączną </a:t>
            </a:r>
            <a:r>
              <a:rPr lang="pl-PL" sz="2000" dirty="0" smtClean="0"/>
              <a:t>przyczyną.</a:t>
            </a:r>
          </a:p>
          <a:p>
            <a:pPr algn="just">
              <a:buFont typeface="Wingdings" panose="05000000000000000000" pitchFamily="2" charset="2"/>
              <a:buChar char="ü"/>
            </a:pPr>
            <a:endParaRPr lang="pl-PL" dirty="0" smtClean="0"/>
          </a:p>
          <a:p>
            <a:pPr marL="109728" indent="0" algn="ctr">
              <a:buNone/>
            </a:pPr>
            <a:endParaRPr lang="pl-PL" u="sng" dirty="0"/>
          </a:p>
          <a:p>
            <a:pPr marL="109728" indent="0" algn="just">
              <a:buNone/>
            </a:pPr>
            <a:endParaRPr lang="pl-PL" u="sng" dirty="0" smtClean="0"/>
          </a:p>
        </p:txBody>
      </p:sp>
    </p:spTree>
    <p:extLst>
      <p:ext uri="{BB962C8B-B14F-4D97-AF65-F5344CB8AC3E}">
        <p14:creationId xmlns:p14="http://schemas.microsoft.com/office/powerpoint/2010/main" val="802191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 calcmode="lin" valueType="num">
                                      <p:cBhvr additive="base">
                                        <p:cTn id="3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chor="ctr"/>
          <a:lstStyle/>
          <a:p>
            <a:pPr marL="109728" indent="0">
              <a:buNone/>
            </a:pPr>
            <a:r>
              <a:rPr lang="pl-PL" dirty="0"/>
              <a:t>Nagłe  zdarzenie powodujące </a:t>
            </a:r>
            <a:r>
              <a:rPr lang="pl-PL" b="1" dirty="0"/>
              <a:t>uraz lub śmierć</a:t>
            </a:r>
            <a:r>
              <a:rPr lang="pl-PL" dirty="0" smtClean="0"/>
              <a:t>:</a:t>
            </a:r>
          </a:p>
          <a:p>
            <a:pPr marL="109728" indent="0">
              <a:buNone/>
            </a:pPr>
            <a:endParaRPr lang="pl-PL" dirty="0"/>
          </a:p>
          <a:p>
            <a:pPr>
              <a:buFont typeface="Wingdings" panose="05000000000000000000" pitchFamily="2" charset="2"/>
              <a:buChar char="ü"/>
            </a:pPr>
            <a:r>
              <a:rPr lang="pl-PL" dirty="0"/>
              <a:t>„uraz” - uszkodzenie tkanek ciała lub narządów człowieka wskutek działania czynnika zewnętrznego (art. 2 pkt 13 por. art. 3 ust. </a:t>
            </a:r>
            <a:r>
              <a:rPr lang="pl-PL" dirty="0" smtClean="0"/>
              <a:t>5 ustawy wypadkowej),</a:t>
            </a:r>
          </a:p>
          <a:p>
            <a:pPr marL="109728" indent="0">
              <a:buNone/>
            </a:pPr>
            <a:endParaRPr lang="pl-PL" dirty="0"/>
          </a:p>
          <a:p>
            <a:pPr marL="109728" indent="0">
              <a:buNone/>
            </a:pPr>
            <a:endParaRPr lang="pl-PL" dirty="0"/>
          </a:p>
        </p:txBody>
      </p:sp>
    </p:spTree>
    <p:extLst>
      <p:ext uri="{BB962C8B-B14F-4D97-AF65-F5344CB8AC3E}">
        <p14:creationId xmlns:p14="http://schemas.microsoft.com/office/powerpoint/2010/main" val="2577883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lgn="ctr">
              <a:buNone/>
            </a:pPr>
            <a:r>
              <a:rPr lang="pl-PL" dirty="0" smtClean="0"/>
              <a:t>Wypadek przy pracy c.d.</a:t>
            </a:r>
          </a:p>
          <a:p>
            <a:pPr marL="109728" indent="0">
              <a:buNone/>
            </a:pPr>
            <a:r>
              <a:rPr lang="pl-PL" dirty="0" smtClean="0"/>
              <a:t>Nagłe  </a:t>
            </a:r>
            <a:r>
              <a:rPr lang="pl-PL" dirty="0"/>
              <a:t>zdarzenie </a:t>
            </a:r>
            <a:r>
              <a:rPr lang="pl-PL" dirty="0" smtClean="0"/>
              <a:t>powodujące </a:t>
            </a:r>
            <a:r>
              <a:rPr lang="pl-PL" b="1" dirty="0"/>
              <a:t>uraz lub </a:t>
            </a:r>
            <a:r>
              <a:rPr lang="pl-PL" b="1" dirty="0" smtClean="0"/>
              <a:t>śmierć</a:t>
            </a:r>
            <a:r>
              <a:rPr lang="pl-PL" dirty="0" smtClean="0"/>
              <a:t>:</a:t>
            </a:r>
          </a:p>
          <a:p>
            <a:pPr marL="109728" indent="0">
              <a:buNone/>
            </a:pPr>
            <a:endParaRPr lang="pl-PL" dirty="0" smtClean="0"/>
          </a:p>
          <a:p>
            <a:pPr marL="109728" indent="0">
              <a:buNone/>
            </a:pPr>
            <a:endParaRPr lang="pl-PL" dirty="0"/>
          </a:p>
          <a:p>
            <a:pPr algn="just">
              <a:buFont typeface="Wingdings" panose="05000000000000000000" pitchFamily="2" charset="2"/>
              <a:buChar char="ü"/>
            </a:pPr>
            <a:r>
              <a:rPr lang="pl-PL" sz="2000" dirty="0" smtClean="0"/>
              <a:t>tylko </a:t>
            </a:r>
            <a:r>
              <a:rPr lang="pl-PL" sz="2000" dirty="0"/>
              <a:t>takie zdarzenie, które powoduje uraz lub </a:t>
            </a:r>
            <a:r>
              <a:rPr lang="pl-PL" sz="2000" dirty="0" smtClean="0"/>
              <a:t>śmierć. </a:t>
            </a:r>
            <a:r>
              <a:rPr lang="pl-PL" sz="2000" dirty="0"/>
              <a:t>N</a:t>
            </a:r>
            <a:r>
              <a:rPr lang="pl-PL" sz="2000" dirty="0" smtClean="0"/>
              <a:t>ie </a:t>
            </a:r>
            <a:r>
              <a:rPr lang="pl-PL" sz="2000" dirty="0"/>
              <a:t>jest możliwe zakwalifikowanie jako wypadku przy pracy choroby lub urazu (w sensie skutku) psychicznego, a także zawału serca spowodowanych czynnikami występującymi w środowisku </a:t>
            </a:r>
            <a:r>
              <a:rPr lang="pl-PL" sz="2000" dirty="0" smtClean="0"/>
              <a:t>pracy (I. Jędrasik – Jankowska);</a:t>
            </a:r>
          </a:p>
          <a:p>
            <a:pPr algn="just">
              <a:buFont typeface="Wingdings" panose="05000000000000000000" pitchFamily="2" charset="2"/>
              <a:buChar char="ü"/>
            </a:pPr>
            <a:r>
              <a:rPr lang="pl-PL" sz="2000" dirty="0" smtClean="0"/>
              <a:t>wprowadzenie </a:t>
            </a:r>
            <a:r>
              <a:rPr lang="pl-PL" sz="2000" dirty="0"/>
              <a:t>do definicji wypadku przy pracy przesłanki urazu nie oznacza, że wykluczone jest kwalifikowanie istotnego pogorszenia stanu zdrowia jako urazu i wypadku przy pracy w rozumieniu </a:t>
            </a:r>
            <a:r>
              <a:rPr lang="pl-PL" sz="2000" dirty="0" smtClean="0"/>
              <a:t>ustawy wypadkowej(SN).</a:t>
            </a:r>
            <a:endParaRPr lang="pl-PL" sz="2000" dirty="0"/>
          </a:p>
          <a:p>
            <a:pPr algn="just">
              <a:buFont typeface="Wingdings" panose="05000000000000000000" pitchFamily="2" charset="2"/>
              <a:buChar char="ü"/>
            </a:pPr>
            <a:endParaRPr lang="pl-PL" dirty="0"/>
          </a:p>
        </p:txBody>
      </p:sp>
    </p:spTree>
    <p:extLst>
      <p:ext uri="{BB962C8B-B14F-4D97-AF65-F5344CB8AC3E}">
        <p14:creationId xmlns:p14="http://schemas.microsoft.com/office/powerpoint/2010/main" val="2042916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chor="ctr"/>
          <a:lstStyle/>
          <a:p>
            <a:pPr marL="109728" indent="0" algn="ctr">
              <a:buNone/>
            </a:pPr>
            <a:r>
              <a:rPr lang="pl-PL" dirty="0" smtClean="0"/>
              <a:t>Wypadek przy pracy c.d.</a:t>
            </a:r>
          </a:p>
          <a:p>
            <a:pPr marL="109728" indent="0">
              <a:buNone/>
            </a:pPr>
            <a:r>
              <a:rPr lang="pl-PL" sz="2400" dirty="0" smtClean="0"/>
              <a:t>Związek </a:t>
            </a:r>
            <a:r>
              <a:rPr lang="pl-PL" sz="2400" dirty="0"/>
              <a:t>z </a:t>
            </a:r>
            <a:r>
              <a:rPr lang="pl-PL" sz="2400" dirty="0" smtClean="0"/>
              <a:t>pracą:</a:t>
            </a:r>
          </a:p>
          <a:p>
            <a:pPr marL="109728" indent="0">
              <a:buNone/>
            </a:pPr>
            <a:endParaRPr lang="pl-PL" sz="2400" dirty="0" smtClean="0"/>
          </a:p>
          <a:p>
            <a:pPr algn="just">
              <a:buFont typeface="Wingdings" panose="05000000000000000000" pitchFamily="2" charset="2"/>
              <a:buChar char="ü"/>
            </a:pPr>
            <a:r>
              <a:rPr lang="pl-PL" sz="2400" dirty="0" smtClean="0"/>
              <a:t>normatywny -  </a:t>
            </a:r>
            <a:r>
              <a:rPr lang="pl-PL" sz="2400" dirty="0"/>
              <a:t>ustawodawca wskazuje jakie zdarzenia mają związek z pracą, o jego </a:t>
            </a:r>
            <a:r>
              <a:rPr lang="pl-PL" sz="2400" dirty="0" smtClean="0"/>
              <a:t>istnieniu </a:t>
            </a:r>
            <a:r>
              <a:rPr lang="pl-PL" sz="2400" dirty="0"/>
              <a:t>decydują przepisy, a nie prawidłowości w świecie </a:t>
            </a:r>
            <a:r>
              <a:rPr lang="pl-PL" sz="2400" dirty="0" smtClean="0"/>
              <a:t>naturalnym;</a:t>
            </a:r>
          </a:p>
          <a:p>
            <a:pPr algn="just">
              <a:buFont typeface="Wingdings" panose="05000000000000000000" pitchFamily="2" charset="2"/>
              <a:buChar char="ü"/>
            </a:pPr>
            <a:r>
              <a:rPr lang="pl-PL" sz="2400" dirty="0"/>
              <a:t>n</a:t>
            </a:r>
            <a:r>
              <a:rPr lang="pl-PL" sz="2400" dirty="0" smtClean="0"/>
              <a:t>ormatywny </a:t>
            </a:r>
            <a:r>
              <a:rPr lang="pl-PL" sz="2400" dirty="0"/>
              <a:t>związek wypadku z pracą oznacza, że wypadek nie musi być adekwatnym skutkiem świadczenia </a:t>
            </a:r>
            <a:r>
              <a:rPr lang="pl-PL" sz="2400" dirty="0" smtClean="0"/>
              <a:t>pracy;</a:t>
            </a:r>
          </a:p>
          <a:p>
            <a:pPr algn="just">
              <a:buFont typeface="Wingdings" panose="05000000000000000000" pitchFamily="2" charset="2"/>
              <a:buChar char="ü"/>
            </a:pPr>
            <a:r>
              <a:rPr lang="pl-PL" sz="2400" dirty="0"/>
              <a:t>za wypadki przy pracy uznać również wypadki, które nie pozostają w związku przyczynowym z </a:t>
            </a:r>
            <a:r>
              <a:rPr lang="pl-PL" sz="2400" dirty="0" smtClean="0"/>
              <a:t>„pracą</a:t>
            </a:r>
            <a:r>
              <a:rPr lang="pl-PL" sz="2400" dirty="0"/>
              <a:t>", choć są z nią w innym związku: </a:t>
            </a:r>
            <a:r>
              <a:rPr lang="pl-PL" sz="2400" u="sng" dirty="0"/>
              <a:t>miejscowym, czasowym, </a:t>
            </a:r>
            <a:r>
              <a:rPr lang="pl-PL" sz="2400" u="sng" dirty="0" smtClean="0"/>
              <a:t>funkcjonalnym;</a:t>
            </a:r>
          </a:p>
          <a:p>
            <a:pPr algn="just">
              <a:buFont typeface="Wingdings" panose="05000000000000000000" pitchFamily="2" charset="2"/>
              <a:buChar char="ü"/>
            </a:pPr>
            <a:r>
              <a:rPr lang="pl-PL" sz="2400" dirty="0"/>
              <a:t>uraz lub śmierć mogą być spowodowane zdarzeniem obcym procesowi pracy, np. uderzenie pioruna.</a:t>
            </a:r>
            <a:endParaRPr lang="pl-PL" sz="2400" dirty="0" smtClean="0"/>
          </a:p>
          <a:p>
            <a:pPr marL="109728" indent="0" algn="just">
              <a:buNone/>
            </a:pPr>
            <a:endParaRPr lang="pl-PL" dirty="0"/>
          </a:p>
        </p:txBody>
      </p:sp>
    </p:spTree>
    <p:extLst>
      <p:ext uri="{BB962C8B-B14F-4D97-AF65-F5344CB8AC3E}">
        <p14:creationId xmlns:p14="http://schemas.microsoft.com/office/powerpoint/2010/main" val="3613944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ctr">
              <a:buNone/>
            </a:pPr>
            <a:r>
              <a:rPr lang="pl-PL" dirty="0" smtClean="0"/>
              <a:t>Wypadek przy pracy c.d.</a:t>
            </a:r>
          </a:p>
          <a:p>
            <a:pPr marL="109728" indent="0" algn="just">
              <a:buNone/>
            </a:pPr>
            <a:r>
              <a:rPr lang="pl-PL" dirty="0"/>
              <a:t>z</a:t>
            </a:r>
            <a:r>
              <a:rPr lang="pl-PL" dirty="0" smtClean="0"/>
              <a:t>wiązek z pracą c.d.</a:t>
            </a:r>
          </a:p>
          <a:p>
            <a:pPr marL="109728" indent="0" algn="just">
              <a:buNone/>
            </a:pPr>
            <a:endParaRPr lang="pl-PL" dirty="0"/>
          </a:p>
          <a:p>
            <a:pPr marL="109728" indent="0" algn="just">
              <a:buNone/>
            </a:pPr>
            <a:r>
              <a:rPr lang="pl-PL" dirty="0" smtClean="0"/>
              <a:t>1)	podczas </a:t>
            </a:r>
            <a:r>
              <a:rPr lang="pl-PL" dirty="0"/>
              <a:t>lub w związku z wykonywaniem przez pracownika zwykłych czynności lub poleceń </a:t>
            </a:r>
            <a:r>
              <a:rPr lang="pl-PL" dirty="0" smtClean="0"/>
              <a:t>przełożonych;</a:t>
            </a:r>
            <a:endParaRPr lang="pl-PL" dirty="0"/>
          </a:p>
          <a:p>
            <a:pPr marL="109728" indent="0" algn="just">
              <a:buNone/>
            </a:pPr>
            <a:r>
              <a:rPr lang="pl-PL" dirty="0"/>
              <a:t>2)	podczas lub w związku z wykonywaniem przez pracownika czynności na rzecz pracodawcy, nawet bez </a:t>
            </a:r>
            <a:r>
              <a:rPr lang="pl-PL" dirty="0" smtClean="0"/>
              <a:t>polecenia;</a:t>
            </a:r>
          </a:p>
          <a:p>
            <a:pPr marL="109728" indent="0" algn="just">
              <a:buNone/>
            </a:pPr>
            <a:r>
              <a:rPr lang="pl-PL" dirty="0"/>
              <a:t>3)	w czasie pozostawania pracownika w dyspozycji pracodawcy w drodze między siedzibą pracodawcy a miejscem wykonywania obowiązku wynikającego ze stosunku </a:t>
            </a:r>
            <a:r>
              <a:rPr lang="pl-PL" dirty="0" smtClean="0"/>
              <a:t>pracy.</a:t>
            </a:r>
            <a:endParaRPr lang="pl-PL" dirty="0"/>
          </a:p>
          <a:p>
            <a:pPr marL="109728" indent="0" algn="just">
              <a:buNone/>
            </a:pPr>
            <a:endParaRPr lang="pl-PL" dirty="0"/>
          </a:p>
        </p:txBody>
      </p:sp>
    </p:spTree>
    <p:extLst>
      <p:ext uri="{BB962C8B-B14F-4D97-AF65-F5344CB8AC3E}">
        <p14:creationId xmlns:p14="http://schemas.microsoft.com/office/powerpoint/2010/main" val="1654749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chor="ctr"/>
          <a:lstStyle/>
          <a:p>
            <a:pPr marL="109728" indent="0" algn="ctr">
              <a:buNone/>
            </a:pPr>
            <a:r>
              <a:rPr lang="pl-PL" u="sng" dirty="0"/>
              <a:t>Zerwanie związku z </a:t>
            </a:r>
            <a:r>
              <a:rPr lang="pl-PL" u="sng" dirty="0" smtClean="0"/>
              <a:t>pracą</a:t>
            </a:r>
          </a:p>
          <a:p>
            <a:pPr marL="109728" indent="0" algn="ctr">
              <a:buNone/>
            </a:pPr>
            <a:endParaRPr lang="pl-PL" u="sng" dirty="0" smtClean="0"/>
          </a:p>
          <a:p>
            <a:pPr algn="just">
              <a:buFont typeface="Wingdings" panose="05000000000000000000" pitchFamily="2" charset="2"/>
              <a:buChar char="ü"/>
            </a:pPr>
            <a:r>
              <a:rPr lang="pl-PL" sz="2200" dirty="0" smtClean="0"/>
              <a:t>czynności </a:t>
            </a:r>
            <a:r>
              <a:rPr lang="pl-PL" sz="2200" dirty="0"/>
              <a:t>niepozostające w związku z pracą, </a:t>
            </a:r>
            <a:r>
              <a:rPr lang="pl-PL" sz="2200" dirty="0" smtClean="0"/>
              <a:t>to takie </a:t>
            </a:r>
            <a:r>
              <a:rPr lang="pl-PL" sz="2200" dirty="0"/>
              <a:t>czynności pracownika, które </a:t>
            </a:r>
            <a:r>
              <a:rPr lang="pl-PL" sz="2200" dirty="0" smtClean="0"/>
              <a:t>mimo </a:t>
            </a:r>
            <a:r>
              <a:rPr lang="pl-PL" sz="2200" dirty="0"/>
              <a:t>jego przebywania w czasie przeznaczonym na pracę na terenie zakładu pracy - zrywają "wewnętrzny związek z zatrudnieniem",  "przejście ze sfery spraw związanych z pracą do sfery spraw osobistych nieobjętych ubezpieczeniem"; </a:t>
            </a:r>
            <a:endParaRPr lang="pl-PL" sz="2200" dirty="0" smtClean="0"/>
          </a:p>
          <a:p>
            <a:pPr algn="just">
              <a:buFont typeface="Wingdings" panose="05000000000000000000" pitchFamily="2" charset="2"/>
              <a:buChar char="ü"/>
            </a:pPr>
            <a:endParaRPr lang="pl-PL" sz="2200" dirty="0" smtClean="0"/>
          </a:p>
          <a:p>
            <a:pPr algn="just">
              <a:buFont typeface="Wingdings" panose="05000000000000000000" pitchFamily="2" charset="2"/>
              <a:buChar char="ü"/>
            </a:pPr>
            <a:r>
              <a:rPr lang="pl-PL" sz="2200" dirty="0"/>
              <a:t>np. udział pracownika w wywołanej przez niego bójce, samowolne opuszczenie stanowiska pracy, wykonywanie bez zezwolenia prac dla celów prywatnych (tzw. fucha</a:t>
            </a:r>
            <a:r>
              <a:rPr lang="pl-PL" sz="2200" dirty="0" smtClean="0"/>
              <a:t>).</a:t>
            </a:r>
          </a:p>
          <a:p>
            <a:pPr algn="just">
              <a:buFont typeface="Wingdings" panose="05000000000000000000" pitchFamily="2" charset="2"/>
              <a:buChar char="ü"/>
            </a:pPr>
            <a:endParaRPr lang="pl-PL" dirty="0"/>
          </a:p>
        </p:txBody>
      </p:sp>
    </p:spTree>
    <p:extLst>
      <p:ext uri="{BB962C8B-B14F-4D97-AF65-F5344CB8AC3E}">
        <p14:creationId xmlns:p14="http://schemas.microsoft.com/office/powerpoint/2010/main" val="2024845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chor="ctr"/>
          <a:lstStyle/>
          <a:p>
            <a:pPr marL="109728" indent="0" algn="ctr">
              <a:buNone/>
            </a:pPr>
            <a:r>
              <a:rPr lang="pl-PL" b="1" dirty="0"/>
              <a:t>Ubezpieczenie </a:t>
            </a:r>
            <a:r>
              <a:rPr lang="pl-PL" b="1" dirty="0" smtClean="0"/>
              <a:t>wypadkowe</a:t>
            </a:r>
          </a:p>
          <a:p>
            <a:pPr marL="109728" indent="0" algn="ctr">
              <a:buNone/>
            </a:pPr>
            <a:endParaRPr lang="pl-PL" dirty="0"/>
          </a:p>
          <a:p>
            <a:pPr marL="566928" indent="-457200" algn="just">
              <a:buAutoNum type="arabicPeriod"/>
            </a:pPr>
            <a:r>
              <a:rPr lang="pl-PL" sz="2000" dirty="0" smtClean="0"/>
              <a:t>Ustawa  z </a:t>
            </a:r>
            <a:r>
              <a:rPr lang="pl-PL" sz="2000" dirty="0"/>
              <a:t>dnia 30 października 2002 r</a:t>
            </a:r>
            <a:r>
              <a:rPr lang="pl-PL" sz="2000" dirty="0" smtClean="0"/>
              <a:t>. o </a:t>
            </a:r>
            <a:r>
              <a:rPr lang="pl-PL" sz="2000" dirty="0"/>
              <a:t>ubezpieczeniu społecznym z tytułu wypadków przy pracy i chorób </a:t>
            </a:r>
            <a:r>
              <a:rPr lang="pl-PL" sz="2000" dirty="0" smtClean="0"/>
              <a:t>zawodowych </a:t>
            </a:r>
            <a:r>
              <a:rPr lang="pl-PL" sz="2000" b="1" dirty="0" smtClean="0"/>
              <a:t>tzw. ustawa wypadkowa</a:t>
            </a:r>
          </a:p>
          <a:p>
            <a:pPr marL="566928" indent="-457200" algn="just">
              <a:buAutoNum type="arabicPeriod"/>
            </a:pPr>
            <a:r>
              <a:rPr lang="pl-PL" sz="2000" dirty="0" smtClean="0"/>
              <a:t>Rozporządzenie </a:t>
            </a:r>
            <a:r>
              <a:rPr lang="pl-PL" sz="2000" dirty="0"/>
              <a:t>RM z dnia 1 lipca 2009 r. w sprawie ustalania okoliczności i przyczyn wypadków przy pracy,</a:t>
            </a:r>
          </a:p>
          <a:p>
            <a:pPr marL="566928" indent="-457200" algn="just">
              <a:buAutoNum type="arabicPeriod"/>
            </a:pPr>
            <a:r>
              <a:rPr lang="pl-PL" sz="2000" dirty="0" smtClean="0"/>
              <a:t>Rozporządzenie RM </a:t>
            </a:r>
            <a:r>
              <a:rPr lang="pl-PL" sz="2000" dirty="0"/>
              <a:t>z 30 czerwca 2009 r. w sprawie chorób zawodowych,</a:t>
            </a:r>
          </a:p>
          <a:p>
            <a:pPr marL="566928" indent="-457200" algn="just">
              <a:buAutoNum type="arabicPeriod"/>
            </a:pPr>
            <a:r>
              <a:rPr lang="pl-PL" sz="2000" dirty="0"/>
              <a:t>4.Kodeks pracy (art. 234 - art. 237¹).</a:t>
            </a:r>
          </a:p>
        </p:txBody>
      </p:sp>
    </p:spTree>
    <p:extLst>
      <p:ext uri="{BB962C8B-B14F-4D97-AF65-F5344CB8AC3E}">
        <p14:creationId xmlns:p14="http://schemas.microsoft.com/office/powerpoint/2010/main" val="18149285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chor="ctr"/>
          <a:lstStyle/>
          <a:p>
            <a:pPr marL="0" indent="0" algn="ctr">
              <a:buNone/>
            </a:pPr>
            <a:r>
              <a:rPr lang="pl-PL" b="1" dirty="0"/>
              <a:t>Rodzaje wypadków przy pracy </a:t>
            </a:r>
            <a:endParaRPr lang="pl-PL" b="1" dirty="0" smtClean="0"/>
          </a:p>
          <a:p>
            <a:pPr marL="0" indent="0" algn="ctr">
              <a:buNone/>
            </a:pPr>
            <a:r>
              <a:rPr lang="pl-PL" dirty="0" smtClean="0"/>
              <a:t>(</a:t>
            </a:r>
            <a:r>
              <a:rPr lang="pl-PL" dirty="0"/>
              <a:t>art. 3 ust. 4-6ustawy wypadkowej)</a:t>
            </a:r>
            <a:endParaRPr lang="pl-PL" dirty="0" smtClean="0"/>
          </a:p>
          <a:p>
            <a:pPr marL="0" indent="0" algn="ctr">
              <a:buNone/>
            </a:pPr>
            <a:endParaRPr lang="pl-PL" b="1" dirty="0" smtClean="0"/>
          </a:p>
          <a:p>
            <a:pPr>
              <a:buFont typeface="Wingdings" pitchFamily="2" charset="2"/>
              <a:buChar char="§"/>
            </a:pPr>
            <a:r>
              <a:rPr lang="pl-PL" dirty="0" smtClean="0"/>
              <a:t>śmiertelny wypadek przy pracy;</a:t>
            </a:r>
          </a:p>
          <a:p>
            <a:pPr>
              <a:buFont typeface="Wingdings" pitchFamily="2" charset="2"/>
              <a:buChar char="§"/>
            </a:pPr>
            <a:r>
              <a:rPr lang="pl-PL" dirty="0"/>
              <a:t>ciężki wypadek przy </a:t>
            </a:r>
            <a:r>
              <a:rPr lang="pl-PL" dirty="0" smtClean="0"/>
              <a:t>pracy;</a:t>
            </a:r>
          </a:p>
          <a:p>
            <a:pPr>
              <a:buFont typeface="Wingdings" pitchFamily="2" charset="2"/>
              <a:buChar char="§"/>
            </a:pPr>
            <a:r>
              <a:rPr lang="pl-PL" dirty="0"/>
              <a:t>zbiorowy wypadek przy </a:t>
            </a:r>
            <a:r>
              <a:rPr lang="pl-PL" dirty="0" smtClean="0"/>
              <a:t>pracy.</a:t>
            </a:r>
            <a:endParaRPr lang="pl-PL" dirty="0"/>
          </a:p>
        </p:txBody>
      </p:sp>
    </p:spTree>
    <p:extLst>
      <p:ext uri="{BB962C8B-B14F-4D97-AF65-F5344CB8AC3E}">
        <p14:creationId xmlns:p14="http://schemas.microsoft.com/office/powerpoint/2010/main" val="261603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chor="ctr">
            <a:normAutofit/>
          </a:bodyPr>
          <a:lstStyle/>
          <a:p>
            <a:pPr marL="0" indent="0" algn="ctr">
              <a:buNone/>
            </a:pPr>
            <a:r>
              <a:rPr lang="pl-PL" sz="1900" b="1" dirty="0" smtClean="0"/>
              <a:t>Wypadek zrównany z wypadkiem przy pracy </a:t>
            </a:r>
          </a:p>
          <a:p>
            <a:pPr marL="0" indent="0" algn="ctr">
              <a:buNone/>
            </a:pPr>
            <a:r>
              <a:rPr lang="pl-PL" sz="1900" dirty="0" smtClean="0"/>
              <a:t>(art. 3 ust. 2 ustawy wypadkowej)</a:t>
            </a:r>
          </a:p>
          <a:p>
            <a:pPr marL="0" indent="0" algn="ctr">
              <a:buNone/>
            </a:pPr>
            <a:endParaRPr lang="pl-PL" sz="1900" dirty="0" smtClean="0"/>
          </a:p>
          <a:p>
            <a:pPr marL="0" indent="0" algn="just">
              <a:buNone/>
            </a:pPr>
            <a:r>
              <a:rPr lang="pl-PL" sz="1900" dirty="0" smtClean="0"/>
              <a:t>Na równi z wypadkiem przy pracy, w zakresie uprawnienia do świadczeń określonych w ustawie, traktuje się wypadek, któremu pracownik uległ:</a:t>
            </a:r>
          </a:p>
          <a:p>
            <a:pPr marL="0" indent="0" algn="just">
              <a:buNone/>
            </a:pPr>
            <a:endParaRPr lang="pl-PL" sz="1900" dirty="0" smtClean="0"/>
          </a:p>
          <a:p>
            <a:pPr marL="0" indent="0" algn="just">
              <a:buNone/>
            </a:pPr>
            <a:r>
              <a:rPr lang="pl-PL" sz="1900" dirty="0" smtClean="0"/>
              <a:t>1)  w czasie </a:t>
            </a:r>
            <a:r>
              <a:rPr lang="pl-PL" sz="1900" b="1" dirty="0" smtClean="0"/>
              <a:t>podróży służbowej </a:t>
            </a:r>
            <a:r>
              <a:rPr lang="pl-PL" sz="1900" dirty="0" smtClean="0"/>
              <a:t>w okolicznościach innych niż określone w art. 3 ust. 1, chyba że wypadek spowodowany został postępowaniem pracownika, które nie pozostaje w związku z wykonywaniem powierzonych mu zadań;</a:t>
            </a:r>
          </a:p>
          <a:p>
            <a:pPr marL="0" indent="0" algn="just">
              <a:buNone/>
            </a:pPr>
            <a:r>
              <a:rPr lang="pl-PL" sz="1900" dirty="0" smtClean="0"/>
              <a:t>2)  podczas szkolenia w zakresie powszechnej samoobrony;</a:t>
            </a:r>
          </a:p>
          <a:p>
            <a:pPr marL="0" indent="0" algn="just">
              <a:buNone/>
            </a:pPr>
            <a:r>
              <a:rPr lang="pl-PL" sz="1900" dirty="0" smtClean="0"/>
              <a:t>3) przy wykonywaniu zadań zleconych przez działające u pracodawcy organizacje związkowe.</a:t>
            </a:r>
          </a:p>
          <a:p>
            <a:endParaRPr lang="pl-P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 calcmode="lin" valueType="num">
                                      <p:cBhvr additive="base">
                                        <p:cTn id="3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endParaRPr lang="pl-PL" dirty="0" smtClean="0"/>
          </a:p>
          <a:p>
            <a:endParaRPr lang="pl-PL" dirty="0"/>
          </a:p>
          <a:p>
            <a:pPr marL="109728" indent="0" algn="ctr">
              <a:buNone/>
            </a:pPr>
            <a:r>
              <a:rPr lang="pl-PL" b="1" dirty="0"/>
              <a:t>Ustalanie okoliczności i przyczyn wypadku pracowników:</a:t>
            </a:r>
            <a:endParaRPr lang="pl-PL" b="1" dirty="0" smtClean="0"/>
          </a:p>
          <a:p>
            <a:endParaRPr lang="pl-PL" dirty="0"/>
          </a:p>
          <a:p>
            <a:pPr algn="just"/>
            <a:r>
              <a:rPr lang="pl-PL" sz="2400" dirty="0" smtClean="0"/>
              <a:t>Kodeks pracy </a:t>
            </a:r>
            <a:r>
              <a:rPr lang="pl-PL" sz="2400" dirty="0"/>
              <a:t>(Dział X, rozdział VII, art. 234 i n</a:t>
            </a:r>
            <a:r>
              <a:rPr lang="pl-PL" sz="2400" dirty="0" smtClean="0"/>
              <a:t>.)</a:t>
            </a:r>
          </a:p>
          <a:p>
            <a:pPr marL="109728" indent="0" algn="just">
              <a:buNone/>
            </a:pPr>
            <a:r>
              <a:rPr lang="pl-PL" sz="2400" dirty="0" smtClean="0"/>
              <a:t> </a:t>
            </a:r>
            <a:r>
              <a:rPr lang="pl-PL" sz="2400" dirty="0"/>
              <a:t>oraz</a:t>
            </a:r>
          </a:p>
          <a:p>
            <a:pPr algn="just"/>
            <a:r>
              <a:rPr lang="pl-PL" sz="2400" dirty="0"/>
              <a:t>R</a:t>
            </a:r>
            <a:r>
              <a:rPr lang="pl-PL" sz="2400" dirty="0" smtClean="0"/>
              <a:t>ozporządzenie </a:t>
            </a:r>
            <a:r>
              <a:rPr lang="pl-PL" sz="2400" dirty="0"/>
              <a:t>RM z dnia 1 lipca 2009 r. w sprawie ustalania okoliczności i przyczyn wypadków przy pracy, Dz. U. Nr 105, </a:t>
            </a:r>
            <a:r>
              <a:rPr lang="pl-PL" sz="2400" dirty="0" smtClean="0"/>
              <a:t>poz. 870 </a:t>
            </a:r>
            <a:r>
              <a:rPr lang="pl-PL" sz="2400" dirty="0"/>
              <a:t>z </a:t>
            </a:r>
            <a:r>
              <a:rPr lang="pl-PL" sz="2400" dirty="0" err="1"/>
              <a:t>późn</a:t>
            </a:r>
            <a:r>
              <a:rPr lang="pl-PL" sz="2400" dirty="0"/>
              <a:t>. zm.).</a:t>
            </a:r>
          </a:p>
        </p:txBody>
      </p:sp>
    </p:spTree>
    <p:extLst>
      <p:ext uri="{BB962C8B-B14F-4D97-AF65-F5344CB8AC3E}">
        <p14:creationId xmlns:p14="http://schemas.microsoft.com/office/powerpoint/2010/main" val="18604090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chor="ctr"/>
          <a:lstStyle/>
          <a:p>
            <a:pPr marL="0" indent="0" algn="ctr">
              <a:buNone/>
            </a:pPr>
            <a:r>
              <a:rPr lang="pl-PL" sz="2400" b="1" dirty="0"/>
              <a:t>Ustalanie okoliczności i przyczyn wypadku </a:t>
            </a:r>
            <a:r>
              <a:rPr lang="pl-PL" sz="2400" b="1" dirty="0" smtClean="0"/>
              <a:t>pracowników</a:t>
            </a:r>
          </a:p>
          <a:p>
            <a:pPr marL="0" indent="0" algn="ctr">
              <a:buNone/>
            </a:pPr>
            <a:endParaRPr lang="pl-PL" sz="2400" b="1" dirty="0"/>
          </a:p>
          <a:p>
            <a:r>
              <a:rPr lang="pl-PL" sz="2400" dirty="0"/>
              <a:t>d</a:t>
            </a:r>
            <a:r>
              <a:rPr lang="pl-PL" sz="2400" dirty="0" smtClean="0"/>
              <a:t>oznanie </a:t>
            </a:r>
            <a:r>
              <a:rPr lang="pl-PL" sz="2400" dirty="0"/>
              <a:t>urazu lub śmierć stwierdza </a:t>
            </a:r>
            <a:r>
              <a:rPr lang="pl-PL" sz="2400" dirty="0" smtClean="0"/>
              <a:t>lekarz;</a:t>
            </a:r>
          </a:p>
          <a:p>
            <a:pPr marL="109728" indent="0">
              <a:buNone/>
            </a:pPr>
            <a:endParaRPr lang="pl-PL" sz="2400" dirty="0" smtClean="0"/>
          </a:p>
          <a:p>
            <a:r>
              <a:rPr lang="pl-PL" sz="2400" dirty="0" smtClean="0"/>
              <a:t>okoliczności </a:t>
            </a:r>
            <a:r>
              <a:rPr lang="pl-PL" sz="2400" dirty="0"/>
              <a:t>i przyczyny wypadku ustala powoływany przez pracodawcę zespół </a:t>
            </a:r>
            <a:r>
              <a:rPr lang="pl-PL" sz="2400" dirty="0" smtClean="0"/>
              <a:t>powypadkowy;</a:t>
            </a:r>
          </a:p>
          <a:p>
            <a:pPr marL="109728" indent="0">
              <a:buNone/>
            </a:pPr>
            <a:endParaRPr lang="pl-PL" sz="2400" dirty="0" smtClean="0"/>
          </a:p>
          <a:p>
            <a:pPr lvl="0"/>
            <a:r>
              <a:rPr lang="pl-PL" sz="2400" dirty="0"/>
              <a:t>po ustaleniu okoliczności i przyczyn wypadku zespół powypadkowy sporządza - nie później niż w terminie 14 dni od dnia uzyskania zawiadomienia o wypadku - protokół ustalenia okoliczności i przyczyn wypadku przy pracy, zwany dalej </a:t>
            </a:r>
            <a:r>
              <a:rPr lang="pl-PL" sz="2400" b="1" dirty="0"/>
              <a:t>„protokołem powypadkowym</a:t>
            </a:r>
            <a:r>
              <a:rPr lang="pl-PL" sz="2400" b="1" dirty="0" smtClean="0"/>
              <a:t>”</a:t>
            </a:r>
            <a:r>
              <a:rPr lang="pl-PL" sz="2400" dirty="0"/>
              <a:t>.</a:t>
            </a:r>
          </a:p>
          <a:p>
            <a:endParaRPr lang="pl-PL" dirty="0"/>
          </a:p>
        </p:txBody>
      </p:sp>
    </p:spTree>
    <p:extLst>
      <p:ext uri="{BB962C8B-B14F-4D97-AF65-F5344CB8AC3E}">
        <p14:creationId xmlns:p14="http://schemas.microsoft.com/office/powerpoint/2010/main" val="2045391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chor="ctr"/>
          <a:lstStyle/>
          <a:p>
            <a:pPr marL="0" indent="0" algn="ctr">
              <a:buNone/>
            </a:pPr>
            <a:r>
              <a:rPr lang="pl-PL" b="1" dirty="0" smtClean="0"/>
              <a:t>Choroba zawodowa</a:t>
            </a:r>
          </a:p>
          <a:p>
            <a:pPr marL="0" indent="0" algn="ctr">
              <a:buNone/>
            </a:pPr>
            <a:endParaRPr lang="pl-PL" b="1" dirty="0" smtClean="0"/>
          </a:p>
          <a:p>
            <a:pPr marL="0" indent="0" algn="ctr">
              <a:buNone/>
            </a:pPr>
            <a:r>
              <a:rPr lang="pl-PL" dirty="0"/>
              <a:t>Za chorobę zawodową uważa się chorobę określoną w </a:t>
            </a:r>
            <a:endParaRPr lang="pl-PL" dirty="0" smtClean="0"/>
          </a:p>
          <a:p>
            <a:pPr marL="0" indent="0" algn="ctr">
              <a:buNone/>
            </a:pPr>
            <a:r>
              <a:rPr lang="pl-PL" dirty="0" smtClean="0"/>
              <a:t>art</a:t>
            </a:r>
            <a:r>
              <a:rPr lang="pl-PL" dirty="0"/>
              <a:t>. </a:t>
            </a:r>
            <a:r>
              <a:rPr lang="pl-PL" dirty="0" smtClean="0"/>
              <a:t>235¹ </a:t>
            </a:r>
            <a:r>
              <a:rPr lang="pl-PL" dirty="0"/>
              <a:t>Kodeksu pracy</a:t>
            </a:r>
            <a:r>
              <a:rPr lang="pl-PL" dirty="0" smtClean="0"/>
              <a:t>.</a:t>
            </a:r>
          </a:p>
          <a:p>
            <a:pPr marL="0" indent="0" algn="ctr">
              <a:buNone/>
            </a:pPr>
            <a:r>
              <a:rPr lang="pl-PL" dirty="0" smtClean="0"/>
              <a:t>(art. 4 ustawy </a:t>
            </a:r>
            <a:r>
              <a:rPr lang="pl-PL" dirty="0"/>
              <a:t>wypadkowej)</a:t>
            </a:r>
          </a:p>
        </p:txBody>
      </p:sp>
    </p:spTree>
    <p:extLst>
      <p:ext uri="{BB962C8B-B14F-4D97-AF65-F5344CB8AC3E}">
        <p14:creationId xmlns:p14="http://schemas.microsoft.com/office/powerpoint/2010/main" val="35754092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chor="ctr"/>
          <a:lstStyle/>
          <a:p>
            <a:pPr marL="109728" indent="0" algn="ctr">
              <a:buNone/>
            </a:pPr>
            <a:r>
              <a:rPr lang="pl-PL" dirty="0"/>
              <a:t>Za chorobę zawodową uważa się chorobę, wymienioną w wykazie chorób zawodowych, jeżeli w wyniku oceny warunków pracy można stwierdzić bezspornie lub z wysokim prawdopodobieństwem, że została ona spowodowana działaniem czynników szkodliwych dla zdrowia występujących w środowisku pracy albo w związku ze sposobem wykonywania pracy, zwanych „narażeniem zawodowym</a:t>
            </a:r>
            <a:r>
              <a:rPr lang="pl-PL" dirty="0" smtClean="0"/>
              <a:t>”.</a:t>
            </a:r>
          </a:p>
          <a:p>
            <a:pPr marL="109728" indent="0" algn="ctr">
              <a:buNone/>
            </a:pPr>
            <a:r>
              <a:rPr lang="pl-PL" dirty="0" smtClean="0"/>
              <a:t>(art</a:t>
            </a:r>
            <a:r>
              <a:rPr lang="pl-PL" dirty="0"/>
              <a:t>. 235¹ </a:t>
            </a:r>
            <a:r>
              <a:rPr lang="pl-PL" dirty="0" err="1" smtClean="0"/>
              <a:t>k.p</a:t>
            </a:r>
            <a:r>
              <a:rPr lang="pl-PL" dirty="0" smtClean="0"/>
              <a:t>.)</a:t>
            </a:r>
            <a:endParaRPr lang="pl-PL" dirty="0"/>
          </a:p>
        </p:txBody>
      </p:sp>
    </p:spTree>
    <p:extLst>
      <p:ext uri="{BB962C8B-B14F-4D97-AF65-F5344CB8AC3E}">
        <p14:creationId xmlns:p14="http://schemas.microsoft.com/office/powerpoint/2010/main" val="29442958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chor="ctr"/>
          <a:lstStyle/>
          <a:p>
            <a:pPr marL="109728" indent="0" algn="ctr">
              <a:buNone/>
            </a:pPr>
            <a:r>
              <a:rPr lang="pl-PL" dirty="0" smtClean="0"/>
              <a:t>Wyrok  </a:t>
            </a:r>
            <a:r>
              <a:rPr lang="pl-PL" dirty="0"/>
              <a:t>WSA w Gliwicach z 11 maja 2010 r., IV SA/</a:t>
            </a:r>
            <a:r>
              <a:rPr lang="pl-PL" dirty="0" err="1"/>
              <a:t>Gl</a:t>
            </a:r>
            <a:r>
              <a:rPr lang="pl-PL" dirty="0"/>
              <a:t> 876/09, </a:t>
            </a:r>
            <a:r>
              <a:rPr lang="pl-PL" dirty="0" err="1" smtClean="0"/>
              <a:t>Legalis</a:t>
            </a:r>
            <a:endParaRPr lang="pl-PL" dirty="0"/>
          </a:p>
          <a:p>
            <a:pPr marL="109728" indent="0" algn="ctr">
              <a:buNone/>
            </a:pPr>
            <a:endParaRPr lang="pl-PL" dirty="0" smtClean="0"/>
          </a:p>
          <a:p>
            <a:pPr algn="just">
              <a:buFont typeface="Wingdings" panose="05000000000000000000" pitchFamily="2" charset="2"/>
              <a:buChar char="ü"/>
            </a:pPr>
            <a:r>
              <a:rPr lang="pl-PL" sz="2000" dirty="0"/>
              <a:t>c</a:t>
            </a:r>
            <a:r>
              <a:rPr lang="pl-PL" sz="2000" dirty="0" smtClean="0"/>
              <a:t>horoba </a:t>
            </a:r>
            <a:r>
              <a:rPr lang="pl-PL" sz="2000" dirty="0"/>
              <a:t>zawodowa jest </a:t>
            </a:r>
            <a:r>
              <a:rPr lang="pl-PL" sz="2000" dirty="0" smtClean="0"/>
              <a:t>pojęciem </a:t>
            </a:r>
            <a:r>
              <a:rPr lang="pl-PL" sz="2000" dirty="0"/>
              <a:t>prawnym oznaczającym zachorowanie, które pozostaje </a:t>
            </a:r>
            <a:r>
              <a:rPr lang="pl-PL" sz="2000" b="1" dirty="0"/>
              <a:t>w związku przyczynowym</a:t>
            </a:r>
            <a:r>
              <a:rPr lang="pl-PL" sz="2000" dirty="0"/>
              <a:t> z pracą. </a:t>
            </a:r>
            <a:endParaRPr lang="pl-PL" sz="2000" dirty="0" smtClean="0"/>
          </a:p>
          <a:p>
            <a:pPr algn="just">
              <a:buFont typeface="Wingdings" panose="05000000000000000000" pitchFamily="2" charset="2"/>
              <a:buChar char="ü"/>
            </a:pPr>
            <a:r>
              <a:rPr lang="pl-PL" sz="2000" b="1" dirty="0"/>
              <a:t>p</a:t>
            </a:r>
            <a:r>
              <a:rPr lang="pl-PL" sz="2000" b="1" dirty="0" smtClean="0"/>
              <a:t>rzyczyną </a:t>
            </a:r>
            <a:r>
              <a:rPr lang="pl-PL" sz="2000" b="1" dirty="0"/>
              <a:t>ją wywołującą </a:t>
            </a:r>
            <a:r>
              <a:rPr lang="pl-PL" sz="2000" dirty="0"/>
              <a:t>jest tylko i </a:t>
            </a:r>
            <a:r>
              <a:rPr lang="pl-PL" sz="2000" b="1" dirty="0"/>
              <a:t>wyłącznie sama praca</a:t>
            </a:r>
            <a:r>
              <a:rPr lang="pl-PL" sz="2000" dirty="0"/>
              <a:t>, jej rodzaj, charakter i warunki jej wykonywania. </a:t>
            </a:r>
            <a:endParaRPr lang="pl-PL" sz="2000" dirty="0" smtClean="0"/>
          </a:p>
          <a:p>
            <a:pPr algn="just">
              <a:buFont typeface="Wingdings" panose="05000000000000000000" pitchFamily="2" charset="2"/>
              <a:buChar char="ü"/>
            </a:pPr>
            <a:r>
              <a:rPr lang="pl-PL" sz="2000" dirty="0"/>
              <a:t>z</a:t>
            </a:r>
            <a:r>
              <a:rPr lang="pl-PL" sz="2000" dirty="0" smtClean="0"/>
              <a:t> </a:t>
            </a:r>
            <a:r>
              <a:rPr lang="pl-PL" sz="2000" dirty="0"/>
              <a:t>tego powodu choroby zawodowe są przewidywalne, a owe przewidywalne uszkodzenia zdrowia zostały ujęte w </a:t>
            </a:r>
            <a:r>
              <a:rPr lang="pl-PL" sz="2000" b="1" u="sng" dirty="0"/>
              <a:t>tzw. wykazie chorób </a:t>
            </a:r>
            <a:r>
              <a:rPr lang="pl-PL" sz="2000" b="1" u="sng" dirty="0" smtClean="0"/>
              <a:t>zawodowych.</a:t>
            </a:r>
            <a:r>
              <a:rPr lang="pl-PL" sz="2000" b="1" dirty="0" smtClean="0"/>
              <a:t> </a:t>
            </a:r>
          </a:p>
          <a:p>
            <a:pPr marL="109728" indent="0" algn="ctr">
              <a:buNone/>
            </a:pPr>
            <a:endParaRPr lang="pl-PL" dirty="0"/>
          </a:p>
        </p:txBody>
      </p:sp>
    </p:spTree>
    <p:extLst>
      <p:ext uri="{BB962C8B-B14F-4D97-AF65-F5344CB8AC3E}">
        <p14:creationId xmlns:p14="http://schemas.microsoft.com/office/powerpoint/2010/main" val="509719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chor="ctr"/>
          <a:lstStyle/>
          <a:p>
            <a:pPr algn="just">
              <a:buFont typeface="Wingdings" panose="05000000000000000000" pitchFamily="2" charset="2"/>
              <a:buChar char="ü"/>
            </a:pPr>
            <a:r>
              <a:rPr lang="pl-PL" dirty="0"/>
              <a:t>k</a:t>
            </a:r>
            <a:r>
              <a:rPr lang="pl-PL" dirty="0" smtClean="0"/>
              <a:t>ażda </a:t>
            </a:r>
            <a:r>
              <a:rPr lang="pl-PL" dirty="0"/>
              <a:t>choroba zawodowa musi być </a:t>
            </a:r>
            <a:r>
              <a:rPr lang="pl-PL" b="1" dirty="0"/>
              <a:t>adekwatnym skutkiem</a:t>
            </a:r>
            <a:r>
              <a:rPr lang="pl-PL" dirty="0"/>
              <a:t> warunków wykonywania pracy (narażenia zawodowego</a:t>
            </a:r>
            <a:r>
              <a:rPr lang="pl-PL" dirty="0" smtClean="0"/>
              <a:t>)</a:t>
            </a:r>
          </a:p>
          <a:p>
            <a:pPr algn="just">
              <a:buFont typeface="Wingdings" panose="05000000000000000000" pitchFamily="2" charset="2"/>
              <a:buChar char="ü"/>
            </a:pPr>
            <a:r>
              <a:rPr lang="pl-PL" dirty="0" smtClean="0"/>
              <a:t>przyczyną </a:t>
            </a:r>
            <a:r>
              <a:rPr lang="pl-PL" dirty="0"/>
              <a:t>wywołującą chorobę zawodową jest niezakłócony proces pracy, sam rodzaj (charakter) pracy i warunki jej </a:t>
            </a:r>
            <a:r>
              <a:rPr lang="pl-PL" dirty="0" smtClean="0"/>
              <a:t>wykonywania</a:t>
            </a:r>
            <a:endParaRPr lang="pl-PL" dirty="0"/>
          </a:p>
          <a:p>
            <a:pPr algn="just">
              <a:buFont typeface="Wingdings" panose="05000000000000000000" pitchFamily="2" charset="2"/>
              <a:buChar char="ü"/>
            </a:pPr>
            <a:r>
              <a:rPr lang="pl-PL" dirty="0"/>
              <a:t>p</a:t>
            </a:r>
            <a:r>
              <a:rPr lang="pl-PL" dirty="0" smtClean="0"/>
              <a:t>rzyczyna </a:t>
            </a:r>
            <a:r>
              <a:rPr lang="pl-PL" dirty="0"/>
              <a:t>zewnętrzna i praca to w przypadku choroby zawodowej pojęcia tożsame</a:t>
            </a:r>
            <a:endParaRPr lang="pl-PL" dirty="0" smtClean="0"/>
          </a:p>
          <a:p>
            <a:pPr algn="just">
              <a:buFont typeface="Wingdings" panose="05000000000000000000" pitchFamily="2" charset="2"/>
              <a:buChar char="ü"/>
            </a:pPr>
            <a:endParaRPr lang="pl-PL" dirty="0"/>
          </a:p>
        </p:txBody>
      </p:sp>
    </p:spTree>
    <p:extLst>
      <p:ext uri="{BB962C8B-B14F-4D97-AF65-F5344CB8AC3E}">
        <p14:creationId xmlns:p14="http://schemas.microsoft.com/office/powerpoint/2010/main" val="24728622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chor="ctr">
            <a:normAutofit/>
          </a:bodyPr>
          <a:lstStyle/>
          <a:p>
            <a:pPr marL="109728" indent="0" algn="ctr">
              <a:buNone/>
            </a:pPr>
            <a:r>
              <a:rPr lang="pl-PL" b="1" dirty="0"/>
              <a:t>Wykaz chorób zawodowych</a:t>
            </a:r>
          </a:p>
          <a:p>
            <a:pPr algn="just"/>
            <a:r>
              <a:rPr lang="pl-PL" sz="2400" dirty="0" smtClean="0"/>
              <a:t>zawarty jest w </a:t>
            </a:r>
            <a:r>
              <a:rPr lang="pl-PL" sz="2400" dirty="0"/>
              <a:t>załączniku do rozporządzenia Rady Ministrów z dnia 30 czerwca 2009 r. w sprawie chorób zawodowych </a:t>
            </a:r>
            <a:r>
              <a:rPr lang="pl-PL" sz="2400" dirty="0" smtClean="0"/>
              <a:t>(Tekst jedn.: </a:t>
            </a:r>
            <a:r>
              <a:rPr lang="pl-PL" sz="2400" dirty="0"/>
              <a:t>Dz. U. </a:t>
            </a:r>
            <a:r>
              <a:rPr lang="pl-PL" sz="2400" dirty="0" smtClean="0"/>
              <a:t>z 2013 </a:t>
            </a:r>
            <a:r>
              <a:rPr lang="pl-PL" sz="2400" dirty="0"/>
              <a:t>r. poz. </a:t>
            </a:r>
            <a:r>
              <a:rPr lang="pl-PL" sz="2400" dirty="0" smtClean="0"/>
              <a:t>1367) </a:t>
            </a:r>
          </a:p>
          <a:p>
            <a:pPr algn="just"/>
            <a:r>
              <a:rPr lang="pl-PL" sz="2400" dirty="0" smtClean="0"/>
              <a:t>o </a:t>
            </a:r>
            <a:r>
              <a:rPr lang="pl-PL" sz="2400" dirty="0"/>
              <a:t>tym czy </a:t>
            </a:r>
            <a:r>
              <a:rPr lang="pl-PL" sz="2400" dirty="0" smtClean="0"/>
              <a:t>dane schorzenie </a:t>
            </a:r>
            <a:r>
              <a:rPr lang="pl-PL" sz="2400" dirty="0"/>
              <a:t>zawodowe jest chorobą zawodową </a:t>
            </a:r>
            <a:r>
              <a:rPr lang="pl-PL" sz="2400" dirty="0" smtClean="0"/>
              <a:t>decyduje ustawodawca</a:t>
            </a:r>
            <a:r>
              <a:rPr lang="pl-PL" sz="2400" dirty="0"/>
              <a:t>, biorąc pod uwagę obecny stan wiedzy lekarskiej</a:t>
            </a:r>
          </a:p>
          <a:p>
            <a:pPr algn="just"/>
            <a:r>
              <a:rPr lang="pl-PL" sz="2400" b="1" dirty="0"/>
              <a:t>domniemanie zawodowego pochodzenia choroby zawartej w </a:t>
            </a:r>
            <a:r>
              <a:rPr lang="pl-PL" sz="2400" b="1" dirty="0" smtClean="0"/>
              <a:t>wykazie</a:t>
            </a:r>
            <a:r>
              <a:rPr lang="pl-PL" sz="2400" dirty="0" smtClean="0"/>
              <a:t> </a:t>
            </a:r>
            <a:r>
              <a:rPr lang="pl-PL" sz="2400" dirty="0"/>
              <a:t>- domniemanie związku przyczynowego między zachorowaniem a warunkami pracy narażającymi na to </a:t>
            </a:r>
            <a:r>
              <a:rPr lang="pl-PL" sz="2400" dirty="0" smtClean="0"/>
              <a:t>zachorowanie, wykluczenie </a:t>
            </a:r>
            <a:r>
              <a:rPr lang="pl-PL" sz="2400" dirty="0"/>
              <a:t>możliwości uznania za chorobę zawodową schorzenia niewymienionego w wykazie, bez względu na  jego powiązanie  z wykonywaną </a:t>
            </a:r>
            <a:r>
              <a:rPr lang="pl-PL" sz="2400" dirty="0" smtClean="0"/>
              <a:t>pracą.</a:t>
            </a:r>
            <a:endParaRPr lang="pl-PL" sz="2400" dirty="0"/>
          </a:p>
        </p:txBody>
      </p:sp>
    </p:spTree>
    <p:extLst>
      <p:ext uri="{BB962C8B-B14F-4D97-AF65-F5344CB8AC3E}">
        <p14:creationId xmlns:p14="http://schemas.microsoft.com/office/powerpoint/2010/main" val="18862932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chor="ctr">
            <a:normAutofit/>
          </a:bodyPr>
          <a:lstStyle/>
          <a:p>
            <a:pPr marL="109728" indent="0" algn="ctr">
              <a:buNone/>
            </a:pPr>
            <a:r>
              <a:rPr lang="pl-PL" sz="2400" b="1" dirty="0" smtClean="0"/>
              <a:t>Tryb </a:t>
            </a:r>
            <a:r>
              <a:rPr lang="pl-PL" sz="2400" b="1" dirty="0"/>
              <a:t>rozpoznawania i </a:t>
            </a:r>
            <a:r>
              <a:rPr lang="pl-PL" sz="2400" b="1" dirty="0" smtClean="0"/>
              <a:t>zgłaszania choroby zawodowej:</a:t>
            </a:r>
          </a:p>
          <a:p>
            <a:pPr marL="109728" indent="0" algn="ctr">
              <a:buNone/>
            </a:pPr>
            <a:endParaRPr lang="pl-PL" sz="2400" b="1" dirty="0"/>
          </a:p>
          <a:p>
            <a:pPr marL="109728" indent="0">
              <a:buNone/>
            </a:pPr>
            <a:r>
              <a:rPr lang="pl-PL" sz="2400" dirty="0" smtClean="0"/>
              <a:t>1) podejrzenie </a:t>
            </a:r>
            <a:r>
              <a:rPr lang="pl-PL" sz="2400" dirty="0"/>
              <a:t>choroby zawodowej – zgłoszenie do powiatowego inspektora sanitarnego i państwowego inspektora pracy ,</a:t>
            </a:r>
          </a:p>
          <a:p>
            <a:pPr marL="109728" indent="0">
              <a:buNone/>
            </a:pPr>
            <a:r>
              <a:rPr lang="pl-PL" sz="2400" dirty="0" smtClean="0"/>
              <a:t>2) orzeczenie </a:t>
            </a:r>
            <a:r>
              <a:rPr lang="pl-PL" sz="2400" dirty="0"/>
              <a:t>o rozpoznaniu choroby zawodowej lub braku podstaw do jej rozpoznania – jednostka orzecznicza I </a:t>
            </a:r>
            <a:r>
              <a:rPr lang="pl-PL" sz="2400" dirty="0" err="1"/>
              <a:t>i</a:t>
            </a:r>
            <a:r>
              <a:rPr lang="pl-PL" sz="2400" dirty="0"/>
              <a:t> II stopnia</a:t>
            </a:r>
            <a:r>
              <a:rPr lang="pl-PL" sz="2400" dirty="0" smtClean="0"/>
              <a:t>,</a:t>
            </a:r>
          </a:p>
          <a:p>
            <a:pPr marL="109728" indent="0">
              <a:buNone/>
            </a:pPr>
            <a:r>
              <a:rPr lang="pl-PL" sz="2400" dirty="0" smtClean="0"/>
              <a:t>3) decyzja </a:t>
            </a:r>
            <a:r>
              <a:rPr lang="pl-PL" sz="2400" dirty="0"/>
              <a:t>o stwierdzeniu choroby zawodowej lub jej braku – powiatowy inspektor sanitarny.</a:t>
            </a:r>
          </a:p>
        </p:txBody>
      </p:sp>
    </p:spTree>
    <p:extLst>
      <p:ext uri="{BB962C8B-B14F-4D97-AF65-F5344CB8AC3E}">
        <p14:creationId xmlns:p14="http://schemas.microsoft.com/office/powerpoint/2010/main" val="2014921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chor="ctr"/>
          <a:lstStyle/>
          <a:p>
            <a:pPr marL="0" indent="0" algn="ctr">
              <a:buNone/>
            </a:pPr>
            <a:r>
              <a:rPr lang="pl-PL" b="1" dirty="0"/>
              <a:t>Zakres podmiotowy ubezpieczenia wypadkowego  </a:t>
            </a:r>
            <a:endParaRPr lang="pl-PL" b="1" dirty="0" smtClean="0"/>
          </a:p>
          <a:p>
            <a:pPr marL="0" indent="0" algn="ctr">
              <a:buNone/>
            </a:pPr>
            <a:r>
              <a:rPr lang="pl-PL" b="1" dirty="0" smtClean="0"/>
              <a:t>(</a:t>
            </a:r>
            <a:r>
              <a:rPr lang="pl-PL" b="1" dirty="0"/>
              <a:t>art. 12 ustawy systemowej) </a:t>
            </a:r>
            <a:endParaRPr lang="pl-PL" dirty="0"/>
          </a:p>
          <a:p>
            <a:pPr marL="0" indent="0" algn="ctr">
              <a:buNone/>
            </a:pPr>
            <a:r>
              <a:rPr lang="pl-PL" b="1" dirty="0"/>
              <a:t> </a:t>
            </a:r>
            <a:endParaRPr lang="pl-PL" dirty="0"/>
          </a:p>
          <a:p>
            <a:pPr marL="0" indent="0" algn="just">
              <a:buNone/>
            </a:pPr>
            <a:r>
              <a:rPr lang="pl-PL" dirty="0" smtClean="0"/>
              <a:t>	Ubezpieczeniu </a:t>
            </a:r>
            <a:r>
              <a:rPr lang="pl-PL" dirty="0"/>
              <a:t>wypadkowemu albo podlega się </a:t>
            </a:r>
            <a:r>
              <a:rPr lang="pl-PL" u="sng" dirty="0"/>
              <a:t>obowiązkowo</a:t>
            </a:r>
            <a:r>
              <a:rPr lang="pl-PL" dirty="0"/>
              <a:t>, albo nie podlega się </a:t>
            </a:r>
            <a:r>
              <a:rPr lang="pl-PL" u="sng" dirty="0"/>
              <a:t>w </a:t>
            </a:r>
            <a:r>
              <a:rPr lang="pl-PL" u="sng" dirty="0" smtClean="0"/>
              <a:t>ogóle</a:t>
            </a:r>
            <a:r>
              <a:rPr lang="pl-PL" dirty="0"/>
              <a:t>, brak dobrowolnego ubezpieczenia </a:t>
            </a:r>
            <a:r>
              <a:rPr lang="pl-PL" dirty="0" smtClean="0"/>
              <a:t>wypadkowego.</a:t>
            </a:r>
            <a:endParaRPr lang="pl-PL" dirty="0"/>
          </a:p>
        </p:txBody>
      </p:sp>
    </p:spTree>
    <p:extLst>
      <p:ext uri="{BB962C8B-B14F-4D97-AF65-F5344CB8AC3E}">
        <p14:creationId xmlns:p14="http://schemas.microsoft.com/office/powerpoint/2010/main" val="10262087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chor="ctr"/>
          <a:lstStyle/>
          <a:p>
            <a:pPr marL="109728" indent="0" algn="ctr">
              <a:buNone/>
            </a:pPr>
            <a:r>
              <a:rPr lang="pl-PL" sz="2400" b="1" dirty="0"/>
              <a:t>C</a:t>
            </a:r>
            <a:r>
              <a:rPr lang="pl-PL" sz="2400" b="1" dirty="0" smtClean="0"/>
              <a:t>horoba pozazawodowa </a:t>
            </a:r>
          </a:p>
          <a:p>
            <a:pPr marL="109728" indent="0" algn="ctr">
              <a:buNone/>
            </a:pPr>
            <a:r>
              <a:rPr lang="pl-PL" sz="2400" dirty="0" smtClean="0"/>
              <a:t>(inaczej: choroba pracownicza, </a:t>
            </a:r>
            <a:r>
              <a:rPr lang="pl-PL" sz="2400" dirty="0" err="1" smtClean="0"/>
              <a:t>parazawodowa</a:t>
            </a:r>
            <a:r>
              <a:rPr lang="pl-PL" sz="2400" dirty="0" smtClean="0"/>
              <a:t>) </a:t>
            </a:r>
          </a:p>
          <a:p>
            <a:pPr marL="109728" indent="0" algn="ctr">
              <a:buNone/>
            </a:pPr>
            <a:r>
              <a:rPr lang="pl-PL" sz="2400" dirty="0" smtClean="0"/>
              <a:t>choroba </a:t>
            </a:r>
            <a:r>
              <a:rPr lang="pl-PL" sz="2400" dirty="0"/>
              <a:t>nie wymieniona w wykazie chorób zawodowych, spowodowana szkodliwymi warunkami pracy lub sposobem jej </a:t>
            </a:r>
            <a:r>
              <a:rPr lang="pl-PL" sz="2400" dirty="0" smtClean="0"/>
              <a:t>wykonywania</a:t>
            </a:r>
          </a:p>
          <a:p>
            <a:pPr algn="just">
              <a:buFont typeface="Wingdings" panose="05000000000000000000" pitchFamily="2" charset="2"/>
              <a:buChar char="ü"/>
            </a:pPr>
            <a:r>
              <a:rPr lang="pl-PL" sz="2400" dirty="0"/>
              <a:t>kategoria prawna (np. art. 227 § 1 </a:t>
            </a:r>
            <a:r>
              <a:rPr lang="pl-PL" sz="2400" dirty="0" err="1"/>
              <a:t>k.p</a:t>
            </a:r>
            <a:r>
              <a:rPr lang="pl-PL" sz="2400" dirty="0"/>
              <a:t> i art. 236 </a:t>
            </a:r>
            <a:r>
              <a:rPr lang="pl-PL" sz="2400" dirty="0" err="1"/>
              <a:t>k.p</a:t>
            </a:r>
            <a:r>
              <a:rPr lang="pl-PL" sz="2400" dirty="0"/>
              <a:t>.),</a:t>
            </a:r>
          </a:p>
          <a:p>
            <a:pPr algn="just">
              <a:buFont typeface="Wingdings" panose="05000000000000000000" pitchFamily="2" charset="2"/>
              <a:buChar char="ü"/>
            </a:pPr>
            <a:r>
              <a:rPr lang="pl-PL" sz="2400" dirty="0"/>
              <a:t>przepisy prawa pracy i ubezpieczeń społecznych nie regulują zasad odpowiedzialności pracodawcy za te choroby (SN: odpowiedzialność na zasadach prawa cywilnego, tj. art. 415 k.c. i 435 k.c.).</a:t>
            </a:r>
          </a:p>
          <a:p>
            <a:pPr algn="just">
              <a:buFont typeface="Wingdings" panose="05000000000000000000" pitchFamily="2" charset="2"/>
              <a:buChar char="ü"/>
            </a:pPr>
            <a:endParaRPr lang="pl-PL" dirty="0"/>
          </a:p>
        </p:txBody>
      </p:sp>
    </p:spTree>
    <p:extLst>
      <p:ext uri="{BB962C8B-B14F-4D97-AF65-F5344CB8AC3E}">
        <p14:creationId xmlns:p14="http://schemas.microsoft.com/office/powerpoint/2010/main" val="1652339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chor="ctr">
            <a:normAutofit/>
          </a:bodyPr>
          <a:lstStyle/>
          <a:p>
            <a:pPr marL="109728" indent="0" algn="ctr">
              <a:buNone/>
            </a:pPr>
            <a:r>
              <a:rPr lang="pl-PL" dirty="0" smtClean="0"/>
              <a:t> </a:t>
            </a:r>
            <a:r>
              <a:rPr lang="pl-PL" b="1" dirty="0" smtClean="0"/>
              <a:t>Okoliczności </a:t>
            </a:r>
            <a:r>
              <a:rPr lang="pl-PL" b="1" dirty="0"/>
              <a:t>wyłączające wypłatę </a:t>
            </a:r>
            <a:r>
              <a:rPr lang="pl-PL" b="1" dirty="0" smtClean="0"/>
              <a:t>świadczeń</a:t>
            </a:r>
          </a:p>
          <a:p>
            <a:pPr marL="109728" indent="0" algn="ctr">
              <a:buNone/>
            </a:pPr>
            <a:endParaRPr lang="pl-PL" b="1" dirty="0"/>
          </a:p>
          <a:p>
            <a:pPr algn="just">
              <a:buFont typeface="Wingdings" pitchFamily="2" charset="2"/>
              <a:buChar char="Ø"/>
            </a:pPr>
            <a:r>
              <a:rPr lang="pl-PL" dirty="0"/>
              <a:t>Ś</a:t>
            </a:r>
            <a:r>
              <a:rPr lang="pl-PL" dirty="0" smtClean="0"/>
              <a:t>wiadczenia </a:t>
            </a:r>
            <a:r>
              <a:rPr lang="pl-PL" dirty="0"/>
              <a:t>z ubezpieczenia wypadkowego nie przysługują </a:t>
            </a:r>
            <a:r>
              <a:rPr lang="pl-PL" b="1" dirty="0"/>
              <a:t>ubezpieczonemu</a:t>
            </a:r>
            <a:r>
              <a:rPr lang="pl-PL" dirty="0"/>
              <a:t>, gdy </a:t>
            </a:r>
            <a:r>
              <a:rPr lang="pl-PL" u="sng" dirty="0"/>
              <a:t>wyłączną przyczyną</a:t>
            </a:r>
            <a:r>
              <a:rPr lang="pl-PL" dirty="0"/>
              <a:t> wypadków</a:t>
            </a:r>
            <a:r>
              <a:rPr lang="pl-PL" dirty="0" smtClean="0"/>
              <a:t>, </a:t>
            </a:r>
            <a:r>
              <a:rPr lang="pl-PL" dirty="0"/>
              <a:t>było udowodnione naruszenie przez ubezpieczonego przepisów dotyczących ochrony życia i zdrowia, spowodowane przez niego </a:t>
            </a:r>
            <a:r>
              <a:rPr lang="pl-PL" u="sng" dirty="0"/>
              <a:t>umyślnie</a:t>
            </a:r>
            <a:r>
              <a:rPr lang="pl-PL" dirty="0"/>
              <a:t> lub wskutek </a:t>
            </a:r>
            <a:r>
              <a:rPr lang="pl-PL" u="sng" dirty="0"/>
              <a:t>rażącego niedbalstwa</a:t>
            </a:r>
            <a:r>
              <a:rPr lang="pl-PL" dirty="0"/>
              <a:t>. </a:t>
            </a:r>
          </a:p>
          <a:p>
            <a:pPr marL="109728" indent="0" algn="ctr">
              <a:buNone/>
            </a:pPr>
            <a:r>
              <a:rPr lang="pl-PL" dirty="0" smtClean="0"/>
              <a:t>(art. 21  ust. 1 ustawy </a:t>
            </a:r>
            <a:r>
              <a:rPr lang="pl-PL" dirty="0"/>
              <a:t>wypadkowej)</a:t>
            </a:r>
          </a:p>
          <a:p>
            <a:pPr marL="109728" indent="0" algn="just">
              <a:buNone/>
            </a:pPr>
            <a:endParaRPr lang="pl-PL" dirty="0" smtClean="0"/>
          </a:p>
          <a:p>
            <a:pPr marL="109728" indent="0">
              <a:buNone/>
            </a:pPr>
            <a:endParaRPr lang="pl-PL" b="1" dirty="0"/>
          </a:p>
          <a:p>
            <a:pPr marL="109728" indent="0">
              <a:buNone/>
            </a:pPr>
            <a:endParaRPr lang="pl-PL" b="1" dirty="0"/>
          </a:p>
        </p:txBody>
      </p:sp>
    </p:spTree>
    <p:extLst>
      <p:ext uri="{BB962C8B-B14F-4D97-AF65-F5344CB8AC3E}">
        <p14:creationId xmlns:p14="http://schemas.microsoft.com/office/powerpoint/2010/main" val="17839860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chor="ctr"/>
          <a:lstStyle/>
          <a:p>
            <a:pPr marL="109728" indent="0" algn="ctr">
              <a:buNone/>
            </a:pPr>
            <a:r>
              <a:rPr lang="pl-PL" b="1" dirty="0"/>
              <a:t>Okoliczności wyłączające wypłatę świadczeń</a:t>
            </a:r>
          </a:p>
          <a:p>
            <a:pPr algn="just"/>
            <a:endParaRPr lang="pl-PL" dirty="0" smtClean="0"/>
          </a:p>
          <a:p>
            <a:pPr algn="just"/>
            <a:r>
              <a:rPr lang="pl-PL" dirty="0" smtClean="0"/>
              <a:t>Świadczenia </a:t>
            </a:r>
            <a:r>
              <a:rPr lang="pl-PL" dirty="0"/>
              <a:t>z ubezpieczenia wypadkowego nie przysługują </a:t>
            </a:r>
            <a:r>
              <a:rPr lang="pl-PL" b="1" dirty="0" smtClean="0"/>
              <a:t>ubezpieczonemu</a:t>
            </a:r>
            <a:r>
              <a:rPr lang="pl-PL" dirty="0"/>
              <a:t>, który, będąc w stanie nietrzeźwości lub pod wpływem środków odurzających lub substancji psychotropowych, </a:t>
            </a:r>
            <a:r>
              <a:rPr lang="pl-PL" u="sng" dirty="0"/>
              <a:t>przyczynił się w znacznym stopniu </a:t>
            </a:r>
            <a:r>
              <a:rPr lang="pl-PL" dirty="0"/>
              <a:t>do spowodowania wypadku. </a:t>
            </a:r>
            <a:endParaRPr lang="pl-PL" dirty="0" smtClean="0"/>
          </a:p>
          <a:p>
            <a:pPr marL="109728" indent="0" algn="ctr">
              <a:buNone/>
            </a:pPr>
            <a:r>
              <a:rPr lang="pl-PL" dirty="0" smtClean="0"/>
              <a:t>(art. 21 ust. 2 ustawy </a:t>
            </a:r>
            <a:r>
              <a:rPr lang="pl-PL" dirty="0"/>
              <a:t>wypadkowej)</a:t>
            </a:r>
          </a:p>
          <a:p>
            <a:endParaRPr lang="pl-PL" dirty="0"/>
          </a:p>
        </p:txBody>
      </p:sp>
    </p:spTree>
    <p:extLst>
      <p:ext uri="{BB962C8B-B14F-4D97-AF65-F5344CB8AC3E}">
        <p14:creationId xmlns:p14="http://schemas.microsoft.com/office/powerpoint/2010/main" val="26993851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chor="ctr"/>
          <a:lstStyle/>
          <a:p>
            <a:pPr marL="109728" indent="0">
              <a:buNone/>
            </a:pPr>
            <a:endParaRPr lang="pl-PL" dirty="0" smtClean="0"/>
          </a:p>
          <a:p>
            <a:pPr marL="109728" indent="0">
              <a:buNone/>
            </a:pPr>
            <a:endParaRPr lang="pl-PL" dirty="0"/>
          </a:p>
          <a:p>
            <a:pPr marL="109728" indent="0" algn="just">
              <a:buNone/>
            </a:pPr>
            <a:r>
              <a:rPr lang="pl-PL" sz="2500" dirty="0"/>
              <a:t>Świadczenia </a:t>
            </a:r>
            <a:r>
              <a:rPr lang="pl-PL" sz="2500" dirty="0" smtClean="0"/>
              <a:t>nie przysługują </a:t>
            </a:r>
            <a:r>
              <a:rPr lang="pl-PL" sz="2500" b="1" dirty="0" smtClean="0"/>
              <a:t>ubezpieczonemu</a:t>
            </a:r>
            <a:r>
              <a:rPr lang="pl-PL" sz="2500" dirty="0" smtClean="0"/>
              <a:t>, który </a:t>
            </a:r>
            <a:r>
              <a:rPr lang="pl-PL" sz="2500" u="sng" dirty="0"/>
              <a:t>odmówił poddania się badaniu </a:t>
            </a:r>
            <a:r>
              <a:rPr lang="pl-PL" sz="2500" dirty="0"/>
              <a:t>niezbędnemu do ustalenia zawartości alkoholu, środków odurzających lub substancji psychotropowych lub poprzez inne zachowanie </a:t>
            </a:r>
            <a:r>
              <a:rPr lang="pl-PL" sz="2500" u="sng" dirty="0"/>
              <a:t>uniemożliwił jego przeprowadzenie</a:t>
            </a:r>
            <a:r>
              <a:rPr lang="pl-PL" sz="2500" dirty="0"/>
              <a:t>, chyba że udowodni, że miały miejsce przyczyny, które uniemożliwiły poddanie się badaniu</a:t>
            </a:r>
            <a:r>
              <a:rPr lang="pl-PL" sz="2500" dirty="0" smtClean="0"/>
              <a:t>.</a:t>
            </a:r>
          </a:p>
          <a:p>
            <a:pPr marL="109728" indent="0" algn="ctr">
              <a:buNone/>
            </a:pPr>
            <a:r>
              <a:rPr lang="pl-PL" sz="2500" dirty="0" smtClean="0"/>
              <a:t>(art. 21 ust. 3 ustawy wypadkowej) </a:t>
            </a:r>
            <a:endParaRPr lang="pl-PL" sz="2500" dirty="0"/>
          </a:p>
        </p:txBody>
      </p:sp>
    </p:spTree>
    <p:extLst>
      <p:ext uri="{BB962C8B-B14F-4D97-AF65-F5344CB8AC3E}">
        <p14:creationId xmlns:p14="http://schemas.microsoft.com/office/powerpoint/2010/main" val="4031609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pPr marL="0" indent="0" algn="ctr">
              <a:buNone/>
            </a:pPr>
            <a:r>
              <a:rPr lang="pl-PL" b="1" dirty="0" smtClean="0"/>
              <a:t>Podmioty wyłączone z ubezpieczenia  wypadkowego:</a:t>
            </a:r>
          </a:p>
          <a:p>
            <a:pPr lvl="0" algn="just"/>
            <a:r>
              <a:rPr lang="pl-PL" sz="2500" dirty="0" smtClean="0"/>
              <a:t>bezrobotni;</a:t>
            </a:r>
            <a:endParaRPr lang="pl-PL" sz="2500" dirty="0"/>
          </a:p>
          <a:p>
            <a:pPr lvl="0" algn="just"/>
            <a:r>
              <a:rPr lang="pl-PL" sz="2500" dirty="0"/>
              <a:t>posłowie do Parlamentu Europejskiego;</a:t>
            </a:r>
          </a:p>
          <a:p>
            <a:pPr lvl="0" algn="just"/>
            <a:r>
              <a:rPr lang="pl-PL" sz="2500" dirty="0"/>
              <a:t>osoby wykonujące pracę nakładczą;</a:t>
            </a:r>
          </a:p>
          <a:p>
            <a:pPr lvl="0" algn="just"/>
            <a:r>
              <a:rPr lang="pl-PL" sz="2500" dirty="0"/>
              <a:t>żołnierze niezawodowi pełniący czynną </a:t>
            </a:r>
            <a:r>
              <a:rPr lang="pl-PL" sz="2500" dirty="0" smtClean="0"/>
              <a:t>służbę;</a:t>
            </a:r>
            <a:endParaRPr lang="pl-PL" sz="2500" dirty="0"/>
          </a:p>
          <a:p>
            <a:pPr lvl="0" algn="just"/>
            <a:r>
              <a:rPr lang="pl-PL" sz="2500" dirty="0"/>
              <a:t>osoby przebywające na urlopie wychowawczym, pobierające zasiłek macierzyński albo zasiłek w wysokości zasiłku macierzyńskiego;</a:t>
            </a:r>
          </a:p>
          <a:p>
            <a:pPr lvl="0" algn="just"/>
            <a:r>
              <a:rPr lang="pl-PL" sz="2500" dirty="0"/>
              <a:t>osoby pobierające świadczenia </a:t>
            </a:r>
            <a:r>
              <a:rPr lang="pl-PL" sz="2500" dirty="0" smtClean="0"/>
              <a:t>socjalne;</a:t>
            </a:r>
          </a:p>
          <a:p>
            <a:pPr lvl="0" algn="just"/>
            <a:r>
              <a:rPr lang="pl-PL" sz="2500" dirty="0" smtClean="0"/>
              <a:t>osoby </a:t>
            </a:r>
            <a:r>
              <a:rPr lang="pl-PL" sz="2500" dirty="0"/>
              <a:t>pobierające zasiłek </a:t>
            </a:r>
            <a:r>
              <a:rPr lang="pl-PL" sz="2500" dirty="0" smtClean="0"/>
              <a:t>socjalny;</a:t>
            </a:r>
          </a:p>
          <a:p>
            <a:pPr lvl="0" algn="just"/>
            <a:r>
              <a:rPr lang="pl-PL" sz="2500" dirty="0" smtClean="0"/>
              <a:t>osoby </a:t>
            </a:r>
            <a:r>
              <a:rPr lang="pl-PL" sz="2500" dirty="0"/>
              <a:t>pobierające wynagrodzenie przysługujące w okresie korzystania ze świadczenia górniczego albo w okresie korzystania ze stypendium na przekwalifikowanie;</a:t>
            </a:r>
          </a:p>
          <a:p>
            <a:pPr lvl="0" algn="just"/>
            <a:r>
              <a:rPr lang="pl-PL" sz="2500" dirty="0"/>
              <a:t>osoby pobierające świadczenie szkoleniowe wypłacane po ustaniu </a:t>
            </a:r>
            <a:r>
              <a:rPr lang="pl-PL" sz="2500" dirty="0" smtClean="0"/>
              <a:t>zatrudnienia;</a:t>
            </a:r>
          </a:p>
          <a:p>
            <a:pPr lvl="0" algn="just"/>
            <a:r>
              <a:rPr lang="pl-PL" sz="2500" dirty="0" smtClean="0"/>
              <a:t>osoby, które </a:t>
            </a:r>
            <a:r>
              <a:rPr lang="pl-PL" sz="2500" dirty="0"/>
              <a:t>mogą podlegać ubezpieczeniu emerytalnemu/rentowemu wyłącznie na swój </a:t>
            </a:r>
            <a:r>
              <a:rPr lang="pl-PL" sz="2500" dirty="0" smtClean="0"/>
              <a:t>wniosek.</a:t>
            </a:r>
            <a:endParaRPr lang="pl-PL" sz="2500" dirty="0"/>
          </a:p>
          <a:p>
            <a:pPr lvl="0"/>
            <a:endParaRPr lang="pl-PL" sz="2600" dirty="0"/>
          </a:p>
        </p:txBody>
      </p:sp>
    </p:spTree>
    <p:extLst>
      <p:ext uri="{BB962C8B-B14F-4D97-AF65-F5344CB8AC3E}">
        <p14:creationId xmlns:p14="http://schemas.microsoft.com/office/powerpoint/2010/main" val="4159811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 calcmode="lin" valueType="num">
                                      <p:cBhvr additive="base">
                                        <p:cTn id="4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xEl>
                                              <p:pRg st="8" end="8"/>
                                            </p:txEl>
                                          </p:spTgt>
                                        </p:tgtEl>
                                        <p:attrNameLst>
                                          <p:attrName>style.visibility</p:attrName>
                                        </p:attrNameLst>
                                      </p:cBhvr>
                                      <p:to>
                                        <p:strVal val="visible"/>
                                      </p:to>
                                    </p:set>
                                    <p:anim calcmode="lin" valueType="num">
                                      <p:cBhvr additive="base">
                                        <p:cTn id="4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
                                            <p:txEl>
                                              <p:pRg st="9" end="9"/>
                                            </p:txEl>
                                          </p:spTgt>
                                        </p:tgtEl>
                                        <p:attrNameLst>
                                          <p:attrName>style.visibility</p:attrName>
                                        </p:attrNameLst>
                                      </p:cBhvr>
                                      <p:to>
                                        <p:strVal val="visible"/>
                                      </p:to>
                                    </p:set>
                                    <p:anim calcmode="lin" valueType="num">
                                      <p:cBhvr additive="base">
                                        <p:cTn id="55"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
                                            <p:txEl>
                                              <p:pRg st="10" end="10"/>
                                            </p:txEl>
                                          </p:spTgt>
                                        </p:tgtEl>
                                        <p:attrNameLst>
                                          <p:attrName>style.visibility</p:attrName>
                                        </p:attrNameLst>
                                      </p:cBhvr>
                                      <p:to>
                                        <p:strVal val="visible"/>
                                      </p:to>
                                    </p:set>
                                    <p:anim calcmode="lin" valueType="num">
                                      <p:cBhvr additive="base">
                                        <p:cTn id="6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chor="ctr"/>
          <a:lstStyle/>
          <a:p>
            <a:pPr marL="0" indent="0" algn="ctr">
              <a:buNone/>
            </a:pPr>
            <a:r>
              <a:rPr lang="pl-PL" sz="2500" b="1" dirty="0"/>
              <a:t>Zakres przedmiotowy ubezpieczenia </a:t>
            </a:r>
            <a:r>
              <a:rPr lang="pl-PL" sz="2500" b="1" dirty="0" smtClean="0"/>
              <a:t>wypadkowego</a:t>
            </a:r>
          </a:p>
          <a:p>
            <a:pPr marL="0" indent="0" algn="ctr">
              <a:buNone/>
            </a:pPr>
            <a:r>
              <a:rPr lang="pl-PL" sz="2500" dirty="0" smtClean="0"/>
              <a:t>(art</a:t>
            </a:r>
            <a:r>
              <a:rPr lang="pl-PL" sz="2500" dirty="0"/>
              <a:t>. </a:t>
            </a:r>
            <a:r>
              <a:rPr lang="pl-PL" sz="2500" dirty="0" smtClean="0"/>
              <a:t>6 ustawy wypadkowej)</a:t>
            </a:r>
          </a:p>
          <a:p>
            <a:pPr marL="0" indent="0" algn="ctr">
              <a:buNone/>
            </a:pPr>
            <a:endParaRPr lang="pl-PL" b="1" dirty="0" smtClean="0"/>
          </a:p>
          <a:p>
            <a:pPr marL="0" indent="0">
              <a:buNone/>
            </a:pPr>
            <a:r>
              <a:rPr lang="pl-PL" dirty="0" smtClean="0"/>
              <a:t>Przedmiot </a:t>
            </a:r>
            <a:r>
              <a:rPr lang="pl-PL" dirty="0"/>
              <a:t>ochrony (ryzyka) – ochrona skutków:</a:t>
            </a:r>
          </a:p>
          <a:p>
            <a:pPr marL="457200" indent="-457200">
              <a:buFont typeface="Wingdings" panose="05000000000000000000" pitchFamily="2" charset="2"/>
              <a:buChar char="Ø"/>
            </a:pPr>
            <a:r>
              <a:rPr lang="pl-PL" dirty="0" smtClean="0"/>
              <a:t>wypadku </a:t>
            </a:r>
            <a:r>
              <a:rPr lang="pl-PL" dirty="0"/>
              <a:t>przy pracy,</a:t>
            </a:r>
          </a:p>
          <a:p>
            <a:pPr marL="457200" indent="-457200">
              <a:buFont typeface="Wingdings" panose="05000000000000000000" pitchFamily="2" charset="2"/>
              <a:buChar char="Ø"/>
            </a:pPr>
            <a:r>
              <a:rPr lang="pl-PL" dirty="0" smtClean="0"/>
              <a:t>choroby </a:t>
            </a:r>
            <a:r>
              <a:rPr lang="pl-PL" dirty="0"/>
              <a:t>zawodowej,</a:t>
            </a:r>
          </a:p>
          <a:p>
            <a:pPr marL="457200" indent="-457200">
              <a:buFont typeface="Wingdings" panose="05000000000000000000" pitchFamily="2" charset="2"/>
              <a:buChar char="Ø"/>
            </a:pPr>
            <a:r>
              <a:rPr lang="pl-PL" dirty="0" smtClean="0"/>
              <a:t>wypadku </a:t>
            </a:r>
            <a:r>
              <a:rPr lang="pl-PL" dirty="0"/>
              <a:t>zrównanego z wypadkiem przy </a:t>
            </a:r>
            <a:r>
              <a:rPr lang="pl-PL" dirty="0" smtClean="0"/>
              <a:t>pracy.</a:t>
            </a:r>
            <a:endParaRPr lang="pl-PL" dirty="0"/>
          </a:p>
          <a:p>
            <a:pPr marL="109728" indent="0">
              <a:buNone/>
            </a:pPr>
            <a:endParaRPr lang="pl-PL" dirty="0"/>
          </a:p>
        </p:txBody>
      </p:sp>
    </p:spTree>
    <p:extLst>
      <p:ext uri="{BB962C8B-B14F-4D97-AF65-F5344CB8AC3E}">
        <p14:creationId xmlns:p14="http://schemas.microsoft.com/office/powerpoint/2010/main" val="27517329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chor="ctr"/>
          <a:lstStyle/>
          <a:p>
            <a:pPr marL="0" indent="0">
              <a:buNone/>
            </a:pPr>
            <a:r>
              <a:rPr lang="pl-PL" dirty="0"/>
              <a:t>Skutkami w zakresie zdolności do pracy </a:t>
            </a:r>
            <a:r>
              <a:rPr lang="pl-PL" dirty="0" smtClean="0"/>
              <a:t>mogą </a:t>
            </a:r>
            <a:r>
              <a:rPr lang="pl-PL" dirty="0"/>
              <a:t>być</a:t>
            </a:r>
            <a:r>
              <a:rPr lang="pl-PL" dirty="0" smtClean="0"/>
              <a:t>:</a:t>
            </a:r>
          </a:p>
          <a:p>
            <a:pPr marL="0" indent="0">
              <a:buNone/>
            </a:pPr>
            <a:endParaRPr lang="pl-PL" dirty="0" smtClean="0"/>
          </a:p>
          <a:p>
            <a:pPr>
              <a:buFont typeface="Wingdings" pitchFamily="2" charset="2"/>
              <a:buChar char="Ø"/>
            </a:pPr>
            <a:r>
              <a:rPr lang="pl-PL" dirty="0" smtClean="0"/>
              <a:t>czasowa niezdolność </a:t>
            </a:r>
            <a:r>
              <a:rPr lang="pl-PL" dirty="0"/>
              <a:t>do pracy,</a:t>
            </a:r>
          </a:p>
          <a:p>
            <a:pPr>
              <a:buFont typeface="Wingdings" pitchFamily="2" charset="2"/>
              <a:buChar char="Ø"/>
            </a:pPr>
            <a:r>
              <a:rPr lang="pl-PL" dirty="0" smtClean="0"/>
              <a:t>bardziej trwała niezdolność </a:t>
            </a:r>
            <a:r>
              <a:rPr lang="pl-PL" dirty="0"/>
              <a:t>do pracy,</a:t>
            </a:r>
          </a:p>
          <a:p>
            <a:pPr>
              <a:buFont typeface="Wingdings" pitchFamily="2" charset="2"/>
              <a:buChar char="Ø"/>
            </a:pPr>
            <a:r>
              <a:rPr lang="pl-PL" dirty="0" smtClean="0"/>
              <a:t>niezdolność </a:t>
            </a:r>
            <a:r>
              <a:rPr lang="pl-PL" dirty="0"/>
              <a:t>do samodzielnej egzystencji,</a:t>
            </a:r>
          </a:p>
          <a:p>
            <a:pPr>
              <a:buFont typeface="Wingdings" pitchFamily="2" charset="2"/>
              <a:buChar char="Ø"/>
            </a:pPr>
            <a:r>
              <a:rPr lang="pl-PL" dirty="0" smtClean="0"/>
              <a:t>utrata </a:t>
            </a:r>
            <a:r>
              <a:rPr lang="pl-PL" dirty="0"/>
              <a:t>żywiciela rodziny.</a:t>
            </a:r>
          </a:p>
          <a:p>
            <a:pPr>
              <a:buFont typeface="Wingdings" pitchFamily="2" charset="2"/>
              <a:buChar char="Ø"/>
            </a:pPr>
            <a:endParaRPr lang="pl-PL" dirty="0"/>
          </a:p>
        </p:txBody>
      </p:sp>
    </p:spTree>
    <p:extLst>
      <p:ext uri="{BB962C8B-B14F-4D97-AF65-F5344CB8AC3E}">
        <p14:creationId xmlns:p14="http://schemas.microsoft.com/office/powerpoint/2010/main" val="3042075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chor="ctr">
            <a:normAutofit/>
          </a:bodyPr>
          <a:lstStyle/>
          <a:p>
            <a:pPr marL="0" indent="0" algn="ctr">
              <a:buNone/>
            </a:pPr>
            <a:r>
              <a:rPr lang="pl-PL" b="1" u="sng" dirty="0" smtClean="0"/>
              <a:t>Świadczenia z ubezpieczenia wypadkowego</a:t>
            </a:r>
          </a:p>
          <a:p>
            <a:pPr marL="0" indent="0">
              <a:buNone/>
            </a:pPr>
            <a:endParaRPr lang="pl-PL" b="1" dirty="0" smtClean="0"/>
          </a:p>
          <a:p>
            <a:pPr marL="0" lvl="0" indent="0" algn="just">
              <a:buNone/>
            </a:pPr>
            <a:r>
              <a:rPr lang="pl-PL" b="1" dirty="0" smtClean="0"/>
              <a:t>Świadczenia</a:t>
            </a:r>
            <a:r>
              <a:rPr lang="pl-PL" dirty="0" smtClean="0"/>
              <a:t>, </a:t>
            </a:r>
            <a:r>
              <a:rPr lang="pl-PL" dirty="0"/>
              <a:t>których celem jest dostarczenie środków utrzymania w miejsce utraconych zarobków</a:t>
            </a:r>
            <a:r>
              <a:rPr lang="pl-PL" dirty="0" smtClean="0"/>
              <a:t>:</a:t>
            </a:r>
          </a:p>
          <a:p>
            <a:pPr marL="0" lvl="0" indent="0">
              <a:buNone/>
            </a:pPr>
            <a:endParaRPr lang="pl-PL" dirty="0"/>
          </a:p>
          <a:p>
            <a:r>
              <a:rPr lang="pl-PL" dirty="0" smtClean="0"/>
              <a:t>zasiłek </a:t>
            </a:r>
            <a:r>
              <a:rPr lang="pl-PL" dirty="0"/>
              <a:t>chorobowy;</a:t>
            </a:r>
          </a:p>
          <a:p>
            <a:r>
              <a:rPr lang="pl-PL" dirty="0" smtClean="0"/>
              <a:t>świadczenie </a:t>
            </a:r>
            <a:r>
              <a:rPr lang="pl-PL" dirty="0"/>
              <a:t>rehabilitacyjne;</a:t>
            </a:r>
          </a:p>
          <a:p>
            <a:r>
              <a:rPr lang="pl-PL" dirty="0" smtClean="0"/>
              <a:t>zasiłek </a:t>
            </a:r>
            <a:r>
              <a:rPr lang="pl-PL" dirty="0"/>
              <a:t>wyrównawczy;</a:t>
            </a:r>
          </a:p>
          <a:p>
            <a:r>
              <a:rPr lang="pl-PL" dirty="0" smtClean="0"/>
              <a:t>renta </a:t>
            </a:r>
            <a:r>
              <a:rPr lang="pl-PL" dirty="0"/>
              <a:t>z tytułu niezdolności do pracy;</a:t>
            </a:r>
          </a:p>
          <a:p>
            <a:r>
              <a:rPr lang="pl-PL" dirty="0" smtClean="0"/>
              <a:t>renta </a:t>
            </a:r>
            <a:r>
              <a:rPr lang="pl-PL" dirty="0"/>
              <a:t>szkoleniowa;</a:t>
            </a:r>
          </a:p>
          <a:p>
            <a:r>
              <a:rPr lang="pl-PL" dirty="0" smtClean="0"/>
              <a:t>renta rodzinna;</a:t>
            </a:r>
          </a:p>
          <a:p>
            <a:r>
              <a:rPr lang="pl-PL" dirty="0"/>
              <a:t>d</a:t>
            </a:r>
            <a:r>
              <a:rPr lang="pl-PL" dirty="0" smtClean="0"/>
              <a:t>odatki do rent.</a:t>
            </a:r>
            <a:endParaRPr lang="pl-PL" dirty="0"/>
          </a:p>
          <a:p>
            <a:pPr marL="0" indent="0">
              <a:buNone/>
            </a:pPr>
            <a:endParaRPr lang="pl-PL" dirty="0"/>
          </a:p>
        </p:txBody>
      </p:sp>
    </p:spTree>
    <p:extLst>
      <p:ext uri="{BB962C8B-B14F-4D97-AF65-F5344CB8AC3E}">
        <p14:creationId xmlns:p14="http://schemas.microsoft.com/office/powerpoint/2010/main" val="24536998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67544" y="260648"/>
            <a:ext cx="8424936" cy="6408712"/>
          </a:xfrm>
        </p:spPr>
        <p:txBody>
          <a:bodyPr/>
          <a:lstStyle/>
          <a:p>
            <a:pPr marL="0" lvl="0" indent="0" algn="ctr">
              <a:buNone/>
            </a:pPr>
            <a:r>
              <a:rPr lang="pl-PL" b="1" u="sng" dirty="0"/>
              <a:t>Świadczenia z ubezpieczenia wypadkowego</a:t>
            </a:r>
          </a:p>
          <a:p>
            <a:pPr marL="0" lvl="0" indent="0">
              <a:buNone/>
            </a:pPr>
            <a:endParaRPr lang="pl-PL" b="1" dirty="0" smtClean="0"/>
          </a:p>
          <a:p>
            <a:pPr marL="0" lvl="0" indent="0">
              <a:buNone/>
            </a:pPr>
            <a:endParaRPr lang="pl-PL" b="1" dirty="0"/>
          </a:p>
          <a:p>
            <a:pPr marL="0" lvl="0" indent="0">
              <a:buNone/>
            </a:pPr>
            <a:r>
              <a:rPr lang="pl-PL" b="1" dirty="0" smtClean="0"/>
              <a:t>Świadczenia </a:t>
            </a:r>
            <a:r>
              <a:rPr lang="pl-PL" b="1" dirty="0"/>
              <a:t>o charakterze </a:t>
            </a:r>
            <a:r>
              <a:rPr lang="pl-PL" b="1" dirty="0" smtClean="0"/>
              <a:t>odszkodowawczym</a:t>
            </a:r>
            <a:r>
              <a:rPr lang="pl-PL" dirty="0" smtClean="0"/>
              <a:t>:</a:t>
            </a:r>
          </a:p>
          <a:p>
            <a:pPr marL="0" lvl="0" indent="0">
              <a:buNone/>
            </a:pPr>
            <a:endParaRPr lang="pl-PL" dirty="0"/>
          </a:p>
          <a:p>
            <a:r>
              <a:rPr lang="pl-PL" dirty="0" smtClean="0"/>
              <a:t>jednorazowe </a:t>
            </a:r>
            <a:r>
              <a:rPr lang="pl-PL" dirty="0"/>
              <a:t>odszkodowanie dla ubezpieczonego</a:t>
            </a:r>
            <a:r>
              <a:rPr lang="pl-PL" dirty="0" smtClean="0"/>
              <a:t>,</a:t>
            </a:r>
          </a:p>
          <a:p>
            <a:endParaRPr lang="pl-PL" dirty="0"/>
          </a:p>
          <a:p>
            <a:pPr algn="just"/>
            <a:r>
              <a:rPr lang="pl-PL" dirty="0" smtClean="0"/>
              <a:t>jednorazowe </a:t>
            </a:r>
            <a:r>
              <a:rPr lang="pl-PL" dirty="0"/>
              <a:t>odszkodowanie dla członków rodziny zmarłego ubezpieczonego lub </a:t>
            </a:r>
            <a:r>
              <a:rPr lang="pl-PL" dirty="0" smtClean="0"/>
              <a:t>rencisty</a:t>
            </a:r>
            <a:r>
              <a:rPr lang="pl-PL" dirty="0"/>
              <a:t> uprawnionego do renty wypadkowej.</a:t>
            </a:r>
          </a:p>
          <a:p>
            <a:endParaRPr lang="pl-PL" dirty="0"/>
          </a:p>
        </p:txBody>
      </p:sp>
    </p:spTree>
    <p:extLst>
      <p:ext uri="{BB962C8B-B14F-4D97-AF65-F5344CB8AC3E}">
        <p14:creationId xmlns:p14="http://schemas.microsoft.com/office/powerpoint/2010/main" val="40835880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chor="ctr"/>
          <a:lstStyle/>
          <a:p>
            <a:pPr marL="0" indent="0" algn="ctr">
              <a:buNone/>
            </a:pPr>
            <a:r>
              <a:rPr lang="pl-PL" b="1" u="sng" dirty="0"/>
              <a:t>Składka na ubezpieczenie </a:t>
            </a:r>
            <a:r>
              <a:rPr lang="pl-PL" b="1" u="sng" dirty="0" smtClean="0"/>
              <a:t>wypadkowe</a:t>
            </a:r>
          </a:p>
          <a:p>
            <a:pPr marL="0" indent="0" algn="ctr">
              <a:buNone/>
            </a:pPr>
            <a:endParaRPr lang="pl-PL" b="1" u="sng" dirty="0"/>
          </a:p>
          <a:p>
            <a:pPr marL="0" indent="0" algn="ctr">
              <a:buNone/>
            </a:pPr>
            <a:endParaRPr lang="pl-PL" b="1" dirty="0"/>
          </a:p>
          <a:p>
            <a:pPr lvl="0"/>
            <a:r>
              <a:rPr lang="pl-PL" dirty="0"/>
              <a:t>stopa procentowa składki na ubezpieczenie wypadkowe wynosi </a:t>
            </a:r>
            <a:r>
              <a:rPr lang="pl-PL" dirty="0" smtClean="0"/>
              <a:t>od 0,40</a:t>
            </a:r>
            <a:r>
              <a:rPr lang="pl-PL" dirty="0"/>
              <a:t>% do 8,12% podstawy wymiaru</a:t>
            </a:r>
            <a:r>
              <a:rPr lang="pl-PL" dirty="0" smtClean="0"/>
              <a:t>; </a:t>
            </a:r>
            <a:endParaRPr lang="pl-PL" b="1" dirty="0"/>
          </a:p>
          <a:p>
            <a:r>
              <a:rPr lang="pl-PL" dirty="0"/>
              <a:t>opłacana jest przez płatnika z jego </a:t>
            </a:r>
            <a:r>
              <a:rPr lang="pl-PL" dirty="0" smtClean="0"/>
              <a:t>środków.</a:t>
            </a:r>
          </a:p>
        </p:txBody>
      </p:sp>
    </p:spTree>
    <p:extLst>
      <p:ext uri="{BB962C8B-B14F-4D97-AF65-F5344CB8AC3E}">
        <p14:creationId xmlns:p14="http://schemas.microsoft.com/office/powerpoint/2010/main" val="1181950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Hol">
  <a:themeElements>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iejski">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863</TotalTime>
  <Words>1781</Words>
  <Application>Microsoft Office PowerPoint</Application>
  <PresentationFormat>Pokaz na ekranie (4:3)</PresentationFormat>
  <Paragraphs>194</Paragraphs>
  <Slides>33</Slides>
  <Notes>0</Notes>
  <HiddenSlides>0</HiddenSlides>
  <MMClips>0</MMClips>
  <ScaleCrop>false</ScaleCrop>
  <HeadingPairs>
    <vt:vector size="4" baseType="variant">
      <vt:variant>
        <vt:lpstr>Motyw</vt:lpstr>
      </vt:variant>
      <vt:variant>
        <vt:i4>2</vt:i4>
      </vt:variant>
      <vt:variant>
        <vt:lpstr>Tytuły slajdów</vt:lpstr>
      </vt:variant>
      <vt:variant>
        <vt:i4>33</vt:i4>
      </vt:variant>
    </vt:vector>
  </HeadingPairs>
  <TitlesOfParts>
    <vt:vector size="35" baseType="lpstr">
      <vt:lpstr>Motyw pakietu Office</vt:lpstr>
      <vt:lpstr>Hol</vt:lpstr>
      <vt:lpstr>Ubezpieczenie wypadkowe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Eliza</dc:creator>
  <cp:lastModifiedBy>E</cp:lastModifiedBy>
  <cp:revision>75</cp:revision>
  <dcterms:created xsi:type="dcterms:W3CDTF">2012-10-18T12:37:22Z</dcterms:created>
  <dcterms:modified xsi:type="dcterms:W3CDTF">2019-05-05T21:55:58Z</dcterms:modified>
</cp:coreProperties>
</file>