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1" r:id="rId3"/>
    <p:sldId id="310" r:id="rId4"/>
    <p:sldId id="302" r:id="rId5"/>
    <p:sldId id="309" r:id="rId6"/>
    <p:sldId id="303" r:id="rId7"/>
    <p:sldId id="304" r:id="rId8"/>
    <p:sldId id="305" r:id="rId9"/>
    <p:sldId id="306" r:id="rId10"/>
    <p:sldId id="307" r:id="rId11"/>
    <p:sldId id="308" r:id="rId12"/>
    <p:sldId id="257" r:id="rId13"/>
    <p:sldId id="258" r:id="rId14"/>
    <p:sldId id="268" r:id="rId15"/>
    <p:sldId id="259" r:id="rId16"/>
    <p:sldId id="260" r:id="rId17"/>
    <p:sldId id="261" r:id="rId18"/>
    <p:sldId id="262" r:id="rId19"/>
    <p:sldId id="263" r:id="rId20"/>
    <p:sldId id="264" r:id="rId21"/>
    <p:sldId id="265" r:id="rId22"/>
    <p:sldId id="299" r:id="rId23"/>
    <p:sldId id="267" r:id="rId24"/>
    <p:sldId id="269" r:id="rId25"/>
    <p:sldId id="270" r:id="rId26"/>
    <p:sldId id="271" r:id="rId27"/>
    <p:sldId id="272" r:id="rId28"/>
    <p:sldId id="311" r:id="rId29"/>
    <p:sldId id="312" r:id="rId30"/>
    <p:sldId id="274" r:id="rId31"/>
    <p:sldId id="275" r:id="rId32"/>
    <p:sldId id="276" r:id="rId33"/>
    <p:sldId id="277" r:id="rId34"/>
    <p:sldId id="278" r:id="rId35"/>
    <p:sldId id="279" r:id="rId36"/>
    <p:sldId id="280" r:id="rId37"/>
    <p:sldId id="281" r:id="rId38"/>
    <p:sldId id="282" r:id="rId39"/>
    <p:sldId id="283" r:id="rId40"/>
    <p:sldId id="284" r:id="rId41"/>
    <p:sldId id="285" r:id="rId42"/>
    <p:sldId id="286" r:id="rId43"/>
    <p:sldId id="287" r:id="rId44"/>
    <p:sldId id="288" r:id="rId45"/>
    <p:sldId id="289" r:id="rId46"/>
    <p:sldId id="290" r:id="rId47"/>
    <p:sldId id="291" r:id="rId48"/>
    <p:sldId id="292" r:id="rId49"/>
    <p:sldId id="293" r:id="rId50"/>
    <p:sldId id="294" r:id="rId51"/>
    <p:sldId id="295" r:id="rId52"/>
    <p:sldId id="296" r:id="rId53"/>
    <p:sldId id="297" r:id="rId54"/>
    <p:sldId id="298" r:id="rId55"/>
    <p:sldId id="313" r:id="rId56"/>
    <p:sldId id="266" r:id="rId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82" d="100"/>
          <a:sy n="82" d="100"/>
        </p:scale>
        <p:origin x="56" y="-5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34FBFD-35C2-4D65-94DB-B36081C60BB5}" type="doc">
      <dgm:prSet loTypeId="urn:microsoft.com/office/officeart/2005/8/layout/hProcess9" loCatId="process" qsTypeId="urn:microsoft.com/office/officeart/2005/8/quickstyle/simple1" qsCatId="simple" csTypeId="urn:microsoft.com/office/officeart/2005/8/colors/accent1_2" csCatId="accent1" phldr="1"/>
      <dgm:spPr/>
    </dgm:pt>
    <dgm:pt modelId="{4E4B9E34-1572-4728-8B84-74A555A21246}">
      <dgm:prSet phldrT="[Text]"/>
      <dgm:spPr/>
      <dgm:t>
        <a:bodyPr/>
        <a:lstStyle/>
        <a:p>
          <a:r>
            <a:rPr lang="pl-PL" dirty="0"/>
            <a:t>Przed implementacją państwa członkowskie zobowiązane są do powstrzymania się od działań niweczących cel dyrektywy zgodnie z art. 4 ust. </a:t>
          </a:r>
          <a:r>
            <a:rPr lang="pl-PL"/>
            <a:t>3 TUE</a:t>
          </a:r>
          <a:endParaRPr lang="en-US"/>
        </a:p>
      </dgm:t>
    </dgm:pt>
    <dgm:pt modelId="{DEF97A0D-9643-4FE9-A20A-67D12A83F181}" type="parTrans" cxnId="{2D58CE76-340E-421E-8BDF-6321A75FCCDC}">
      <dgm:prSet/>
      <dgm:spPr/>
      <dgm:t>
        <a:bodyPr/>
        <a:lstStyle/>
        <a:p>
          <a:endParaRPr lang="en-US"/>
        </a:p>
      </dgm:t>
    </dgm:pt>
    <dgm:pt modelId="{1E7E0ACD-1993-41ED-ACE2-E771E446CC23}" type="sibTrans" cxnId="{2D58CE76-340E-421E-8BDF-6321A75FCCDC}">
      <dgm:prSet/>
      <dgm:spPr/>
      <dgm:t>
        <a:bodyPr/>
        <a:lstStyle/>
        <a:p>
          <a:endParaRPr lang="en-US"/>
        </a:p>
      </dgm:t>
    </dgm:pt>
    <dgm:pt modelId="{312EE822-4BBC-4253-89B2-FE94B430A1AC}">
      <dgm:prSet phldrT="[Text]"/>
      <dgm:spPr/>
      <dgm:t>
        <a:bodyPr/>
        <a:lstStyle/>
        <a:p>
          <a:r>
            <a:rPr lang="pl-PL" dirty="0"/>
            <a:t>Implementacja – państwa członkowskie zobowiązane są przyjąć odpowiednie akty normatywne, podjąć wszelkie działania w celu zapewnienia efektywności aktów normatywnych</a:t>
          </a:r>
        </a:p>
      </dgm:t>
    </dgm:pt>
    <dgm:pt modelId="{ABEDB1FD-E798-4635-8B97-B23360E33815}" type="parTrans" cxnId="{04D0F810-0AB8-480F-9BC3-A00468854523}">
      <dgm:prSet/>
      <dgm:spPr/>
      <dgm:t>
        <a:bodyPr/>
        <a:lstStyle/>
        <a:p>
          <a:endParaRPr lang="en-US"/>
        </a:p>
      </dgm:t>
    </dgm:pt>
    <dgm:pt modelId="{478EFC3A-256A-48CF-BA7D-A96FECA3D0D8}" type="sibTrans" cxnId="{04D0F810-0AB8-480F-9BC3-A00468854523}">
      <dgm:prSet/>
      <dgm:spPr/>
      <dgm:t>
        <a:bodyPr/>
        <a:lstStyle/>
        <a:p>
          <a:endParaRPr lang="en-US"/>
        </a:p>
      </dgm:t>
    </dgm:pt>
    <dgm:pt modelId="{B7231981-1F54-49D8-B02A-1B44E547834D}">
      <dgm:prSet phldrT="[Text]"/>
      <dgm:spPr/>
      <dgm:t>
        <a:bodyPr/>
        <a:lstStyle/>
        <a:p>
          <a:r>
            <a:rPr lang="pl-PL" dirty="0"/>
            <a:t>Po implementacji – krajowe sądy i organy administracji są </a:t>
          </a:r>
          <a:r>
            <a:rPr lang="pl-PL"/>
            <a:t>zobowiązane badać zgodność norm dyrektyw z prawem krajowym w przypadku potrzeby bezpośredniego stosowania przepisów dyrektywy</a:t>
          </a:r>
          <a:endParaRPr lang="en-US"/>
        </a:p>
      </dgm:t>
    </dgm:pt>
    <dgm:pt modelId="{8365F7F6-460D-451B-B0BD-3A9D4A913E9A}" type="parTrans" cxnId="{5C63A86C-7F5C-4EBD-A51B-A22AAEF77E15}">
      <dgm:prSet/>
      <dgm:spPr/>
      <dgm:t>
        <a:bodyPr/>
        <a:lstStyle/>
        <a:p>
          <a:endParaRPr lang="en-US"/>
        </a:p>
      </dgm:t>
    </dgm:pt>
    <dgm:pt modelId="{5A19A92F-498C-485D-90C0-EFCD58DF351C}" type="sibTrans" cxnId="{5C63A86C-7F5C-4EBD-A51B-A22AAEF77E15}">
      <dgm:prSet/>
      <dgm:spPr/>
      <dgm:t>
        <a:bodyPr/>
        <a:lstStyle/>
        <a:p>
          <a:endParaRPr lang="en-US"/>
        </a:p>
      </dgm:t>
    </dgm:pt>
    <dgm:pt modelId="{3B27C335-2366-42D3-A079-78711FE56D95}" type="pres">
      <dgm:prSet presAssocID="{6034FBFD-35C2-4D65-94DB-B36081C60BB5}" presName="CompostProcess" presStyleCnt="0">
        <dgm:presLayoutVars>
          <dgm:dir/>
          <dgm:resizeHandles val="exact"/>
        </dgm:presLayoutVars>
      </dgm:prSet>
      <dgm:spPr/>
    </dgm:pt>
    <dgm:pt modelId="{A083CE33-E6B5-42C3-B9CB-3A4271A30AAF}" type="pres">
      <dgm:prSet presAssocID="{6034FBFD-35C2-4D65-94DB-B36081C60BB5}" presName="arrow" presStyleLbl="bgShp" presStyleIdx="0" presStyleCnt="1"/>
      <dgm:spPr/>
    </dgm:pt>
    <dgm:pt modelId="{C9F95D3D-7C16-4C04-A522-B1BAFD83C61D}" type="pres">
      <dgm:prSet presAssocID="{6034FBFD-35C2-4D65-94DB-B36081C60BB5}" presName="linearProcess" presStyleCnt="0"/>
      <dgm:spPr/>
    </dgm:pt>
    <dgm:pt modelId="{86A8DBBF-5243-4CF8-A577-3EF74CF4F77D}" type="pres">
      <dgm:prSet presAssocID="{4E4B9E34-1572-4728-8B84-74A555A21246}" presName="textNode" presStyleLbl="node1" presStyleIdx="0" presStyleCnt="3">
        <dgm:presLayoutVars>
          <dgm:bulletEnabled val="1"/>
        </dgm:presLayoutVars>
      </dgm:prSet>
      <dgm:spPr/>
    </dgm:pt>
    <dgm:pt modelId="{4C2E6927-7C57-404E-9C3B-4FAD3AF92ABA}" type="pres">
      <dgm:prSet presAssocID="{1E7E0ACD-1993-41ED-ACE2-E771E446CC23}" presName="sibTrans" presStyleCnt="0"/>
      <dgm:spPr/>
    </dgm:pt>
    <dgm:pt modelId="{01BA7561-0656-49A0-9318-7088735DA176}" type="pres">
      <dgm:prSet presAssocID="{312EE822-4BBC-4253-89B2-FE94B430A1AC}" presName="textNode" presStyleLbl="node1" presStyleIdx="1" presStyleCnt="3">
        <dgm:presLayoutVars>
          <dgm:bulletEnabled val="1"/>
        </dgm:presLayoutVars>
      </dgm:prSet>
      <dgm:spPr/>
    </dgm:pt>
    <dgm:pt modelId="{0F0C4C1E-0004-404A-9EF9-BC656E1A86E9}" type="pres">
      <dgm:prSet presAssocID="{478EFC3A-256A-48CF-BA7D-A96FECA3D0D8}" presName="sibTrans" presStyleCnt="0"/>
      <dgm:spPr/>
    </dgm:pt>
    <dgm:pt modelId="{53B6C4BF-CE6B-496E-8BBF-49F707A3253C}" type="pres">
      <dgm:prSet presAssocID="{B7231981-1F54-49D8-B02A-1B44E547834D}" presName="textNode" presStyleLbl="node1" presStyleIdx="2" presStyleCnt="3">
        <dgm:presLayoutVars>
          <dgm:bulletEnabled val="1"/>
        </dgm:presLayoutVars>
      </dgm:prSet>
      <dgm:spPr/>
    </dgm:pt>
  </dgm:ptLst>
  <dgm:cxnLst>
    <dgm:cxn modelId="{6A536405-C897-4B31-A463-7A31EB46C53F}" type="presOf" srcId="{4E4B9E34-1572-4728-8B84-74A555A21246}" destId="{86A8DBBF-5243-4CF8-A577-3EF74CF4F77D}" srcOrd="0" destOrd="0" presId="urn:microsoft.com/office/officeart/2005/8/layout/hProcess9"/>
    <dgm:cxn modelId="{04D0F810-0AB8-480F-9BC3-A00468854523}" srcId="{6034FBFD-35C2-4D65-94DB-B36081C60BB5}" destId="{312EE822-4BBC-4253-89B2-FE94B430A1AC}" srcOrd="1" destOrd="0" parTransId="{ABEDB1FD-E798-4635-8B97-B23360E33815}" sibTransId="{478EFC3A-256A-48CF-BA7D-A96FECA3D0D8}"/>
    <dgm:cxn modelId="{5C63A86C-7F5C-4EBD-A51B-A22AAEF77E15}" srcId="{6034FBFD-35C2-4D65-94DB-B36081C60BB5}" destId="{B7231981-1F54-49D8-B02A-1B44E547834D}" srcOrd="2" destOrd="0" parTransId="{8365F7F6-460D-451B-B0BD-3A9D4A913E9A}" sibTransId="{5A19A92F-498C-485D-90C0-EFCD58DF351C}"/>
    <dgm:cxn modelId="{2D58CE76-340E-421E-8BDF-6321A75FCCDC}" srcId="{6034FBFD-35C2-4D65-94DB-B36081C60BB5}" destId="{4E4B9E34-1572-4728-8B84-74A555A21246}" srcOrd="0" destOrd="0" parTransId="{DEF97A0D-9643-4FE9-A20A-67D12A83F181}" sibTransId="{1E7E0ACD-1993-41ED-ACE2-E771E446CC23}"/>
    <dgm:cxn modelId="{ED8750BD-5682-40AE-AD40-18B3FAB8CB55}" type="presOf" srcId="{312EE822-4BBC-4253-89B2-FE94B430A1AC}" destId="{01BA7561-0656-49A0-9318-7088735DA176}" srcOrd="0" destOrd="0" presId="urn:microsoft.com/office/officeart/2005/8/layout/hProcess9"/>
    <dgm:cxn modelId="{8F0A72D5-4E42-43F5-876F-65570857F9BE}" type="presOf" srcId="{6034FBFD-35C2-4D65-94DB-B36081C60BB5}" destId="{3B27C335-2366-42D3-A079-78711FE56D95}" srcOrd="0" destOrd="0" presId="urn:microsoft.com/office/officeart/2005/8/layout/hProcess9"/>
    <dgm:cxn modelId="{BEC1D3D9-24B0-4DEB-9089-412FAF817517}" type="presOf" srcId="{B7231981-1F54-49D8-B02A-1B44E547834D}" destId="{53B6C4BF-CE6B-496E-8BBF-49F707A3253C}" srcOrd="0" destOrd="0" presId="urn:microsoft.com/office/officeart/2005/8/layout/hProcess9"/>
    <dgm:cxn modelId="{BC03F430-B1F6-49A8-B9B9-7FDC5C9A4026}" type="presParOf" srcId="{3B27C335-2366-42D3-A079-78711FE56D95}" destId="{A083CE33-E6B5-42C3-B9CB-3A4271A30AAF}" srcOrd="0" destOrd="0" presId="urn:microsoft.com/office/officeart/2005/8/layout/hProcess9"/>
    <dgm:cxn modelId="{F2C541BF-C18F-4083-8334-CA9DAA21EB57}" type="presParOf" srcId="{3B27C335-2366-42D3-A079-78711FE56D95}" destId="{C9F95D3D-7C16-4C04-A522-B1BAFD83C61D}" srcOrd="1" destOrd="0" presId="urn:microsoft.com/office/officeart/2005/8/layout/hProcess9"/>
    <dgm:cxn modelId="{71CA1AF0-BCC3-4C69-8847-2135B5D9D617}" type="presParOf" srcId="{C9F95D3D-7C16-4C04-A522-B1BAFD83C61D}" destId="{86A8DBBF-5243-4CF8-A577-3EF74CF4F77D}" srcOrd="0" destOrd="0" presId="urn:microsoft.com/office/officeart/2005/8/layout/hProcess9"/>
    <dgm:cxn modelId="{DD5DF285-2DD2-413D-9B87-DD9ACB0E5492}" type="presParOf" srcId="{C9F95D3D-7C16-4C04-A522-B1BAFD83C61D}" destId="{4C2E6927-7C57-404E-9C3B-4FAD3AF92ABA}" srcOrd="1" destOrd="0" presId="urn:microsoft.com/office/officeart/2005/8/layout/hProcess9"/>
    <dgm:cxn modelId="{B7F9AC45-B645-472B-ABD7-1C28199FF47D}" type="presParOf" srcId="{C9F95D3D-7C16-4C04-A522-B1BAFD83C61D}" destId="{01BA7561-0656-49A0-9318-7088735DA176}" srcOrd="2" destOrd="0" presId="urn:microsoft.com/office/officeart/2005/8/layout/hProcess9"/>
    <dgm:cxn modelId="{D7EAF55D-7DF7-4095-B6CA-9443B4FDF08F}" type="presParOf" srcId="{C9F95D3D-7C16-4C04-A522-B1BAFD83C61D}" destId="{0F0C4C1E-0004-404A-9EF9-BC656E1A86E9}" srcOrd="3" destOrd="0" presId="urn:microsoft.com/office/officeart/2005/8/layout/hProcess9"/>
    <dgm:cxn modelId="{09D48D79-9816-4E00-8B39-3A1794EF6310}" type="presParOf" srcId="{C9F95D3D-7C16-4C04-A522-B1BAFD83C61D}" destId="{53B6C4BF-CE6B-496E-8BBF-49F707A3253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83CE33-E6B5-42C3-B9CB-3A4271A30AAF}">
      <dsp:nvSpPr>
        <dsp:cNvPr id="0" name=""/>
        <dsp:cNvSpPr/>
      </dsp:nvSpPr>
      <dsp:spPr>
        <a:xfrm>
          <a:off x="778679" y="0"/>
          <a:ext cx="8825035" cy="415290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A8DBBF-5243-4CF8-A577-3EF74CF4F77D}">
      <dsp:nvSpPr>
        <dsp:cNvPr id="0" name=""/>
        <dsp:cNvSpPr/>
      </dsp:nvSpPr>
      <dsp:spPr>
        <a:xfrm>
          <a:off x="351825" y="1245870"/>
          <a:ext cx="3114718" cy="166116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Przed implementacją państwa członkowskie zobowiązane są do powstrzymania się od działań niweczących cel dyrektywy zgodnie z art. 4 ust. </a:t>
          </a:r>
          <a:r>
            <a:rPr lang="pl-PL" sz="1400" kern="1200"/>
            <a:t>3 TUE</a:t>
          </a:r>
          <a:endParaRPr lang="en-US" sz="1400" kern="1200"/>
        </a:p>
      </dsp:txBody>
      <dsp:txXfrm>
        <a:off x="432916" y="1326961"/>
        <a:ext cx="2952536" cy="1498978"/>
      </dsp:txXfrm>
    </dsp:sp>
    <dsp:sp modelId="{01BA7561-0656-49A0-9318-7088735DA176}">
      <dsp:nvSpPr>
        <dsp:cNvPr id="0" name=""/>
        <dsp:cNvSpPr/>
      </dsp:nvSpPr>
      <dsp:spPr>
        <a:xfrm>
          <a:off x="3633838" y="1245870"/>
          <a:ext cx="3114718" cy="166116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Implementacja – państwa członkowskie zobowiązane są przyjąć odpowiednie akty normatywne, podjąć wszelkie działania w celu zapewnienia efektywności aktów normatywnych</a:t>
          </a:r>
        </a:p>
      </dsp:txBody>
      <dsp:txXfrm>
        <a:off x="3714929" y="1326961"/>
        <a:ext cx="2952536" cy="1498978"/>
      </dsp:txXfrm>
    </dsp:sp>
    <dsp:sp modelId="{53B6C4BF-CE6B-496E-8BBF-49F707A3253C}">
      <dsp:nvSpPr>
        <dsp:cNvPr id="0" name=""/>
        <dsp:cNvSpPr/>
      </dsp:nvSpPr>
      <dsp:spPr>
        <a:xfrm>
          <a:off x="6915851" y="1245870"/>
          <a:ext cx="3114718" cy="166116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Po implementacji – krajowe sądy i organy administracji są </a:t>
          </a:r>
          <a:r>
            <a:rPr lang="pl-PL" sz="1400" kern="1200"/>
            <a:t>zobowiązane badać zgodność norm dyrektyw z prawem krajowym w przypadku potrzeby bezpośredniego stosowania przepisów dyrektywy</a:t>
          </a:r>
          <a:endParaRPr lang="en-US" sz="1400" kern="1200"/>
        </a:p>
      </dsp:txBody>
      <dsp:txXfrm>
        <a:off x="6996942" y="1326961"/>
        <a:ext cx="2952536" cy="149897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3FB5EC-4F75-41DC-B516-78736666CF14}"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4048205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3FB5EC-4F75-41DC-B516-78736666CF14}"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46275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3FB5EC-4F75-41DC-B516-78736666CF14}"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7DAD7B-280D-40C6-AA0F-3ED6580A14FD}"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58453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662095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7DAD7B-280D-40C6-AA0F-3ED6580A14FD}"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85465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39990193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3FB5EC-4F75-41DC-B516-78736666CF14}"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5765012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3FB5EC-4F75-41DC-B516-78736666CF14}"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2890241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3FB5EC-4F75-41DC-B516-78736666CF14}"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118125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3FB5EC-4F75-41DC-B516-78736666CF14}"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612188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3FB5EC-4F75-41DC-B516-78736666CF14}"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2497475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3FB5EC-4F75-41DC-B516-78736666CF14}" type="datetimeFigureOut">
              <a:rPr lang="en-US" smtClean="0"/>
              <a:t>3/1/2020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2320097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3FB5EC-4F75-41DC-B516-78736666CF14}" type="datetimeFigureOut">
              <a:rPr lang="en-US" smtClean="0"/>
              <a:t>3/1/2020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023325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3FB5EC-4F75-41DC-B516-78736666CF14}" type="datetimeFigureOut">
              <a:rPr lang="en-US" smtClean="0"/>
              <a:t>3/1/2020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2327825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3162728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784613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93FB5EC-4F75-41DC-B516-78736666CF14}" type="datetimeFigureOut">
              <a:rPr lang="en-US" smtClean="0"/>
              <a:t>3/1/2020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F7DAD7B-280D-40C6-AA0F-3ED6580A14FD}" type="slidenum">
              <a:rPr lang="en-US" smtClean="0"/>
              <a:t>‹#›</a:t>
            </a:fld>
            <a:endParaRPr lang="en-US"/>
          </a:p>
        </p:txBody>
      </p:sp>
    </p:spTree>
    <p:extLst>
      <p:ext uri="{BB962C8B-B14F-4D97-AF65-F5344CB8AC3E}">
        <p14:creationId xmlns:p14="http://schemas.microsoft.com/office/powerpoint/2010/main" val="201146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vmlDrawing" Target="../drawings/vmlDrawing7.vml"/><Relationship Id="rId5" Type="http://schemas.openxmlformats.org/officeDocument/2006/relationships/image" Target="../media/image1.emf"/><Relationship Id="rId4" Type="http://schemas.openxmlformats.org/officeDocument/2006/relationships/oleObject" Target="../embeddings/oleObject7.bin"/></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vmlDrawing" Target="../drawings/vmlDrawing8.vml"/><Relationship Id="rId5" Type="http://schemas.openxmlformats.org/officeDocument/2006/relationships/image" Target="../media/image1.emf"/><Relationship Id="rId4" Type="http://schemas.openxmlformats.org/officeDocument/2006/relationships/oleObject" Target="../embeddings/oleObject8.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vmlDrawing" Target="../drawings/vmlDrawing3.vml"/><Relationship Id="rId6" Type="http://schemas.openxmlformats.org/officeDocument/2006/relationships/image" Target="../media/image2.jpeg"/><Relationship Id="rId5" Type="http://schemas.openxmlformats.org/officeDocument/2006/relationships/image" Target="../media/image1.e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l-PL" dirty="0"/>
              <a:t>Prawo Unii Europejskiej - wstęp</a:t>
            </a:r>
            <a:endParaRPr lang="en-US" dirty="0"/>
          </a:p>
        </p:txBody>
      </p:sp>
      <p:sp>
        <p:nvSpPr>
          <p:cNvPr id="3" name="Subtitle 2"/>
          <p:cNvSpPr>
            <a:spLocks noGrp="1"/>
          </p:cNvSpPr>
          <p:nvPr>
            <p:ph type="subTitle" idx="1"/>
          </p:nvPr>
        </p:nvSpPr>
        <p:spPr/>
        <p:txBody>
          <a:bodyPr/>
          <a:lstStyle/>
          <a:p>
            <a:r>
              <a:rPr lang="pl-PL" dirty="0"/>
              <a:t>1.03.2020 r.</a:t>
            </a:r>
            <a:endParaRPr lang="en-US" dirty="0"/>
          </a:p>
        </p:txBody>
      </p:sp>
      <p:sp>
        <p:nvSpPr>
          <p:cNvPr id="4" name="Text Placeholder 4"/>
          <p:cNvSpPr txBox="1">
            <a:spLocks/>
          </p:cNvSpPr>
          <p:nvPr/>
        </p:nvSpPr>
        <p:spPr>
          <a:xfrm>
            <a:off x="6791326" y="4417757"/>
            <a:ext cx="5734049" cy="1845530"/>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pl-PL" sz="1800" dirty="0">
                <a:solidFill>
                  <a:schemeClr val="tx1"/>
                </a:solidFill>
              </a:rPr>
              <a:t>Aleksandra Pawłowicz</a:t>
            </a:r>
          </a:p>
          <a:p>
            <a:pPr algn="l"/>
            <a:r>
              <a:rPr lang="pl-PL" sz="1800" dirty="0">
                <a:solidFill>
                  <a:schemeClr val="tx1"/>
                </a:solidFill>
              </a:rPr>
              <a:t>Katedra Prawa Międzynarodowego i Europejskiego</a:t>
            </a:r>
          </a:p>
          <a:p>
            <a:pPr algn="l"/>
            <a:r>
              <a:rPr lang="pl-PL" sz="1800" dirty="0">
                <a:solidFill>
                  <a:schemeClr val="tx1"/>
                </a:solidFill>
              </a:rPr>
              <a:t>Email: aleksandra.pawlowicz@uwr.edu.pl</a:t>
            </a:r>
          </a:p>
        </p:txBody>
      </p:sp>
    </p:spTree>
    <p:extLst>
      <p:ext uri="{BB962C8B-B14F-4D97-AF65-F5344CB8AC3E}">
        <p14:creationId xmlns:p14="http://schemas.microsoft.com/office/powerpoint/2010/main" val="1979231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Object 64" hidden="1"/>
          <p:cNvGraphicFramePr>
            <a:graphicFrameLocks noChangeAspect="1"/>
          </p:cNvGraphicFramePr>
          <p:nvPr>
            <p:custDataLst>
              <p:tags r:id="rId2"/>
            </p:custDataLst>
            <p:extLst/>
          </p:nvPr>
        </p:nvGraphicFramePr>
        <p:xfrm>
          <a:off x="1525589" y="1589"/>
          <a:ext cx="1587" cy="1587"/>
        </p:xfrm>
        <a:graphic>
          <a:graphicData uri="http://schemas.openxmlformats.org/presentationml/2006/ole">
            <mc:AlternateContent xmlns:mc="http://schemas.openxmlformats.org/markup-compatibility/2006">
              <mc:Choice xmlns:v="urn:schemas-microsoft-com:vml" Requires="v">
                <p:oleObj spid="_x0000_s7185"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25589" y="1589"/>
                        <a:ext cx="1587" cy="1587"/>
                      </a:xfrm>
                      <a:prstGeom prst="rect">
                        <a:avLst/>
                      </a:prstGeom>
                    </p:spPr>
                  </p:pic>
                </p:oleObj>
              </mc:Fallback>
            </mc:AlternateContent>
          </a:graphicData>
        </a:graphic>
      </p:graphicFrame>
      <p:sp>
        <p:nvSpPr>
          <p:cNvPr id="86" name="Title 1"/>
          <p:cNvSpPr>
            <a:spLocks noGrp="1"/>
          </p:cNvSpPr>
          <p:nvPr>
            <p:ph type="title"/>
          </p:nvPr>
        </p:nvSpPr>
        <p:spPr>
          <a:xfrm>
            <a:off x="1962150" y="847023"/>
            <a:ext cx="8229600" cy="525462"/>
          </a:xfrm>
        </p:spPr>
        <p:txBody>
          <a:bodyPr vert="horz" lIns="0" tIns="0" rIns="0" bIns="0" rtlCol="0" anchor="t" anchorCtr="0">
            <a:noAutofit/>
          </a:bodyPr>
          <a:lstStyle/>
          <a:p>
            <a:pPr defTabSz="914239">
              <a:lnSpc>
                <a:spcPct val="85000"/>
              </a:lnSpc>
              <a:spcAft>
                <a:spcPts val="600"/>
              </a:spcAft>
              <a:buClr>
                <a:srgbClr val="FFE600"/>
              </a:buClr>
              <a:buSzPct val="70000"/>
            </a:pPr>
            <a:r>
              <a:rPr lang="pl-PL" sz="2000" b="1" dirty="0">
                <a:solidFill>
                  <a:srgbClr val="000000"/>
                </a:solidFill>
                <a:latin typeface="EYInterstate Light" panose="02000506000000020004" pitchFamily="2" charset="0"/>
              </a:rPr>
              <a:t>Zasada przyznania</a:t>
            </a:r>
          </a:p>
        </p:txBody>
      </p:sp>
      <p:sp>
        <p:nvSpPr>
          <p:cNvPr id="3" name="Content Placeholder 2"/>
          <p:cNvSpPr>
            <a:spLocks noGrp="1"/>
          </p:cNvSpPr>
          <p:nvPr>
            <p:ph idx="1"/>
          </p:nvPr>
        </p:nvSpPr>
        <p:spPr>
          <a:xfrm>
            <a:off x="1343025" y="1714499"/>
            <a:ext cx="9791700" cy="4641851"/>
          </a:xfrm>
        </p:spPr>
        <p:txBody>
          <a:bodyPr>
            <a:normAutofit/>
          </a:bodyPr>
          <a:lstStyle/>
          <a:p>
            <a:pPr algn="just">
              <a:buFont typeface="+mj-lt"/>
              <a:buAutoNum type="arabicPeriod"/>
            </a:pPr>
            <a:r>
              <a:rPr lang="pl-PL" dirty="0">
                <a:latin typeface="Calibri" panose="020F0502020204030204" pitchFamily="34" charset="0"/>
                <a:cs typeface="Calibri" panose="020F0502020204030204" pitchFamily="34" charset="0"/>
              </a:rPr>
              <a:t>Unia może działać tylko w zakresie swoich kompetencji i ma ich tylko tyle, ile powierzyły jej państwa członkowskie.</a:t>
            </a:r>
          </a:p>
          <a:p>
            <a:pPr algn="just">
              <a:buFont typeface="+mj-lt"/>
              <a:buAutoNum type="arabicPeriod"/>
            </a:pPr>
            <a:r>
              <a:rPr lang="pl-PL" dirty="0">
                <a:latin typeface="Calibri" panose="020F0502020204030204" pitchFamily="34" charset="0"/>
                <a:cs typeface="Calibri" panose="020F0502020204030204" pitchFamily="34" charset="0"/>
              </a:rPr>
              <a:t>Art. 4 TUE </a:t>
            </a:r>
          </a:p>
          <a:p>
            <a:pPr algn="just">
              <a:buFont typeface="+mj-lt"/>
              <a:buAutoNum type="arabicPeriod"/>
            </a:pPr>
            <a:r>
              <a:rPr lang="pl-PL" dirty="0">
                <a:latin typeface="Calibri" panose="020F0502020204030204" pitchFamily="34" charset="0"/>
                <a:cs typeface="Calibri" panose="020F0502020204030204" pitchFamily="34" charset="0"/>
              </a:rPr>
              <a:t>Art. 5 TUE „Granice kompetencji Unii wyznacza zasada przyznania. Wykonywanie tych kompetencji podlega zasadom pomocniczości i proporcjonalności. Zgodnie z zasadą przyznania Unia działa wyłącznie w granicach kompetencji przyznanych jej przez Państwa Członkowskie w Traktatach do osiągnięcia określonych w nich celów. Wszelkie kompetencje nieprzyznane Unii w Traktatach należą do Państw Członkowskich.”</a:t>
            </a:r>
          </a:p>
          <a:p>
            <a:pPr marL="0" indent="0" algn="just">
              <a:buNone/>
            </a:pPr>
            <a:r>
              <a:rPr lang="pl-PL" dirty="0">
                <a:latin typeface="Calibri" panose="020F0502020204030204" pitchFamily="34" charset="0"/>
                <a:cs typeface="Calibri" panose="020F0502020204030204" pitchFamily="34" charset="0"/>
              </a:rPr>
              <a:t>Np: Artykuł  113 TFUE „</a:t>
            </a:r>
            <a:r>
              <a:rPr lang="pl-PL" dirty="0">
                <a:solidFill>
                  <a:schemeClr val="accent1"/>
                </a:solidFill>
                <a:latin typeface="Calibri" panose="020F0502020204030204" pitchFamily="34" charset="0"/>
                <a:cs typeface="Calibri" panose="020F0502020204030204" pitchFamily="34" charset="0"/>
              </a:rPr>
              <a:t>Rada</a:t>
            </a:r>
            <a:r>
              <a:rPr lang="pl-PL" dirty="0">
                <a:latin typeface="Calibri" panose="020F0502020204030204" pitchFamily="34" charset="0"/>
                <a:cs typeface="Calibri" panose="020F0502020204030204" pitchFamily="34" charset="0"/>
              </a:rPr>
              <a:t>, </a:t>
            </a:r>
            <a:r>
              <a:rPr lang="pl-PL" dirty="0">
                <a:solidFill>
                  <a:srgbClr val="00B050"/>
                </a:solidFill>
                <a:latin typeface="Calibri" panose="020F0502020204030204" pitchFamily="34" charset="0"/>
                <a:cs typeface="Calibri" panose="020F0502020204030204" pitchFamily="34" charset="0"/>
              </a:rPr>
              <a:t>stanowiąc jednomyślnie zgodnie ze specjalną procedurą </a:t>
            </a:r>
            <a:r>
              <a:rPr lang="pl-PL" dirty="0">
                <a:solidFill>
                  <a:srgbClr val="0070C0"/>
                </a:solidFill>
                <a:latin typeface="Calibri" panose="020F0502020204030204" pitchFamily="34" charset="0"/>
                <a:cs typeface="Calibri" panose="020F0502020204030204" pitchFamily="34" charset="0"/>
              </a:rPr>
              <a:t>ustawodawczą</a:t>
            </a:r>
            <a:r>
              <a:rPr lang="pl-PL" dirty="0">
                <a:solidFill>
                  <a:srgbClr val="00B050"/>
                </a:solidFill>
                <a:latin typeface="Calibri" panose="020F0502020204030204" pitchFamily="34" charset="0"/>
                <a:cs typeface="Calibri" panose="020F0502020204030204" pitchFamily="34" charset="0"/>
              </a:rPr>
              <a:t> </a:t>
            </a:r>
            <a:r>
              <a:rPr lang="pl-PL" dirty="0">
                <a:latin typeface="Calibri" panose="020F0502020204030204" pitchFamily="34" charset="0"/>
                <a:cs typeface="Calibri" panose="020F0502020204030204" pitchFamily="34" charset="0"/>
              </a:rPr>
              <a:t>i </a:t>
            </a:r>
            <a:r>
              <a:rPr lang="pl-PL" dirty="0">
                <a:solidFill>
                  <a:srgbClr val="002060"/>
                </a:solidFill>
                <a:latin typeface="Calibri" panose="020F0502020204030204" pitchFamily="34" charset="0"/>
                <a:cs typeface="Calibri" panose="020F0502020204030204" pitchFamily="34" charset="0"/>
              </a:rPr>
              <a:t>po konsultacji z Parlamentem Europejskim oraz Komitetem Ekonomiczno-Społecznym</a:t>
            </a:r>
            <a:r>
              <a:rPr lang="pl-PL" dirty="0">
                <a:latin typeface="Calibri" panose="020F0502020204030204" pitchFamily="34" charset="0"/>
                <a:cs typeface="Calibri" panose="020F0502020204030204" pitchFamily="34" charset="0"/>
              </a:rPr>
              <a:t>, uchwala </a:t>
            </a:r>
            <a:r>
              <a:rPr lang="pl-PL" dirty="0">
                <a:solidFill>
                  <a:srgbClr val="FF9600"/>
                </a:solidFill>
                <a:latin typeface="Calibri" panose="020F0502020204030204" pitchFamily="34" charset="0"/>
                <a:cs typeface="Calibri" panose="020F0502020204030204" pitchFamily="34" charset="0"/>
              </a:rPr>
              <a:t>przepisy dotyczące harmonizacji ustawodawstw odnoszących się do podatków obrotowych, akcyzy i innych podatków pośrednich </a:t>
            </a:r>
            <a:r>
              <a:rPr lang="pl-PL" dirty="0">
                <a:latin typeface="Calibri" panose="020F0502020204030204" pitchFamily="34" charset="0"/>
                <a:cs typeface="Calibri" panose="020F0502020204030204" pitchFamily="34" charset="0"/>
              </a:rPr>
              <a:t>w zakresie, w jakim harmonizacja ta jest niezbędna do zapewnienia ustanowienia i funkcjonowania rynku wewnętrznego oraz uniknięcia zakłóceń konkurencji.”</a:t>
            </a:r>
            <a:endParaRPr lang="en-US"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0"/>
          </p:nvPr>
        </p:nvSpPr>
        <p:spPr/>
        <p:txBody>
          <a:bodyPr/>
          <a:lstStyle/>
          <a:p>
            <a:fld id="{6C3A1F65-A43C-406F-9DCA-0607A2063CB0}" type="datetime1">
              <a:rPr lang="en-US" smtClean="0"/>
              <a:t>3/1/2020</a:t>
            </a:fld>
            <a:endParaRPr lang="en-US" dirty="0"/>
          </a:p>
        </p:txBody>
      </p:sp>
      <p:sp>
        <p:nvSpPr>
          <p:cNvPr id="52" name="AutoShape 17"/>
          <p:cNvSpPr>
            <a:spLocks noChangeAspect="1" noChangeArrowheads="1" noTextEdit="1"/>
          </p:cNvSpPr>
          <p:nvPr/>
        </p:nvSpPr>
        <p:spPr bwMode="auto">
          <a:xfrm>
            <a:off x="6176163" y="2147934"/>
            <a:ext cx="3182937" cy="3170237"/>
          </a:xfrm>
          <a:prstGeom prst="rect">
            <a:avLst/>
          </a:prstGeom>
          <a:noFill/>
          <a:ln w="28575">
            <a:noFill/>
            <a:miter lim="800000"/>
            <a:headEnd/>
            <a:tailEnd/>
          </a:ln>
        </p:spPr>
        <p:txBody>
          <a:bodyPr/>
          <a:lstStyle/>
          <a:p>
            <a:pPr fontAlgn="base">
              <a:spcBef>
                <a:spcPct val="0"/>
              </a:spcBef>
              <a:spcAft>
                <a:spcPct val="50000"/>
              </a:spcAft>
              <a:buClr>
                <a:srgbClr val="FFE600"/>
              </a:buClr>
              <a:buSzPct val="80000"/>
            </a:pPr>
            <a:endParaRPr lang="en-US" sz="900">
              <a:solidFill>
                <a:srgbClr val="000000"/>
              </a:solidFill>
              <a:latin typeface="EYInterstate Light" pitchFamily="2" charset="0"/>
            </a:endParaRPr>
          </a:p>
        </p:txBody>
      </p:sp>
    </p:spTree>
    <p:extLst>
      <p:ext uri="{BB962C8B-B14F-4D97-AF65-F5344CB8AC3E}">
        <p14:creationId xmlns:p14="http://schemas.microsoft.com/office/powerpoint/2010/main" val="1688364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Object 64" hidden="1"/>
          <p:cNvGraphicFramePr>
            <a:graphicFrameLocks noChangeAspect="1"/>
          </p:cNvGraphicFramePr>
          <p:nvPr>
            <p:custDataLst>
              <p:tags r:id="rId2"/>
            </p:custDataLst>
            <p:extLst/>
          </p:nvPr>
        </p:nvGraphicFramePr>
        <p:xfrm>
          <a:off x="1525589" y="1589"/>
          <a:ext cx="1587" cy="1587"/>
        </p:xfrm>
        <a:graphic>
          <a:graphicData uri="http://schemas.openxmlformats.org/presentationml/2006/ole">
            <mc:AlternateContent xmlns:mc="http://schemas.openxmlformats.org/markup-compatibility/2006">
              <mc:Choice xmlns:v="urn:schemas-microsoft-com:vml" Requires="v">
                <p:oleObj spid="_x0000_s8209"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25589" y="1589"/>
                        <a:ext cx="1587" cy="1587"/>
                      </a:xfrm>
                      <a:prstGeom prst="rect">
                        <a:avLst/>
                      </a:prstGeom>
                    </p:spPr>
                  </p:pic>
                </p:oleObj>
              </mc:Fallback>
            </mc:AlternateContent>
          </a:graphicData>
        </a:graphic>
      </p:graphicFrame>
      <p:sp>
        <p:nvSpPr>
          <p:cNvPr id="86" name="Title 1"/>
          <p:cNvSpPr>
            <a:spLocks noGrp="1"/>
          </p:cNvSpPr>
          <p:nvPr>
            <p:ph type="title"/>
          </p:nvPr>
        </p:nvSpPr>
        <p:spPr>
          <a:xfrm>
            <a:off x="1971675" y="762966"/>
            <a:ext cx="8229600" cy="525462"/>
          </a:xfrm>
        </p:spPr>
        <p:txBody>
          <a:bodyPr vert="horz" lIns="0" tIns="0" rIns="0" bIns="0" rtlCol="0" anchor="t" anchorCtr="0">
            <a:noAutofit/>
          </a:bodyPr>
          <a:lstStyle/>
          <a:p>
            <a:r>
              <a:rPr lang="pl-PL" sz="2000" dirty="0">
                <a:solidFill>
                  <a:schemeClr val="tx1"/>
                </a:solidFill>
                <a:latin typeface="EYInterstate" panose="02000503020000020004" pitchFamily="2" charset="0"/>
                <a:sym typeface="EYInterstate Light"/>
              </a:rPr>
              <a:t>Na następne zajęcia</a:t>
            </a:r>
          </a:p>
        </p:txBody>
      </p:sp>
      <p:sp>
        <p:nvSpPr>
          <p:cNvPr id="3" name="Content Placeholder 2"/>
          <p:cNvSpPr>
            <a:spLocks noGrp="1"/>
          </p:cNvSpPr>
          <p:nvPr>
            <p:ph idx="1"/>
          </p:nvPr>
        </p:nvSpPr>
        <p:spPr>
          <a:xfrm>
            <a:off x="1905000" y="1574930"/>
            <a:ext cx="8145008" cy="4938450"/>
          </a:xfrm>
        </p:spPr>
        <p:txBody>
          <a:bodyPr>
            <a:normAutofit fontScale="77500" lnSpcReduction="20000"/>
          </a:bodyPr>
          <a:lstStyle/>
          <a:p>
            <a:pPr algn="just">
              <a:buFont typeface="+mj-lt"/>
              <a:buAutoNum type="arabicPeriod"/>
            </a:pPr>
            <a:r>
              <a:rPr lang="pl-PL" sz="1600" b="1" dirty="0">
                <a:latin typeface="Calibri" panose="020F0502020204030204" pitchFamily="34" charset="0"/>
                <a:cs typeface="Calibri" panose="020F0502020204030204" pitchFamily="34" charset="0"/>
              </a:rPr>
              <a:t>Orzeczenia</a:t>
            </a:r>
            <a:r>
              <a:rPr lang="pl-PL" sz="1600" dirty="0">
                <a:latin typeface="Calibri" panose="020F0502020204030204" pitchFamily="34" charset="0"/>
                <a:cs typeface="Calibri" panose="020F0502020204030204" pitchFamily="34" charset="0"/>
              </a:rPr>
              <a:t>: </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Zadanie „na plusa” – przeczytać i opracować ciekawe orzeczenie prezentujące 1 poniższe zagadnienie (stan faktyczny, problem prawny, rozstrzygnięcie, uzasadnienie + ilustracja kojarząca się z orzeczeniem) – przygotowany slajd należy wysłać drogą mailową</a:t>
            </a:r>
          </a:p>
          <a:p>
            <a:pPr algn="just">
              <a:buFont typeface="+mj-lt"/>
              <a:buAutoNum type="arabicPeriod"/>
            </a:pPr>
            <a:r>
              <a:rPr lang="pl-PL" sz="1600" b="1" dirty="0">
                <a:latin typeface="Calibri" panose="020F0502020204030204" pitchFamily="34" charset="0"/>
                <a:cs typeface="Calibri" panose="020F0502020204030204" pitchFamily="34" charset="0"/>
              </a:rPr>
              <a:t>Zagadnienia do przygotowania:</a:t>
            </a:r>
          </a:p>
          <a:p>
            <a:pPr marL="617220" lvl="1" indent="-342900" algn="just">
              <a:buFont typeface="+mj-lt"/>
              <a:buAutoNum type="arabicPeriod"/>
            </a:pPr>
            <a:r>
              <a:rPr lang="pl-PL" strike="sngStrike" dirty="0">
                <a:latin typeface="Calibri" panose="020F0502020204030204" pitchFamily="34" charset="0"/>
                <a:cs typeface="Calibri" panose="020F0502020204030204" pitchFamily="34" charset="0"/>
              </a:rPr>
              <a:t>przyznanie kompetencji,</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Pierwszeństwo prawa UE,</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Bezpośrednie obowiązywanie,</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Zasada skutku bezpośredniego,</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Zasada skutku pośredniego</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Odpowiedzialność państwa za szkody powstałe wskutek naruszenia prawa UE</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pomocniczość,</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proporcjonalność,</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poszanowanie równości i tożsamości narodowej państw członkowskich,</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lojalna współpraca,</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równowaga instytucjonalna,</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demokracja i państwo prawne,</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niedyskryminacja,</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poszanowanie praw podstawowych</a:t>
            </a:r>
          </a:p>
          <a:p>
            <a:pPr marL="617220" lvl="1" indent="-342900" algn="just">
              <a:buFont typeface="+mj-lt"/>
              <a:buAutoNum type="arabicPeriod"/>
            </a:pPr>
            <a:endParaRPr lang="en-US" sz="1200"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0"/>
          </p:nvPr>
        </p:nvSpPr>
        <p:spPr/>
        <p:txBody>
          <a:bodyPr/>
          <a:lstStyle/>
          <a:p>
            <a:fld id="{6C3A1F65-A43C-406F-9DCA-0607A2063CB0}" type="datetime1">
              <a:rPr lang="en-US" smtClean="0"/>
              <a:t>3/1/2020</a:t>
            </a:fld>
            <a:endParaRPr lang="en-US" dirty="0"/>
          </a:p>
        </p:txBody>
      </p:sp>
      <p:sp>
        <p:nvSpPr>
          <p:cNvPr id="52" name="AutoShape 17"/>
          <p:cNvSpPr>
            <a:spLocks noChangeAspect="1" noChangeArrowheads="1" noTextEdit="1"/>
          </p:cNvSpPr>
          <p:nvPr/>
        </p:nvSpPr>
        <p:spPr bwMode="auto">
          <a:xfrm>
            <a:off x="6176163" y="2147934"/>
            <a:ext cx="3182937" cy="3170237"/>
          </a:xfrm>
          <a:prstGeom prst="rect">
            <a:avLst/>
          </a:prstGeom>
          <a:noFill/>
          <a:ln w="28575">
            <a:noFill/>
            <a:miter lim="800000"/>
            <a:headEnd/>
            <a:tailEnd/>
          </a:ln>
        </p:spPr>
        <p:txBody>
          <a:bodyPr/>
          <a:lstStyle/>
          <a:p>
            <a:pPr fontAlgn="base">
              <a:spcBef>
                <a:spcPct val="0"/>
              </a:spcBef>
              <a:spcAft>
                <a:spcPct val="50000"/>
              </a:spcAft>
              <a:buClr>
                <a:srgbClr val="FFE600"/>
              </a:buClr>
              <a:buSzPct val="80000"/>
            </a:pPr>
            <a:endParaRPr lang="en-US" sz="900">
              <a:solidFill>
                <a:srgbClr val="000000"/>
              </a:solidFill>
              <a:latin typeface="EYInterstate Light" pitchFamily="2" charset="0"/>
            </a:endParaRPr>
          </a:p>
        </p:txBody>
      </p:sp>
    </p:spTree>
    <p:extLst>
      <p:ext uri="{BB962C8B-B14F-4D97-AF65-F5344CB8AC3E}">
        <p14:creationId xmlns:p14="http://schemas.microsoft.com/office/powerpoint/2010/main" val="4006994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Zasada lojalności / lojalnej współpracy / solidarności</a:t>
            </a:r>
            <a:endParaRPr lang="en-US" dirty="0"/>
          </a:p>
        </p:txBody>
      </p:sp>
      <p:sp>
        <p:nvSpPr>
          <p:cNvPr id="3" name="Content Placeholder 2"/>
          <p:cNvSpPr>
            <a:spLocks noGrp="1"/>
          </p:cNvSpPr>
          <p:nvPr>
            <p:ph idx="1"/>
          </p:nvPr>
        </p:nvSpPr>
        <p:spPr/>
        <p:txBody>
          <a:bodyPr>
            <a:normAutofit fontScale="92500" lnSpcReduction="10000"/>
          </a:bodyPr>
          <a:lstStyle/>
          <a:p>
            <a:r>
              <a:rPr lang="pl-PL" dirty="0"/>
              <a:t>Brak jednolitej podstawy traktatowej (art. 4.3 TUE, 24 ust. 3 TUE)</a:t>
            </a:r>
          </a:p>
          <a:p>
            <a:r>
              <a:rPr lang="pl-PL" dirty="0"/>
              <a:t>Obowiązek współpracy instytucji unijnych i organów krajowych; obowiązek współpracy państw członkowskich; obowiązek współpracy między instytucjami UE (art. 13 TUE)</a:t>
            </a:r>
          </a:p>
          <a:p>
            <a:r>
              <a:rPr lang="pl-PL" dirty="0"/>
              <a:t>Obowiązek pozytywny: podejmowanie działań w celu realizacji zobowiązań wynikających z prawa UE</a:t>
            </a:r>
          </a:p>
          <a:p>
            <a:r>
              <a:rPr lang="pl-PL" dirty="0"/>
              <a:t>Obowiązek negatywny: powstrzymywanie się od działań, które mogą stać na przeszkodzie osiągnięciu traktatowych celów UE. </a:t>
            </a:r>
          </a:p>
          <a:p>
            <a:r>
              <a:rPr lang="pl-PL" dirty="0"/>
              <a:t>Brak skutku bezpośredniego art. 4.3 TFUE, jednak w połączeniu z innym przepisem może być podstawą roszczeń jednostki</a:t>
            </a:r>
          </a:p>
          <a:p>
            <a:r>
              <a:rPr lang="pl-PL" dirty="0"/>
              <a:t>Adresaci: przede wszystkim państwa, ale także instytucje UE. Jednostki nie są bezpośrednim adresatem, ale państwa mogą ponosić sankcje za naruszenia przez jednostki. </a:t>
            </a:r>
          </a:p>
          <a:p>
            <a:endParaRPr lang="en-US" dirty="0"/>
          </a:p>
        </p:txBody>
      </p:sp>
    </p:spTree>
    <p:extLst>
      <p:ext uri="{BB962C8B-B14F-4D97-AF65-F5344CB8AC3E}">
        <p14:creationId xmlns:p14="http://schemas.microsoft.com/office/powerpoint/2010/main" val="3801015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Zasada lojalności / lojalnej współpracy / solidarności</a:t>
            </a:r>
            <a:endParaRPr lang="en-US" dirty="0"/>
          </a:p>
        </p:txBody>
      </p:sp>
      <p:sp>
        <p:nvSpPr>
          <p:cNvPr id="3" name="Content Placeholder 2"/>
          <p:cNvSpPr>
            <a:spLocks noGrp="1"/>
          </p:cNvSpPr>
          <p:nvPr>
            <p:ph idx="1"/>
          </p:nvPr>
        </p:nvSpPr>
        <p:spPr>
          <a:xfrm>
            <a:off x="1409700" y="2133599"/>
            <a:ext cx="10094912" cy="4657725"/>
          </a:xfrm>
        </p:spPr>
        <p:txBody>
          <a:bodyPr>
            <a:normAutofit fontScale="85000" lnSpcReduction="10000"/>
          </a:bodyPr>
          <a:lstStyle/>
          <a:p>
            <a:r>
              <a:rPr lang="pl-PL" dirty="0"/>
              <a:t>Wyrok TSUE  z dnia 10 kwietnia 1984 r., w sprawie C-14/83, </a:t>
            </a:r>
            <a:r>
              <a:rPr lang="pl-PL" dirty="0" err="1"/>
              <a:t>Sabine</a:t>
            </a:r>
            <a:r>
              <a:rPr lang="pl-PL" dirty="0"/>
              <a:t> von Colson i Elizabeth </a:t>
            </a:r>
            <a:r>
              <a:rPr lang="pl-PL" dirty="0" err="1"/>
              <a:t>Kamann</a:t>
            </a:r>
            <a:r>
              <a:rPr lang="pl-PL" dirty="0"/>
              <a:t> przeciwko Land </a:t>
            </a:r>
            <a:r>
              <a:rPr lang="pl-PL" dirty="0" err="1"/>
              <a:t>Nordrhein-Westfallen</a:t>
            </a:r>
            <a:endParaRPr lang="pl-PL" dirty="0"/>
          </a:p>
          <a:p>
            <a:r>
              <a:rPr lang="pl-PL" dirty="0"/>
              <a:t>Z art. 4.3 TUE i 288 TFUE wynika obowiązek realizacji celów przewidzianych w dyrektywie. Zakres tego obowiązku rozciąga się na sądy krajowe, które powinny dokonać wykładni prawa krajowego w świetle celu i treści dyrektywy.</a:t>
            </a:r>
          </a:p>
          <a:p>
            <a:pPr algn="just"/>
            <a:r>
              <a:rPr lang="pl-PL" i="1" dirty="0"/>
              <a:t>„wynikające z dyrektywy zobowiązanie państw członkowskich do osiągnięcia określonego w niej rezultatu, jak również nałożony w art. 5 traktatu obowiązek podejmowania wszelkich właściwych środków ogólnych lub szczególnych w celu zapewnienia wykonania tego zobowiązania, to powinność wszystkich organów państw członkowskich, w tym także, w ramach ich właściwości, sądów. Wynika z tego, że stosując prawo wewnętrzne, a w szczególności przepisy prawa krajowego wprowadzone w celu wykonania dyrektywy 76/207, </a:t>
            </a:r>
            <a:r>
              <a:rPr lang="pl-PL" b="1" i="1" dirty="0"/>
              <a:t>sądy krajowe są zobowiązane do wykładni prawa krajowego zgodnie z treścią i celem dyrektywy, </a:t>
            </a:r>
            <a:r>
              <a:rPr lang="pl-PL" i="1" dirty="0"/>
              <a:t>w celu osiągnięcia rezultatu, o którym mowa w art. 189 akapit trzeci.”</a:t>
            </a:r>
          </a:p>
          <a:p>
            <a:pPr algn="just"/>
            <a:r>
              <a:rPr lang="pl-PL" i="1" dirty="0"/>
              <a:t>23     </a:t>
            </a:r>
            <a:r>
              <a:rPr lang="pl-PL" b="1" i="1" dirty="0"/>
              <a:t>Nawet jeśli pełne zastosowanie dyrektywy nie wymaga, jak stwierdzono w odpowiedzi na pytanie pierwsze, określonej formy sankcji w przypadku naruszenia zakazu dyskryminacji, zakłada ono jednak, że sankcja ta zapewni rzeczywistą i skuteczną ochronę prawną</a:t>
            </a:r>
            <a:r>
              <a:rPr lang="pl-PL" i="1" dirty="0"/>
              <a:t>. Powinna mieć ona ponadto rzeczywisty skutek prewencyjny w stosunku do pracodawcy. Wynika z tego, że w przypadku gdy państwo członkowskie decyduje się na nakładanie sankcji w przypadku naruszenia zakazu dyskryminacji poprzez przyznanie odszkodowania, odszkodowanie takie musi być w każdym razie odpowiednie do poniesionej szkody.</a:t>
            </a:r>
          </a:p>
          <a:p>
            <a:endParaRPr lang="en-US" dirty="0"/>
          </a:p>
        </p:txBody>
      </p:sp>
    </p:spTree>
    <p:extLst>
      <p:ext uri="{BB962C8B-B14F-4D97-AF65-F5344CB8AC3E}">
        <p14:creationId xmlns:p14="http://schemas.microsoft.com/office/powerpoint/2010/main" val="2532457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Zasada lojalności / lojalnej współpracy / solidarności</a:t>
            </a:r>
            <a:endParaRPr lang="en-US" dirty="0"/>
          </a:p>
        </p:txBody>
      </p:sp>
      <p:sp>
        <p:nvSpPr>
          <p:cNvPr id="3" name="Content Placeholder 2"/>
          <p:cNvSpPr>
            <a:spLocks noGrp="1"/>
          </p:cNvSpPr>
          <p:nvPr>
            <p:ph idx="1"/>
          </p:nvPr>
        </p:nvSpPr>
        <p:spPr/>
        <p:txBody>
          <a:bodyPr>
            <a:normAutofit/>
          </a:bodyPr>
          <a:lstStyle/>
          <a:p>
            <a:r>
              <a:rPr lang="pl-PL" b="1" dirty="0"/>
              <a:t>Zasada efektywności (</a:t>
            </a:r>
            <a:r>
              <a:rPr lang="pl-PL" b="1" dirty="0" err="1"/>
              <a:t>effet</a:t>
            </a:r>
            <a:r>
              <a:rPr lang="pl-PL" b="1" dirty="0"/>
              <a:t> </a:t>
            </a:r>
            <a:r>
              <a:rPr lang="pl-PL" b="1" dirty="0" err="1"/>
              <a:t>utile</a:t>
            </a:r>
            <a:r>
              <a:rPr lang="pl-PL" b="1" dirty="0"/>
              <a:t>) </a:t>
            </a:r>
            <a:r>
              <a:rPr lang="pl-PL" dirty="0"/>
              <a:t>polega na konieczności osiągnięcia zakładanego rezultatu w odpowiedni sposób.</a:t>
            </a:r>
          </a:p>
          <a:p>
            <a:r>
              <a:rPr lang="pl-PL" dirty="0"/>
              <a:t>Wg jednych badaczy jest to samoistna zasada, wg innych jest konsekwencją zasady lojalnej współpracy.</a:t>
            </a:r>
          </a:p>
          <a:p>
            <a:r>
              <a:rPr lang="pl-PL" dirty="0"/>
              <a:t>nakazuje nadanie normom prawnym takiej treści, która pozwoli na optymalne osiągnięcie wyznaczonych przez prawo celów</a:t>
            </a:r>
          </a:p>
          <a:p>
            <a:r>
              <a:rPr lang="pl-PL" dirty="0"/>
              <a:t>Punkt wyjścia dla zasad pierwszeństwa prawa wspólnotowego, skutku bezpośredniego, odpowiedzialności deliktowej państw członkowskich za naruszenia prawa UE.</a:t>
            </a:r>
            <a:endParaRPr lang="en-US" dirty="0"/>
          </a:p>
        </p:txBody>
      </p:sp>
    </p:spTree>
    <p:extLst>
      <p:ext uri="{BB962C8B-B14F-4D97-AF65-F5344CB8AC3E}">
        <p14:creationId xmlns:p14="http://schemas.microsoft.com/office/powerpoint/2010/main" val="2648613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Zasada niedyskryminacji</a:t>
            </a:r>
            <a:endParaRPr lang="en-US" dirty="0"/>
          </a:p>
        </p:txBody>
      </p:sp>
      <p:sp>
        <p:nvSpPr>
          <p:cNvPr id="3" name="Content Placeholder 2"/>
          <p:cNvSpPr>
            <a:spLocks noGrp="1"/>
          </p:cNvSpPr>
          <p:nvPr>
            <p:ph idx="1"/>
          </p:nvPr>
        </p:nvSpPr>
        <p:spPr>
          <a:xfrm>
            <a:off x="1676400" y="2133600"/>
            <a:ext cx="9828212" cy="4514850"/>
          </a:xfrm>
        </p:spPr>
        <p:txBody>
          <a:bodyPr>
            <a:normAutofit lnSpcReduction="10000"/>
          </a:bodyPr>
          <a:lstStyle/>
          <a:p>
            <a:r>
              <a:rPr lang="pl-PL" dirty="0"/>
              <a:t>Zasada niedyskryminacji ze względu na przynależność państwową – art. 18 TFUE: „</a:t>
            </a:r>
            <a:r>
              <a:rPr lang="pl-PL" i="1" dirty="0"/>
              <a:t>W zakresie zastosowania Traktatów i bez uszczerbku dla postanowień szczególnych, które one przewidują, zakazana jest wszelka dyskryminacja ze względu na przynależność państwową</a:t>
            </a:r>
            <a:r>
              <a:rPr lang="pl-PL" dirty="0"/>
              <a:t>.”</a:t>
            </a:r>
          </a:p>
          <a:p>
            <a:r>
              <a:rPr lang="pl-PL" dirty="0"/>
              <a:t>Zasada równego traktowania podobnych sytuacji</a:t>
            </a:r>
          </a:p>
          <a:p>
            <a:r>
              <a:rPr lang="pl-PL" dirty="0"/>
              <a:t>Równe traktowanie kobiet i mężczyzn – art. 3 ust. 3 TUE, 157 TFUE</a:t>
            </a:r>
          </a:p>
          <a:p>
            <a:r>
              <a:rPr lang="pl-PL" dirty="0"/>
              <a:t>Zwalczanie dyskryminacji ze względu na płeć, rasę, pochodzenie etniczne, religie, światopogląd, niepełnosprawność, wiek, orientacje seksualną – art. 19 TFUE „</a:t>
            </a:r>
            <a:r>
              <a:rPr lang="pl-PL" i="1" dirty="0"/>
              <a:t>Bez uszczerbku dla innych postanowień Traktatów i w granicach kompetencji, które Traktaty powierzają Unii, Rada, stanowiąc jednomyślnie zgodnie ze specjalną procedurą ustawodawczą i po uzyskaniu zgody Parlamentu Europejskiego, może podjąć środki niezbędne w celu zwalczania wszelkiej dyskryminacji ze względu na płeć, rasę lub pochodzenie etniczne, religię lub światopogląd, niepełnosprawność, wiek lub orientację seksualną.</a:t>
            </a:r>
            <a:r>
              <a:rPr lang="pl-PL" dirty="0"/>
              <a:t>”</a:t>
            </a:r>
          </a:p>
          <a:p>
            <a:r>
              <a:rPr lang="pl-PL" dirty="0"/>
              <a:t>Dyskryminacja bezpośrednia i pośrednia, odwrotna</a:t>
            </a:r>
            <a:endParaRPr lang="en-US" dirty="0"/>
          </a:p>
        </p:txBody>
      </p:sp>
    </p:spTree>
    <p:extLst>
      <p:ext uri="{BB962C8B-B14F-4D97-AF65-F5344CB8AC3E}">
        <p14:creationId xmlns:p14="http://schemas.microsoft.com/office/powerpoint/2010/main" val="3037149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Zasada pomocniczości / subsydiarności</a:t>
            </a:r>
            <a:endParaRPr lang="en-US" dirty="0"/>
          </a:p>
        </p:txBody>
      </p:sp>
      <p:sp>
        <p:nvSpPr>
          <p:cNvPr id="3" name="Content Placeholder 2"/>
          <p:cNvSpPr>
            <a:spLocks noGrp="1"/>
          </p:cNvSpPr>
          <p:nvPr>
            <p:ph idx="1"/>
          </p:nvPr>
        </p:nvSpPr>
        <p:spPr>
          <a:xfrm>
            <a:off x="1676400" y="2133599"/>
            <a:ext cx="9828212" cy="4505325"/>
          </a:xfrm>
        </p:spPr>
        <p:txBody>
          <a:bodyPr>
            <a:normAutofit fontScale="92500" lnSpcReduction="20000"/>
          </a:bodyPr>
          <a:lstStyle/>
          <a:p>
            <a:r>
              <a:rPr lang="pl-PL" dirty="0"/>
              <a:t>Zasada dotycząca podziału kompetencji między UE a państwami członkowskimi</a:t>
            </a:r>
          </a:p>
          <a:p>
            <a:r>
              <a:rPr lang="pl-PL" dirty="0"/>
              <a:t>UE przysługują kompetencje, które dzięki przeniesieniu na wyższy szczebel niż państwa członkowskie dają większą skuteczność i efektywność jej wykonywania</a:t>
            </a:r>
          </a:p>
          <a:p>
            <a:r>
              <a:rPr lang="pl-PL" dirty="0"/>
              <a:t>Art.5 TUE – „3. 	</a:t>
            </a:r>
            <a:r>
              <a:rPr lang="pl-PL" i="1" dirty="0"/>
              <a:t>Zgodnie z zasadą pomocniczości, w dziedzinach, które nie należą do jej wyłącznej kompetencji, Unia podejmuje działania tylko wówczas i tylko w takim zakresie, w jakim cele zamierzonego działania nie mogą zostać osiągnięte w sposób wystarczający przez Państwa Członkowskie, zarówno na poziomie centralnym, jak i regionalnym oraz lokalnym, i jeśli ze względu na rozmiary lub skutki proponowanego działania możliwe jest lepsze ich osiągnięcie na poziomie Uni</a:t>
            </a:r>
            <a:r>
              <a:rPr lang="pl-PL" dirty="0"/>
              <a:t>i.”</a:t>
            </a:r>
          </a:p>
          <a:p>
            <a:r>
              <a:rPr lang="pl-PL" dirty="0"/>
              <a:t>W państwach członkowskich zasada ta powoduje, że ważne decyzje dla obywateli powinny być podejmowane na możliwie najniższym poziomie, najbliżej nich.</a:t>
            </a:r>
          </a:p>
          <a:p>
            <a:r>
              <a:rPr lang="pl-PL" dirty="0"/>
              <a:t>Art. 69 TFUE – „</a:t>
            </a:r>
            <a:r>
              <a:rPr lang="pl-PL" i="1" dirty="0"/>
              <a:t>Parlamenty narodowe zapewniają zgodność wniosków i inicjatyw ustawodawczych przedkładanych w ramach rozdziałów 4 i 5 z zasadą pomocniczości, zgodnie z Protokołem w sprawie stosowania zasad pomocniczości i proporcjonalności</a:t>
            </a:r>
            <a:r>
              <a:rPr lang="pl-PL" dirty="0"/>
              <a:t>”. </a:t>
            </a:r>
          </a:p>
          <a:p>
            <a:r>
              <a:rPr lang="pl-PL" dirty="0"/>
              <a:t>Zasada podstawowa, niewywołująca bezpośredniego skutku</a:t>
            </a:r>
          </a:p>
          <a:p>
            <a:r>
              <a:rPr lang="pl-PL" dirty="0"/>
              <a:t>Zasada ta nie znajduje zastosowania dla kompetencji wyłącznych UE</a:t>
            </a:r>
            <a:endParaRPr lang="en-US" dirty="0"/>
          </a:p>
        </p:txBody>
      </p:sp>
    </p:spTree>
    <p:extLst>
      <p:ext uri="{BB962C8B-B14F-4D97-AF65-F5344CB8AC3E}">
        <p14:creationId xmlns:p14="http://schemas.microsoft.com/office/powerpoint/2010/main" val="485030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Zasada pomocniczości / subsydiarności</a:t>
            </a:r>
            <a:endParaRPr lang="en-US" dirty="0"/>
          </a:p>
        </p:txBody>
      </p:sp>
      <p:sp>
        <p:nvSpPr>
          <p:cNvPr id="3" name="Content Placeholder 2"/>
          <p:cNvSpPr>
            <a:spLocks noGrp="1"/>
          </p:cNvSpPr>
          <p:nvPr>
            <p:ph idx="1"/>
          </p:nvPr>
        </p:nvSpPr>
        <p:spPr>
          <a:xfrm>
            <a:off x="1714500" y="2133600"/>
            <a:ext cx="9790112" cy="4514850"/>
          </a:xfrm>
        </p:spPr>
        <p:txBody>
          <a:bodyPr>
            <a:normAutofit fontScale="92500" lnSpcReduction="20000"/>
          </a:bodyPr>
          <a:lstStyle/>
          <a:p>
            <a:r>
              <a:rPr lang="pl-PL" dirty="0"/>
              <a:t>Wyrok TSUE  z dnia 15 grudnia 1995 r. w sprawie C-415/93 Union </a:t>
            </a:r>
            <a:r>
              <a:rPr lang="pl-PL" dirty="0" err="1"/>
              <a:t>royale</a:t>
            </a:r>
            <a:r>
              <a:rPr lang="pl-PL" dirty="0"/>
              <a:t> </a:t>
            </a:r>
            <a:r>
              <a:rPr lang="pl-PL" dirty="0" err="1"/>
              <a:t>belge</a:t>
            </a:r>
            <a:r>
              <a:rPr lang="pl-PL" dirty="0"/>
              <a:t> des </a:t>
            </a:r>
            <a:r>
              <a:rPr lang="pl-PL" dirty="0" err="1"/>
              <a:t>societes</a:t>
            </a:r>
            <a:r>
              <a:rPr lang="pl-PL" dirty="0"/>
              <a:t> de football </a:t>
            </a:r>
            <a:r>
              <a:rPr lang="pl-PL" dirty="0" err="1"/>
              <a:t>association</a:t>
            </a:r>
            <a:r>
              <a:rPr lang="pl-PL" dirty="0"/>
              <a:t> ASBL v. Jean-Mark Bosman</a:t>
            </a:r>
          </a:p>
          <a:p>
            <a:r>
              <a:rPr lang="pl-PL" dirty="0"/>
              <a:t>Ograniczenie do minimum zakresu interwencji instytucji UE nie może powodować, że samodzielność stowarzyszeń w określaniu reguł swojej działalności narusza reguły traktatowe, takie jak prawa jednostki (swoboda przemieszczania się pracowników).</a:t>
            </a:r>
          </a:p>
          <a:p>
            <a:pPr algn="just"/>
            <a:r>
              <a:rPr lang="pl-PL" dirty="0"/>
              <a:t>„7. </a:t>
            </a:r>
            <a:r>
              <a:rPr lang="pl-PL" i="1" dirty="0"/>
              <a:t>Swoboda przepływu pracowników, gwarantowana w art. 48 Traktatu, jest podstawową swobodą w systemie wspólnotowym i jej zakres stosowania nie może zostać ograniczony przez obowiązek Wspólnoty poszanowania narodowej i regionalnej różnorodności kulturowej Państw Członkowskich, jak wówczas, kiedy korzysta ona z uprawnień o ograniczonym zakresie powierzonych jej na podstawie art. 128 ust. 1 Traktatu WE w dziedzinie kultury</a:t>
            </a:r>
            <a:r>
              <a:rPr lang="pl-PL" dirty="0"/>
              <a:t>.”</a:t>
            </a:r>
          </a:p>
          <a:p>
            <a:pPr algn="just"/>
            <a:r>
              <a:rPr lang="pl-PL" i="1" dirty="0"/>
              <a:t>„Zasada subsydiarności, nawet interpretowana szeroko z tym skutkiem, iż interwencja ze strony władz wspólnotowych w sferze organizacji działalności sportowej musi zostać ograniczona do tego, co jest ściśle konieczne, nie może prowadzić do powstania sytuacji, w której swoboda prywatnych stowarzyszeń do przyjmowania reguł sportowych ogranicza wykonywanie praw nadanych jednostkom przez Traktat.”</a:t>
            </a:r>
          </a:p>
          <a:p>
            <a:pPr algn="just"/>
            <a:r>
              <a:rPr lang="pl-PL" dirty="0"/>
              <a:t>Znaczenie regionów w podziale terytorialnym państw.</a:t>
            </a:r>
          </a:p>
          <a:p>
            <a:endParaRPr lang="pl-PL" dirty="0"/>
          </a:p>
          <a:p>
            <a:endParaRPr lang="pl-PL" dirty="0"/>
          </a:p>
          <a:p>
            <a:endParaRPr lang="pl-PL" dirty="0"/>
          </a:p>
        </p:txBody>
      </p:sp>
    </p:spTree>
    <p:extLst>
      <p:ext uri="{BB962C8B-B14F-4D97-AF65-F5344CB8AC3E}">
        <p14:creationId xmlns:p14="http://schemas.microsoft.com/office/powerpoint/2010/main" val="10670396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a:t>Zasada proporcjonalności </a:t>
            </a:r>
            <a:endParaRPr lang="en-US" dirty="0"/>
          </a:p>
        </p:txBody>
      </p:sp>
      <p:sp>
        <p:nvSpPr>
          <p:cNvPr id="3" name="Content Placeholder 2"/>
          <p:cNvSpPr>
            <a:spLocks noGrp="1"/>
          </p:cNvSpPr>
          <p:nvPr>
            <p:ph idx="1"/>
          </p:nvPr>
        </p:nvSpPr>
        <p:spPr>
          <a:xfrm>
            <a:off x="1581150" y="1628775"/>
            <a:ext cx="9847262" cy="4724400"/>
          </a:xfrm>
        </p:spPr>
        <p:txBody>
          <a:bodyPr>
            <a:normAutofit/>
          </a:bodyPr>
          <a:lstStyle/>
          <a:p>
            <a:r>
              <a:rPr lang="pl-PL" dirty="0"/>
              <a:t>Fundament państwa prawa, który nakazuje organom publicznym działać w sposób odpowiedni do danego celu, uwzględniając interes jednostki i nie ograniczając nadmiernie jej praw. Ograniczenie działania organów administracji do tego, co jest niezbędne do celu.</a:t>
            </a:r>
          </a:p>
          <a:p>
            <a:r>
              <a:rPr lang="pl-PL" dirty="0"/>
              <a:t>Zasada unijnego prawa administracyjnego – delimituje zakres swobody uznania instytucji unijnych rozstrzygających w sprawach indywidualnych.</a:t>
            </a:r>
          </a:p>
          <a:p>
            <a:r>
              <a:rPr lang="pl-PL" dirty="0"/>
              <a:t>Art. 5 ust. 4 TUE – „</a:t>
            </a:r>
            <a:r>
              <a:rPr lang="pl-PL" i="1" dirty="0"/>
              <a:t>Zgodnie z zasadą proporcjonalności zakres i forma działania Unii nie wykraczają poza to, co jest konieczne do osiągnięcia celów Traktatów. Instytucje Unii stosują zasadę proporcjonalności zgodnie z Protokołem w sprawie stosowania zasad pomocniczości i proporcjonalności</a:t>
            </a:r>
            <a:r>
              <a:rPr lang="pl-PL" dirty="0"/>
              <a:t>.”</a:t>
            </a:r>
          </a:p>
          <a:p>
            <a:r>
              <a:rPr lang="pl-PL" dirty="0"/>
              <a:t>kiedy istnieje wybór między kilkoma odpowiednimi środkami, należy uciec się do najmniej ograniczającego oraz żeby spowodowane niedogodności nie były nadmierne w porównaniu do zamierzonych celów</a:t>
            </a:r>
          </a:p>
          <a:p>
            <a:r>
              <a:rPr lang="pl-PL" dirty="0"/>
              <a:t>zasada ogólna prawa wspólnotowego od czasu orzeczenia </a:t>
            </a:r>
            <a:r>
              <a:rPr lang="pl-PL" dirty="0" err="1"/>
              <a:t>Internationale</a:t>
            </a:r>
            <a:r>
              <a:rPr lang="pl-PL" dirty="0"/>
              <a:t> </a:t>
            </a:r>
            <a:r>
              <a:rPr lang="pl-PL" dirty="0" err="1"/>
              <a:t>Handelsgesellschaft</a:t>
            </a:r>
            <a:endParaRPr lang="pl-PL" dirty="0"/>
          </a:p>
          <a:p>
            <a:endParaRPr lang="pl-PL" dirty="0"/>
          </a:p>
          <a:p>
            <a:endParaRPr lang="pl-PL" dirty="0"/>
          </a:p>
        </p:txBody>
      </p:sp>
    </p:spTree>
    <p:extLst>
      <p:ext uri="{BB962C8B-B14F-4D97-AF65-F5344CB8AC3E}">
        <p14:creationId xmlns:p14="http://schemas.microsoft.com/office/powerpoint/2010/main" val="208490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a:t>Zasada proporcjonalności </a:t>
            </a:r>
            <a:endParaRPr lang="en-US" dirty="0"/>
          </a:p>
        </p:txBody>
      </p:sp>
      <p:sp>
        <p:nvSpPr>
          <p:cNvPr id="3" name="Content Placeholder 2"/>
          <p:cNvSpPr>
            <a:spLocks noGrp="1"/>
          </p:cNvSpPr>
          <p:nvPr>
            <p:ph idx="1"/>
          </p:nvPr>
        </p:nvSpPr>
        <p:spPr/>
        <p:txBody>
          <a:bodyPr>
            <a:normAutofit fontScale="92500" lnSpcReduction="20000"/>
          </a:bodyPr>
          <a:lstStyle/>
          <a:p>
            <a:r>
              <a:rPr lang="pl-PL" dirty="0"/>
              <a:t>Wielopłaszczyznowość zasady, chroni wiele podmiotów</a:t>
            </a:r>
          </a:p>
          <a:p>
            <a:r>
              <a:rPr lang="pl-PL" dirty="0"/>
              <a:t>Podczas postępowania przeciwko aktom instytucji UE TSUE sprawdza, czy środek przyjęty przez daną instytucję nie jest "oczywiście niewłaściwy" lub też "wyraźnie nieodpowiedni”. Taki charakter aktu musi być udowodniony przez skarżącego (np.: państwo członkowskie).</a:t>
            </a:r>
          </a:p>
          <a:p>
            <a:r>
              <a:rPr lang="pl-PL" dirty="0"/>
              <a:t>W sprawach, w których ustawodawcy wspólnotowemu należy przyznać zakres swobodnego uznania w dziedzinach zakładających konieczność podejmowania przez niego decyzji natury politycznej, gospodarczej i społecznej oraz wymagających od niego dokonywania globalnych ocen analiza proporcjonalności ogranicza się do oczywistych błędów.</a:t>
            </a:r>
          </a:p>
          <a:p>
            <a:r>
              <a:rPr lang="pl-PL" dirty="0"/>
              <a:t>Test proporcjonalności składa się z następujących przesłanek: czy środek nadaje się do osiągnięcia założonego celu; czy środek jest niezbędny; czy środek nie nakłada nadmiernych cię stosunku do zakładanego celu.</a:t>
            </a:r>
          </a:p>
          <a:p>
            <a:r>
              <a:rPr lang="pl-PL" dirty="0"/>
              <a:t>Wymóg dla prawodawcy podejmowania najłagodniejszego i najprostszego środka </a:t>
            </a:r>
          </a:p>
          <a:p>
            <a:endParaRPr lang="pl-PL" dirty="0"/>
          </a:p>
        </p:txBody>
      </p:sp>
      <p:pic>
        <p:nvPicPr>
          <p:cNvPr id="4" name="Picture 3"/>
          <p:cNvPicPr>
            <a:picLocks noChangeAspect="1"/>
          </p:cNvPicPr>
          <p:nvPr/>
        </p:nvPicPr>
        <p:blipFill>
          <a:blip r:embed="rId2"/>
          <a:stretch>
            <a:fillRect/>
          </a:stretch>
        </p:blipFill>
        <p:spPr>
          <a:xfrm>
            <a:off x="0" y="4315145"/>
            <a:ext cx="2832388" cy="2542855"/>
          </a:xfrm>
          <a:prstGeom prst="rect">
            <a:avLst/>
          </a:prstGeom>
        </p:spPr>
      </p:pic>
    </p:spTree>
    <p:extLst>
      <p:ext uri="{BB962C8B-B14F-4D97-AF65-F5344CB8AC3E}">
        <p14:creationId xmlns:p14="http://schemas.microsoft.com/office/powerpoint/2010/main" val="1020932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Object 64" hidden="1"/>
          <p:cNvGraphicFramePr>
            <a:graphicFrameLocks noChangeAspect="1"/>
          </p:cNvGraphicFramePr>
          <p:nvPr>
            <p:custDataLst>
              <p:tags r:id="rId2"/>
            </p:custDataLst>
            <p:extLst/>
          </p:nvPr>
        </p:nvGraphicFramePr>
        <p:xfrm>
          <a:off x="1525589" y="1589"/>
          <a:ext cx="1587" cy="1587"/>
        </p:xfrm>
        <a:graphic>
          <a:graphicData uri="http://schemas.openxmlformats.org/presentationml/2006/ole">
            <mc:AlternateContent xmlns:mc="http://schemas.openxmlformats.org/markup-compatibility/2006">
              <mc:Choice xmlns:v="urn:schemas-microsoft-com:vml" Requires="v">
                <p:oleObj spid="_x0000_s1040"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25589" y="1589"/>
                        <a:ext cx="1587" cy="1587"/>
                      </a:xfrm>
                      <a:prstGeom prst="rect">
                        <a:avLst/>
                      </a:prstGeom>
                    </p:spPr>
                  </p:pic>
                </p:oleObj>
              </mc:Fallback>
            </mc:AlternateContent>
          </a:graphicData>
        </a:graphic>
      </p:graphicFrame>
      <p:sp>
        <p:nvSpPr>
          <p:cNvPr id="86" name="Title 1"/>
          <p:cNvSpPr>
            <a:spLocks noGrp="1"/>
          </p:cNvSpPr>
          <p:nvPr>
            <p:ph type="title"/>
          </p:nvPr>
        </p:nvSpPr>
        <p:spPr>
          <a:xfrm>
            <a:off x="1981200" y="723823"/>
            <a:ext cx="8229600" cy="525462"/>
          </a:xfrm>
        </p:spPr>
        <p:txBody>
          <a:bodyPr vert="horz" lIns="0" tIns="0" rIns="0" bIns="0" rtlCol="0" anchor="t" anchorCtr="0">
            <a:noAutofit/>
          </a:bodyPr>
          <a:lstStyle/>
          <a:p>
            <a:r>
              <a:rPr lang="pl-PL" sz="2000" dirty="0">
                <a:solidFill>
                  <a:schemeClr val="tx1"/>
                </a:solidFill>
                <a:latin typeface="EYInterstate" panose="02000503020000020004" pitchFamily="2" charset="0"/>
                <a:sym typeface="EYInterstate Light"/>
              </a:rPr>
              <a:t>Zasady zaliczenia przedmiotu</a:t>
            </a:r>
          </a:p>
        </p:txBody>
      </p:sp>
      <p:sp>
        <p:nvSpPr>
          <p:cNvPr id="4" name="Date Placeholder 3"/>
          <p:cNvSpPr>
            <a:spLocks noGrp="1"/>
          </p:cNvSpPr>
          <p:nvPr>
            <p:ph type="dt" sz="half" idx="10"/>
          </p:nvPr>
        </p:nvSpPr>
        <p:spPr/>
        <p:txBody>
          <a:bodyPr/>
          <a:lstStyle/>
          <a:p>
            <a:fld id="{6C3A1F65-A43C-406F-9DCA-0607A2063CB0}" type="datetime1">
              <a:rPr lang="en-US" smtClean="0"/>
              <a:t>3/1/2020</a:t>
            </a:fld>
            <a:endParaRPr lang="en-US" dirty="0"/>
          </a:p>
        </p:txBody>
      </p:sp>
      <p:sp>
        <p:nvSpPr>
          <p:cNvPr id="52" name="AutoShape 17"/>
          <p:cNvSpPr>
            <a:spLocks noChangeAspect="1" noChangeArrowheads="1" noTextEdit="1"/>
          </p:cNvSpPr>
          <p:nvPr/>
        </p:nvSpPr>
        <p:spPr bwMode="auto">
          <a:xfrm>
            <a:off x="6176163" y="2147934"/>
            <a:ext cx="3182937" cy="3170237"/>
          </a:xfrm>
          <a:prstGeom prst="rect">
            <a:avLst/>
          </a:prstGeom>
          <a:noFill/>
          <a:ln w="28575">
            <a:noFill/>
            <a:miter lim="800000"/>
            <a:headEnd/>
            <a:tailEnd/>
          </a:ln>
        </p:spPr>
        <p:txBody>
          <a:bodyPr/>
          <a:lstStyle/>
          <a:p>
            <a:pPr fontAlgn="base">
              <a:spcBef>
                <a:spcPct val="0"/>
              </a:spcBef>
              <a:spcAft>
                <a:spcPct val="50000"/>
              </a:spcAft>
              <a:buClr>
                <a:srgbClr val="FFE600"/>
              </a:buClr>
              <a:buSzPct val="80000"/>
            </a:pPr>
            <a:endParaRPr lang="en-US" sz="900">
              <a:solidFill>
                <a:srgbClr val="000000"/>
              </a:solidFill>
              <a:latin typeface="EYInterstate Light" pitchFamily="2" charset="0"/>
            </a:endParaRPr>
          </a:p>
        </p:txBody>
      </p:sp>
      <p:sp>
        <p:nvSpPr>
          <p:cNvPr id="16" name="Rectangle 15"/>
          <p:cNvSpPr/>
          <p:nvPr/>
        </p:nvSpPr>
        <p:spPr>
          <a:xfrm>
            <a:off x="2270387" y="1471810"/>
            <a:ext cx="7038975" cy="322845"/>
          </a:xfrm>
          <a:prstGeom prst="rect">
            <a:avLst/>
          </a:prstGeom>
        </p:spPr>
        <p:txBody>
          <a:bodyPr wrap="square">
            <a:spAutoFit/>
          </a:bodyPr>
          <a:lstStyle/>
          <a:p>
            <a:pPr marL="285750" indent="-285750" algn="just">
              <a:lnSpc>
                <a:spcPct val="107000"/>
              </a:lnSpc>
              <a:spcAft>
                <a:spcPts val="800"/>
              </a:spcAft>
              <a:buFont typeface="Arial" panose="020B0604020202020204" pitchFamily="34" charset="0"/>
              <a:buChar char="•"/>
            </a:pPr>
            <a:endParaRPr lang="pl-PL"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1955800" y="1552221"/>
            <a:ext cx="8255000" cy="4801314"/>
          </a:xfrm>
          <a:prstGeom prst="rect">
            <a:avLst/>
          </a:prstGeom>
        </p:spPr>
        <p:txBody>
          <a:bodyPr wrap="square">
            <a:spAutoFit/>
          </a:bodyPr>
          <a:lstStyle/>
          <a:p>
            <a:r>
              <a:rPr lang="pl-PL" b="1" dirty="0"/>
              <a:t>Obecność na zajęciach </a:t>
            </a:r>
            <a:r>
              <a:rPr lang="pl-PL" dirty="0"/>
              <a:t>- zajęcia odbywają się zgodnie z planem udostępnionym w systemie USOS, student może być nieobecnych bez konsekwencji na 1 zajęciach. Wszystkie dodatkowe nieobecności należy odrobić na zajęciach o tym samym temacie z inną grupą prowadzącego bądź napisaniem i przesłaniem drogą mailową oraz przedstawieniem grupie pracy zaliczeniowej. W sprawie zaliczenia nieobecności należy skontaktować się z prowadzącym drogą mailową.</a:t>
            </a:r>
          </a:p>
          <a:p>
            <a:endParaRPr lang="pl-PL" dirty="0"/>
          </a:p>
          <a:p>
            <a:r>
              <a:rPr lang="pl-PL" dirty="0"/>
              <a:t>Warunkiem zaliczenia przedmiotu jest wykazanie się wiedzą merytoryczną na tematy wskazane w sylabusie na każdych zajęciach przez </a:t>
            </a:r>
            <a:r>
              <a:rPr lang="pl-PL" b="1" dirty="0"/>
              <a:t>aktywne uczestnictwo </a:t>
            </a:r>
            <a:r>
              <a:rPr lang="pl-PL" dirty="0"/>
              <a:t>w nich </a:t>
            </a:r>
            <a:r>
              <a:rPr lang="pl-PL" u="sng" dirty="0"/>
              <a:t>oraz</a:t>
            </a:r>
            <a:r>
              <a:rPr lang="pl-PL" dirty="0"/>
              <a:t> przez napisanie kolokwium zaliczeniowego na ostatnich zajęciach.</a:t>
            </a:r>
          </a:p>
          <a:p>
            <a:endParaRPr lang="pl-PL" dirty="0"/>
          </a:p>
          <a:p>
            <a:r>
              <a:rPr lang="pl-PL" dirty="0"/>
              <a:t>Obecność na zajęciach i uczestnictwo w nich jest podstawą do zaliczenia przedmiotu na ocenę 3. Przygotowanie zadanych zadań dodatkowych (opracowanie orzeczenia, mini prezentacja) podnosi każdorazowo ocenę o 0,5. </a:t>
            </a:r>
          </a:p>
        </p:txBody>
      </p:sp>
    </p:spTree>
    <p:extLst>
      <p:ext uri="{BB962C8B-B14F-4D97-AF65-F5344CB8AC3E}">
        <p14:creationId xmlns:p14="http://schemas.microsoft.com/office/powerpoint/2010/main" val="41943872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a:t>Zasada proporcjonalności </a:t>
            </a:r>
            <a:endParaRPr lang="en-US" dirty="0"/>
          </a:p>
        </p:txBody>
      </p:sp>
      <p:sp>
        <p:nvSpPr>
          <p:cNvPr id="3" name="Content Placeholder 2"/>
          <p:cNvSpPr>
            <a:spLocks noGrp="1"/>
          </p:cNvSpPr>
          <p:nvPr>
            <p:ph idx="1"/>
          </p:nvPr>
        </p:nvSpPr>
        <p:spPr>
          <a:xfrm>
            <a:off x="1800225" y="2133599"/>
            <a:ext cx="9704387" cy="4257675"/>
          </a:xfrm>
        </p:spPr>
        <p:txBody>
          <a:bodyPr>
            <a:normAutofit/>
          </a:bodyPr>
          <a:lstStyle/>
          <a:p>
            <a:r>
              <a:rPr lang="pl-PL" dirty="0"/>
              <a:t>Wyrok TSUE z dnia 12 grudnia 2006 r. w sprawie C-380/03 RFN v. Parlament Europejski, Rada Unii Europejskiej</a:t>
            </a:r>
          </a:p>
          <a:p>
            <a:pPr algn="just"/>
            <a:r>
              <a:rPr lang="pl-PL" i="1" dirty="0"/>
              <a:t>„Artykuły 3 i 4 dyrektywy 2003/33 w sprawie zbliżenia przepisów ustawowych, wykonawczych i administracyjnych państw członkowskich odnoszących się do reklamy i sponsorowania wyrobów tytoniowych nie naruszają zasady proporcjonalności, ponieważ można je uznać za stosowne do celu, jakiemu mają służyć, czyli harmonizacji ustawodawstw państw członkowskich w dziedzinie reklamy i sponsorowania wyrobów tytoniowych. Ponadto, biorąc pod uwagę ciążący na ustawodawcy wspólnotowym obowiązek zapewnienia wysokiego poziomy ochrony zdrowia, nie wykraczają one poza zakres niezbędny do osiągnięcia tego celu.”</a:t>
            </a:r>
          </a:p>
          <a:p>
            <a:pPr algn="just"/>
            <a:r>
              <a:rPr lang="pl-PL" dirty="0"/>
              <a:t>Czy środek nadaje się do osiągnięcia założonego celu? czy środek jest niezbędny? czy środek nie nakłada nadmiernych ciężarów w stosunku do zakładanego celu?</a:t>
            </a:r>
          </a:p>
          <a:p>
            <a:pPr algn="just"/>
            <a:endParaRPr lang="pl-PL" i="1" dirty="0"/>
          </a:p>
          <a:p>
            <a:endParaRPr lang="pl-PL" dirty="0"/>
          </a:p>
        </p:txBody>
      </p:sp>
    </p:spTree>
    <p:extLst>
      <p:ext uri="{BB962C8B-B14F-4D97-AF65-F5344CB8AC3E}">
        <p14:creationId xmlns:p14="http://schemas.microsoft.com/office/powerpoint/2010/main" val="28847565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Zasada zachowania tożsamości narodowej państwo członkowskich</a:t>
            </a:r>
            <a:br>
              <a:rPr lang="pl-PL" dirty="0"/>
            </a:br>
            <a:endParaRPr lang="en-US" dirty="0"/>
          </a:p>
        </p:txBody>
      </p:sp>
      <p:sp>
        <p:nvSpPr>
          <p:cNvPr id="3" name="Content Placeholder 2"/>
          <p:cNvSpPr>
            <a:spLocks noGrp="1"/>
          </p:cNvSpPr>
          <p:nvPr>
            <p:ph idx="1"/>
          </p:nvPr>
        </p:nvSpPr>
        <p:spPr>
          <a:xfrm>
            <a:off x="1704975" y="2133600"/>
            <a:ext cx="9799637" cy="4210050"/>
          </a:xfrm>
        </p:spPr>
        <p:txBody>
          <a:bodyPr>
            <a:normAutofit fontScale="92500" lnSpcReduction="10000"/>
          </a:bodyPr>
          <a:lstStyle/>
          <a:p>
            <a:r>
              <a:rPr lang="pl-PL" dirty="0"/>
              <a:t>Art. 4 ust. 2 TUE - „</a:t>
            </a:r>
            <a:r>
              <a:rPr lang="pl-PL" i="1" dirty="0"/>
              <a:t>Unia szanuje równość Państw Członkowskich wobec Traktatów, jak również ich tożsamość narodową, nierozerwalnie związaną z ich podstawowymi strukturami politycznymi i konstytucyjnymi, w tym w odniesieniu do samorządu regionalnego i lokalnego. Szanuje podstawowe funkcje państwa, zwłaszcza funkcje mające na celu zapewnienie jego integralności terytorialnej, utrzymanie porządku publicznego oraz ochronę bezpieczeństwa narodowego. W szczególności bezpieczeństwo narodowe pozostaje w zakresie wyłącznej odpowiedzialności każdego Państwa Członkowskiego.”</a:t>
            </a:r>
          </a:p>
          <a:p>
            <a:r>
              <a:rPr lang="pl-PL" i="1" dirty="0"/>
              <a:t>zasada ta oznacza, że UE nie jest państwem, ale składa się z Państw członkowskich, które zachowują swoje zasadnicze odrębności.</a:t>
            </a:r>
          </a:p>
          <a:p>
            <a:r>
              <a:rPr lang="pl-PL" i="1" dirty="0"/>
              <a:t>Hasło: „zjednoczeni w różnorodności”</a:t>
            </a:r>
          </a:p>
          <a:p>
            <a:r>
              <a:rPr lang="pl-PL" i="1" dirty="0"/>
              <a:t>Tożsamość narodowa oznacza specyfikę kultury, języka, religii itp., ale także tożsamość państwową (konstytucyjną), odrębność państwową, zachowanie podstawowych funkcji państwowych. </a:t>
            </a:r>
          </a:p>
          <a:p>
            <a:r>
              <a:rPr lang="pl-PL" i="1" dirty="0"/>
              <a:t>Zasada prawnie wiążąca</a:t>
            </a:r>
          </a:p>
        </p:txBody>
      </p:sp>
    </p:spTree>
    <p:extLst>
      <p:ext uri="{BB962C8B-B14F-4D97-AF65-F5344CB8AC3E}">
        <p14:creationId xmlns:p14="http://schemas.microsoft.com/office/powerpoint/2010/main" val="2274877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Zasada zachowania tożsamości narodowej państwo członkowskich</a:t>
            </a:r>
            <a:br>
              <a:rPr lang="pl-PL" dirty="0"/>
            </a:br>
            <a:endParaRPr lang="en-US" dirty="0"/>
          </a:p>
        </p:txBody>
      </p:sp>
      <p:sp>
        <p:nvSpPr>
          <p:cNvPr id="3" name="Content Placeholder 2"/>
          <p:cNvSpPr>
            <a:spLocks noGrp="1"/>
          </p:cNvSpPr>
          <p:nvPr>
            <p:ph idx="1"/>
          </p:nvPr>
        </p:nvSpPr>
        <p:spPr>
          <a:xfrm>
            <a:off x="1447801" y="1905000"/>
            <a:ext cx="10056812" cy="4457700"/>
          </a:xfrm>
        </p:spPr>
        <p:txBody>
          <a:bodyPr>
            <a:normAutofit/>
          </a:bodyPr>
          <a:lstStyle/>
          <a:p>
            <a:r>
              <a:rPr lang="pl-PL" dirty="0"/>
              <a:t>Np.: sprawy pisowni nazwisk (C-208/09 </a:t>
            </a:r>
            <a:r>
              <a:rPr lang="pl-PL" dirty="0" err="1"/>
              <a:t>Ilonka</a:t>
            </a:r>
            <a:r>
              <a:rPr lang="pl-PL" dirty="0"/>
              <a:t> </a:t>
            </a:r>
            <a:r>
              <a:rPr lang="pl-PL" dirty="0" err="1"/>
              <a:t>Sayn</a:t>
            </a:r>
            <a:r>
              <a:rPr lang="pl-PL" dirty="0"/>
              <a:t>-Wittgenstein v. </a:t>
            </a:r>
            <a:r>
              <a:rPr lang="pl-PL" dirty="0" err="1"/>
              <a:t>Landeshauptmann</a:t>
            </a:r>
            <a:r>
              <a:rPr lang="pl-PL" dirty="0"/>
              <a:t> von Wien, C-391/09 </a:t>
            </a:r>
            <a:r>
              <a:rPr lang="pl-PL" dirty="0" err="1"/>
              <a:t>Malgožata</a:t>
            </a:r>
            <a:r>
              <a:rPr lang="pl-PL" dirty="0"/>
              <a:t> </a:t>
            </a:r>
            <a:r>
              <a:rPr lang="pl-PL" dirty="0" err="1"/>
              <a:t>Runevič</a:t>
            </a:r>
            <a:r>
              <a:rPr lang="pl-PL" dirty="0"/>
              <a:t> -</a:t>
            </a:r>
            <a:r>
              <a:rPr lang="pl-PL" dirty="0" err="1"/>
              <a:t>Vardyn</a:t>
            </a:r>
            <a:r>
              <a:rPr lang="pl-PL" dirty="0"/>
              <a:t> i Łukasz Paweł </a:t>
            </a:r>
            <a:r>
              <a:rPr lang="pl-PL" dirty="0" err="1"/>
              <a:t>Wardyn</a:t>
            </a:r>
            <a:r>
              <a:rPr lang="pl-PL" dirty="0"/>
              <a:t>)</a:t>
            </a:r>
            <a:endParaRPr lang="en-US" dirty="0"/>
          </a:p>
          <a:p>
            <a:r>
              <a:rPr lang="pl-PL" dirty="0"/>
              <a:t>Aspekt pozytywny – Unia działa na rzecz zachowania i rozwoju tożsamości narodowych państw członkowskich w ramach jej poszczególnych polityk (wspieranie różnorodności kulturowej państw członkowskich, instrumenty polityki kulturalnej).</a:t>
            </a:r>
          </a:p>
          <a:p>
            <a:r>
              <a:rPr lang="pl-PL" dirty="0"/>
              <a:t>Aspekt negatywny – zakaz ingerencji w sferę autonomii służącej ochronie tożsamości (dyrektywa wykładni kompetencji UE i rozgraniczenia ich z państwami członkowskimi). Dopuszczenie wyjątków stanowiących ograniczenia swobody przepływu towarów dotyczących ochrony narodowych dóbr kultury o wartości artystycznej, historycznej lub archeologicznej oraz ochrony moralności publicznej.</a:t>
            </a:r>
          </a:p>
          <a:p>
            <a:pPr lvl="1"/>
            <a:r>
              <a:rPr lang="pl-PL" dirty="0"/>
              <a:t>Dopuszczenie wyjątków od zakazu pomocy publicznej gdy jest ona przeznaczona na wspieranie kultury i zachowanie dziedzictwa narodowego</a:t>
            </a:r>
          </a:p>
          <a:p>
            <a:pPr lvl="1"/>
            <a:r>
              <a:rPr lang="pl-PL" dirty="0"/>
              <a:t>Poszanowanie odrębności państw członkowskich dotyczącej systemów edukacji, różnorodności kultury i języka</a:t>
            </a:r>
          </a:p>
          <a:p>
            <a:endParaRPr lang="pl-PL" dirty="0"/>
          </a:p>
        </p:txBody>
      </p:sp>
    </p:spTree>
    <p:extLst>
      <p:ext uri="{BB962C8B-B14F-4D97-AF65-F5344CB8AC3E}">
        <p14:creationId xmlns:p14="http://schemas.microsoft.com/office/powerpoint/2010/main" val="10903842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Zasada jednolitych ram instytucjonalnych</a:t>
            </a:r>
            <a:br>
              <a:rPr lang="pl-PL" dirty="0"/>
            </a:br>
            <a:br>
              <a:rPr lang="pl-PL" dirty="0"/>
            </a:br>
            <a:endParaRPr lang="en-US" dirty="0"/>
          </a:p>
        </p:txBody>
      </p:sp>
      <p:sp>
        <p:nvSpPr>
          <p:cNvPr id="3" name="Content Placeholder 2"/>
          <p:cNvSpPr>
            <a:spLocks noGrp="1"/>
          </p:cNvSpPr>
          <p:nvPr>
            <p:ph idx="1"/>
          </p:nvPr>
        </p:nvSpPr>
        <p:spPr>
          <a:xfrm>
            <a:off x="866775" y="1743075"/>
            <a:ext cx="10637837" cy="5114925"/>
          </a:xfrm>
        </p:spPr>
        <p:txBody>
          <a:bodyPr>
            <a:normAutofit fontScale="85000" lnSpcReduction="20000"/>
          </a:bodyPr>
          <a:lstStyle/>
          <a:p>
            <a:r>
              <a:rPr lang="pl-PL" dirty="0"/>
              <a:t>Przed Traktatem z Lizbony była to zasada konstytucyjna prawa UE, regulująca stosunki między instytucjami wspólnotowymi. </a:t>
            </a:r>
          </a:p>
          <a:p>
            <a:r>
              <a:rPr lang="pl-PL" dirty="0"/>
              <a:t>Po przekształceniu UE w jednolitą organizację międzynarodową instytucje działają we wszystkich obszarach UE jednolicie. </a:t>
            </a:r>
          </a:p>
          <a:p>
            <a:r>
              <a:rPr lang="pl-PL" dirty="0"/>
              <a:t>Art. 13 ust. 1 TUE – „1. Unia dysponuje ramami instytucjonalnymi, które mają na celu propagowanie jej wartości, realizację jej celów, służenie jej interesom, interesom jej obywateli oraz interesom Państw Członkowskich, jak również zapewnianie spójności, skuteczności i ciągłości jej polityk oraz działań.”</a:t>
            </a:r>
          </a:p>
          <a:p>
            <a:r>
              <a:rPr lang="pl-PL" dirty="0"/>
              <a:t>Instytucjami Unii są:</a:t>
            </a:r>
          </a:p>
          <a:p>
            <a:r>
              <a:rPr lang="pl-PL" dirty="0"/>
              <a:t>–	Parlament Europejski,</a:t>
            </a:r>
          </a:p>
          <a:p>
            <a:r>
              <a:rPr lang="pl-PL" dirty="0"/>
              <a:t>–	Rada Europejska,</a:t>
            </a:r>
          </a:p>
          <a:p>
            <a:r>
              <a:rPr lang="pl-PL" dirty="0"/>
              <a:t>–	Rada,</a:t>
            </a:r>
          </a:p>
          <a:p>
            <a:r>
              <a:rPr lang="pl-PL" dirty="0"/>
              <a:t>–	Komisja Europejska (zwana dalej "Komisją"),</a:t>
            </a:r>
          </a:p>
          <a:p>
            <a:r>
              <a:rPr lang="pl-PL" dirty="0"/>
              <a:t>–	Trybunał Sprawiedliwości Unii Europejskiej,</a:t>
            </a:r>
          </a:p>
          <a:p>
            <a:r>
              <a:rPr lang="pl-PL" dirty="0"/>
              <a:t>–	Europejski Bank Centralny,</a:t>
            </a:r>
          </a:p>
          <a:p>
            <a:r>
              <a:rPr lang="pl-PL" dirty="0"/>
              <a:t>–	Trybunał Obrachunkowy.</a:t>
            </a:r>
          </a:p>
          <a:p>
            <a:r>
              <a:rPr lang="pl-PL" dirty="0"/>
              <a:t>„</a:t>
            </a:r>
            <a:r>
              <a:rPr lang="pl-PL" strike="sngStrike" dirty="0"/>
              <a:t>Unia dysponuje jednolitymi ramami instytucjonalnymi, które zapewniają spójność i ciągłość działań podejmowanych do osiągnięcia jej celów, przy poszanowaniu i rozwijaniu dorobku wspólnotowego” - </a:t>
            </a:r>
            <a:r>
              <a:rPr lang="pl-PL" dirty="0"/>
              <a:t> były art. 3 TUE</a:t>
            </a:r>
            <a:endParaRPr lang="pl-PL" strike="sngStrike" dirty="0"/>
          </a:p>
          <a:p>
            <a:endParaRPr lang="en-US" dirty="0"/>
          </a:p>
        </p:txBody>
      </p:sp>
    </p:spTree>
    <p:extLst>
      <p:ext uri="{BB962C8B-B14F-4D97-AF65-F5344CB8AC3E}">
        <p14:creationId xmlns:p14="http://schemas.microsoft.com/office/powerpoint/2010/main" val="2785850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a:t>Zasada równowagi instytucjonalnej</a:t>
            </a:r>
            <a:br>
              <a:rPr lang="pl-PL" dirty="0"/>
            </a:br>
            <a:endParaRPr lang="en-US" dirty="0"/>
          </a:p>
        </p:txBody>
      </p:sp>
      <p:sp>
        <p:nvSpPr>
          <p:cNvPr id="3" name="Content Placeholder 2"/>
          <p:cNvSpPr>
            <a:spLocks noGrp="1"/>
          </p:cNvSpPr>
          <p:nvPr>
            <p:ph idx="1"/>
          </p:nvPr>
        </p:nvSpPr>
        <p:spPr>
          <a:xfrm>
            <a:off x="1924050" y="2133599"/>
            <a:ext cx="9580562" cy="4429125"/>
          </a:xfrm>
        </p:spPr>
        <p:txBody>
          <a:bodyPr>
            <a:normAutofit/>
          </a:bodyPr>
          <a:lstStyle/>
          <a:p>
            <a:r>
              <a:rPr lang="pl-PL" dirty="0"/>
              <a:t>Art. 13 ust 2 TUE - „Każda instytucja działa w granicach uprawnień przyznanych jej na mocy traktatów, zgodnie z procedurami, na warunkach i w celach w nich określonych. Instytucje lojalnie ze sobą współpracują”.</a:t>
            </a:r>
          </a:p>
          <a:p>
            <a:r>
              <a:rPr lang="pl-PL" dirty="0"/>
              <a:t>Wywiedziona z traktatów przez TSUE.</a:t>
            </a:r>
          </a:p>
          <a:p>
            <a:r>
              <a:rPr lang="pl-PL" dirty="0"/>
              <a:t>zastępuje w porządku prawnym UE zasadę trójpodziału władzy (charakterystyczną dla demokratycznych porządków państwowych), która nie ma zastosowania do UE ze względu na jej charakter i formę prawną (organizacja międzynarodowa, zasada kompetencji przyznanych); ma charakter jurydyczny (zaskarżalny). </a:t>
            </a:r>
            <a:endParaRPr lang="en-US" dirty="0"/>
          </a:p>
        </p:txBody>
      </p:sp>
    </p:spTree>
    <p:extLst>
      <p:ext uri="{BB962C8B-B14F-4D97-AF65-F5344CB8AC3E}">
        <p14:creationId xmlns:p14="http://schemas.microsoft.com/office/powerpoint/2010/main" val="16553128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a:t>Poszanowanie praw podstawowych</a:t>
            </a:r>
            <a:endParaRPr lang="en-US" dirty="0"/>
          </a:p>
        </p:txBody>
      </p:sp>
      <p:sp>
        <p:nvSpPr>
          <p:cNvPr id="3" name="Content Placeholder 2"/>
          <p:cNvSpPr>
            <a:spLocks noGrp="1"/>
          </p:cNvSpPr>
          <p:nvPr>
            <p:ph idx="1"/>
          </p:nvPr>
        </p:nvSpPr>
        <p:spPr>
          <a:xfrm>
            <a:off x="1838325" y="2133600"/>
            <a:ext cx="9666287" cy="4248150"/>
          </a:xfrm>
        </p:spPr>
        <p:txBody>
          <a:bodyPr>
            <a:normAutofit fontScale="92500" lnSpcReduction="20000"/>
          </a:bodyPr>
          <a:lstStyle/>
          <a:p>
            <a:r>
              <a:rPr lang="pl-PL" dirty="0"/>
              <a:t>Art. 6 TUE - „1. 	Unia uznaje prawa, wolności i zasady określone w Karcie praw podstawowych Unii Europejskiej z 7 grudnia 2000 roku, w brzmieniu dostosowanym 12 grudnia 2007 roku w Strasburgu, która ma taką samą moc prawną jak Traktaty.</a:t>
            </a:r>
          </a:p>
          <a:p>
            <a:r>
              <a:rPr lang="pl-PL" dirty="0"/>
              <a:t>Postanowienia Karty w żaden sposób nie rozszerzają kompetencji Unii określonych w Traktatach.</a:t>
            </a:r>
          </a:p>
          <a:p>
            <a:r>
              <a:rPr lang="pl-PL" dirty="0"/>
              <a:t>Prawa, wolności i zasady zawarte w Karcie są interpretowane zgodnie z postanowieniami ogólnymi określonymi w tytule VII Karty regulującymi jej interpretację i stosowanie oraz z należytym uwzględnieniem wyjaśnień, o których mowa w Karcie, które określają źródła tych postanowień.</a:t>
            </a:r>
          </a:p>
          <a:p>
            <a:r>
              <a:rPr lang="pl-PL" dirty="0"/>
              <a:t>2. 	Unia przystępuje do europejskiej Konwencji o ochronie praw człowieka i podstawowych wolności. Przystąpienie do Konwencji nie narusza kompetencji Unii określonych w Traktatach.</a:t>
            </a:r>
          </a:p>
          <a:p>
            <a:r>
              <a:rPr lang="pl-PL" dirty="0"/>
              <a:t>3. 	Prawa podstawowe, zagwarantowane w europejskiej Konwencji o ochronie praw człowieka i podstawowych wolności oraz wynikające z tradycji konstytucyjnych wspólnych Państwom Członkowskim, stanowią część prawa Unii jako zasady ogólne prawa.”</a:t>
            </a:r>
            <a:endParaRPr lang="en-US" dirty="0"/>
          </a:p>
        </p:txBody>
      </p:sp>
    </p:spTree>
    <p:extLst>
      <p:ext uri="{BB962C8B-B14F-4D97-AF65-F5344CB8AC3E}">
        <p14:creationId xmlns:p14="http://schemas.microsoft.com/office/powerpoint/2010/main" val="3357599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a:t>Karta praw podstawowych</a:t>
            </a:r>
            <a:endParaRPr lang="en-US" dirty="0"/>
          </a:p>
        </p:txBody>
      </p:sp>
      <p:sp>
        <p:nvSpPr>
          <p:cNvPr id="3" name="Content Placeholder 2"/>
          <p:cNvSpPr>
            <a:spLocks noGrp="1"/>
          </p:cNvSpPr>
          <p:nvPr>
            <p:ph idx="1"/>
          </p:nvPr>
        </p:nvSpPr>
        <p:spPr>
          <a:xfrm>
            <a:off x="1733550" y="1537856"/>
            <a:ext cx="9771062" cy="5205844"/>
          </a:xfrm>
        </p:spPr>
        <p:txBody>
          <a:bodyPr>
            <a:normAutofit fontScale="85000" lnSpcReduction="10000"/>
          </a:bodyPr>
          <a:lstStyle/>
          <a:p>
            <a:r>
              <a:rPr lang="pl-PL" dirty="0"/>
              <a:t>Zgodnie z postanowieniami Traktatu z Lizbony należy wyróżnić dwie płaszczyzny ochrony praw jednostki:</a:t>
            </a:r>
          </a:p>
          <a:p>
            <a:pPr lvl="1">
              <a:buFont typeface="+mj-lt"/>
              <a:buAutoNum type="arabicPeriod"/>
            </a:pPr>
            <a:r>
              <a:rPr lang="pl-PL" b="1" dirty="0"/>
              <a:t>unijny</a:t>
            </a:r>
            <a:r>
              <a:rPr lang="pl-PL" dirty="0"/>
              <a:t>: w oparciu o </a:t>
            </a:r>
            <a:r>
              <a:rPr lang="pl-PL" b="1" dirty="0"/>
              <a:t>KPP</a:t>
            </a:r>
            <a:r>
              <a:rPr lang="pl-PL" dirty="0"/>
              <a:t> i zasadę ogólną (charakter wewnętrzny),</a:t>
            </a:r>
          </a:p>
          <a:p>
            <a:pPr lvl="1">
              <a:buAutoNum type="arabicPeriod"/>
            </a:pPr>
            <a:r>
              <a:rPr lang="pl-PL" b="1" dirty="0"/>
              <a:t>europejski</a:t>
            </a:r>
            <a:r>
              <a:rPr lang="pl-PL" dirty="0"/>
              <a:t>: poprzez przystąpienie UE do Europejskiej konwencji praw człowieka i podstawowych wolności (</a:t>
            </a:r>
            <a:r>
              <a:rPr lang="pl-PL" b="1" dirty="0" err="1"/>
              <a:t>EKPCz</a:t>
            </a:r>
            <a:r>
              <a:rPr lang="pl-PL" dirty="0"/>
              <a:t>) (charakter zewnętrzny - prawo do zwracania się ze skargami do </a:t>
            </a:r>
            <a:r>
              <a:rPr lang="pl-PL" dirty="0" err="1"/>
              <a:t>ETPCz</a:t>
            </a:r>
            <a:r>
              <a:rPr lang="pl-PL" dirty="0"/>
              <a:t>, opiera się na dorobku Rady Europy i orzecznictwie </a:t>
            </a:r>
            <a:r>
              <a:rPr lang="pl-PL" dirty="0" err="1"/>
              <a:t>ETPCz</a:t>
            </a:r>
            <a:r>
              <a:rPr lang="pl-PL" dirty="0"/>
              <a:t>).</a:t>
            </a:r>
          </a:p>
          <a:p>
            <a:r>
              <a:rPr lang="pl-PL" dirty="0"/>
              <a:t>KPP podpisana została przez trzy instytucje: Radę, Komisję i PE w Nicei w 2000 r. Stworzony został jednolity katalog praw, wolności i zasad chronionych na poziomie UE. </a:t>
            </a:r>
          </a:p>
          <a:p>
            <a:r>
              <a:rPr lang="pl-PL" dirty="0"/>
              <a:t>KPP nie została przyjęta w formie umowy międzynarodowej, ale stanowiła porozumienie międzyinstytucjonalne.</a:t>
            </a:r>
          </a:p>
          <a:p>
            <a:r>
              <a:rPr lang="pl-PL" dirty="0"/>
              <a:t>Traktat z Lizbony nadał KPP moc wiążącą równą prawu pierwotnemu. Nie inkorporowano jej postanowień do treści traktatu, ale w art. 6 ust. 1 TUE przyznał jej moc normatywną równą prawu pierwotnemu.</a:t>
            </a:r>
          </a:p>
          <a:p>
            <a:r>
              <a:rPr lang="pl-PL" dirty="0"/>
              <a:t>katalog praw, wolności i zasad ujętych w KPP nie rozszerza zakresu zastosowania prawa UE poza jej kompetencje, ani zadań Unii, ani też nie zmienia kompetencji i zadań określonych w  Traktatach.</a:t>
            </a:r>
          </a:p>
          <a:p>
            <a:r>
              <a:rPr lang="pl-PL" dirty="0"/>
              <a:t>KPP nie wiąże państw członkowskich w pełnym zakresie obowiązywania prawa krajowego, ale w tych dziedzinach, które należą do kompetencji UE. </a:t>
            </a:r>
          </a:p>
          <a:p>
            <a:r>
              <a:rPr lang="pl-PL" dirty="0"/>
              <a:t>Podmiotami zobowiązanymi są UE, instytucje unijne i jednostki organizacyjne UE przy poszanowaniu zasady pomocniczości, oraz państwa członkowskie, ale tylko wtedy, gdy wykonują one prawo unijne.</a:t>
            </a:r>
          </a:p>
          <a:p>
            <a:pPr>
              <a:buAutoNum type="arabicPeriod" startAt="2"/>
            </a:pPr>
            <a:endParaRPr lang="pl-PL" dirty="0"/>
          </a:p>
        </p:txBody>
      </p:sp>
    </p:spTree>
    <p:extLst>
      <p:ext uri="{BB962C8B-B14F-4D97-AF65-F5344CB8AC3E}">
        <p14:creationId xmlns:p14="http://schemas.microsoft.com/office/powerpoint/2010/main" val="3430411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a:t>Karta praw podstawowych</a:t>
            </a:r>
            <a:endParaRPr lang="en-US" dirty="0"/>
          </a:p>
        </p:txBody>
      </p:sp>
      <p:sp>
        <p:nvSpPr>
          <p:cNvPr id="3" name="Content Placeholder 2"/>
          <p:cNvSpPr>
            <a:spLocks noGrp="1"/>
          </p:cNvSpPr>
          <p:nvPr>
            <p:ph idx="1"/>
          </p:nvPr>
        </p:nvSpPr>
        <p:spPr>
          <a:xfrm>
            <a:off x="1781175" y="1537855"/>
            <a:ext cx="9723437" cy="5253469"/>
          </a:xfrm>
        </p:spPr>
        <p:txBody>
          <a:bodyPr>
            <a:normAutofit fontScale="92500" lnSpcReduction="20000"/>
          </a:bodyPr>
          <a:lstStyle/>
          <a:p>
            <a:r>
              <a:rPr lang="pl-PL" dirty="0"/>
              <a:t>KPP nie jest stosowana jednolicie w krajach członkowskich UE.</a:t>
            </a:r>
          </a:p>
          <a:p>
            <a:r>
              <a:rPr lang="pl-PL" dirty="0"/>
              <a:t>Protokół nr 30 dołączony do Traktatu z Lizbony (klauzula </a:t>
            </a:r>
            <a:r>
              <a:rPr lang="pl-PL" dirty="0" err="1"/>
              <a:t>opt</a:t>
            </a:r>
            <a:r>
              <a:rPr lang="pl-PL" dirty="0"/>
              <a:t>-out) dotyczy ograniczenia stosowania całości przepisów Karty praw podstawowych dla obywateli Wielkiej Brytanii i Polski. </a:t>
            </a:r>
          </a:p>
          <a:p>
            <a:r>
              <a:rPr lang="pl-PL" dirty="0"/>
              <a:t>„Artykuł  1</a:t>
            </a:r>
          </a:p>
          <a:p>
            <a:r>
              <a:rPr lang="pl-PL" dirty="0"/>
              <a:t>1. 	Karta nie rozszerza zdolności Trybunału Sprawiedliwości Unii Europejskiej ani żadnego sądu lub trybunału Polski lub Zjednoczonego Królestwa do uznania, że przepisy ustawowe, wykonawcze lub administracyjne, praktyki lub działania administracyjne Polski lub Zjednoczonego Królestwa są niezgodne z podstawowymi prawami, wolnościami i zasadami, które są w niej potwierdzone.</a:t>
            </a:r>
          </a:p>
          <a:p>
            <a:r>
              <a:rPr lang="pl-PL" dirty="0"/>
              <a:t>2. 	W szczególności i w celu uniknięcia wszelkich wątpliwości nic, co zawarte jest w tytule IV Karty nie tworzy praw, które mogą być dochodzone na drodze sądowej, mających zastosowanie do Polski lub Zjednoczonego Królestwa, z wyjątkiem przypadków gdy Polska lub Zjednoczone Królestwo przewidziały takie prawa w swoim prawie krajowym.</a:t>
            </a:r>
          </a:p>
          <a:p>
            <a:r>
              <a:rPr lang="pl-PL" dirty="0"/>
              <a:t>Artykuł  2</a:t>
            </a:r>
          </a:p>
          <a:p>
            <a:r>
              <a:rPr lang="pl-PL" dirty="0"/>
              <a:t>Jeżeli dane postanowienie Karty odnosi się do ustawodawstw i praktyk krajowych, ma ono zastosowanie do Polski lub Zjednoczonego Królestwa wyłącznie w zakresie, w jakim prawa i zasady zawarte w tym postanowieniu są uznane przez ustawodawstwo lub praktyki Polski lub Zjednoczonego Królestwa.”</a:t>
            </a:r>
          </a:p>
          <a:p>
            <a:pPr>
              <a:buAutoNum type="arabicPeriod" startAt="2"/>
            </a:pPr>
            <a:endParaRPr lang="pl-PL" dirty="0"/>
          </a:p>
        </p:txBody>
      </p:sp>
    </p:spTree>
    <p:extLst>
      <p:ext uri="{BB962C8B-B14F-4D97-AF65-F5344CB8AC3E}">
        <p14:creationId xmlns:p14="http://schemas.microsoft.com/office/powerpoint/2010/main" val="23529279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Kazus</a:t>
            </a:r>
          </a:p>
        </p:txBody>
      </p:sp>
      <p:sp>
        <p:nvSpPr>
          <p:cNvPr id="3" name="Content Placeholder 2"/>
          <p:cNvSpPr>
            <a:spLocks noGrp="1"/>
          </p:cNvSpPr>
          <p:nvPr>
            <p:ph idx="1"/>
          </p:nvPr>
        </p:nvSpPr>
        <p:spPr>
          <a:xfrm>
            <a:off x="1466850" y="1724025"/>
            <a:ext cx="10037762" cy="4505325"/>
          </a:xfrm>
        </p:spPr>
        <p:txBody>
          <a:bodyPr>
            <a:normAutofit fontScale="92500" lnSpcReduction="20000"/>
          </a:bodyPr>
          <a:lstStyle/>
          <a:p>
            <a:r>
              <a:rPr lang="pl-PL" dirty="0"/>
              <a:t>Pani K., obywatelka RFN mająca wykształcenie elektroniczne, chciała podjąć zawodową służbę w armii niemieckiej w służbach technicznych, na stanowisku elektromechanika uzbrojenia. Jej kandydatura została jednak odrzucona ponieważ, zgodnie z prawem niemieckim, kobiety są wprawdzie przyjmowane do armii jako ochotniczki, ale mogą służyć tylko w formacjach medycznych i orkiestrach wojskowych. Takie ograniczenie władze niemieckie uzasadniają tym, że konstytucja RFN (art. 12a) zabrania kobietom służby związanej z użyciem broni. Pani K. odwołała się od niekorzystnej dla niej decyzji do sądu, podnosząc w szczególności, że odrzucenie jej kandydatury wyłącznie z powodu płci jest sprzeczne z prawem UE, zwłaszcza z art. 2 dyrektywy 76/207/EWG w sprawie wprowadzenia w życie zasady równego traktowania kobiet i mężczyzn w zakresie dostępu do zatrudnienia, kształcenia i awansu zawodowego oraz warunków pracy.</a:t>
            </a:r>
          </a:p>
          <a:p>
            <a:r>
              <a:rPr lang="pl-PL" dirty="0"/>
              <a:t>Pytania pomocnicze </a:t>
            </a:r>
          </a:p>
          <a:p>
            <a:r>
              <a:rPr lang="pl-PL" dirty="0"/>
              <a:t>1) Z jakim pytaniem (pytaniami) może wystąpić sąd krajowy do TSUE? </a:t>
            </a:r>
          </a:p>
          <a:p>
            <a:r>
              <a:rPr lang="pl-PL" dirty="0"/>
              <a:t>2) Jakie argumenty mogą przedstawić strony, np. na jakie zasady prawa UE można powołać się w danej sprawie, jak może być stosowane prawo UE (bezpośrednio, pośrednio?)? </a:t>
            </a:r>
          </a:p>
          <a:p>
            <a:r>
              <a:rPr lang="pl-PL" dirty="0"/>
              <a:t>3) Jakie jest możliwe rozstrzygnięcie TSUE i jego uzasadnienie?</a:t>
            </a:r>
          </a:p>
          <a:p>
            <a:endParaRPr lang="pl-PL" dirty="0"/>
          </a:p>
        </p:txBody>
      </p:sp>
    </p:spTree>
    <p:extLst>
      <p:ext uri="{BB962C8B-B14F-4D97-AF65-F5344CB8AC3E}">
        <p14:creationId xmlns:p14="http://schemas.microsoft.com/office/powerpoint/2010/main" val="2947237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Kazus </a:t>
            </a:r>
          </a:p>
        </p:txBody>
      </p:sp>
      <p:sp>
        <p:nvSpPr>
          <p:cNvPr id="3" name="Content Placeholder 2"/>
          <p:cNvSpPr>
            <a:spLocks noGrp="1"/>
          </p:cNvSpPr>
          <p:nvPr>
            <p:ph idx="1"/>
          </p:nvPr>
        </p:nvSpPr>
        <p:spPr>
          <a:xfrm>
            <a:off x="1200150" y="1533525"/>
            <a:ext cx="10304462" cy="4686299"/>
          </a:xfrm>
        </p:spPr>
        <p:txBody>
          <a:bodyPr/>
          <a:lstStyle/>
          <a:p>
            <a:r>
              <a:rPr lang="pl-PL" dirty="0"/>
              <a:t>We Francji rolnicy oraz organizacje rolników francuskich rozpoczęły działania ograniczające przywóz owoców i warzyw z innych państw. Działania te polegały na zatrzymywaniu samochodów ciężarowych przywożących tego rodzaju produkty na terytorium Francji i niszczeniu ładunku, na aktach przemocy w stosunku do kierowców, na groźbach wobec francuskich sklepów prowadzących sprzedaż produktów rolnych pochodzących z innych państw członkowskich i niszczeniu takich towarów znajdujących się na półkach sklepowych we Francji. Francuskie siły porządkowe nie podjęły żadnej interwencji w celu ochrony samochodów ciężarowych i ich ładunku.</a:t>
            </a:r>
          </a:p>
          <a:p>
            <a:r>
              <a:rPr lang="pl-PL" dirty="0"/>
              <a:t>1) Jakie argumenty mogą przedstawić strony, np. na jakie zasady prawa UE można powołać się w sprawie?</a:t>
            </a:r>
          </a:p>
          <a:p>
            <a:r>
              <a:rPr lang="pl-PL" dirty="0"/>
              <a:t>2) czy rolnik z innego kraju może złożyć skargę o odszkodowanie? (art. </a:t>
            </a:r>
            <a:r>
              <a:rPr lang="pl-PL"/>
              <a:t>34 TFUE)</a:t>
            </a:r>
            <a:endParaRPr lang="pl-PL" dirty="0"/>
          </a:p>
          <a:p>
            <a:endParaRPr lang="pl-PL" dirty="0"/>
          </a:p>
        </p:txBody>
      </p:sp>
    </p:spTree>
    <p:extLst>
      <p:ext uri="{BB962C8B-B14F-4D97-AF65-F5344CB8AC3E}">
        <p14:creationId xmlns:p14="http://schemas.microsoft.com/office/powerpoint/2010/main" val="14993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Potrzebne na zajęciach</a:t>
            </a:r>
          </a:p>
        </p:txBody>
      </p:sp>
      <p:sp>
        <p:nvSpPr>
          <p:cNvPr id="3" name="Content Placeholder 2"/>
          <p:cNvSpPr>
            <a:spLocks noGrp="1"/>
          </p:cNvSpPr>
          <p:nvPr>
            <p:ph idx="1"/>
          </p:nvPr>
        </p:nvSpPr>
        <p:spPr>
          <a:xfrm>
            <a:off x="1552575" y="1828801"/>
            <a:ext cx="9952037" cy="4600574"/>
          </a:xfrm>
        </p:spPr>
        <p:txBody>
          <a:bodyPr>
            <a:normAutofit/>
          </a:bodyPr>
          <a:lstStyle/>
          <a:p>
            <a:r>
              <a:rPr lang="pl-PL" dirty="0"/>
              <a:t>Traktat o Funkcjonowaniu Unii Europejskiej – TFUE - główny akt prawa pierwotnego Unii Europejskiej. Wcześniej Traktat ustanawiający Europejską Wspólnotę Gospodarczą (1958–1993) oraz Traktat ustanawiający Wspólnotę Europejską (1993–2009).</a:t>
            </a:r>
          </a:p>
          <a:p>
            <a:r>
              <a:rPr lang="pl-PL" dirty="0"/>
              <a:t>Traktat o Unii Europejskiej – TUE – inaczej Traktat z </a:t>
            </a:r>
            <a:r>
              <a:rPr lang="pl-PL" dirty="0" err="1"/>
              <a:t>Maastricht</a:t>
            </a:r>
            <a:endParaRPr lang="pl-PL" dirty="0"/>
          </a:p>
          <a:p>
            <a:r>
              <a:rPr lang="pl-PL" dirty="0"/>
              <a:t>Karta Praw Podstawowych – KPP -  zbiór fundamentalnych praw człowieka i obowiązków obywatelskich uchwalony i podpisany w dniu 7 grudnia 2000 r., moc wiążąca na równi traktatom nadana została w Traktacie z Lizbony</a:t>
            </a:r>
          </a:p>
          <a:p>
            <a:endParaRPr lang="pl-PL" dirty="0"/>
          </a:p>
          <a:p>
            <a:r>
              <a:rPr lang="pl-PL" dirty="0"/>
              <a:t>Traktaty – są to umowy międzynarodowe między państwami, a w relacjach wewnętrznych między państwami członkowskimi elementy prawa pierwotnego Unii Europejskiej stanowiące autonomiczny porządek prawny.</a:t>
            </a:r>
          </a:p>
        </p:txBody>
      </p:sp>
    </p:spTree>
    <p:extLst>
      <p:ext uri="{BB962C8B-B14F-4D97-AF65-F5344CB8AC3E}">
        <p14:creationId xmlns:p14="http://schemas.microsoft.com/office/powerpoint/2010/main" val="14767959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l-PL" dirty="0"/>
              <a:t>Stosowanie prawa UE</a:t>
            </a:r>
            <a:endParaRPr lang="en-US" dirty="0"/>
          </a:p>
        </p:txBody>
      </p:sp>
    </p:spTree>
    <p:extLst>
      <p:ext uri="{BB962C8B-B14F-4D97-AF65-F5344CB8AC3E}">
        <p14:creationId xmlns:p14="http://schemas.microsoft.com/office/powerpoint/2010/main" val="2221319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Terytorialny z</a:t>
            </a:r>
            <a:r>
              <a:rPr lang="en-US" dirty="0" err="1"/>
              <a:t>akres</a:t>
            </a:r>
            <a:r>
              <a:rPr lang="en-US" dirty="0"/>
              <a:t> </a:t>
            </a:r>
            <a:r>
              <a:rPr lang="en-US" dirty="0" err="1"/>
              <a:t>zastosowania</a:t>
            </a:r>
            <a:r>
              <a:rPr lang="en-US" dirty="0"/>
              <a:t> </a:t>
            </a:r>
            <a:r>
              <a:rPr lang="pl-PL" dirty="0"/>
              <a:t>prawa UE</a:t>
            </a:r>
            <a:endParaRPr lang="en-US" dirty="0"/>
          </a:p>
        </p:txBody>
      </p:sp>
      <p:sp>
        <p:nvSpPr>
          <p:cNvPr id="3" name="Content Placeholder 2"/>
          <p:cNvSpPr>
            <a:spLocks noGrp="1"/>
          </p:cNvSpPr>
          <p:nvPr>
            <p:ph idx="1"/>
          </p:nvPr>
        </p:nvSpPr>
        <p:spPr/>
        <p:txBody>
          <a:bodyPr>
            <a:normAutofit fontScale="92500" lnSpcReduction="20000"/>
          </a:bodyPr>
          <a:lstStyle/>
          <a:p>
            <a:r>
              <a:rPr lang="pl-PL" dirty="0"/>
              <a:t>art. 355 TFUE i art. 52 TUE określają zakres zastosowania traktatów jako umów międzynarodowych</a:t>
            </a:r>
          </a:p>
          <a:p>
            <a:r>
              <a:rPr lang="pl-PL" dirty="0"/>
              <a:t>Zasada ogólna – traktaty obowiązują we wszystkich państwach członkowskich (art. 52 TUE).</a:t>
            </a:r>
          </a:p>
          <a:p>
            <a:r>
              <a:rPr lang="pl-PL" dirty="0"/>
              <a:t>Zasady obowiązywania traktatu w krajach i terytoriach zamorskich (tzn. nieeuropejskich) należących do państw członkowskich, jak również w terytoriach europejskich, które nie stanowią części terytorium państw członkowskich, lecz w odniesieniu do których państwa te posiadają określone wpływy uznane w prawie międzynarodowym (odpowiadają za ich stosunki zewnętrzne czy też faktycznie je kontrolują).</a:t>
            </a:r>
          </a:p>
          <a:p>
            <a:r>
              <a:rPr lang="pl-PL" dirty="0"/>
              <a:t>Zmiany terytorialne dotyczące państw członkowskich nie wymagają zmiany traktatów.</a:t>
            </a:r>
          </a:p>
          <a:p>
            <a:r>
              <a:rPr lang="pl-PL" dirty="0"/>
              <a:t>pojęcie "terytorium", do którego odnoszą się komentowane przepisy, należy rozumieć zgodnie z pojęciem, jakie termin ten posiada w prawie międzynarodowym publicznym (przestrzeń wodna i powietrzna)</a:t>
            </a:r>
            <a:endParaRPr lang="en-US" dirty="0"/>
          </a:p>
        </p:txBody>
      </p:sp>
    </p:spTree>
    <p:extLst>
      <p:ext uri="{BB962C8B-B14F-4D97-AF65-F5344CB8AC3E}">
        <p14:creationId xmlns:p14="http://schemas.microsoft.com/office/powerpoint/2010/main" val="1569379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Regiony o statucie specjalnym</a:t>
            </a:r>
            <a:endParaRPr lang="en-US" dirty="0"/>
          </a:p>
        </p:txBody>
      </p:sp>
      <p:sp>
        <p:nvSpPr>
          <p:cNvPr id="3" name="Content Placeholder 2"/>
          <p:cNvSpPr>
            <a:spLocks noGrp="1"/>
          </p:cNvSpPr>
          <p:nvPr>
            <p:ph idx="1"/>
          </p:nvPr>
        </p:nvSpPr>
        <p:spPr>
          <a:xfrm>
            <a:off x="1070264" y="1735281"/>
            <a:ext cx="10434348" cy="4520045"/>
          </a:xfrm>
        </p:spPr>
        <p:txBody>
          <a:bodyPr>
            <a:normAutofit/>
          </a:bodyPr>
          <a:lstStyle/>
          <a:p>
            <a:r>
              <a:rPr lang="pl-PL" dirty="0"/>
              <a:t>Status specjalny oznacza, że na danym terytorium prawo UE lub polityki UE nie są stosowane w pełni. Wyłączenia terytoriów jest zwykle zawarte w traktatach akcesyjnych. </a:t>
            </a:r>
          </a:p>
          <a:p>
            <a:r>
              <a:rPr lang="pl-PL" dirty="0"/>
              <a:t>Regiony peryferyjne - np.: francuskie departamenty zamorskie -Azory, Madera i Wyspy Kanaryjskie(PUE co do zasady obowiązuje, sąd krajowy znajdujący się na terytorium zamorskim, może kierować pytania prejudycjalne do TSUE- sprawa C-100-101/89 </a:t>
            </a:r>
            <a:r>
              <a:rPr lang="pl-PL" i="1" dirty="0" err="1"/>
              <a:t>Kaefer</a:t>
            </a:r>
            <a:r>
              <a:rPr lang="pl-PL" i="1" dirty="0"/>
              <a:t> i </a:t>
            </a:r>
            <a:r>
              <a:rPr lang="pl-PL" i="1" dirty="0" err="1"/>
              <a:t>Procacci</a:t>
            </a:r>
            <a:r>
              <a:rPr lang="pl-PL" dirty="0"/>
              <a:t>).</a:t>
            </a:r>
          </a:p>
          <a:p>
            <a:r>
              <a:rPr lang="pl-PL" dirty="0"/>
              <a:t>Terytoria zamorskie – załącznik II do TFUE (zasady stowarzyszenia pomiędzy UE a terytoriami zamorskimi określa </a:t>
            </a:r>
            <a:r>
              <a:rPr lang="pl-PL" dirty="0" err="1"/>
              <a:t>dec</a:t>
            </a:r>
            <a:r>
              <a:rPr lang="pl-PL" dirty="0"/>
              <a:t>. 2001/822.)</a:t>
            </a:r>
          </a:p>
          <a:p>
            <a:r>
              <a:rPr lang="pl-PL" dirty="0"/>
              <a:t>Grenlandia – od wyłączenia ze Wspólnoty PUE przestało tam obowiązywać</a:t>
            </a:r>
          </a:p>
          <a:p>
            <a:r>
              <a:rPr lang="pl-PL" dirty="0"/>
              <a:t>TFUE nie ma zastosowania do krajów i terytoriów zamorskich utrzymujących szczególne stosunki ze Zjednoczonym Królestwem Wielkiej Brytanii i Irlandii Północnej, które nie są umieszczone na wymienionej liście (Hongkong) </a:t>
            </a:r>
          </a:p>
          <a:p>
            <a:r>
              <a:rPr lang="pl-PL" dirty="0"/>
              <a:t>Wyłączenia na podstawie art. </a:t>
            </a:r>
            <a:r>
              <a:rPr lang="en-US" dirty="0"/>
              <a:t>355 </a:t>
            </a:r>
            <a:r>
              <a:rPr lang="en-US" dirty="0" err="1"/>
              <a:t>ust</a:t>
            </a:r>
            <a:r>
              <a:rPr lang="en-US" dirty="0"/>
              <a:t>. 5</a:t>
            </a:r>
            <a:endParaRPr lang="pl-PL" dirty="0"/>
          </a:p>
          <a:p>
            <a:endParaRPr lang="pl-PL" dirty="0"/>
          </a:p>
          <a:p>
            <a:endParaRPr lang="pl-PL" dirty="0"/>
          </a:p>
          <a:p>
            <a:endParaRPr lang="pl-PL" dirty="0"/>
          </a:p>
          <a:p>
            <a:endParaRPr lang="en-US" dirty="0"/>
          </a:p>
        </p:txBody>
      </p:sp>
    </p:spTree>
    <p:extLst>
      <p:ext uri="{BB962C8B-B14F-4D97-AF65-F5344CB8AC3E}">
        <p14:creationId xmlns:p14="http://schemas.microsoft.com/office/powerpoint/2010/main" val="29936762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Konsekwencje zakresu terytorialnego obowiązywania PUE</a:t>
            </a:r>
            <a:endParaRPr lang="en-US" dirty="0"/>
          </a:p>
        </p:txBody>
      </p:sp>
      <p:sp>
        <p:nvSpPr>
          <p:cNvPr id="3" name="Content Placeholder 2"/>
          <p:cNvSpPr>
            <a:spLocks noGrp="1"/>
          </p:cNvSpPr>
          <p:nvPr>
            <p:ph idx="1"/>
          </p:nvPr>
        </p:nvSpPr>
        <p:spPr/>
        <p:txBody>
          <a:bodyPr>
            <a:normAutofit lnSpcReduction="10000"/>
          </a:bodyPr>
          <a:lstStyle/>
          <a:p>
            <a:r>
              <a:rPr lang="pl-PL" dirty="0"/>
              <a:t>Zgodnie z utrwalonym orzecznictwem TSUE art. 355 nie ogranicza zakresu zastosowania prawa unijnego do terytorium państw członkowskich Unii. Przepisy prawa unijnego mogą mieć np. zastosowanie do działalności realizowanej poza terytorium Unii, w tym do uregulowania stosunków pracy, o ile stosunek pracy wykazuje dostatecznie bliski związek z Unii (237/83 </a:t>
            </a:r>
            <a:r>
              <a:rPr lang="pl-PL" dirty="0" err="1"/>
              <a:t>Prodest</a:t>
            </a:r>
            <a:r>
              <a:rPr lang="pl-PL" dirty="0"/>
              <a:t>, pkt 6; 9/88 </a:t>
            </a:r>
            <a:r>
              <a:rPr lang="pl-PL" dirty="0" err="1"/>
              <a:t>Lopes</a:t>
            </a:r>
            <a:r>
              <a:rPr lang="pl-PL" dirty="0"/>
              <a:t> da </a:t>
            </a:r>
            <a:r>
              <a:rPr lang="pl-PL" dirty="0" err="1"/>
              <a:t>Veiga</a:t>
            </a:r>
            <a:r>
              <a:rPr lang="pl-PL" dirty="0"/>
              <a:t>, pkt 15 oraz C-60/93 </a:t>
            </a:r>
            <a:r>
              <a:rPr lang="pl-PL" dirty="0" err="1"/>
              <a:t>Aldewereld</a:t>
            </a:r>
            <a:r>
              <a:rPr lang="pl-PL" dirty="0"/>
              <a:t>, pkt 14). </a:t>
            </a:r>
          </a:p>
          <a:p>
            <a:r>
              <a:rPr lang="pl-PL" dirty="0"/>
              <a:t>Postanowienia traktatu mają również zastosowanie do stosunków prawnych, które mogą zostać "zlokalizowane" na terytorium państw członkowskich z uwagi na miejsce, w którym zostały nawiązane, lub ze względu na miejsce, w jakim odnoszą skutek</a:t>
            </a:r>
          </a:p>
          <a:p>
            <a:r>
              <a:rPr lang="pl-PL" dirty="0"/>
              <a:t>Ochrona praw z drugiej części traktatów dla obywateli państw członkowskich UE na terytoriach zamorskich.</a:t>
            </a:r>
            <a:endParaRPr lang="en-US" dirty="0"/>
          </a:p>
        </p:txBody>
      </p:sp>
    </p:spTree>
    <p:extLst>
      <p:ext uri="{BB962C8B-B14F-4D97-AF65-F5344CB8AC3E}">
        <p14:creationId xmlns:p14="http://schemas.microsoft.com/office/powerpoint/2010/main" val="24373693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Podmiotowy zakres obowiązywania PUE</a:t>
            </a:r>
            <a:endParaRPr lang="en-US" dirty="0"/>
          </a:p>
        </p:txBody>
      </p:sp>
      <p:sp>
        <p:nvSpPr>
          <p:cNvPr id="3" name="Content Placeholder 2"/>
          <p:cNvSpPr>
            <a:spLocks noGrp="1"/>
          </p:cNvSpPr>
          <p:nvPr>
            <p:ph idx="1"/>
          </p:nvPr>
        </p:nvSpPr>
        <p:spPr/>
        <p:txBody>
          <a:bodyPr/>
          <a:lstStyle/>
          <a:p>
            <a:r>
              <a:rPr lang="pl-PL" dirty="0"/>
              <a:t>Trzy zasadnicze grupy podmiotów, do których stosuje się prawo UE:</a:t>
            </a:r>
          </a:p>
          <a:p>
            <a:pPr lvl="1"/>
            <a:r>
              <a:rPr lang="pl-PL" sz="1800" dirty="0"/>
              <a:t>Instytucje, organy i jednostki organizacyjne UE,</a:t>
            </a:r>
          </a:p>
          <a:p>
            <a:pPr lvl="1"/>
            <a:r>
              <a:rPr lang="pl-PL" sz="1800" dirty="0"/>
              <a:t>Państwa członkowskie,</a:t>
            </a:r>
          </a:p>
          <a:p>
            <a:pPr lvl="1"/>
            <a:r>
              <a:rPr lang="pl-PL" sz="1800" dirty="0"/>
              <a:t>Jednostki (obywatele państw członkowskich - UE). </a:t>
            </a:r>
          </a:p>
          <a:p>
            <a:pPr lvl="1"/>
            <a:r>
              <a:rPr lang="pl-PL" sz="1800" dirty="0"/>
              <a:t>*kwestia uzyskania obywatelstwa danego państwa członkowskiego pozostaje do regulacji krajowych (państwo samo ustala warunki nabycia i utraty obywatelstwa). Państwo może również ograniczyć stosowanie PUE dla danej grupy osób wchodzących w zakres jej jurysdykcji (np.: Wielka Brytania dla </a:t>
            </a:r>
            <a:r>
              <a:rPr lang="pl-PL" sz="1800" i="1" dirty="0"/>
              <a:t>British </a:t>
            </a:r>
            <a:r>
              <a:rPr lang="pl-PL" sz="1800" i="1" dirty="0" err="1"/>
              <a:t>Overseas</a:t>
            </a:r>
            <a:r>
              <a:rPr lang="pl-PL" sz="1800" i="1" dirty="0"/>
              <a:t> </a:t>
            </a:r>
            <a:r>
              <a:rPr lang="pl-PL" sz="1800" i="1" dirty="0" err="1"/>
              <a:t>Citizens</a:t>
            </a:r>
            <a:r>
              <a:rPr lang="pl-PL" sz="1800" dirty="0"/>
              <a:t>). </a:t>
            </a:r>
            <a:endParaRPr lang="en-US" sz="1800" dirty="0"/>
          </a:p>
        </p:txBody>
      </p:sp>
    </p:spTree>
    <p:extLst>
      <p:ext uri="{BB962C8B-B14F-4D97-AF65-F5344CB8AC3E}">
        <p14:creationId xmlns:p14="http://schemas.microsoft.com/office/powerpoint/2010/main" val="10490281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Czasowy zakres obowiązywania PUE</a:t>
            </a:r>
            <a:endParaRPr lang="en-US" dirty="0"/>
          </a:p>
        </p:txBody>
      </p:sp>
      <p:sp>
        <p:nvSpPr>
          <p:cNvPr id="3" name="Content Placeholder 2"/>
          <p:cNvSpPr>
            <a:spLocks noGrp="1"/>
          </p:cNvSpPr>
          <p:nvPr>
            <p:ph idx="1"/>
          </p:nvPr>
        </p:nvSpPr>
        <p:spPr/>
        <p:txBody>
          <a:bodyPr/>
          <a:lstStyle/>
          <a:p>
            <a:r>
              <a:rPr lang="pl-PL" dirty="0"/>
              <a:t>Artykuł  53 TUE [Czas trwania Traktatu] Niniejszy Traktat zawiera się na czas nieograniczony.</a:t>
            </a:r>
          </a:p>
          <a:p>
            <a:r>
              <a:rPr lang="pl-PL" dirty="0"/>
              <a:t>Niektóre traktaty akcesyjne zawierają wyłączenia stosowania określonych postanowień traktatów wobec przystępującego państwa na dany okres czasu (okresy przejściowe).</a:t>
            </a:r>
          </a:p>
          <a:p>
            <a:r>
              <a:rPr lang="pl-PL" dirty="0"/>
              <a:t>Możliwość czasowego zawieszenia stosowania pewnych postanowień PUE na podstawie art. 7 TUE w związku z uporczywym naruszaniem zasad określonych w art. 2 TUE.</a:t>
            </a:r>
            <a:endParaRPr lang="en-US" dirty="0"/>
          </a:p>
        </p:txBody>
      </p:sp>
    </p:spTree>
    <p:extLst>
      <p:ext uri="{BB962C8B-B14F-4D97-AF65-F5344CB8AC3E}">
        <p14:creationId xmlns:p14="http://schemas.microsoft.com/office/powerpoint/2010/main" val="34029511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Wykładnia PUE</a:t>
            </a:r>
            <a:endParaRPr lang="en-US" dirty="0"/>
          </a:p>
        </p:txBody>
      </p:sp>
      <p:sp>
        <p:nvSpPr>
          <p:cNvPr id="3" name="Content Placeholder 2"/>
          <p:cNvSpPr>
            <a:spLocks noGrp="1"/>
          </p:cNvSpPr>
          <p:nvPr>
            <p:ph idx="1"/>
          </p:nvPr>
        </p:nvSpPr>
        <p:spPr>
          <a:xfrm>
            <a:off x="1295400" y="1828799"/>
            <a:ext cx="10209212" cy="4276725"/>
          </a:xfrm>
        </p:spPr>
        <p:txBody>
          <a:bodyPr>
            <a:normAutofit fontScale="92500" lnSpcReduction="10000"/>
          </a:bodyPr>
          <a:lstStyle/>
          <a:p>
            <a:r>
              <a:rPr lang="pl-PL" dirty="0"/>
              <a:t>Dualizm stosowania prawa unijnego – płaszczyzna krajowa sądów państw członkowskich oraz płaszczyzna ponadnarodowa z udziałem TSUE.</a:t>
            </a:r>
          </a:p>
          <a:p>
            <a:r>
              <a:rPr lang="pl-PL" dirty="0"/>
              <a:t>z zasady bezpośredniego obowiązywania i stosowania oraz bezpośredniej skuteczności wynika, że sądy krajowe muszą wydawać swoje decyzje na podstawie PUE. </a:t>
            </a:r>
          </a:p>
          <a:p>
            <a:r>
              <a:rPr lang="pl-PL" dirty="0"/>
              <a:t>Sądy krajowe dokonują ustaleń faktycznych i walidacyjnych, a potem dokonują subsumcji i wydają decyzję. Nie są uprawnione do interpretacji przepisów budzących wątpliwości.</a:t>
            </a:r>
          </a:p>
          <a:p>
            <a:r>
              <a:rPr lang="pl-PL" dirty="0"/>
              <a:t>Wiążąca wykładnia PUE należy do kompetencji TSUE. Wykładnia odbywa się na podstawie art. 267 TFUE (pytania prejudycjalne): </a:t>
            </a:r>
          </a:p>
          <a:p>
            <a:pPr marL="0" indent="0">
              <a:buNone/>
            </a:pPr>
            <a:r>
              <a:rPr lang="pl-PL" i="1" dirty="0"/>
              <a:t>„Trybunał Sprawiedliwości Unii Europejskiej jest właściwy do orzekania w trybie prejudycjalnym:</a:t>
            </a:r>
          </a:p>
          <a:p>
            <a:pPr marL="0" indent="0">
              <a:buNone/>
            </a:pPr>
            <a:r>
              <a:rPr lang="pl-PL" i="1" dirty="0"/>
              <a:t>a)o wykładni Traktatów;</a:t>
            </a:r>
          </a:p>
          <a:p>
            <a:pPr marL="0" indent="0">
              <a:buNone/>
            </a:pPr>
            <a:r>
              <a:rPr lang="pl-PL" i="1" dirty="0"/>
              <a:t>b)o ważności i wykładni aktów przyjętych przez instytucje, organy lub jednostki organizacyjne Unii.”</a:t>
            </a:r>
          </a:p>
          <a:p>
            <a:r>
              <a:rPr lang="pl-PL" dirty="0"/>
              <a:t>Orzeczenie TSUE wiąże formalnie sąd, który wystąpił z pytaniem, a nieformalnie inne sądy spotykające się z podobnym stanem faktycznym i prawnym.</a:t>
            </a:r>
          </a:p>
        </p:txBody>
      </p:sp>
    </p:spTree>
    <p:extLst>
      <p:ext uri="{BB962C8B-B14F-4D97-AF65-F5344CB8AC3E}">
        <p14:creationId xmlns:p14="http://schemas.microsoft.com/office/powerpoint/2010/main" val="18288838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Wykładnia językowa</a:t>
            </a:r>
            <a:endParaRPr lang="en-US" dirty="0"/>
          </a:p>
        </p:txBody>
      </p:sp>
      <p:sp>
        <p:nvSpPr>
          <p:cNvPr id="3" name="Content Placeholder 2"/>
          <p:cNvSpPr>
            <a:spLocks noGrp="1"/>
          </p:cNvSpPr>
          <p:nvPr>
            <p:ph idx="1"/>
          </p:nvPr>
        </p:nvSpPr>
        <p:spPr/>
        <p:txBody>
          <a:bodyPr/>
          <a:lstStyle/>
          <a:p>
            <a:r>
              <a:rPr lang="pl-PL" dirty="0"/>
              <a:t>Ustalenie znaczenia normy prawnej na podstawie analizy znaczeniowej i konstrukcyjnej sformułowań zawartych w przepisie.</a:t>
            </a:r>
          </a:p>
          <a:p>
            <a:r>
              <a:rPr lang="pl-PL" dirty="0"/>
              <a:t>W PUE pojęcia mogą mieć „unijne” znaczenie autonomiczne i należy je stosować jednolicie na terenie wszystkich państw członkowskich (np.: pracownik, przedsiębiorstwo).</a:t>
            </a:r>
          </a:p>
          <a:p>
            <a:r>
              <a:rPr lang="pl-PL" dirty="0"/>
              <a:t>Wielojęzyczność PUE – wielość wersji językowych (art. 55 TUE). Wszystkie wersje językowe mają taką samą wagę. W przypadku rozbieżności dokonuje się wykładni porównawczej kilku wersji językowych. </a:t>
            </a:r>
          </a:p>
          <a:p>
            <a:r>
              <a:rPr lang="pl-PL" dirty="0"/>
              <a:t>Ze względu na zasadę jednolitej wykładni prawa UE tekst aktu prawa wtórnego nie powinien być poddawany analizie z pominięciem innych autentycznych wersji językowych.</a:t>
            </a:r>
            <a:endParaRPr lang="en-US" dirty="0"/>
          </a:p>
        </p:txBody>
      </p:sp>
    </p:spTree>
    <p:extLst>
      <p:ext uri="{BB962C8B-B14F-4D97-AF65-F5344CB8AC3E}">
        <p14:creationId xmlns:p14="http://schemas.microsoft.com/office/powerpoint/2010/main" val="40111638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Wykładnia systemowa</a:t>
            </a:r>
            <a:endParaRPr lang="en-US" dirty="0"/>
          </a:p>
        </p:txBody>
      </p:sp>
      <p:sp>
        <p:nvSpPr>
          <p:cNvPr id="3" name="Content Placeholder 2"/>
          <p:cNvSpPr>
            <a:spLocks noGrp="1"/>
          </p:cNvSpPr>
          <p:nvPr>
            <p:ph idx="1"/>
          </p:nvPr>
        </p:nvSpPr>
        <p:spPr>
          <a:xfrm>
            <a:off x="1771650" y="2133600"/>
            <a:ext cx="9732962" cy="4419600"/>
          </a:xfrm>
        </p:spPr>
        <p:txBody>
          <a:bodyPr/>
          <a:lstStyle/>
          <a:p>
            <a:r>
              <a:rPr lang="pl-PL" dirty="0"/>
              <a:t>Ustalenie znaczenia normy prawnej na podstawie miejsca jej usytuowania w systematyce danego aktu prawnego, danej gałęzi czy systemu prawa. </a:t>
            </a:r>
          </a:p>
          <a:p>
            <a:r>
              <a:rPr lang="pl-PL" dirty="0"/>
              <a:t>Sąd krajowy bierze pod uwagę całokształt prawa UE (pierwotne także niepisane, oraz  wtórne, także o charakterze </a:t>
            </a:r>
            <a:r>
              <a:rPr lang="pl-PL" dirty="0" err="1"/>
              <a:t>soft</a:t>
            </a:r>
            <a:r>
              <a:rPr lang="pl-PL" dirty="0"/>
              <a:t> law). </a:t>
            </a:r>
          </a:p>
          <a:p>
            <a:r>
              <a:rPr lang="pl-PL" dirty="0"/>
              <a:t>Jeżeli występują rozbieżności pomiędzy obowiązującym prawek krajowym a prawem UE sąd krajowy dokonuje wykładni </a:t>
            </a:r>
            <a:r>
              <a:rPr lang="pl-PL" dirty="0" err="1"/>
              <a:t>prounijnej</a:t>
            </a:r>
            <a:r>
              <a:rPr lang="pl-PL" dirty="0"/>
              <a:t>. Jeżeli nie jest ona w stanie usunąć rozbieżności to zgodnie z zasadą pierwszeństwa sąd nie stosuje normy prawa krajowego niezgodnej z PUE w tym konkretnym przypadku. </a:t>
            </a:r>
          </a:p>
          <a:p>
            <a:r>
              <a:rPr lang="pl-PL" dirty="0"/>
              <a:t>TSUE wykładnię systemową dokonuje na podstawie całokształtu przepisów UE, uwzględniając hierarchiczne więzi między normami unijnymi (prawo pierwotne -&gt; wtórne) oraz zasady ogólne (aksjologia). </a:t>
            </a:r>
            <a:endParaRPr lang="en-US" dirty="0"/>
          </a:p>
        </p:txBody>
      </p:sp>
    </p:spTree>
    <p:extLst>
      <p:ext uri="{BB962C8B-B14F-4D97-AF65-F5344CB8AC3E}">
        <p14:creationId xmlns:p14="http://schemas.microsoft.com/office/powerpoint/2010/main" val="40670748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Wykładnia celowościowo-funkcjonalna</a:t>
            </a:r>
            <a:endParaRPr lang="en-US" dirty="0"/>
          </a:p>
        </p:txBody>
      </p:sp>
      <p:sp>
        <p:nvSpPr>
          <p:cNvPr id="3" name="Content Placeholder 2"/>
          <p:cNvSpPr>
            <a:spLocks noGrp="1"/>
          </p:cNvSpPr>
          <p:nvPr>
            <p:ph idx="1"/>
          </p:nvPr>
        </p:nvSpPr>
        <p:spPr>
          <a:xfrm>
            <a:off x="1676400" y="2133600"/>
            <a:ext cx="9828212" cy="4171950"/>
          </a:xfrm>
        </p:spPr>
        <p:txBody>
          <a:bodyPr>
            <a:normAutofit/>
          </a:bodyPr>
          <a:lstStyle/>
          <a:p>
            <a:r>
              <a:rPr lang="pl-PL" dirty="0"/>
              <a:t>Uwzględnienie celu jaki przyświecał prawodawcy przy ustanawianiu danej regulacji i ustalanie takiego znaczenia normy, która najdalej realizuje te zamierzenia.</a:t>
            </a:r>
          </a:p>
          <a:p>
            <a:r>
              <a:rPr lang="pl-PL" dirty="0"/>
              <a:t>Odwołanie do celu traktatowego („ducha traktatów”).  </a:t>
            </a:r>
          </a:p>
          <a:p>
            <a:pPr lvl="1"/>
            <a:r>
              <a:rPr lang="pl-PL" sz="1800" dirty="0"/>
              <a:t>Podejście statyczne – odwołanie do genezy powstania danego aktu prawnego, np. odwołanie do prac przygotowawczych (dla prawa pochodnego)</a:t>
            </a:r>
          </a:p>
          <a:p>
            <a:pPr lvl="1"/>
            <a:r>
              <a:rPr lang="pl-PL" sz="1800" dirty="0"/>
              <a:t>Podejście dynamiczne </a:t>
            </a:r>
            <a:r>
              <a:rPr lang="pl-PL" dirty="0"/>
              <a:t>– </a:t>
            </a:r>
            <a:r>
              <a:rPr lang="pl-PL" sz="1800" dirty="0"/>
              <a:t>ewolucyjny charakter prawa UE, uwzględnienie celu aktualnego prawodawcy</a:t>
            </a:r>
          </a:p>
          <a:p>
            <a:r>
              <a:rPr lang="pl-PL" i="1" dirty="0" err="1"/>
              <a:t>Effect</a:t>
            </a:r>
            <a:r>
              <a:rPr lang="pl-PL" i="1" dirty="0"/>
              <a:t> </a:t>
            </a:r>
            <a:r>
              <a:rPr lang="pl-PL" i="1" dirty="0" err="1"/>
              <a:t>utile</a:t>
            </a:r>
            <a:r>
              <a:rPr lang="pl-PL" i="1" dirty="0"/>
              <a:t> </a:t>
            </a:r>
            <a:r>
              <a:rPr lang="pl-PL" dirty="0"/>
              <a:t>– wykładnia efektywna – w razie kolizji interpretacyjnej podmiot podejmujący decyzję powinien preferować znaczenie umożliwiające osiągniecie najpełniejszej efektywności PUE (większe znaczenie przy byłej strukturze filarowej).</a:t>
            </a:r>
            <a:endParaRPr lang="en-US" dirty="0"/>
          </a:p>
        </p:txBody>
      </p:sp>
    </p:spTree>
    <p:extLst>
      <p:ext uri="{BB962C8B-B14F-4D97-AF65-F5344CB8AC3E}">
        <p14:creationId xmlns:p14="http://schemas.microsoft.com/office/powerpoint/2010/main" val="402582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Object 64" hidden="1"/>
          <p:cNvGraphicFramePr>
            <a:graphicFrameLocks noChangeAspect="1"/>
          </p:cNvGraphicFramePr>
          <p:nvPr>
            <p:custDataLst>
              <p:tags r:id="rId2"/>
            </p:custDataLst>
            <p:extLst/>
          </p:nvPr>
        </p:nvGraphicFramePr>
        <p:xfrm>
          <a:off x="1525589" y="1589"/>
          <a:ext cx="1587" cy="1587"/>
        </p:xfrm>
        <a:graphic>
          <a:graphicData uri="http://schemas.openxmlformats.org/presentationml/2006/ole">
            <mc:AlternateContent xmlns:mc="http://schemas.openxmlformats.org/markup-compatibility/2006">
              <mc:Choice xmlns:v="urn:schemas-microsoft-com:vml" Requires="v">
                <p:oleObj spid="_x0000_s2064"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25589" y="1589"/>
                        <a:ext cx="1587" cy="1587"/>
                      </a:xfrm>
                      <a:prstGeom prst="rect">
                        <a:avLst/>
                      </a:prstGeom>
                    </p:spPr>
                  </p:pic>
                </p:oleObj>
              </mc:Fallback>
            </mc:AlternateContent>
          </a:graphicData>
        </a:graphic>
      </p:graphicFrame>
      <p:sp>
        <p:nvSpPr>
          <p:cNvPr id="86" name="Title 1"/>
          <p:cNvSpPr>
            <a:spLocks noGrp="1"/>
          </p:cNvSpPr>
          <p:nvPr>
            <p:ph type="title"/>
          </p:nvPr>
        </p:nvSpPr>
        <p:spPr>
          <a:xfrm>
            <a:off x="2132012" y="731838"/>
            <a:ext cx="8229600" cy="525462"/>
          </a:xfrm>
        </p:spPr>
        <p:txBody>
          <a:bodyPr vert="horz" lIns="0" tIns="0" rIns="0" bIns="0" rtlCol="0" anchor="t" anchorCtr="0">
            <a:noAutofit/>
          </a:bodyPr>
          <a:lstStyle/>
          <a:p>
            <a:r>
              <a:rPr lang="pl-PL" sz="2000" dirty="0">
                <a:solidFill>
                  <a:schemeClr val="tx1"/>
                </a:solidFill>
                <a:latin typeface="EYInterstate" panose="02000503020000020004" pitchFamily="2" charset="0"/>
                <a:sym typeface="EYInterstate Light"/>
              </a:rPr>
              <a:t>Sylabus</a:t>
            </a:r>
          </a:p>
        </p:txBody>
      </p:sp>
      <p:sp>
        <p:nvSpPr>
          <p:cNvPr id="4" name="Date Placeholder 3"/>
          <p:cNvSpPr>
            <a:spLocks noGrp="1"/>
          </p:cNvSpPr>
          <p:nvPr>
            <p:ph type="dt" sz="half" idx="10"/>
          </p:nvPr>
        </p:nvSpPr>
        <p:spPr/>
        <p:txBody>
          <a:bodyPr/>
          <a:lstStyle/>
          <a:p>
            <a:fld id="{6C3A1F65-A43C-406F-9DCA-0607A2063CB0}" type="datetime1">
              <a:rPr lang="en-US" smtClean="0"/>
              <a:t>3/1/2020</a:t>
            </a:fld>
            <a:endParaRPr lang="en-US" dirty="0"/>
          </a:p>
        </p:txBody>
      </p:sp>
      <p:sp>
        <p:nvSpPr>
          <p:cNvPr id="52" name="AutoShape 17"/>
          <p:cNvSpPr>
            <a:spLocks noChangeAspect="1" noChangeArrowheads="1" noTextEdit="1"/>
          </p:cNvSpPr>
          <p:nvPr/>
        </p:nvSpPr>
        <p:spPr bwMode="auto">
          <a:xfrm>
            <a:off x="6176163" y="2147934"/>
            <a:ext cx="3182937" cy="3170237"/>
          </a:xfrm>
          <a:prstGeom prst="rect">
            <a:avLst/>
          </a:prstGeom>
          <a:noFill/>
          <a:ln w="28575">
            <a:noFill/>
            <a:miter lim="800000"/>
            <a:headEnd/>
            <a:tailEnd/>
          </a:ln>
        </p:spPr>
        <p:txBody>
          <a:bodyPr/>
          <a:lstStyle/>
          <a:p>
            <a:pPr fontAlgn="base">
              <a:spcBef>
                <a:spcPct val="0"/>
              </a:spcBef>
              <a:spcAft>
                <a:spcPct val="50000"/>
              </a:spcAft>
              <a:buClr>
                <a:srgbClr val="FFE600"/>
              </a:buClr>
              <a:buSzPct val="80000"/>
            </a:pPr>
            <a:endParaRPr lang="en-US" sz="900">
              <a:solidFill>
                <a:srgbClr val="000000"/>
              </a:solidFill>
              <a:latin typeface="EYInterstate Light" pitchFamily="2" charset="0"/>
            </a:endParaRPr>
          </a:p>
        </p:txBody>
      </p:sp>
      <p:sp>
        <p:nvSpPr>
          <p:cNvPr id="2" name="Rectangle 1"/>
          <p:cNvSpPr/>
          <p:nvPr/>
        </p:nvSpPr>
        <p:spPr>
          <a:xfrm>
            <a:off x="2270387" y="1471810"/>
            <a:ext cx="7038975" cy="4653197"/>
          </a:xfrm>
          <a:prstGeom prst="rect">
            <a:avLst/>
          </a:prstGeom>
        </p:spPr>
        <p:txBody>
          <a:bodyPr wrap="square">
            <a:spAutoFit/>
          </a:bodyPr>
          <a:lstStyle/>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Istota i charakter prawny Unii Europejskiej po Traktacie Lizbońskim</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Zasady prawa UE</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Pierwszeństwo prawa UE</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Bezpośrednie obowiązywanie</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Zasada skutku bezpośredniego</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Instytucje i organy UE</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Procedura tworzenia prawa UE</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Źródła prawa UE</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Rola orzecznictwa oraz zasad ogólnych w stosowaniu prawa</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Ochrona sądowa w UE </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Swoboda przepływu osób</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Swobodny przepływ towarów</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Swoboda świadczenia usług</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Swoboda przepływu kapitału i płatności</a:t>
            </a:r>
          </a:p>
        </p:txBody>
      </p:sp>
    </p:spTree>
    <p:extLst>
      <p:ext uri="{BB962C8B-B14F-4D97-AF65-F5344CB8AC3E}">
        <p14:creationId xmlns:p14="http://schemas.microsoft.com/office/powerpoint/2010/main" val="14667322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9599075" cy="1280890"/>
          </a:xfrm>
        </p:spPr>
        <p:txBody>
          <a:bodyPr/>
          <a:lstStyle/>
          <a:p>
            <a:r>
              <a:rPr lang="pl-PL" dirty="0"/>
              <a:t>Zasada pierwszeństwa PUE (supremacji)</a:t>
            </a:r>
            <a:endParaRPr lang="en-US" dirty="0"/>
          </a:p>
        </p:txBody>
      </p:sp>
      <p:sp>
        <p:nvSpPr>
          <p:cNvPr id="3" name="Content Placeholder 2"/>
          <p:cNvSpPr>
            <a:spLocks noGrp="1"/>
          </p:cNvSpPr>
          <p:nvPr>
            <p:ph idx="1"/>
          </p:nvPr>
        </p:nvSpPr>
        <p:spPr>
          <a:xfrm>
            <a:off x="852055" y="1444336"/>
            <a:ext cx="10652557" cy="5081155"/>
          </a:xfrm>
        </p:spPr>
        <p:txBody>
          <a:bodyPr>
            <a:normAutofit fontScale="92500" lnSpcReduction="20000"/>
          </a:bodyPr>
          <a:lstStyle/>
          <a:p>
            <a:r>
              <a:rPr lang="pl-PL" dirty="0"/>
              <a:t>Brak postanowień wprost w traktatach o relacji prawa krajowego i prawa unijnego</a:t>
            </a:r>
          </a:p>
          <a:p>
            <a:r>
              <a:rPr lang="pl-PL" dirty="0"/>
              <a:t>Traktat z Lizbony Deklaracja Konferencji nr 17 „ zgodnie z utrwalonym orzecznictwem TSUE, Traktaty i prawo przyjęte przez Unię na podstawie Traktatów mają pierwszeństwo przed prawem Państw Członkowskich na warunkach ustanowionych przez wspomniane orzecznictwo” a więc Traktat z Lizbony pośrednio potwierdza zasadę pierwszeństwa.</a:t>
            </a:r>
          </a:p>
          <a:p>
            <a:r>
              <a:rPr lang="pl-PL" dirty="0"/>
              <a:t>Powiązane z art. 288 TFUE (moc rozporządzeń) oraz art. 4 ust. 3 TUE (zasada lojalności).</a:t>
            </a:r>
          </a:p>
          <a:p>
            <a:r>
              <a:rPr lang="pl-PL" dirty="0"/>
              <a:t>Orzecznictwo – </a:t>
            </a:r>
            <a:r>
              <a:rPr lang="pl-PL" b="1" dirty="0"/>
              <a:t>Costa v. ENEL </a:t>
            </a:r>
          </a:p>
          <a:p>
            <a:pPr lvl="1"/>
            <a:r>
              <a:rPr lang="pl-PL" dirty="0"/>
              <a:t>W odróżnieniu od zwykłych umów międzynarodowych Wspólnota stworzyła swój własny system prawny, który staje się częścią prawa krajowego i który sądy krajowe mają obowiązek stosować. </a:t>
            </a:r>
          </a:p>
          <a:p>
            <a:pPr lvl="1"/>
            <a:r>
              <a:rPr lang="pl-PL" dirty="0"/>
              <a:t>Państwa członkowskie ustanawiając Wspólnotę nieograniczoną w czasie, wyposażoną we własne instytucje i podmiotowość prawnonarodową oraz powierzając jej część swoich kompetencji stworzyły system prawny wiążący zarówno same państwa, jak i ich obywateli.</a:t>
            </a:r>
          </a:p>
          <a:p>
            <a:pPr lvl="1"/>
            <a:r>
              <a:rPr lang="pl-PL" b="1" dirty="0"/>
              <a:t>„litera i duch Traktatu” czynią niemożliwym by państwa członkowskie przyznawały pierwszeństwo nad prawem unijnym normom krajowym.</a:t>
            </a:r>
          </a:p>
          <a:p>
            <a:pPr lvl="1"/>
            <a:r>
              <a:rPr lang="pl-PL" dirty="0"/>
              <a:t>Konieczność jednolitego stosowania prawa UE. </a:t>
            </a:r>
          </a:p>
          <a:p>
            <a:r>
              <a:rPr lang="pl-PL" dirty="0"/>
              <a:t>Zakres zasady pierwszeństwa PUE obowiązuje do wszelkich norm prawa krajowego niezależnie od ich pozycji w krajowej hierarchii źródeł prawa (także przepisy Konstytucji krajowych) – wyrok TSUE w sprawie </a:t>
            </a:r>
            <a:r>
              <a:rPr lang="pl-PL" dirty="0" err="1"/>
              <a:t>Internationalne</a:t>
            </a:r>
            <a:r>
              <a:rPr lang="pl-PL" dirty="0"/>
              <a:t> </a:t>
            </a:r>
            <a:r>
              <a:rPr lang="pl-PL" dirty="0" err="1"/>
              <a:t>Handelsgesellschaft</a:t>
            </a:r>
            <a:r>
              <a:rPr lang="pl-PL" dirty="0"/>
              <a:t> </a:t>
            </a:r>
            <a:r>
              <a:rPr lang="pl-PL" dirty="0" err="1"/>
              <a:t>mbH</a:t>
            </a:r>
            <a:r>
              <a:rPr lang="pl-PL" dirty="0"/>
              <a:t> oraz tego kiedy weszła w życie - wyrok TSUE w sprawie </a:t>
            </a:r>
            <a:r>
              <a:rPr lang="pl-PL" dirty="0" err="1"/>
              <a:t>Simmenthal</a:t>
            </a:r>
            <a:r>
              <a:rPr lang="pl-PL" dirty="0"/>
              <a:t>.</a:t>
            </a:r>
            <a:endParaRPr lang="en-US" dirty="0"/>
          </a:p>
        </p:txBody>
      </p:sp>
    </p:spTree>
    <p:extLst>
      <p:ext uri="{BB962C8B-B14F-4D97-AF65-F5344CB8AC3E}">
        <p14:creationId xmlns:p14="http://schemas.microsoft.com/office/powerpoint/2010/main" val="40992919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Skutki zasady pierwszeństwa dla przepisów prawa krajowego</a:t>
            </a:r>
            <a:endParaRPr lang="en-US" dirty="0"/>
          </a:p>
        </p:txBody>
      </p:sp>
      <p:sp>
        <p:nvSpPr>
          <p:cNvPr id="3" name="Content Placeholder 2"/>
          <p:cNvSpPr>
            <a:spLocks noGrp="1"/>
          </p:cNvSpPr>
          <p:nvPr>
            <p:ph idx="1"/>
          </p:nvPr>
        </p:nvSpPr>
        <p:spPr>
          <a:xfrm>
            <a:off x="1319645" y="2133600"/>
            <a:ext cx="10184967" cy="4724400"/>
          </a:xfrm>
        </p:spPr>
        <p:txBody>
          <a:bodyPr>
            <a:normAutofit lnSpcReduction="10000"/>
          </a:bodyPr>
          <a:lstStyle/>
          <a:p>
            <a:r>
              <a:rPr lang="pl-PL" b="1" dirty="0"/>
              <a:t>Pierwszeństwo stosowania, a nie obowiązywania - </a:t>
            </a:r>
            <a:r>
              <a:rPr lang="pl-PL" dirty="0"/>
              <a:t>Sąd krajowy odmawia zastosowania sprzecznej z wspólnotową normy prawa krajowego. Oznacza to, że sąd nie rozstrzyga o nieważności przepisu prawa krajowego. Takie rozstrzygnięcie byłoby niemożliwe w porządkach prawnych wielu państw członkowskich, przekraczałoby kompetencje sądu. Sąd nie rozstrzyga o obowiązywaniu przepisu, a jedynie odmawia jego zastosowania.</a:t>
            </a:r>
          </a:p>
          <a:p>
            <a:r>
              <a:rPr lang="pl-PL" dirty="0"/>
              <a:t>Istnienie w krajowym porządku prawnym normy sprzecznej z PUE, również pominiętej przez sąd, jest także niezgodne z zasadą pierwszeństwa. Nakaz uchylenia prawa krajowego sprzecznego z prawem wspólnotowym jest skierowany do innych niż sądy organów krajowych.</a:t>
            </a:r>
          </a:p>
          <a:p>
            <a:r>
              <a:rPr lang="pl-PL" b="1" dirty="0"/>
              <a:t>Wyjątek</a:t>
            </a:r>
            <a:r>
              <a:rPr lang="pl-PL" dirty="0"/>
              <a:t> - wyłączenie spod zasady pierwszeństwa określonych przepisów krajowych, które zostały ustanowione przez państwo w celu realizacji i wywiązania się z praw i obowiązków wynikających z podpisanych przez dane państwo umów międzynarodowych. Wyjątek ten dotyczy umów zawartych przed przystąpieniem państwa do Wspólnoty Europejskiej i Unii Europejskiej. Stanowi nakaz dla państwa podjęcia wszelkich kroków w celu usunięcia zaistniałych sprzeczności, co najczęściej oznacza konieczność wypowiedzenia umowy międzynarodowej. </a:t>
            </a:r>
          </a:p>
        </p:txBody>
      </p:sp>
    </p:spTree>
    <p:extLst>
      <p:ext uri="{BB962C8B-B14F-4D97-AF65-F5344CB8AC3E}">
        <p14:creationId xmlns:p14="http://schemas.microsoft.com/office/powerpoint/2010/main" val="24929376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Obowiązywanie/stosowanie bezpośrednie</a:t>
            </a:r>
            <a:endParaRPr lang="en-US" dirty="0"/>
          </a:p>
        </p:txBody>
      </p:sp>
      <p:sp>
        <p:nvSpPr>
          <p:cNvPr id="3" name="Content Placeholder 2"/>
          <p:cNvSpPr>
            <a:spLocks noGrp="1"/>
          </p:cNvSpPr>
          <p:nvPr>
            <p:ph idx="1"/>
          </p:nvPr>
        </p:nvSpPr>
        <p:spPr>
          <a:xfrm>
            <a:off x="1428750" y="2133600"/>
            <a:ext cx="10075862" cy="4438650"/>
          </a:xfrm>
        </p:spPr>
        <p:txBody>
          <a:bodyPr>
            <a:normAutofit/>
          </a:bodyPr>
          <a:lstStyle/>
          <a:p>
            <a:r>
              <a:rPr lang="pl-PL" dirty="0"/>
              <a:t>PUE stanowi część porządku prawnego państw członkowskich tzn. </a:t>
            </a:r>
            <a:r>
              <a:rPr lang="pl-PL" u="sng" dirty="0"/>
              <a:t>obowiązuje bezpośrednio</a:t>
            </a:r>
            <a:r>
              <a:rPr lang="pl-PL" dirty="0"/>
              <a:t> może być powoływane jako źródło praw i obowiązków zarówno organów państwowa lub Unii, jak i jednostek tzn. może być </a:t>
            </a:r>
            <a:r>
              <a:rPr lang="pl-PL" u="sng" dirty="0"/>
              <a:t>stosowane bezpośrednio</a:t>
            </a:r>
            <a:r>
              <a:rPr lang="pl-PL" dirty="0"/>
              <a:t>.</a:t>
            </a:r>
          </a:p>
          <a:p>
            <a:r>
              <a:rPr lang="pl-PL" dirty="0"/>
              <a:t>Kryteria bezpośredniego stosowania- norma prawa unii musi być:</a:t>
            </a:r>
          </a:p>
          <a:p>
            <a:pPr lvl="1"/>
            <a:r>
              <a:rPr lang="pl-PL" sz="1800" dirty="0"/>
              <a:t>wystarczająco </a:t>
            </a:r>
            <a:r>
              <a:rPr lang="pl-PL" sz="1800" b="1" dirty="0"/>
              <a:t>jasna i precyzyjna</a:t>
            </a:r>
            <a:r>
              <a:rPr lang="pl-PL" sz="1800" dirty="0"/>
              <a:t>, aby nadała się do stosowania przez sąd lub inny organ </a:t>
            </a:r>
          </a:p>
          <a:p>
            <a:pPr lvl="1"/>
            <a:r>
              <a:rPr lang="pl-PL" sz="1800" b="1" dirty="0"/>
              <a:t>bezwarunkowa-</a:t>
            </a:r>
            <a:r>
              <a:rPr lang="pl-PL" sz="1800" dirty="0"/>
              <a:t> jej stosowanie nie może być uzależnione od swobodnego uznania organu ją stosującego – Unii lub państwa członkowskiego </a:t>
            </a:r>
          </a:p>
          <a:p>
            <a:pPr lvl="1"/>
            <a:r>
              <a:rPr lang="pl-PL" sz="1800" b="1" dirty="0"/>
              <a:t>zupełna/ kompletna </a:t>
            </a:r>
            <a:r>
              <a:rPr lang="pl-PL" sz="1800" dirty="0"/>
              <a:t>(prawnie perfekcyjna) – jej wykonanie nie może zależeć od późniejszych środków wykonawczych przyjmowanych przez państwa członkowskie lub instytucje Unii.</a:t>
            </a:r>
            <a:endParaRPr lang="en-US" sz="1800" dirty="0"/>
          </a:p>
        </p:txBody>
      </p:sp>
    </p:spTree>
    <p:extLst>
      <p:ext uri="{BB962C8B-B14F-4D97-AF65-F5344CB8AC3E}">
        <p14:creationId xmlns:p14="http://schemas.microsoft.com/office/powerpoint/2010/main" val="21558308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Obowiązywanie</a:t>
            </a:r>
            <a:r>
              <a:rPr lang="en-US" dirty="0"/>
              <a:t>/</a:t>
            </a:r>
            <a:r>
              <a:rPr lang="en-US" dirty="0" err="1"/>
              <a:t>stosowanie</a:t>
            </a:r>
            <a:r>
              <a:rPr lang="pl-PL" dirty="0"/>
              <a:t>/skutek</a:t>
            </a:r>
            <a:r>
              <a:rPr lang="en-US" dirty="0"/>
              <a:t> </a:t>
            </a:r>
            <a:r>
              <a:rPr lang="en-US" dirty="0" err="1"/>
              <a:t>bezpośredni</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160868167"/>
              </p:ext>
            </p:extLst>
          </p:nvPr>
        </p:nvGraphicFramePr>
        <p:xfrm>
          <a:off x="716974" y="1905000"/>
          <a:ext cx="10920844" cy="4828309"/>
        </p:xfrm>
        <a:graphic>
          <a:graphicData uri="http://schemas.openxmlformats.org/drawingml/2006/table">
            <a:tbl>
              <a:tblPr firstRow="1" bandRow="1">
                <a:tableStyleId>{5C22544A-7EE6-4342-B048-85BDC9FD1C3A}</a:tableStyleId>
              </a:tblPr>
              <a:tblGrid>
                <a:gridCol w="3917371">
                  <a:extLst>
                    <a:ext uri="{9D8B030D-6E8A-4147-A177-3AD203B41FA5}">
                      <a16:colId xmlns:a16="http://schemas.microsoft.com/office/drawing/2014/main" val="20000"/>
                    </a:ext>
                  </a:extLst>
                </a:gridCol>
                <a:gridCol w="4021282">
                  <a:extLst>
                    <a:ext uri="{9D8B030D-6E8A-4147-A177-3AD203B41FA5}">
                      <a16:colId xmlns:a16="http://schemas.microsoft.com/office/drawing/2014/main" val="20001"/>
                    </a:ext>
                  </a:extLst>
                </a:gridCol>
                <a:gridCol w="2982191">
                  <a:extLst>
                    <a:ext uri="{9D8B030D-6E8A-4147-A177-3AD203B41FA5}">
                      <a16:colId xmlns:a16="http://schemas.microsoft.com/office/drawing/2014/main" val="20002"/>
                    </a:ext>
                  </a:extLst>
                </a:gridCol>
              </a:tblGrid>
              <a:tr h="69588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l-PL" sz="1600" b="1" kern="1200" dirty="0">
                          <a:solidFill>
                            <a:schemeClr val="lt1"/>
                          </a:solidFill>
                          <a:latin typeface="+mn-lt"/>
                          <a:ea typeface="+mn-ea"/>
                          <a:cs typeface="+mn-cs"/>
                        </a:rPr>
                        <a:t>BEZPOŚREDNIE OBOWIĄZYWANIE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l-PL" sz="1600" dirty="0"/>
                        <a:t>BEZPOŚREDNIE STOSOWANIE</a:t>
                      </a:r>
                    </a:p>
                    <a:p>
                      <a:endParaRPr 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l-PL" sz="1600" dirty="0"/>
                        <a:t>BEZPOŚREDNI SKUTEK</a:t>
                      </a:r>
                    </a:p>
                    <a:p>
                      <a:endParaRPr lang="en-US" sz="1600" dirty="0"/>
                    </a:p>
                  </a:txBody>
                  <a:tcPr/>
                </a:tc>
                <a:extLst>
                  <a:ext uri="{0D108BD9-81ED-4DB2-BD59-A6C34878D82A}">
                    <a16:rowId xmlns:a16="http://schemas.microsoft.com/office/drawing/2014/main" val="10000"/>
                  </a:ext>
                </a:extLst>
              </a:tr>
              <a:tr h="4132423">
                <a:tc>
                  <a:txBody>
                    <a:bodyPr/>
                    <a:lstStyle/>
                    <a:p>
                      <a:pPr marL="342900" indent="-342900" defTabSz="457200">
                        <a:spcBef>
                          <a:spcPts val="1000"/>
                        </a:spcBef>
                        <a:buClr>
                          <a:schemeClr val="accent1"/>
                        </a:buClr>
                        <a:buFont typeface="Wingdings 3" charset="2"/>
                        <a:buChar char=""/>
                      </a:pPr>
                      <a:r>
                        <a:rPr lang="pl-PL" sz="1800" dirty="0">
                          <a:solidFill>
                            <a:schemeClr val="tx1">
                              <a:lumMod val="75000"/>
                              <a:lumOff val="25000"/>
                            </a:schemeClr>
                          </a:solidFill>
                        </a:rPr>
                        <a:t>PUE</a:t>
                      </a:r>
                      <a:r>
                        <a:rPr lang="pl-PL" sz="1800" baseline="0" dirty="0">
                          <a:solidFill>
                            <a:schemeClr val="tx1">
                              <a:lumMod val="75000"/>
                              <a:lumOff val="25000"/>
                            </a:schemeClr>
                          </a:solidFill>
                        </a:rPr>
                        <a:t> </a:t>
                      </a:r>
                      <a:r>
                        <a:rPr lang="pl-PL" sz="1800" dirty="0">
                          <a:solidFill>
                            <a:schemeClr val="tx1">
                              <a:lumMod val="75000"/>
                              <a:lumOff val="25000"/>
                            </a:schemeClr>
                          </a:solidFill>
                        </a:rPr>
                        <a:t>wchodzi w życie jako część składowa systemów prawnych państw członkowskich, bez konieczności dodatkowej transformacji do porządku krajowego.</a:t>
                      </a:r>
                    </a:p>
                    <a:p>
                      <a:pPr marL="342900" indent="-342900" defTabSz="457200">
                        <a:spcBef>
                          <a:spcPts val="1000"/>
                        </a:spcBef>
                        <a:buClr>
                          <a:schemeClr val="accent1"/>
                        </a:buClr>
                        <a:buFont typeface="Wingdings 3" charset="2"/>
                        <a:buChar char=""/>
                      </a:pPr>
                      <a:r>
                        <a:rPr lang="pl-PL" sz="1800" dirty="0">
                          <a:solidFill>
                            <a:schemeClr val="tx1">
                              <a:lumMod val="75000"/>
                              <a:lumOff val="25000"/>
                            </a:schemeClr>
                          </a:solidFill>
                        </a:rPr>
                        <a:t>Oznacza, które z przepisów prawa unijnego i w jakim zakresie, stają się z dniem ich wejścia w życie częścią wewnętrznych porządków prawnych państw członkowskich.</a:t>
                      </a:r>
                    </a:p>
                  </a:txBody>
                  <a:tcPr/>
                </a:tc>
                <a:tc>
                  <a:txBody>
                    <a:bodyPr/>
                    <a:lstStyle/>
                    <a:p>
                      <a:pPr marL="342900" indent="-342900" algn="l" defTabSz="457200" rtl="0" eaLnBrk="1" latinLnBrk="0" hangingPunct="1">
                        <a:spcBef>
                          <a:spcPts val="1000"/>
                        </a:spcBef>
                        <a:buClr>
                          <a:schemeClr val="accent1"/>
                        </a:buClr>
                        <a:buFont typeface="Wingdings 3" charset="2"/>
                        <a:buChar char=""/>
                      </a:pPr>
                      <a:r>
                        <a:rPr lang="pl-PL" sz="1800" kern="1200" dirty="0">
                          <a:solidFill>
                            <a:schemeClr val="tx1">
                              <a:lumMod val="75000"/>
                              <a:lumOff val="25000"/>
                            </a:schemeClr>
                          </a:solidFill>
                          <a:latin typeface="+mn-lt"/>
                          <a:ea typeface="+mn-ea"/>
                          <a:cs typeface="+mn-cs"/>
                        </a:rPr>
                        <a:t>związana z wydawaniem indywidualnych i konkretnych decyzji (orzeczeń sądowych i aktów administracyjnych) przez organy państw członkowskich.</a:t>
                      </a:r>
                    </a:p>
                    <a:p>
                      <a:pPr marL="342900" indent="-342900" algn="l" defTabSz="457200" rtl="0" eaLnBrk="1" latinLnBrk="0" hangingPunct="1">
                        <a:spcBef>
                          <a:spcPts val="1000"/>
                        </a:spcBef>
                        <a:buClr>
                          <a:schemeClr val="accent1"/>
                        </a:buClr>
                        <a:buFont typeface="Wingdings 3" charset="2"/>
                        <a:buChar char=""/>
                      </a:pPr>
                      <a:r>
                        <a:rPr lang="pl-PL" sz="1800" kern="1200" dirty="0">
                          <a:solidFill>
                            <a:schemeClr val="tx1">
                              <a:lumMod val="75000"/>
                              <a:lumOff val="25000"/>
                            </a:schemeClr>
                          </a:solidFill>
                          <a:latin typeface="+mn-lt"/>
                          <a:ea typeface="+mn-ea"/>
                          <a:cs typeface="+mn-cs"/>
                        </a:rPr>
                        <a:t>Podstawą prawną rozstrzygnięcia sprawy zawisłej przed podmiotem krajowym jest PUE. Organy krajowe są obowiązane opierać swoje działania na normach prawa wspólnotowego, obok norm krajowych.</a:t>
                      </a:r>
                    </a:p>
                  </a:txBody>
                  <a:tcPr/>
                </a:tc>
                <a:tc>
                  <a:txBody>
                    <a:bodyPr/>
                    <a:lstStyle/>
                    <a:p>
                      <a:pPr marL="342900" indent="-342900" algn="l" defTabSz="457200" rtl="0" eaLnBrk="1" latinLnBrk="0" hangingPunct="1">
                        <a:spcBef>
                          <a:spcPts val="1000"/>
                        </a:spcBef>
                        <a:buClr>
                          <a:schemeClr val="accent1"/>
                        </a:buClr>
                        <a:buFont typeface="Wingdings 3" charset="2"/>
                        <a:buChar char=""/>
                      </a:pPr>
                      <a:r>
                        <a:rPr lang="pl-PL" sz="1800" kern="1200" dirty="0">
                          <a:solidFill>
                            <a:schemeClr val="tx1">
                              <a:lumMod val="75000"/>
                              <a:lumOff val="25000"/>
                            </a:schemeClr>
                          </a:solidFill>
                          <a:latin typeface="+mn-lt"/>
                          <a:ea typeface="+mn-ea"/>
                          <a:cs typeface="+mn-cs"/>
                        </a:rPr>
                        <a:t>Przepisy PUE wywołują skutek bezpośredni, gdy jednostka może skutecznie powołać się na te przepisy w postępowaniu przed sądem krajowym.</a:t>
                      </a:r>
                    </a:p>
                    <a:p>
                      <a:pPr marL="342900" indent="-342900" algn="l" defTabSz="457200" rtl="0" eaLnBrk="1" latinLnBrk="0" hangingPunct="1">
                        <a:spcBef>
                          <a:spcPts val="1000"/>
                        </a:spcBef>
                        <a:buClr>
                          <a:schemeClr val="accent1"/>
                        </a:buClr>
                        <a:buFont typeface="Wingdings 3" charset="2"/>
                        <a:buChar char=""/>
                      </a:pPr>
                      <a:r>
                        <a:rPr lang="pl-PL" sz="1800" kern="1200" dirty="0">
                          <a:solidFill>
                            <a:schemeClr val="tx1">
                              <a:lumMod val="75000"/>
                              <a:lumOff val="25000"/>
                            </a:schemeClr>
                          </a:solidFill>
                          <a:latin typeface="+mn-lt"/>
                          <a:ea typeface="+mn-ea"/>
                          <a:cs typeface="+mn-cs"/>
                        </a:rPr>
                        <a:t>Normy PUE mogą być</a:t>
                      </a:r>
                      <a:r>
                        <a:rPr lang="pl-PL" sz="1800" kern="1200" baseline="0" dirty="0">
                          <a:solidFill>
                            <a:schemeClr val="tx1">
                              <a:lumMod val="75000"/>
                              <a:lumOff val="25000"/>
                            </a:schemeClr>
                          </a:solidFill>
                          <a:latin typeface="+mn-lt"/>
                          <a:ea typeface="+mn-ea"/>
                          <a:cs typeface="+mn-cs"/>
                        </a:rPr>
                        <a:t> samodzielnym źródłem praw i obowiązków dla jednostek </a:t>
                      </a:r>
                      <a:endParaRPr lang="en-US" sz="1800" kern="1200" dirty="0">
                        <a:solidFill>
                          <a:schemeClr val="tx1">
                            <a:lumMod val="75000"/>
                            <a:lumOff val="25000"/>
                          </a:schemeClr>
                        </a:solidFill>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9078447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Skutek bezpośredni</a:t>
            </a:r>
            <a:endParaRPr lang="en-US" dirty="0"/>
          </a:p>
        </p:txBody>
      </p:sp>
      <p:sp>
        <p:nvSpPr>
          <p:cNvPr id="3" name="Content Placeholder 2"/>
          <p:cNvSpPr>
            <a:spLocks noGrp="1"/>
          </p:cNvSpPr>
          <p:nvPr>
            <p:ph idx="1"/>
          </p:nvPr>
        </p:nvSpPr>
        <p:spPr>
          <a:xfrm>
            <a:off x="1724891" y="1683327"/>
            <a:ext cx="9779721" cy="4561609"/>
          </a:xfrm>
        </p:spPr>
        <p:txBody>
          <a:bodyPr>
            <a:normAutofit lnSpcReduction="10000"/>
          </a:bodyPr>
          <a:lstStyle/>
          <a:p>
            <a:r>
              <a:rPr lang="pl-PL" dirty="0"/>
              <a:t>Norma jest bezpośrednio skuteczna jeśli przyznaje jednostce prawa, które mogą być dochodzone przed sądem krajowym w stosunkach:</a:t>
            </a:r>
          </a:p>
          <a:p>
            <a:pPr lvl="1" indent="-342900">
              <a:buAutoNum type="arabicPeriod"/>
            </a:pPr>
            <a:r>
              <a:rPr lang="pl-PL" dirty="0"/>
              <a:t>jednostka- państwo (wertykalnych)</a:t>
            </a:r>
          </a:p>
          <a:p>
            <a:pPr lvl="1" indent="-342900">
              <a:buAutoNum type="arabicPeriod"/>
            </a:pPr>
            <a:r>
              <a:rPr lang="pl-PL" dirty="0"/>
              <a:t>jednostka – jednostka (horyzontalnych)</a:t>
            </a:r>
          </a:p>
          <a:p>
            <a:r>
              <a:rPr lang="pl-PL" dirty="0"/>
              <a:t>Warunki, jakie musza być spełnione:</a:t>
            </a:r>
          </a:p>
          <a:p>
            <a:pPr lvl="1">
              <a:buFont typeface="+mj-lt"/>
              <a:buAutoNum type="arabicPeriod"/>
            </a:pPr>
            <a:r>
              <a:rPr lang="pl-PL" dirty="0"/>
              <a:t>norma musi być częścią porządku prawnego państwa (bezpośrednio obowiązywać) </a:t>
            </a:r>
          </a:p>
          <a:p>
            <a:pPr lvl="1">
              <a:buFont typeface="+mj-lt"/>
              <a:buAutoNum type="arabicPeriod"/>
            </a:pPr>
            <a:r>
              <a:rPr lang="pl-PL" dirty="0"/>
              <a:t>musi nadawać się do bezpośredniego stosowania (jasna i precyzyjna; bezwarunkowa; zupełna / kompletna (prawnie perfekcyjna)</a:t>
            </a:r>
          </a:p>
          <a:p>
            <a:r>
              <a:rPr lang="pl-PL" dirty="0"/>
              <a:t>Skutek wertykalny - gdy jednostka może powołać się na normę przeciwko państwu. Stosunek wertykalny charakteryzuje się nierównością podmiotów, podporządkowanie jednostki państwu.</a:t>
            </a:r>
          </a:p>
          <a:p>
            <a:r>
              <a:rPr lang="pl-PL" dirty="0"/>
              <a:t>Skutek horyzontalny - gdy jednostka może powołać się na </a:t>
            </a:r>
            <a:r>
              <a:rPr lang="pl-PL" dirty="0" err="1"/>
              <a:t>przepos</a:t>
            </a:r>
            <a:r>
              <a:rPr lang="pl-PL" dirty="0"/>
              <a:t> przeciwko innej jednostce, w przypadku gdy Traktat zawiera normy, które rodzą nie tylko prawa dla jednostek ale także obowiązki.</a:t>
            </a:r>
          </a:p>
          <a:p>
            <a:endParaRPr lang="en-US" dirty="0"/>
          </a:p>
        </p:txBody>
      </p:sp>
    </p:spTree>
    <p:extLst>
      <p:ext uri="{BB962C8B-B14F-4D97-AF65-F5344CB8AC3E}">
        <p14:creationId xmlns:p14="http://schemas.microsoft.com/office/powerpoint/2010/main" val="34928179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Skutek bezpośredni - rozporządzenie</a:t>
            </a:r>
            <a:endParaRPr lang="en-US" dirty="0"/>
          </a:p>
        </p:txBody>
      </p:sp>
      <p:sp>
        <p:nvSpPr>
          <p:cNvPr id="3" name="Content Placeholder 2"/>
          <p:cNvSpPr>
            <a:spLocks noGrp="1"/>
          </p:cNvSpPr>
          <p:nvPr>
            <p:ph idx="1"/>
          </p:nvPr>
        </p:nvSpPr>
        <p:spPr>
          <a:xfrm>
            <a:off x="1267691" y="1672935"/>
            <a:ext cx="10236921" cy="4509655"/>
          </a:xfrm>
        </p:spPr>
        <p:txBody>
          <a:bodyPr>
            <a:normAutofit lnSpcReduction="10000"/>
          </a:bodyPr>
          <a:lstStyle/>
          <a:p>
            <a:r>
              <a:rPr lang="pl-PL" dirty="0"/>
              <a:t>Art. 288 TFUE – „</a:t>
            </a:r>
            <a:r>
              <a:rPr lang="pl-PL" i="1" dirty="0"/>
              <a:t>Rozporządzenie ma zasięg ogólny. Wiąże w całości i jest bezpośrednio stosowane we wszystkich Państwach Członkowskich</a:t>
            </a:r>
            <a:r>
              <a:rPr lang="pl-PL" dirty="0"/>
              <a:t>.”</a:t>
            </a:r>
          </a:p>
          <a:p>
            <a:r>
              <a:rPr lang="pl-PL" dirty="0"/>
              <a:t>Przepisy rozporządzeń mają przymiot </a:t>
            </a:r>
            <a:r>
              <a:rPr lang="pl-PL" b="1" dirty="0"/>
              <a:t>bezpośredniej stosowalności </a:t>
            </a:r>
            <a:r>
              <a:rPr lang="pl-PL" dirty="0"/>
              <a:t>(stają się automatycznie częścią krajowych porządków prawnych), co wynika z TFUE.</a:t>
            </a:r>
          </a:p>
          <a:p>
            <a:r>
              <a:rPr lang="pl-PL" dirty="0"/>
              <a:t>Nie oznacza to od razu, że zawsze są bezpośrednio skuteczne. Jest to bowiem zależne od tego, czy spełniają ogólne warunki bezpośredniej skuteczność.</a:t>
            </a:r>
          </a:p>
          <a:p>
            <a:r>
              <a:rPr lang="pl-PL" dirty="0"/>
              <a:t>Przepisy rozporządzenia powinny być jasne, precyzyjne i niepozostawiające władzom, które mają je stosować, żadnej kompetencji do działania na zasadzie uznaniowej. (wyroki TSUE w sprawach </a:t>
            </a:r>
            <a:r>
              <a:rPr lang="pl-PL" dirty="0" err="1"/>
              <a:t>Variola</a:t>
            </a:r>
            <a:r>
              <a:rPr lang="pl-PL" dirty="0"/>
              <a:t> czy </a:t>
            </a:r>
            <a:r>
              <a:rPr lang="pl-PL" dirty="0" err="1"/>
              <a:t>Schluter</a:t>
            </a:r>
            <a:r>
              <a:rPr lang="pl-PL" dirty="0"/>
              <a:t>).</a:t>
            </a:r>
          </a:p>
          <a:p>
            <a:r>
              <a:rPr lang="pl-PL" dirty="0"/>
              <a:t>Rozporządzenia mają być </a:t>
            </a:r>
            <a:r>
              <a:rPr lang="pl-PL" b="1" dirty="0"/>
              <a:t>skuteczne w układzie wertykalnym i horyzontalnym</a:t>
            </a:r>
            <a:r>
              <a:rPr lang="pl-PL" dirty="0"/>
              <a:t>.</a:t>
            </a:r>
          </a:p>
          <a:p>
            <a:r>
              <a:rPr lang="pl-PL" dirty="0"/>
              <a:t>Rozporządzenie: 1. </a:t>
            </a:r>
            <a:r>
              <a:rPr lang="pl-PL" b="1" dirty="0"/>
              <a:t>ujednolica</a:t>
            </a:r>
            <a:r>
              <a:rPr lang="pl-PL" dirty="0"/>
              <a:t> prawo 2. działa </a:t>
            </a:r>
            <a:r>
              <a:rPr lang="pl-PL" b="1" dirty="0"/>
              <a:t>natychmiastowo</a:t>
            </a:r>
            <a:r>
              <a:rPr lang="pl-PL" dirty="0"/>
              <a:t>, stając się w momencie wejścia w życie częścią prawa krajowego 3. ustanawia </a:t>
            </a:r>
            <a:r>
              <a:rPr lang="pl-PL" b="1" dirty="0"/>
              <a:t>prawo powszechnie obowiązujące</a:t>
            </a:r>
            <a:r>
              <a:rPr lang="pl-PL" dirty="0"/>
              <a:t> 4. </a:t>
            </a:r>
            <a:r>
              <a:rPr lang="pl-PL" b="1" dirty="0"/>
              <a:t>transpozycja rozporządzeń nie jest co do zasady dopuszczana </a:t>
            </a:r>
            <a:r>
              <a:rPr lang="pl-PL" dirty="0"/>
              <a:t>– ponieważ narusza wspólnotowy/charakter prawa unii.</a:t>
            </a:r>
            <a:endParaRPr lang="en-US" dirty="0"/>
          </a:p>
        </p:txBody>
      </p:sp>
    </p:spTree>
    <p:extLst>
      <p:ext uri="{BB962C8B-B14F-4D97-AF65-F5344CB8AC3E}">
        <p14:creationId xmlns:p14="http://schemas.microsoft.com/office/powerpoint/2010/main" val="11037199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Skutek bezpośredni – dyrektywa (1/2)</a:t>
            </a:r>
            <a:endParaRPr lang="en-US" dirty="0"/>
          </a:p>
        </p:txBody>
      </p:sp>
      <p:sp>
        <p:nvSpPr>
          <p:cNvPr id="3" name="Content Placeholder 2"/>
          <p:cNvSpPr>
            <a:spLocks noGrp="1"/>
          </p:cNvSpPr>
          <p:nvPr>
            <p:ph idx="1"/>
          </p:nvPr>
        </p:nvSpPr>
        <p:spPr>
          <a:xfrm>
            <a:off x="914400" y="1797627"/>
            <a:ext cx="10590213" cy="4955598"/>
          </a:xfrm>
        </p:spPr>
        <p:txBody>
          <a:bodyPr>
            <a:normAutofit fontScale="92500" lnSpcReduction="20000"/>
          </a:bodyPr>
          <a:lstStyle/>
          <a:p>
            <a:r>
              <a:rPr lang="pl-PL" b="1" dirty="0"/>
              <a:t>Zobowiązanie osiągnięcia rezultatu </a:t>
            </a:r>
            <a:r>
              <a:rPr lang="pl-PL" dirty="0"/>
              <a:t>- dyrektywa określa na poziomie unijnym rezultat, który musi być osiągnięty najpóźniej wraz z upływem wyznaczonego terminu implementacji dyrektywy.</a:t>
            </a:r>
          </a:p>
          <a:p>
            <a:r>
              <a:rPr lang="pl-PL" dirty="0"/>
              <a:t>Art. 288 TFUE „</a:t>
            </a:r>
            <a:r>
              <a:rPr lang="pl-PL" i="1" dirty="0"/>
              <a:t>Dyrektywa wiąże każde Państwo Członkowskie, do którego jest kierowana, w odniesieniu do rezultatu, który ma być osiągnięty, pozostawia jednak organom krajowym swobodę wyboru formy i środków</a:t>
            </a:r>
            <a:r>
              <a:rPr lang="pl-PL" dirty="0"/>
              <a:t>.”.</a:t>
            </a:r>
          </a:p>
          <a:p>
            <a:r>
              <a:rPr lang="pl-PL" dirty="0"/>
              <a:t>Problematyczna kwestia bezpośredniej skuteczności w przypadku braku lub wadliwej transpozycji do porządku krajowego.</a:t>
            </a:r>
          </a:p>
          <a:p>
            <a:r>
              <a:rPr lang="pl-PL" b="1" dirty="0"/>
              <a:t>Państwo nie może wyciągać korzyści z własnego bezprawnego zachowania</a:t>
            </a:r>
            <a:r>
              <a:rPr lang="pl-PL" dirty="0"/>
              <a:t>. Argument </a:t>
            </a:r>
            <a:r>
              <a:rPr lang="pl-PL" i="1" dirty="0" err="1"/>
              <a:t>estoppel</a:t>
            </a:r>
            <a:r>
              <a:rPr lang="pl-PL" dirty="0"/>
              <a:t> – państwo nie może odnosić korzyści z własnego bezprawnego zachowania, polegającego na niedokonaniu transpozycji dyrektywy lub nieprawidłowej transpozycji (np.: TSUE w sprawie 148/778 </a:t>
            </a:r>
            <a:r>
              <a:rPr lang="pl-PL" dirty="0" err="1"/>
              <a:t>Ratti</a:t>
            </a:r>
            <a:r>
              <a:rPr lang="pl-PL" dirty="0"/>
              <a:t>).</a:t>
            </a:r>
          </a:p>
          <a:p>
            <a:r>
              <a:rPr lang="pl-PL" dirty="0"/>
              <a:t>Przyjęcie środków krajowych w postaci implementacji nie wyczerpuje skutków dyrektywy. Państwa członkowskie pozostają zobowiązane do zapewnienia pełnego zastosowania dyrektywy także po jej implementacji.</a:t>
            </a:r>
          </a:p>
          <a:p>
            <a:r>
              <a:rPr lang="pl-PL" dirty="0"/>
              <a:t>Stan implementacji dyrektyw przed upływem wyznaczonego terminu ma głównie znaczenie dla państw członkowskich, gdyż to na nich ciąży obowiązek implementacyjny. Prawidłowe jego wypełnienie następuje przez zakończenie wszystkich działań implementacyjnych wraz z upływem terminu wyznaczonego w dyrektywie oraz przez powstrzymanie się przez państwo członkowskie od wszystkich działań, które mogłyby temu przeszkodzić.</a:t>
            </a:r>
          </a:p>
          <a:p>
            <a:endParaRPr lang="pl-PL" dirty="0"/>
          </a:p>
          <a:p>
            <a:endParaRPr lang="pl-PL" dirty="0"/>
          </a:p>
          <a:p>
            <a:endParaRPr lang="pl-PL" dirty="0"/>
          </a:p>
          <a:p>
            <a:endParaRPr lang="en-US" dirty="0"/>
          </a:p>
        </p:txBody>
      </p:sp>
    </p:spTree>
    <p:extLst>
      <p:ext uri="{BB962C8B-B14F-4D97-AF65-F5344CB8AC3E}">
        <p14:creationId xmlns:p14="http://schemas.microsoft.com/office/powerpoint/2010/main" val="41375156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Skutek bezpośredni – dyrektywa (2/2)</a:t>
            </a:r>
            <a:endParaRPr lang="en-US" dirty="0"/>
          </a:p>
        </p:txBody>
      </p:sp>
      <p:sp>
        <p:nvSpPr>
          <p:cNvPr id="3" name="Content Placeholder 2"/>
          <p:cNvSpPr>
            <a:spLocks noGrp="1"/>
          </p:cNvSpPr>
          <p:nvPr>
            <p:ph idx="1"/>
          </p:nvPr>
        </p:nvSpPr>
        <p:spPr>
          <a:xfrm>
            <a:off x="1495425" y="1808017"/>
            <a:ext cx="10009187" cy="4621357"/>
          </a:xfrm>
        </p:spPr>
        <p:txBody>
          <a:bodyPr>
            <a:normAutofit fontScale="92500" lnSpcReduction="20000"/>
          </a:bodyPr>
          <a:lstStyle/>
          <a:p>
            <a:r>
              <a:rPr lang="pl-PL" b="1" dirty="0"/>
              <a:t>Implementacja</a:t>
            </a:r>
            <a:r>
              <a:rPr lang="pl-PL" dirty="0"/>
              <a:t> - wszystkie niezbędne działania, które zapewnią warunki dla efektywnego stosowania i przestrzegania PUE. Najważniejszą cechą tego procesu jest zmiana adresata norm dyrektyw wraz z upływem terminu ich implementacji.</a:t>
            </a:r>
          </a:p>
          <a:p>
            <a:r>
              <a:rPr lang="pl-PL" dirty="0"/>
              <a:t>Normy dyrektywy, tak jak inne normy unijnego prawa pierwotnego i wtórnego, obowiązują od momentu ich wejścia w życie. Natomiast ich stosowanie w krajowym porządku prawnym jest uzależnione od tego stopnia prawidłowości implementacji. Jeśli jest ona prawidłowa, nie ma potrzeby stosować PUE bezpośrednio lub pośrednio.</a:t>
            </a:r>
          </a:p>
          <a:p>
            <a:r>
              <a:rPr lang="pl-PL" b="1" dirty="0"/>
              <a:t>Skutek wertykalny – państwo a jednostka – TAK</a:t>
            </a:r>
            <a:r>
              <a:rPr lang="pl-PL" dirty="0"/>
              <a:t>, jednostki mogą powołać się przed sądem krajowym przeciwko państwu na jasne i precyzyjne postanowienia dyrektywy, wtedy gdy pełne zastosowanie dyrektywy nie jest zapewnione (brak lub nieprawidłowa implementacja) oraz gdy właściwie implementujące środki krajowe nie są stosowane w sposób zapewniający osiągnięcie celu dyrektywy.</a:t>
            </a:r>
          </a:p>
          <a:p>
            <a:r>
              <a:rPr lang="pl-PL" b="1" dirty="0"/>
              <a:t>Skutek horyzontalny – jednostka a jednostka – NIE</a:t>
            </a:r>
            <a:r>
              <a:rPr lang="pl-PL" dirty="0"/>
              <a:t>, skoro dyrektywy są kierowane do państw członkowskich to nie mogą tworzyć praw i obowiązków dla jednostek. Na postanowienia dyrektywy, która nie została implementowana (lub została implementowana niewłaściwie) jednostki nie mogą powołać się przed sądem krajowym, jeżeli zobowiązanym wobec niej byłaby inna jednostka (np.: wyrok TSUE w sprawie </a:t>
            </a:r>
            <a:r>
              <a:rPr lang="pl-PL" dirty="0" err="1"/>
              <a:t>Faccini</a:t>
            </a:r>
            <a:r>
              <a:rPr lang="pl-PL" dirty="0"/>
              <a:t> </a:t>
            </a:r>
            <a:r>
              <a:rPr lang="pl-PL" dirty="0" err="1"/>
              <a:t>Dori</a:t>
            </a:r>
            <a:r>
              <a:rPr lang="pl-PL" dirty="0"/>
              <a:t>).</a:t>
            </a:r>
          </a:p>
          <a:p>
            <a:endParaRPr lang="en-US" dirty="0"/>
          </a:p>
        </p:txBody>
      </p:sp>
    </p:spTree>
    <p:extLst>
      <p:ext uri="{BB962C8B-B14F-4D97-AF65-F5344CB8AC3E}">
        <p14:creationId xmlns:p14="http://schemas.microsoft.com/office/powerpoint/2010/main" val="21209263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Obowiązki państw wobec transpozycji dyrektywy</a:t>
            </a:r>
            <a:endParaRPr lang="en-US"/>
          </a:p>
        </p:txBody>
      </p:sp>
      <p:graphicFrame>
        <p:nvGraphicFramePr>
          <p:cNvPr id="4" name="Content Placeholder 3"/>
          <p:cNvGraphicFramePr>
            <a:graphicFrameLocks noGrp="1"/>
          </p:cNvGraphicFramePr>
          <p:nvPr>
            <p:ph idx="1"/>
            <p:extLst/>
          </p:nvPr>
        </p:nvGraphicFramePr>
        <p:xfrm>
          <a:off x="1122218" y="2133599"/>
          <a:ext cx="10382395" cy="4152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99451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Pośrednia skuteczność dyrektyw</a:t>
            </a:r>
            <a:endParaRPr lang="en-US" dirty="0"/>
          </a:p>
        </p:txBody>
      </p:sp>
      <p:sp>
        <p:nvSpPr>
          <p:cNvPr id="3" name="Content Placeholder 2"/>
          <p:cNvSpPr>
            <a:spLocks noGrp="1"/>
          </p:cNvSpPr>
          <p:nvPr>
            <p:ph idx="1"/>
          </p:nvPr>
        </p:nvSpPr>
        <p:spPr>
          <a:xfrm>
            <a:off x="1111827" y="1797627"/>
            <a:ext cx="10392785" cy="4499264"/>
          </a:xfrm>
        </p:spPr>
        <p:txBody>
          <a:bodyPr>
            <a:normAutofit fontScale="92500" lnSpcReduction="10000"/>
          </a:bodyPr>
          <a:lstStyle/>
          <a:p>
            <a:r>
              <a:rPr lang="pl-PL" dirty="0"/>
              <a:t>wykładnia </a:t>
            </a:r>
            <a:r>
              <a:rPr lang="pl-PL" dirty="0" err="1"/>
              <a:t>prounijna</a:t>
            </a:r>
            <a:r>
              <a:rPr lang="pl-PL" dirty="0"/>
              <a:t>, tj. interpretacja prawa krajowego w świetle brzmienia oraz celu dyrektywy, po to, by osiągnąć rezultat, o którym mowa w art. 288 TFUE, stanowi obowiązek dla sądów krajowych i organów administracji. </a:t>
            </a:r>
          </a:p>
          <a:p>
            <a:r>
              <a:rPr lang="pl-PL" dirty="0"/>
              <a:t>Efektywność dyrektywy przy zastosowaniu wykładni </a:t>
            </a:r>
            <a:r>
              <a:rPr lang="pl-PL" dirty="0" err="1"/>
              <a:t>prounijnej</a:t>
            </a:r>
            <a:r>
              <a:rPr lang="pl-PL" dirty="0"/>
              <a:t> jest zapewniana pośrednio, za pomocą norm krajowych, a nie bezpośrednio skutecznych norm dyrektyw. Wykładnia </a:t>
            </a:r>
            <a:r>
              <a:rPr lang="pl-PL" dirty="0" err="1"/>
              <a:t>prounijna</a:t>
            </a:r>
            <a:r>
              <a:rPr lang="pl-PL" dirty="0"/>
              <a:t> nie może prowadzić do substytucji norm krajowych i unijnych przez krajowy organ sądowy. </a:t>
            </a:r>
          </a:p>
          <a:p>
            <a:r>
              <a:rPr lang="pl-PL" b="1" dirty="0"/>
              <a:t>Interpretacja prawa krajowego tak dalece jak jest to możliwe </a:t>
            </a:r>
            <a:r>
              <a:rPr lang="pl-PL" dirty="0"/>
              <a:t>z kompetencji dyskrecjonalnych sądów krajowych.</a:t>
            </a:r>
            <a:endParaRPr lang="en-US" dirty="0"/>
          </a:p>
          <a:p>
            <a:r>
              <a:rPr lang="pl-PL" dirty="0"/>
              <a:t>Zasada skutku pośredniego dotyczy interpretacji wszystkich aktów prawa krajowego, niezależnie od czasu wejścia w życie, czy związku z implementacją dyrektywy.</a:t>
            </a:r>
          </a:p>
          <a:p>
            <a:r>
              <a:rPr lang="pl-PL" dirty="0"/>
              <a:t>Jeżeli nie istnieją normy prawa krajowego z zakresu regulowanego przez dyrektywę, wtedy interpretacja </a:t>
            </a:r>
            <a:r>
              <a:rPr lang="pl-PL" dirty="0" err="1"/>
              <a:t>prounijna</a:t>
            </a:r>
            <a:r>
              <a:rPr lang="pl-PL" dirty="0"/>
              <a:t> będzie utrudniona (lub niemożliwa) ze względu na nieistnienie norm, które można byłoby poddać takiej wykładni. </a:t>
            </a:r>
          </a:p>
          <a:p>
            <a:r>
              <a:rPr lang="pl-PL" dirty="0"/>
              <a:t>Obowiązek interpretacyjny  nie może naruszać ogólnych zasad prawa takich jak np.: zasada </a:t>
            </a:r>
            <a:r>
              <a:rPr lang="pl-PL" dirty="0" err="1"/>
              <a:t>nieretroaktywności</a:t>
            </a:r>
            <a:r>
              <a:rPr lang="pl-PL" dirty="0"/>
              <a:t>, pewności prawa.</a:t>
            </a:r>
          </a:p>
        </p:txBody>
      </p:sp>
    </p:spTree>
    <p:extLst>
      <p:ext uri="{BB962C8B-B14F-4D97-AF65-F5344CB8AC3E}">
        <p14:creationId xmlns:p14="http://schemas.microsoft.com/office/powerpoint/2010/main" val="1081842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9025" y="576485"/>
            <a:ext cx="8911687" cy="1280890"/>
          </a:xfrm>
        </p:spPr>
        <p:txBody>
          <a:bodyPr/>
          <a:lstStyle/>
          <a:p>
            <a:r>
              <a:rPr lang="pl-PL" dirty="0"/>
              <a:t>Zarys powstania Unii Europejskiej</a:t>
            </a:r>
          </a:p>
        </p:txBody>
      </p:sp>
      <p:sp>
        <p:nvSpPr>
          <p:cNvPr id="3" name="Content Placeholder 2"/>
          <p:cNvSpPr>
            <a:spLocks noGrp="1"/>
          </p:cNvSpPr>
          <p:nvPr>
            <p:ph idx="1"/>
          </p:nvPr>
        </p:nvSpPr>
        <p:spPr>
          <a:xfrm>
            <a:off x="809625" y="1743075"/>
            <a:ext cx="10694987" cy="4905375"/>
          </a:xfrm>
        </p:spPr>
        <p:txBody>
          <a:bodyPr>
            <a:normAutofit fontScale="85000" lnSpcReduction="10000"/>
          </a:bodyPr>
          <a:lstStyle/>
          <a:p>
            <a:r>
              <a:rPr lang="pl-PL" dirty="0"/>
              <a:t>1951 - podpisanie traktatu paryskiego i utworzenie organizacji: </a:t>
            </a:r>
            <a:r>
              <a:rPr lang="pl-PL" b="1" dirty="0"/>
              <a:t>Europejskiej Wspólnocie Węgla i Stali</a:t>
            </a:r>
            <a:r>
              <a:rPr lang="pl-PL" dirty="0"/>
              <a:t>. Członkami założycielami były: Belgia, Francja, Holandia, Luksemburg, RFN i Włochy.</a:t>
            </a:r>
          </a:p>
          <a:p>
            <a:r>
              <a:rPr lang="pl-PL" dirty="0"/>
              <a:t>1957 – traktaty rzymskie ustanawiały </a:t>
            </a:r>
            <a:r>
              <a:rPr lang="pl-PL" b="1" dirty="0"/>
              <a:t>Europejską Wspólnotę Gospodarczą</a:t>
            </a:r>
            <a:r>
              <a:rPr lang="pl-PL" dirty="0"/>
              <a:t> (EWG), oraz Europejską Wspólnotę Energii Atomowej (</a:t>
            </a:r>
            <a:r>
              <a:rPr lang="pl-PL" dirty="0" err="1"/>
              <a:t>Euratom</a:t>
            </a:r>
            <a:r>
              <a:rPr lang="pl-PL" dirty="0"/>
              <a:t>). Traktaty weszły w życie 1 stycznia 1958. Wspólnoty europejskie już od 1958 miały wspólne niektóre organy (Zgromadzenie Parlamentarne i Trybunał Sprawiedliwości). </a:t>
            </a:r>
          </a:p>
          <a:p>
            <a:r>
              <a:rPr lang="pl-PL" dirty="0"/>
              <a:t>W 1992 został podpisany Traktat o Unii Europejskiej – tj. traktat z </a:t>
            </a:r>
            <a:r>
              <a:rPr lang="pl-PL" dirty="0" err="1"/>
              <a:t>Maastricht</a:t>
            </a:r>
            <a:r>
              <a:rPr lang="pl-PL" dirty="0"/>
              <a:t>, na mocy którego 1 listopada 1993 powstała Unia Europejska:</a:t>
            </a:r>
          </a:p>
          <a:p>
            <a:pPr lvl="1"/>
            <a:r>
              <a:rPr lang="pl-PL" dirty="0"/>
              <a:t>Traktat nie likwidował wspólnot europejskich, zmienił jedynie nazwę EWG na Wspólnotę Europejską. </a:t>
            </a:r>
          </a:p>
          <a:p>
            <a:pPr lvl="1"/>
            <a:r>
              <a:rPr lang="pl-PL" dirty="0"/>
              <a:t>Rozszerzono zakres wspólnej polityki gospodarczej i opracowano harmonogram wprowadzenia unii gospodarczej i walutowej (jej efektem było wprowadzanie wspólnej waluty euro od 1999). </a:t>
            </a:r>
          </a:p>
          <a:p>
            <a:pPr lvl="1"/>
            <a:r>
              <a:rPr lang="pl-PL" dirty="0"/>
              <a:t>Wzmocniono politykę zagraniczną, dodano politykę bezpieczeństwa (militarnego) oraz współpracę w zakresie bezpieczeństwa wewnętrznego i współpracy administracyjnej państw członkowskich.</a:t>
            </a:r>
          </a:p>
          <a:p>
            <a:r>
              <a:rPr lang="pl-PL" dirty="0"/>
              <a:t>2005 – prace nad traktatem konstytucyjnym</a:t>
            </a:r>
          </a:p>
          <a:p>
            <a:r>
              <a:rPr lang="pl-PL" dirty="0"/>
              <a:t>2009 -  traktat z Lizbony - nie przekazano żadnych nowych wyłącznych kompetencji. Ustanowił nową strukturę instytucjonalną oraz zmienił procesy decyzyjne z myślą o ich większej skuteczności i przejrzystości, a tym samym zapewnił wyższy stopień kontroli parlamentarnej i demokratycznej. Traktat z Lizbony stanowi zwieńczenie włączenia do pierwszego filaru ostatnich elementów trzeciego filaru związanych z przestrzenią wolności, bezpieczeństwa i sprawiedliwości (współpracy policyjnej i współpracy wymiarów sprawiedliwości w sprawach karnych).</a:t>
            </a:r>
          </a:p>
          <a:p>
            <a:endParaRPr lang="pl-PL" dirty="0"/>
          </a:p>
          <a:p>
            <a:endParaRPr lang="pl-PL" dirty="0"/>
          </a:p>
          <a:p>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21212771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Bezpośredni skutek dyrektywy w relacji triangularnej</a:t>
            </a:r>
            <a:endParaRPr lang="en-US"/>
          </a:p>
        </p:txBody>
      </p:sp>
      <p:sp>
        <p:nvSpPr>
          <p:cNvPr id="3" name="Content Placeholder 2"/>
          <p:cNvSpPr>
            <a:spLocks noGrp="1"/>
          </p:cNvSpPr>
          <p:nvPr>
            <p:ph idx="1"/>
          </p:nvPr>
        </p:nvSpPr>
        <p:spPr>
          <a:xfrm>
            <a:off x="3158836" y="1905000"/>
            <a:ext cx="8572500" cy="4880264"/>
          </a:xfrm>
        </p:spPr>
        <p:txBody>
          <a:bodyPr>
            <a:normAutofit fontScale="85000" lnSpcReduction="10000"/>
          </a:bodyPr>
          <a:lstStyle/>
          <a:p>
            <a:r>
              <a:rPr lang="pl-PL" dirty="0"/>
              <a:t>Bezpośrednie stosowanie dyrektywy może skutkować negatywnym skutkiem dla jednostki, jeśli wystąpi bezpośredni skutek dyrektywy w relacji o charakterze </a:t>
            </a:r>
            <a:r>
              <a:rPr lang="pl-PL" dirty="0" err="1"/>
              <a:t>triangularnym</a:t>
            </a:r>
            <a:r>
              <a:rPr lang="pl-PL" dirty="0"/>
              <a:t>.</a:t>
            </a:r>
          </a:p>
          <a:p>
            <a:r>
              <a:rPr lang="pl-PL" dirty="0"/>
              <a:t>Dookreśla się tu konsekwencje bezpośredniego skutku dyrektywy dla podmiotów trzecich niebędących stroną postępowania głównego.</a:t>
            </a:r>
          </a:p>
          <a:p>
            <a:r>
              <a:rPr lang="pl-PL" dirty="0"/>
              <a:t>Występuje gdy zastosowanie dyrektywy w relacji </a:t>
            </a:r>
            <a:r>
              <a:rPr lang="pl-PL" b="1" dirty="0"/>
              <a:t>wertykalnej</a:t>
            </a:r>
            <a:r>
              <a:rPr lang="pl-PL" dirty="0"/>
              <a:t> (państwo – jednostka) </a:t>
            </a:r>
            <a:r>
              <a:rPr lang="pl-PL" b="1" dirty="0"/>
              <a:t>wpływa na sytuację prawną podmiotu trzeciego </a:t>
            </a:r>
            <a:r>
              <a:rPr lang="pl-PL" dirty="0"/>
              <a:t>niebędącego stroną tego postępowania (pogorszenie sytuacji prawnej czy faktycznej).</a:t>
            </a:r>
          </a:p>
          <a:p>
            <a:r>
              <a:rPr lang="pl-PL" b="1" dirty="0"/>
              <a:t>Nie powołuje dyrektywy, aby z niej wywieść konkretne prawo czy obowiązek innej jednostki</a:t>
            </a:r>
            <a:r>
              <a:rPr lang="pl-PL" dirty="0"/>
              <a:t>, lecz po to, aby kwestionować skuteczność prawa, które miałoby być do niej zastosowane. Powołuje się przy tym na fakt naruszenia prawa przez państwo. Ten fakt wywołuje incydentalne skutki w stosunkach horyzontalnych. </a:t>
            </a:r>
          </a:p>
          <a:p>
            <a:r>
              <a:rPr lang="pl-PL" dirty="0"/>
              <a:t>Np.: wyrok TSUE w sprawie Wells C-201/02 – Pani Wells zarzuciła przed sądem krajowym wydanie pozwolenia na budowę i przemysłowe wykorzystanie terenu w pobliżu jej domu bez uwzględnienia przepisów dyrektywy w sprawie oceny skutków wywieranych przez niektóre przedsięwzięcia publiczne i prywatne na środowisko. Dyrektywa została nieprawidłowo implementowana. W związku z tym pozwolenie na budowę zostało wydane z naruszeniem prawa UE. TSUE uznał, że nie można odmówić powódce zastosowania przepisów dyrektywy. Państwo członkowskie zostało zobowiązane do unieważnienia bezprawnej decyzji.</a:t>
            </a:r>
            <a:endParaRPr lang="en-US" dirty="0"/>
          </a:p>
        </p:txBody>
      </p:sp>
      <p:sp>
        <p:nvSpPr>
          <p:cNvPr id="4" name="Isosceles Triangle 3"/>
          <p:cNvSpPr/>
          <p:nvPr/>
        </p:nvSpPr>
        <p:spPr>
          <a:xfrm>
            <a:off x="820883" y="2534288"/>
            <a:ext cx="2337954" cy="221326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23455" y="4861852"/>
            <a:ext cx="561109" cy="369332"/>
          </a:xfrm>
          <a:prstGeom prst="rect">
            <a:avLst/>
          </a:prstGeom>
          <a:noFill/>
        </p:spPr>
        <p:txBody>
          <a:bodyPr wrap="square" rtlCol="0">
            <a:spAutoFit/>
          </a:bodyPr>
          <a:lstStyle/>
          <a:p>
            <a:r>
              <a:rPr lang="pl-PL"/>
              <a:t>J1</a:t>
            </a:r>
            <a:endParaRPr lang="en-US"/>
          </a:p>
        </p:txBody>
      </p:sp>
      <p:sp>
        <p:nvSpPr>
          <p:cNvPr id="6" name="TextBox 5"/>
          <p:cNvSpPr txBox="1"/>
          <p:nvPr/>
        </p:nvSpPr>
        <p:spPr>
          <a:xfrm>
            <a:off x="1870364" y="2199592"/>
            <a:ext cx="238991" cy="369332"/>
          </a:xfrm>
          <a:prstGeom prst="rect">
            <a:avLst/>
          </a:prstGeom>
          <a:noFill/>
        </p:spPr>
        <p:txBody>
          <a:bodyPr wrap="square" rtlCol="0">
            <a:spAutoFit/>
          </a:bodyPr>
          <a:lstStyle/>
          <a:p>
            <a:r>
              <a:rPr lang="pl-PL"/>
              <a:t>P</a:t>
            </a:r>
            <a:endParaRPr lang="en-US"/>
          </a:p>
        </p:txBody>
      </p:sp>
      <p:sp>
        <p:nvSpPr>
          <p:cNvPr id="7" name="TextBox 6"/>
          <p:cNvSpPr txBox="1"/>
          <p:nvPr/>
        </p:nvSpPr>
        <p:spPr>
          <a:xfrm>
            <a:off x="2753591" y="4825074"/>
            <a:ext cx="571500" cy="369332"/>
          </a:xfrm>
          <a:prstGeom prst="rect">
            <a:avLst/>
          </a:prstGeom>
          <a:noFill/>
        </p:spPr>
        <p:txBody>
          <a:bodyPr wrap="square" rtlCol="0">
            <a:spAutoFit/>
          </a:bodyPr>
          <a:lstStyle/>
          <a:p>
            <a:r>
              <a:rPr lang="pl-PL"/>
              <a:t>J2 </a:t>
            </a:r>
            <a:endParaRPr lang="en-US"/>
          </a:p>
        </p:txBody>
      </p:sp>
    </p:spTree>
    <p:extLst>
      <p:ext uri="{BB962C8B-B14F-4D97-AF65-F5344CB8AC3E}">
        <p14:creationId xmlns:p14="http://schemas.microsoft.com/office/powerpoint/2010/main" val="22953716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Skutek bezpośredni decyzji</a:t>
            </a:r>
            <a:endParaRPr lang="en-US" dirty="0"/>
          </a:p>
        </p:txBody>
      </p:sp>
      <p:sp>
        <p:nvSpPr>
          <p:cNvPr id="3" name="Content Placeholder 2"/>
          <p:cNvSpPr>
            <a:spLocks noGrp="1"/>
          </p:cNvSpPr>
          <p:nvPr>
            <p:ph idx="1"/>
          </p:nvPr>
        </p:nvSpPr>
        <p:spPr/>
        <p:txBody>
          <a:bodyPr>
            <a:normAutofit lnSpcReduction="10000"/>
          </a:bodyPr>
          <a:lstStyle/>
          <a:p>
            <a:r>
              <a:rPr lang="pl-PL" dirty="0"/>
              <a:t>Art. 288 TFUE - Decyzja wiąże w całości. Decyzja, która wskazuje adresatów, wiąże tylko tych adresatów.</a:t>
            </a:r>
          </a:p>
          <a:p>
            <a:r>
              <a:rPr lang="pl-PL" dirty="0"/>
              <a:t>Adresatem decyzji mogą być zarówno państwa członkowskie jak i jednostki. </a:t>
            </a:r>
          </a:p>
          <a:p>
            <a:r>
              <a:rPr lang="pl-PL" dirty="0"/>
              <a:t>decyzje mogą mieć bezpośredni skutek, jeśli adresowane są do kraju UE. Trybunał Sprawiedliwości uznaje tylko bezpośredni skutek wertykalny (wyrok z 10 listopada 1992 r., Hansa </a:t>
            </a:r>
            <a:r>
              <a:rPr lang="pl-PL" dirty="0" err="1"/>
              <a:t>Fleisch</a:t>
            </a:r>
            <a:r>
              <a:rPr lang="pl-PL" dirty="0"/>
              <a:t>).</a:t>
            </a:r>
          </a:p>
          <a:p>
            <a:r>
              <a:rPr lang="pl-PL" dirty="0"/>
              <a:t>Z traktatowej definicji decyzji wynika bowiem, że decyzja zawiera postanowienia wystarczająco jasne, precyzyjne i bezwarunkowe, które nie pozostawiają państwu członkowskiemu żadnego marginesu uznania.</a:t>
            </a:r>
          </a:p>
          <a:p>
            <a:r>
              <a:rPr lang="pl-PL" dirty="0"/>
              <a:t>Decyzji musi dla bezpośredniego skutku spełniać ogólne warunki bezpośredniej skuteczności (jasność, precyzyjność, bezwarunkowość). </a:t>
            </a:r>
          </a:p>
          <a:p>
            <a:endParaRPr lang="pl-PL" dirty="0"/>
          </a:p>
          <a:p>
            <a:endParaRPr lang="pl-PL" dirty="0"/>
          </a:p>
          <a:p>
            <a:endParaRPr lang="en-US" dirty="0"/>
          </a:p>
        </p:txBody>
      </p:sp>
    </p:spTree>
    <p:extLst>
      <p:ext uri="{BB962C8B-B14F-4D97-AF65-F5344CB8AC3E}">
        <p14:creationId xmlns:p14="http://schemas.microsoft.com/office/powerpoint/2010/main" val="23280100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Odpowiedzialność odszkodowawcza</a:t>
            </a:r>
            <a:endParaRPr lang="en-US" dirty="0"/>
          </a:p>
        </p:txBody>
      </p:sp>
      <p:sp>
        <p:nvSpPr>
          <p:cNvPr id="3" name="Content Placeholder 2"/>
          <p:cNvSpPr>
            <a:spLocks noGrp="1"/>
          </p:cNvSpPr>
          <p:nvPr>
            <p:ph idx="1"/>
          </p:nvPr>
        </p:nvSpPr>
        <p:spPr>
          <a:xfrm>
            <a:off x="1974273" y="1683327"/>
            <a:ext cx="9530339" cy="4582391"/>
          </a:xfrm>
        </p:spPr>
        <p:txBody>
          <a:bodyPr>
            <a:normAutofit fontScale="92500" lnSpcReduction="20000"/>
          </a:bodyPr>
          <a:lstStyle/>
          <a:p>
            <a:pPr algn="just"/>
            <a:r>
              <a:rPr lang="pl-PL" dirty="0"/>
              <a:t>Uprawnienie dla jednostek do dochodzenia odszkodowania od państwa członkowskiego, które swoim bezprawnym działaniem lub zaniechaniem spowodowało szkodę po stronie tejże jednostki.</a:t>
            </a:r>
          </a:p>
          <a:p>
            <a:pPr algn="just"/>
            <a:r>
              <a:rPr lang="pl-PL" dirty="0"/>
              <a:t>Zasada sformułowana w orzeczeniu TSUE w sprawach C-6/90 i C-9/90 </a:t>
            </a:r>
            <a:r>
              <a:rPr lang="pl-PL" dirty="0" err="1"/>
              <a:t>Francovich</a:t>
            </a:r>
            <a:r>
              <a:rPr lang="pl-PL" dirty="0"/>
              <a:t> i </a:t>
            </a:r>
            <a:r>
              <a:rPr lang="pl-PL" dirty="0" err="1"/>
              <a:t>Bonifaci</a:t>
            </a:r>
            <a:r>
              <a:rPr lang="pl-PL" dirty="0"/>
              <a:t> i in. v. Włochy – niedopełnienie przez Włochy obowiązku implementacji dyrektywy przewidującej ochronę pracowników w razie niewypłacalności pracodawcy.</a:t>
            </a:r>
          </a:p>
          <a:p>
            <a:pPr algn="just"/>
            <a:r>
              <a:rPr lang="pl-PL" dirty="0"/>
              <a:t>Do obowiązków sądów krajowych należy ochrona uprawnień jednostek oraz zapewnienie pełnej skuteczności tych uprawnień w krajowym porządku prawnym. Pełna skuteczność PUE byłaby ograniczona, gdyby jednostki nie mogły uzyskać odszkodowania, gdy ich prawa są naruszane w wyniku złamania prawa unijnego przez państwo.</a:t>
            </a:r>
          </a:p>
          <a:p>
            <a:r>
              <a:rPr lang="pl-PL" dirty="0"/>
              <a:t>Przesłanki odpowiedzialności:</a:t>
            </a:r>
          </a:p>
          <a:p>
            <a:pPr marL="800100" lvl="1" indent="-342900">
              <a:buFont typeface="+mj-lt"/>
              <a:buAutoNum type="arabicPeriod"/>
            </a:pPr>
            <a:r>
              <a:rPr lang="pl-PL" dirty="0"/>
              <a:t>Przyznanie praw jednostkom przez dyrektywę,</a:t>
            </a:r>
          </a:p>
          <a:p>
            <a:pPr marL="800100" lvl="1" indent="-342900">
              <a:buFont typeface="+mj-lt"/>
              <a:buAutoNum type="arabicPeriod"/>
            </a:pPr>
            <a:r>
              <a:rPr lang="pl-PL" dirty="0"/>
              <a:t>Możliwość ustalenia treści uprawnień na podstawie przepisów dyrektywy,</a:t>
            </a:r>
          </a:p>
          <a:p>
            <a:pPr marL="800100" lvl="1" indent="-342900">
              <a:buFont typeface="+mj-lt"/>
              <a:buAutoNum type="arabicPeriod"/>
            </a:pPr>
            <a:r>
              <a:rPr lang="pl-PL" dirty="0"/>
              <a:t>Związek przyczynowy między naruszeniem obowiązku przez państwo a szkodą poniesioną przez jednostkę.</a:t>
            </a:r>
            <a:endParaRPr lang="en-US" dirty="0"/>
          </a:p>
        </p:txBody>
      </p:sp>
    </p:spTree>
    <p:extLst>
      <p:ext uri="{BB962C8B-B14F-4D97-AF65-F5344CB8AC3E}">
        <p14:creationId xmlns:p14="http://schemas.microsoft.com/office/powerpoint/2010/main" val="13208369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Kazus – skuteczność dyrektywy</a:t>
            </a:r>
            <a:endParaRPr lang="en-US"/>
          </a:p>
        </p:txBody>
      </p:sp>
      <p:sp>
        <p:nvSpPr>
          <p:cNvPr id="3" name="Content Placeholder 2"/>
          <p:cNvSpPr>
            <a:spLocks noGrp="1"/>
          </p:cNvSpPr>
          <p:nvPr>
            <p:ph idx="1"/>
          </p:nvPr>
        </p:nvSpPr>
        <p:spPr>
          <a:xfrm>
            <a:off x="228600" y="1371599"/>
            <a:ext cx="11679382" cy="5195455"/>
          </a:xfrm>
        </p:spPr>
        <p:txBody>
          <a:bodyPr>
            <a:normAutofit fontScale="92500" lnSpcReduction="10000"/>
          </a:bodyPr>
          <a:lstStyle/>
          <a:p>
            <a:r>
              <a:rPr lang="pl-PL" dirty="0"/>
              <a:t>W grudniu 2008 r. PE wraz z Radą przyjęły dyrektywę tworzącą nowe uprawnienia konsumenckie w zakresie umów zawieranych z podmiotami gospodarczymi. Zważywszy na fakt,  iż kwestie objęte zakresem dyrektywy należą do materii, w których kompetencje UE są dzielone z państwami członkowskimi wspomniane instytucje stosując zasadę pomocniczości podjęły regulacje mające na celu jedynie minimalną harmonizację prawa krajowego państw członkowskich. Z tego względu szereg przepisów dyrektywy ma bardzo ogólny charakter. Zgodnie z postanowieniami dyrektywy jednakowy dla wszystkich państw termin implementacji do prawa krajowego ustalono na dzień 30.06.2010 r. W dniu 3.07.2010 r. „</a:t>
            </a:r>
            <a:r>
              <a:rPr lang="pl-PL" dirty="0" err="1"/>
              <a:t>Contractalis</a:t>
            </a:r>
            <a:r>
              <a:rPr lang="pl-PL" dirty="0"/>
              <a:t>” będący obywatelem państwa członkowskiego „</a:t>
            </a:r>
            <a:r>
              <a:rPr lang="pl-PL" dirty="0" err="1"/>
              <a:t>Palicos</a:t>
            </a:r>
            <a:r>
              <a:rPr lang="pl-PL" dirty="0"/>
              <a:t>” postanowił zawrzeć umowę ze spółką „</a:t>
            </a:r>
            <a:r>
              <a:rPr lang="pl-PL" dirty="0" err="1"/>
              <a:t>Artistic</a:t>
            </a:r>
            <a:r>
              <a:rPr lang="pl-PL" dirty="0"/>
              <a:t>” będącą w 60% własnością skarbu państwa „</a:t>
            </a:r>
            <a:r>
              <a:rPr lang="pl-PL" dirty="0" err="1"/>
              <a:t>Palicos</a:t>
            </a:r>
            <a:r>
              <a:rPr lang="pl-PL" dirty="0"/>
              <a:t>”. Już po zawarciu umowy „</a:t>
            </a:r>
            <a:r>
              <a:rPr lang="pl-PL" dirty="0" err="1"/>
              <a:t>Contractalis</a:t>
            </a:r>
            <a:r>
              <a:rPr lang="pl-PL" dirty="0"/>
              <a:t>” stwierdził, że umowa nie spełnia wszystkich wymogów przewidzianych w postanowieniach dyrektywy. W szczególności dotyczyło to warunków zawarcia umowy, wysokości opłat manipulacyjnych oraz procedury rozwiązania umowy. „</a:t>
            </a:r>
            <a:r>
              <a:rPr lang="pl-PL" dirty="0" err="1"/>
              <a:t>Contractalis</a:t>
            </a:r>
            <a:r>
              <a:rPr lang="pl-PL" dirty="0"/>
              <a:t>” bezskutecznie wezwał spółkę „</a:t>
            </a:r>
            <a:r>
              <a:rPr lang="pl-PL" dirty="0" err="1"/>
              <a:t>Artistic</a:t>
            </a:r>
            <a:r>
              <a:rPr lang="pl-PL" dirty="0"/>
              <a:t>” do dokonania odpowiednich zmian w postanowieniach umowy. Biorąc pod uwagę postanowienia dyrektywy „</a:t>
            </a:r>
            <a:r>
              <a:rPr lang="pl-PL" dirty="0" err="1"/>
              <a:t>Contractalis</a:t>
            </a:r>
            <a:r>
              <a:rPr lang="pl-PL" dirty="0"/>
              <a:t>” wniósł do sądu krajowego powództwo o unieważnienie umowy.</a:t>
            </a:r>
          </a:p>
          <a:p>
            <a:r>
              <a:rPr lang="pl-PL" dirty="0"/>
              <a:t>Czy „</a:t>
            </a:r>
            <a:r>
              <a:rPr lang="pl-PL" dirty="0" err="1"/>
              <a:t>Contractali</a:t>
            </a:r>
            <a:r>
              <a:rPr lang="pl-PL" dirty="0"/>
              <a:t>” może powołać się na postanowienia dyrektywy?</a:t>
            </a:r>
          </a:p>
          <a:p>
            <a:r>
              <a:rPr lang="pl-PL" dirty="0"/>
              <a:t>Czy sytuacja byłaby odmienna gdyby „</a:t>
            </a:r>
            <a:r>
              <a:rPr lang="pl-PL" dirty="0" err="1"/>
              <a:t>Artistic</a:t>
            </a:r>
            <a:r>
              <a:rPr lang="pl-PL" dirty="0"/>
              <a:t>” było w 100 % własnością podmiotów prywatnych?</a:t>
            </a:r>
          </a:p>
          <a:p>
            <a:r>
              <a:rPr lang="pl-PL" dirty="0"/>
              <a:t>Czy sytuacja byłaby odmienna, gdyby umowa została zawarta 20.06.2010 r.?</a:t>
            </a:r>
          </a:p>
          <a:p>
            <a:r>
              <a:rPr lang="pl-PL" dirty="0"/>
              <a:t>Czy sytuacja byłaby odmienna gdyby dyrektywa została częściowo wdrożona do prawa krajowego państwa „</a:t>
            </a:r>
            <a:r>
              <a:rPr lang="pl-PL" dirty="0" err="1"/>
              <a:t>Palicos</a:t>
            </a:r>
            <a:r>
              <a:rPr lang="pl-PL" dirty="0"/>
              <a:t>”?</a:t>
            </a:r>
            <a:endParaRPr lang="en-US" dirty="0"/>
          </a:p>
        </p:txBody>
      </p:sp>
    </p:spTree>
    <p:extLst>
      <p:ext uri="{BB962C8B-B14F-4D97-AF65-F5344CB8AC3E}">
        <p14:creationId xmlns:p14="http://schemas.microsoft.com/office/powerpoint/2010/main" val="7557300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Kazus 2 - rozporządzenie</a:t>
            </a:r>
            <a:endParaRPr lang="en-US"/>
          </a:p>
        </p:txBody>
      </p:sp>
      <p:sp>
        <p:nvSpPr>
          <p:cNvPr id="3" name="Content Placeholder 2"/>
          <p:cNvSpPr>
            <a:spLocks noGrp="1"/>
          </p:cNvSpPr>
          <p:nvPr>
            <p:ph idx="1"/>
          </p:nvPr>
        </p:nvSpPr>
        <p:spPr>
          <a:xfrm>
            <a:off x="779318" y="1652156"/>
            <a:ext cx="10725294" cy="4748644"/>
          </a:xfrm>
        </p:spPr>
        <p:txBody>
          <a:bodyPr>
            <a:normAutofit/>
          </a:bodyPr>
          <a:lstStyle/>
          <a:p>
            <a:r>
              <a:rPr lang="pl-PL" sz="2000" dirty="0"/>
              <a:t>Państwo członkowskie dokonało implementacji do prawa krajowego postanowień rozporządzenia PE i Radu UE. Właściwy instrument prawa krajowego modyfikował jednak uprawnienia osób fizycznych przyznane na mocy rozporządzenia, co w praktyce oznaczało ich ograniczenie. W związku z tym pani Grażyna, obywatelka innego państwa członkowskiego, nie mogła skorzystać z praw jej przysługujących na mocy rozporządzenia. Postanowiła jednak powołać się na przepisy rozporządzenia w toku procedury sądowej przed sądem krajowym tego państwa członkowskiego.</a:t>
            </a:r>
          </a:p>
          <a:p>
            <a:r>
              <a:rPr lang="pl-PL" sz="2000" dirty="0"/>
              <a:t>Czy pani Grażyna może powołać się na postanowienia rozporządzenia przed sądem krajowym?</a:t>
            </a:r>
          </a:p>
          <a:p>
            <a:r>
              <a:rPr lang="pl-PL" sz="2000" dirty="0"/>
              <a:t>Czu państwo członkowskie może powielać postanowienia rozporządzeń do prawa krajowego?</a:t>
            </a:r>
          </a:p>
          <a:p>
            <a:r>
              <a:rPr lang="pl-PL" sz="2000" dirty="0"/>
              <a:t>Czy pani Grażyna może powołać się na postanowienia wobec prywatnego podmiotu?</a:t>
            </a:r>
            <a:endParaRPr lang="en-US" sz="2000" dirty="0"/>
          </a:p>
        </p:txBody>
      </p:sp>
    </p:spTree>
    <p:extLst>
      <p:ext uri="{BB962C8B-B14F-4D97-AF65-F5344CB8AC3E}">
        <p14:creationId xmlns:p14="http://schemas.microsoft.com/office/powerpoint/2010/main" val="16421087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59759777"/>
              </p:ext>
            </p:extLst>
          </p:nvPr>
        </p:nvGraphicFramePr>
        <p:xfrm>
          <a:off x="1133476" y="714376"/>
          <a:ext cx="10256836" cy="5741154"/>
        </p:xfrm>
        <a:graphic>
          <a:graphicData uri="http://schemas.openxmlformats.org/drawingml/2006/table">
            <a:tbl>
              <a:tblPr firstRow="1" firstCol="1" bandRow="1">
                <a:tableStyleId>{5C22544A-7EE6-4342-B048-85BDC9FD1C3A}</a:tableStyleId>
              </a:tblPr>
              <a:tblGrid>
                <a:gridCol w="1543049">
                  <a:extLst>
                    <a:ext uri="{9D8B030D-6E8A-4147-A177-3AD203B41FA5}">
                      <a16:colId xmlns:a16="http://schemas.microsoft.com/office/drawing/2014/main" val="20000"/>
                    </a:ext>
                  </a:extLst>
                </a:gridCol>
                <a:gridCol w="8713787">
                  <a:extLst>
                    <a:ext uri="{9D8B030D-6E8A-4147-A177-3AD203B41FA5}">
                      <a16:colId xmlns:a16="http://schemas.microsoft.com/office/drawing/2014/main" val="20001"/>
                    </a:ext>
                  </a:extLst>
                </a:gridCol>
              </a:tblGrid>
              <a:tr h="345801">
                <a:tc>
                  <a:txBody>
                    <a:bodyPr/>
                    <a:lstStyle/>
                    <a:p>
                      <a:pPr algn="just">
                        <a:lnSpc>
                          <a:spcPct val="107000"/>
                        </a:lnSpc>
                        <a:spcAft>
                          <a:spcPts val="0"/>
                        </a:spcAft>
                      </a:pPr>
                      <a:r>
                        <a:rPr lang="pl-PL" sz="1400" dirty="0">
                          <a:effectLst/>
                        </a:rPr>
                        <a:t>Rodzaj aktu</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just">
                        <a:lnSpc>
                          <a:spcPct val="107000"/>
                        </a:lnSpc>
                        <a:spcAft>
                          <a:spcPts val="0"/>
                        </a:spcAft>
                      </a:pPr>
                      <a:r>
                        <a:rPr lang="pl-PL" sz="1400" dirty="0">
                          <a:effectLst/>
                        </a:rPr>
                        <a:t>Opis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extLst>
                  <a:ext uri="{0D108BD9-81ED-4DB2-BD59-A6C34878D82A}">
                    <a16:rowId xmlns:a16="http://schemas.microsoft.com/office/drawing/2014/main" val="10000"/>
                  </a:ext>
                </a:extLst>
              </a:tr>
              <a:tr h="489690">
                <a:tc>
                  <a:txBody>
                    <a:bodyPr/>
                    <a:lstStyle/>
                    <a:p>
                      <a:pPr algn="ctr">
                        <a:lnSpc>
                          <a:spcPct val="107000"/>
                        </a:lnSpc>
                        <a:spcAft>
                          <a:spcPts val="0"/>
                        </a:spcAft>
                      </a:pPr>
                      <a:r>
                        <a:rPr lang="pl-PL" sz="1400" dirty="0">
                          <a:effectLst/>
                        </a:rPr>
                        <a:t>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just">
                        <a:lnSpc>
                          <a:spcPct val="107000"/>
                        </a:lnSpc>
                        <a:spcAft>
                          <a:spcPts val="0"/>
                        </a:spcAft>
                      </a:pPr>
                      <a:r>
                        <a:rPr lang="pl-PL" sz="1600" dirty="0">
                          <a:effectLst/>
                        </a:rPr>
                        <a:t>Nie mają mocy wiążącej, zawierają określone oceny, często stosowane w postępowaniu między instytucjami i organami wspólnot.</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extLst>
                  <a:ext uri="{0D108BD9-81ED-4DB2-BD59-A6C34878D82A}">
                    <a16:rowId xmlns:a16="http://schemas.microsoft.com/office/drawing/2014/main" val="10001"/>
                  </a:ext>
                </a:extLst>
              </a:tr>
              <a:tr h="1243516">
                <a:tc>
                  <a:txBody>
                    <a:bodyPr/>
                    <a:lstStyle/>
                    <a:p>
                      <a:pPr algn="ctr">
                        <a:lnSpc>
                          <a:spcPct val="107000"/>
                        </a:lnSpc>
                        <a:spcAft>
                          <a:spcPts val="0"/>
                        </a:spcAft>
                      </a:pPr>
                      <a:r>
                        <a:rPr lang="pl-PL" sz="1400" dirty="0">
                          <a:effectLst/>
                        </a:rPr>
                        <a:t>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just">
                        <a:lnSpc>
                          <a:spcPct val="107000"/>
                        </a:lnSpc>
                        <a:spcAft>
                          <a:spcPts val="0"/>
                        </a:spcAft>
                      </a:pPr>
                      <a:r>
                        <a:rPr lang="pl-PL" sz="1600">
                          <a:effectLst/>
                        </a:rPr>
                        <a:t>Mają charakter wiążący, zaś adresatami mogą być wyłącznie państwa członkowskie UE. Wiążą wyłącznie co do rezultatu, państwo członkowskie ma swobodę wyboru formy i środków implementacji. Podlegają ogłoszeniu w Dzienniku Urzędowym UE. Obowiązek transpozycji jest jednym z podstawowych obowiązków ciążących na państwach członkowskich, w świetle art. 4 TUE, który ustanawia tzw. zasadę lojalności.</a:t>
                      </a:r>
                      <a:endParaRPr lang="pl-PL" sz="16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extLst>
                  <a:ext uri="{0D108BD9-81ED-4DB2-BD59-A6C34878D82A}">
                    <a16:rowId xmlns:a16="http://schemas.microsoft.com/office/drawing/2014/main" val="10002"/>
                  </a:ext>
                </a:extLst>
              </a:tr>
              <a:tr h="491438">
                <a:tc>
                  <a:txBody>
                    <a:bodyPr/>
                    <a:lstStyle/>
                    <a:p>
                      <a:pPr algn="ctr">
                        <a:lnSpc>
                          <a:spcPct val="107000"/>
                        </a:lnSpc>
                        <a:spcAft>
                          <a:spcPts val="0"/>
                        </a:spcAft>
                      </a:pPr>
                      <a:r>
                        <a:rPr lang="pl-PL" sz="1400" dirty="0">
                          <a:effectLst/>
                        </a:rPr>
                        <a:t>? </a:t>
                      </a:r>
                    </a:p>
                    <a:p>
                      <a:pPr algn="ctr">
                        <a:lnSpc>
                          <a:spcPct val="107000"/>
                        </a:lnSpc>
                        <a:spcAft>
                          <a:spcPts val="0"/>
                        </a:spcAft>
                      </a:pP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just">
                        <a:lnSpc>
                          <a:spcPct val="107000"/>
                        </a:lnSpc>
                        <a:spcAft>
                          <a:spcPts val="0"/>
                        </a:spcAft>
                      </a:pPr>
                      <a:r>
                        <a:rPr lang="pl-PL" sz="1600">
                          <a:effectLst/>
                        </a:rPr>
                        <a:t>Nie mają mocy wiążącej, sugerują podjęcie określonych działań.</a:t>
                      </a:r>
                      <a:endParaRPr lang="pl-PL" sz="16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extLst>
                  <a:ext uri="{0D108BD9-81ED-4DB2-BD59-A6C34878D82A}">
                    <a16:rowId xmlns:a16="http://schemas.microsoft.com/office/drawing/2014/main" val="10003"/>
                  </a:ext>
                </a:extLst>
              </a:tr>
              <a:tr h="1243516">
                <a:tc>
                  <a:txBody>
                    <a:bodyPr/>
                    <a:lstStyle/>
                    <a:p>
                      <a:pPr algn="ctr">
                        <a:lnSpc>
                          <a:spcPct val="107000"/>
                        </a:lnSpc>
                        <a:spcAft>
                          <a:spcPts val="0"/>
                        </a:spcAft>
                      </a:pPr>
                      <a:r>
                        <a:rPr lang="pl-PL" sz="1400" dirty="0">
                          <a:effectLst/>
                        </a:rPr>
                        <a:t>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just">
                        <a:lnSpc>
                          <a:spcPct val="107000"/>
                        </a:lnSpc>
                        <a:spcAft>
                          <a:spcPts val="0"/>
                        </a:spcAft>
                      </a:pPr>
                      <a:r>
                        <a:rPr lang="pl-PL" sz="1600">
                          <a:effectLst/>
                        </a:rPr>
                        <a:t>Swoim charakterem odpowiadają decyzjom wydawanym w polskim porządku prawnym. Mają charakter indywidualny i konkretny co oznacza, że każda z nich jest skierowana do ściśle określonego grona adresatów i dotyczą ściśle określonych spraw / sytuacji. Adresatami są przede wszystkim państwa członkowskie lub osoby prawne / fizyczne, dla których mają one charakter wiążący.</a:t>
                      </a:r>
                      <a:endParaRPr lang="pl-PL" sz="16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extLst>
                  <a:ext uri="{0D108BD9-81ED-4DB2-BD59-A6C34878D82A}">
                    <a16:rowId xmlns:a16="http://schemas.microsoft.com/office/drawing/2014/main" val="10004"/>
                  </a:ext>
                </a:extLst>
              </a:tr>
              <a:tr h="1494791">
                <a:tc>
                  <a:txBody>
                    <a:bodyPr/>
                    <a:lstStyle/>
                    <a:p>
                      <a:pPr algn="ctr">
                        <a:lnSpc>
                          <a:spcPct val="107000"/>
                        </a:lnSpc>
                        <a:spcAft>
                          <a:spcPts val="0"/>
                        </a:spcAft>
                      </a:pPr>
                      <a:r>
                        <a:rPr lang="pl-PL" sz="1400" dirty="0">
                          <a:effectLst/>
                        </a:rPr>
                        <a:t>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just">
                        <a:lnSpc>
                          <a:spcPct val="107000"/>
                        </a:lnSpc>
                        <a:spcAft>
                          <a:spcPts val="0"/>
                        </a:spcAft>
                      </a:pPr>
                      <a:r>
                        <a:rPr lang="pl-PL" sz="1600" dirty="0">
                          <a:effectLst/>
                        </a:rPr>
                        <a:t>Pełnią rolę ujednolicającą przepisy prawa w krajach wspólnotowych UE, mają charakter wiążący, zasięg ogólny (adresatami mogą być zarówno państwa, jak i jednostki) oraz abstrakcyjny (dotyczą nieokreślonej liczby przypadków / sytuacji). Podlegają ogłoszeniu w Dzienniku Urzędowym UE. Obowiązują bezpośrednio, to znaczy, że nie wymagana jest dodatkowo transpozycja zawartego w rozporządzeniach prawa do krajowych porządków prawnych ani inne dodatkowe działanie legislacyjne.</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831445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Na kolejne zajęcia</a:t>
            </a:r>
            <a:endParaRPr lang="en-US" dirty="0"/>
          </a:p>
        </p:txBody>
      </p:sp>
      <p:sp>
        <p:nvSpPr>
          <p:cNvPr id="3" name="Content Placeholder 2"/>
          <p:cNvSpPr>
            <a:spLocks noGrp="1"/>
          </p:cNvSpPr>
          <p:nvPr>
            <p:ph idx="1"/>
          </p:nvPr>
        </p:nvSpPr>
        <p:spPr/>
        <p:txBody>
          <a:bodyPr/>
          <a:lstStyle/>
          <a:p>
            <a:r>
              <a:rPr lang="pl-PL" dirty="0"/>
              <a:t>System instytucjonalny UE (przede wszystkim Rada, Rada Unii Europejskiej, Komisja, TSUE) – proszę zwrócić uwagę na:</a:t>
            </a:r>
          </a:p>
          <a:p>
            <a:pPr lvl="1"/>
            <a:r>
              <a:rPr lang="pl-PL" dirty="0"/>
              <a:t>Kompetencje</a:t>
            </a:r>
          </a:p>
          <a:p>
            <a:pPr lvl="1"/>
            <a:r>
              <a:rPr lang="pl-PL" dirty="0"/>
              <a:t>Skład </a:t>
            </a:r>
          </a:p>
          <a:p>
            <a:pPr lvl="1"/>
            <a:r>
              <a:rPr lang="pl-PL" dirty="0"/>
              <a:t>Ponadnarodowość</a:t>
            </a:r>
          </a:p>
          <a:p>
            <a:pPr lvl="1"/>
            <a:r>
              <a:rPr lang="pl-PL" dirty="0"/>
              <a:t>Sposób podejmowania decyzji</a:t>
            </a:r>
          </a:p>
          <a:p>
            <a:r>
              <a:rPr lang="pl-PL"/>
              <a:t>Postępowania przez TSUE</a:t>
            </a:r>
            <a:endParaRPr lang="pl-PL" dirty="0"/>
          </a:p>
          <a:p>
            <a:pPr lvl="1"/>
            <a:endParaRPr lang="en-US" dirty="0"/>
          </a:p>
        </p:txBody>
      </p:sp>
    </p:spTree>
    <p:extLst>
      <p:ext uri="{BB962C8B-B14F-4D97-AF65-F5344CB8AC3E}">
        <p14:creationId xmlns:p14="http://schemas.microsoft.com/office/powerpoint/2010/main" val="3699454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Object 64" hidden="1"/>
          <p:cNvGraphicFramePr>
            <a:graphicFrameLocks noChangeAspect="1"/>
          </p:cNvGraphicFramePr>
          <p:nvPr>
            <p:custDataLst>
              <p:tags r:id="rId2"/>
            </p:custDataLst>
            <p:extLst/>
          </p:nvPr>
        </p:nvGraphicFramePr>
        <p:xfrm>
          <a:off x="1525589" y="1589"/>
          <a:ext cx="1587" cy="1587"/>
        </p:xfrm>
        <a:graphic>
          <a:graphicData uri="http://schemas.openxmlformats.org/presentationml/2006/ole">
            <mc:AlternateContent xmlns:mc="http://schemas.openxmlformats.org/markup-compatibility/2006">
              <mc:Choice xmlns:v="urn:schemas-microsoft-com:vml" Requires="v">
                <p:oleObj spid="_x0000_s3090"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25589" y="1589"/>
                        <a:ext cx="1587" cy="1587"/>
                      </a:xfrm>
                      <a:prstGeom prst="rect">
                        <a:avLst/>
                      </a:prstGeom>
                    </p:spPr>
                  </p:pic>
                </p:oleObj>
              </mc:Fallback>
            </mc:AlternateContent>
          </a:graphicData>
        </a:graphic>
      </p:graphicFrame>
      <p:sp>
        <p:nvSpPr>
          <p:cNvPr id="86" name="Title 1"/>
          <p:cNvSpPr>
            <a:spLocks noGrp="1"/>
          </p:cNvSpPr>
          <p:nvPr>
            <p:ph type="title"/>
          </p:nvPr>
        </p:nvSpPr>
        <p:spPr>
          <a:xfrm>
            <a:off x="1981200" y="741253"/>
            <a:ext cx="8229600" cy="525462"/>
          </a:xfrm>
        </p:spPr>
        <p:txBody>
          <a:bodyPr vert="horz" lIns="0" tIns="0" rIns="0" bIns="0" rtlCol="0" anchor="t" anchorCtr="0">
            <a:noAutofit/>
          </a:bodyPr>
          <a:lstStyle/>
          <a:p>
            <a:r>
              <a:rPr lang="pl-PL" sz="2000" dirty="0">
                <a:solidFill>
                  <a:schemeClr val="tx1"/>
                </a:solidFill>
                <a:latin typeface="EYInterstate" panose="02000503020000020004" pitchFamily="2" charset="0"/>
                <a:sym typeface="EYInterstate Light"/>
              </a:rPr>
              <a:t>Podmiotowość prawna Unii Europejskiej</a:t>
            </a:r>
          </a:p>
        </p:txBody>
      </p:sp>
      <p:sp>
        <p:nvSpPr>
          <p:cNvPr id="2" name="Content Placeholder 1"/>
          <p:cNvSpPr>
            <a:spLocks noGrp="1"/>
          </p:cNvSpPr>
          <p:nvPr>
            <p:ph idx="1"/>
          </p:nvPr>
        </p:nvSpPr>
        <p:spPr>
          <a:xfrm>
            <a:off x="771524" y="2121408"/>
            <a:ext cx="5181601" cy="4050792"/>
          </a:xfrm>
        </p:spPr>
        <p:txBody>
          <a:bodyPr>
            <a:normAutofit/>
          </a:bodyPr>
          <a:lstStyle/>
          <a:p>
            <a:pPr marL="388620" indent="-182880" defTabSz="914400">
              <a:lnSpc>
                <a:spcPct val="85000"/>
              </a:lnSpc>
              <a:spcBef>
                <a:spcPts val="600"/>
              </a:spcBef>
              <a:buClr>
                <a:schemeClr val="accent1">
                  <a:lumMod val="75000"/>
                </a:schemeClr>
              </a:buClr>
              <a:buSzPct val="85000"/>
              <a:buFont typeface="Wingdings" pitchFamily="2" charset="2"/>
              <a:buChar char="§"/>
            </a:pPr>
            <a:r>
              <a:rPr lang="pl-PL" sz="1600" dirty="0">
                <a:solidFill>
                  <a:schemeClr val="tx1"/>
                </a:solidFill>
                <a:latin typeface="Calibri" panose="020F0502020204030204" pitchFamily="34" charset="0"/>
                <a:cs typeface="Calibri" panose="020F0502020204030204" pitchFamily="34" charset="0"/>
              </a:rPr>
              <a:t>Struktura filarowa</a:t>
            </a:r>
          </a:p>
          <a:p>
            <a:pPr marL="388620" indent="-182880" defTabSz="914400">
              <a:lnSpc>
                <a:spcPct val="85000"/>
              </a:lnSpc>
              <a:spcBef>
                <a:spcPts val="600"/>
              </a:spcBef>
              <a:buClr>
                <a:schemeClr val="accent1">
                  <a:lumMod val="75000"/>
                </a:schemeClr>
              </a:buClr>
              <a:buSzPct val="85000"/>
              <a:buFont typeface="Wingdings" pitchFamily="2" charset="2"/>
              <a:buChar char="§"/>
            </a:pPr>
            <a:r>
              <a:rPr lang="pl-PL" sz="1600" dirty="0">
                <a:solidFill>
                  <a:schemeClr val="tx1"/>
                </a:solidFill>
                <a:latin typeface="Calibri" panose="020F0502020204030204" pitchFamily="34" charset="0"/>
                <a:cs typeface="Calibri" panose="020F0502020204030204" pitchFamily="34" charset="0"/>
              </a:rPr>
              <a:t>Niepewność co do podmiotowości prawnej UE</a:t>
            </a:r>
          </a:p>
          <a:p>
            <a:pPr marL="388620" indent="-182880" defTabSz="914400">
              <a:lnSpc>
                <a:spcPct val="85000"/>
              </a:lnSpc>
              <a:spcBef>
                <a:spcPts val="600"/>
              </a:spcBef>
              <a:buClr>
                <a:schemeClr val="accent1">
                  <a:lumMod val="75000"/>
                </a:schemeClr>
              </a:buClr>
              <a:buSzPct val="85000"/>
              <a:buFont typeface="Wingdings" pitchFamily="2" charset="2"/>
              <a:buChar char="§"/>
            </a:pPr>
            <a:r>
              <a:rPr lang="pl-PL" sz="1600" dirty="0">
                <a:solidFill>
                  <a:schemeClr val="tx1"/>
                </a:solidFill>
                <a:latin typeface="Calibri" panose="020F0502020204030204" pitchFamily="34" charset="0"/>
                <a:cs typeface="Calibri" panose="020F0502020204030204" pitchFamily="34" charset="0"/>
              </a:rPr>
              <a:t>Traktat ustanowił Unię Europejską (UE) opartą na 3 filarach: Wspólnota Europejska, Europejska Wspólnota Węgla i Stali i </a:t>
            </a:r>
            <a:r>
              <a:rPr lang="pl-PL" sz="1600" dirty="0" err="1">
                <a:solidFill>
                  <a:schemeClr val="tx1"/>
                </a:solidFill>
                <a:latin typeface="Calibri" panose="020F0502020204030204" pitchFamily="34" charset="0"/>
                <a:cs typeface="Calibri" panose="020F0502020204030204" pitchFamily="34" charset="0"/>
              </a:rPr>
              <a:t>Euratom</a:t>
            </a:r>
            <a:r>
              <a:rPr lang="pl-PL" sz="1600" dirty="0">
                <a:solidFill>
                  <a:schemeClr val="tx1"/>
                </a:solidFill>
                <a:latin typeface="Calibri" panose="020F0502020204030204" pitchFamily="34" charset="0"/>
                <a:cs typeface="Calibri" panose="020F0502020204030204" pitchFamily="34" charset="0"/>
              </a:rPr>
              <a:t>, Wspólna polityka zagraniczna </a:t>
            </a:r>
            <a:r>
              <a:rPr lang="pl-PL" sz="1600" dirty="0">
                <a:latin typeface="Calibri" panose="020F0502020204030204" pitchFamily="34" charset="0"/>
                <a:cs typeface="Calibri" panose="020F0502020204030204" pitchFamily="34" charset="0"/>
              </a:rPr>
              <a:t>i bezpieczeństwa (</a:t>
            </a:r>
            <a:r>
              <a:rPr lang="pl-PL" sz="1600" dirty="0" err="1">
                <a:latin typeface="Calibri" panose="020F0502020204030204" pitchFamily="34" charset="0"/>
                <a:cs typeface="Calibri" panose="020F0502020204030204" pitchFamily="34" charset="0"/>
              </a:rPr>
              <a:t>WPZiB</a:t>
            </a:r>
            <a:r>
              <a:rPr lang="pl-PL" sz="1600" dirty="0">
                <a:latin typeface="Calibri" panose="020F0502020204030204" pitchFamily="34" charset="0"/>
                <a:cs typeface="Calibri" panose="020F0502020204030204" pitchFamily="34" charset="0"/>
              </a:rPr>
              <a:t>) współpraca policyjna i sądowa w sprawach karnych (integracja w działaniach I filaru, i współpraca międzyrządowa w ramach II i IIII filaru.</a:t>
            </a:r>
          </a:p>
          <a:p>
            <a:pPr marL="388620">
              <a:lnSpc>
                <a:spcPct val="85000"/>
              </a:lnSpc>
              <a:spcAft>
                <a:spcPts val="600"/>
              </a:spcAft>
            </a:pPr>
            <a:endParaRPr lang="pl-PL" sz="1600" dirty="0">
              <a:latin typeface="Calibri" panose="020F0502020204030204" pitchFamily="34" charset="0"/>
              <a:cs typeface="Calibri" panose="020F0502020204030204" pitchFamily="34" charset="0"/>
            </a:endParaRPr>
          </a:p>
          <a:p>
            <a:pPr marL="388620">
              <a:lnSpc>
                <a:spcPct val="85000"/>
              </a:lnSpc>
              <a:spcAft>
                <a:spcPts val="600"/>
              </a:spcAft>
            </a:pPr>
            <a:endParaRPr lang="pl-PL" sz="1600" dirty="0">
              <a:latin typeface="Calibri" panose="020F0502020204030204" pitchFamily="34" charset="0"/>
              <a:cs typeface="Calibri" panose="020F0502020204030204" pitchFamily="34" charset="0"/>
            </a:endParaRPr>
          </a:p>
          <a:p>
            <a:pPr marL="388620">
              <a:lnSpc>
                <a:spcPct val="85000"/>
              </a:lnSpc>
              <a:spcAft>
                <a:spcPts val="600"/>
              </a:spcAft>
            </a:pPr>
            <a:endParaRPr lang="en-US" sz="1600"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0"/>
          </p:nvPr>
        </p:nvSpPr>
        <p:spPr/>
        <p:txBody>
          <a:bodyPr/>
          <a:lstStyle/>
          <a:p>
            <a:fld id="{6C3A1F65-A43C-406F-9DCA-0607A2063CB0}" type="datetime1">
              <a:rPr lang="en-US" smtClean="0"/>
              <a:t>3/1/2020</a:t>
            </a:fld>
            <a:endParaRPr lang="en-US" dirty="0"/>
          </a:p>
        </p:txBody>
      </p:sp>
      <p:sp>
        <p:nvSpPr>
          <p:cNvPr id="52" name="AutoShape 17"/>
          <p:cNvSpPr>
            <a:spLocks noChangeAspect="1" noChangeArrowheads="1" noTextEdit="1"/>
          </p:cNvSpPr>
          <p:nvPr/>
        </p:nvSpPr>
        <p:spPr bwMode="auto">
          <a:xfrm>
            <a:off x="6176163" y="2147934"/>
            <a:ext cx="3182937" cy="3170237"/>
          </a:xfrm>
          <a:prstGeom prst="rect">
            <a:avLst/>
          </a:prstGeom>
          <a:noFill/>
          <a:ln w="28575">
            <a:noFill/>
            <a:miter lim="800000"/>
            <a:headEnd/>
            <a:tailEnd/>
          </a:ln>
        </p:spPr>
        <p:txBody>
          <a:bodyPr/>
          <a:lstStyle/>
          <a:p>
            <a:pPr fontAlgn="base">
              <a:spcBef>
                <a:spcPct val="0"/>
              </a:spcBef>
              <a:spcAft>
                <a:spcPct val="50000"/>
              </a:spcAft>
              <a:buClr>
                <a:srgbClr val="FFE600"/>
              </a:buClr>
              <a:buSzPct val="80000"/>
            </a:pPr>
            <a:endParaRPr lang="en-US" sz="900">
              <a:solidFill>
                <a:srgbClr val="000000"/>
              </a:solidFill>
              <a:latin typeface="EYInterstate Light" pitchFamily="2" charset="0"/>
            </a:endParaRPr>
          </a:p>
        </p:txBody>
      </p:sp>
      <p:sp>
        <p:nvSpPr>
          <p:cNvPr id="83" name="Chevron 82"/>
          <p:cNvSpPr/>
          <p:nvPr/>
        </p:nvSpPr>
        <p:spPr bwMode="auto">
          <a:xfrm>
            <a:off x="1304926" y="1394390"/>
            <a:ext cx="4648200" cy="621917"/>
          </a:xfrm>
          <a:prstGeom prst="chevron">
            <a:avLst>
              <a:gd name="adj" fmla="val 22771"/>
            </a:avLst>
          </a:prstGeom>
          <a:solidFill>
            <a:srgbClr val="808080"/>
          </a:solidFill>
          <a:ln w="19050" cap="flat" cmpd="sng" algn="ctr">
            <a:solidFill>
              <a:schemeClr val="accent1">
                <a:lumMod val="75000"/>
              </a:scheme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lvl="0" algn="ctr">
              <a:lnSpc>
                <a:spcPct val="93000"/>
              </a:lnSpc>
            </a:pPr>
            <a:r>
              <a:rPr lang="pl-PL" sz="1400" b="1" dirty="0">
                <a:solidFill>
                  <a:schemeClr val="accent2"/>
                </a:solidFill>
                <a:effectLst>
                  <a:outerShdw blurRad="38100" dist="38100" dir="2700000" algn="tl">
                    <a:srgbClr val="000000">
                      <a:alpha val="43137"/>
                    </a:srgbClr>
                  </a:outerShdw>
                </a:effectLst>
                <a:ea typeface="ＭＳ Ｐゴシック" pitchFamily="-107" charset="-128"/>
              </a:rPr>
              <a:t>Traktat z </a:t>
            </a:r>
            <a:r>
              <a:rPr lang="pl-PL" sz="1400" b="1" dirty="0" err="1">
                <a:solidFill>
                  <a:schemeClr val="accent2"/>
                </a:solidFill>
                <a:effectLst>
                  <a:outerShdw blurRad="38100" dist="38100" dir="2700000" algn="tl">
                    <a:srgbClr val="000000">
                      <a:alpha val="43137"/>
                    </a:srgbClr>
                  </a:outerShdw>
                </a:effectLst>
                <a:ea typeface="ＭＳ Ｐゴシック" pitchFamily="-107" charset="-128"/>
              </a:rPr>
              <a:t>Maastrich</a:t>
            </a:r>
            <a:r>
              <a:rPr lang="pl-PL" sz="1400" b="1" dirty="0">
                <a:solidFill>
                  <a:schemeClr val="accent2"/>
                </a:solidFill>
                <a:effectLst>
                  <a:outerShdw blurRad="38100" dist="38100" dir="2700000" algn="tl">
                    <a:srgbClr val="000000">
                      <a:alpha val="43137"/>
                    </a:srgbClr>
                  </a:outerShdw>
                </a:effectLst>
                <a:ea typeface="ＭＳ Ｐゴシック" pitchFamily="-107" charset="-128"/>
              </a:rPr>
              <a:t> (1993)</a:t>
            </a:r>
            <a:endParaRPr lang="pl-PL" sz="1400" b="1" dirty="0">
              <a:solidFill>
                <a:schemeClr val="accent2"/>
              </a:solidFill>
            </a:endParaRPr>
          </a:p>
        </p:txBody>
      </p:sp>
      <p:sp>
        <p:nvSpPr>
          <p:cNvPr id="85" name="Chevron 84"/>
          <p:cNvSpPr/>
          <p:nvPr/>
        </p:nvSpPr>
        <p:spPr bwMode="auto">
          <a:xfrm>
            <a:off x="6179126" y="1394390"/>
            <a:ext cx="4536498" cy="621917"/>
          </a:xfrm>
          <a:prstGeom prst="chevron">
            <a:avLst>
              <a:gd name="adj" fmla="val 22771"/>
            </a:avLst>
          </a:prstGeom>
          <a:solidFill>
            <a:srgbClr val="808080"/>
          </a:solidFill>
          <a:ln w="19050" cap="flat" cmpd="sng" algn="ctr">
            <a:solidFill>
              <a:schemeClr val="accent1">
                <a:lumMod val="75000"/>
              </a:scheme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lvl="0" algn="ctr">
              <a:lnSpc>
                <a:spcPct val="93000"/>
              </a:lnSpc>
            </a:pPr>
            <a:r>
              <a:rPr lang="pl-PL" sz="1400" b="1" dirty="0">
                <a:solidFill>
                  <a:srgbClr val="FFE600"/>
                </a:solidFill>
                <a:effectLst>
                  <a:outerShdw blurRad="38100" dist="38100" dir="2700000" algn="tl">
                    <a:srgbClr val="000000">
                      <a:alpha val="43137"/>
                    </a:srgbClr>
                  </a:outerShdw>
                </a:effectLst>
                <a:ea typeface="ＭＳ Ｐゴシック" pitchFamily="-107" charset="-128"/>
              </a:rPr>
              <a:t>Traktat Lizboński (2009)</a:t>
            </a:r>
            <a:endParaRPr lang="pl-PL" sz="1400" b="1" dirty="0">
              <a:solidFill>
                <a:srgbClr val="FFFFFF"/>
              </a:solidFill>
            </a:endParaRPr>
          </a:p>
        </p:txBody>
      </p:sp>
      <p:sp>
        <p:nvSpPr>
          <p:cNvPr id="6" name="TextBox 5"/>
          <p:cNvSpPr txBox="1"/>
          <p:nvPr/>
        </p:nvSpPr>
        <p:spPr>
          <a:xfrm>
            <a:off x="6038850" y="2143982"/>
            <a:ext cx="5257799" cy="5232202"/>
          </a:xfrm>
          <a:prstGeom prst="rect">
            <a:avLst/>
          </a:prstGeom>
          <a:noFill/>
        </p:spPr>
        <p:txBody>
          <a:bodyPr wrap="square" rtlCol="0">
            <a:spAutoFit/>
          </a:bodyPr>
          <a:lstStyle/>
          <a:p>
            <a:pPr marL="388620" indent="-182880">
              <a:buClr>
                <a:schemeClr val="accent1">
                  <a:lumMod val="75000"/>
                </a:schemeClr>
              </a:buClr>
              <a:buSzPct val="85000"/>
              <a:buFont typeface="Wingdings" pitchFamily="2" charset="2"/>
              <a:buChar char="§"/>
            </a:pPr>
            <a:r>
              <a:rPr lang="pl-PL" sz="1600" dirty="0">
                <a:latin typeface="Calibri" panose="020F0502020204030204" pitchFamily="34" charset="0"/>
                <a:cs typeface="Calibri" panose="020F0502020204030204" pitchFamily="34" charset="0"/>
              </a:rPr>
              <a:t>Wprowadzenie wprost w TUE regulacji dot. podmiotowości prawnej UE</a:t>
            </a:r>
          </a:p>
          <a:p>
            <a:pPr marL="388620" indent="-182880">
              <a:buClr>
                <a:schemeClr val="accent1">
                  <a:lumMod val="75000"/>
                </a:schemeClr>
              </a:buClr>
              <a:buSzPct val="85000"/>
              <a:buFont typeface="Wingdings" pitchFamily="2" charset="2"/>
              <a:buChar char="§"/>
            </a:pPr>
            <a:r>
              <a:rPr lang="pl-PL" sz="1600" dirty="0">
                <a:latin typeface="Calibri" panose="020F0502020204030204" pitchFamily="34" charset="0"/>
                <a:cs typeface="Calibri" panose="020F0502020204030204" pitchFamily="34" charset="0"/>
              </a:rPr>
              <a:t>Art. 47 TUE „Unia ma osobowość prawną”.</a:t>
            </a:r>
          </a:p>
          <a:p>
            <a:pPr marL="388620" indent="-182880">
              <a:buClr>
                <a:schemeClr val="accent1">
                  <a:lumMod val="75000"/>
                </a:schemeClr>
              </a:buClr>
              <a:buSzPct val="85000"/>
              <a:buFont typeface="Wingdings" pitchFamily="2" charset="2"/>
              <a:buChar char="§"/>
            </a:pPr>
            <a:r>
              <a:rPr lang="pl-PL" sz="1600" dirty="0">
                <a:latin typeface="Calibri" panose="020F0502020204030204" pitchFamily="34" charset="0"/>
                <a:cs typeface="Calibri" panose="020F0502020204030204" pitchFamily="34" charset="0"/>
              </a:rPr>
              <a:t>Art. 1 TUE „Niniejszym Traktatem Wysokie Umawiające się Strony ustanawiają między sobą Unię Europejską, zwaną dalej "Unią", której Państwa Członkowskie przyznają kompetencje do osiągnięcia ich wspólnych celów. […]. Podstawę Unii stanowi niniejszy Traktat oraz Traktat o funkcjonowaniu Unii Europejskiej (zwane dalej "Traktatami"). Oba te Traktaty mają taką samą moc prawną. Unia zastępuje Wspólnotę Europejską i jest jej następcą prawnym.”</a:t>
            </a:r>
          </a:p>
          <a:p>
            <a:pPr marL="388620" indent="-182880">
              <a:buClr>
                <a:schemeClr val="accent1">
                  <a:lumMod val="75000"/>
                </a:schemeClr>
              </a:buClr>
              <a:buSzPct val="85000"/>
              <a:buFont typeface="Wingdings" pitchFamily="2" charset="2"/>
              <a:buChar char="§"/>
            </a:pPr>
            <a:r>
              <a:rPr lang="pl-PL" sz="1600" dirty="0">
                <a:latin typeface="Calibri" panose="020F0502020204030204" pitchFamily="34" charset="0"/>
                <a:cs typeface="Calibri" panose="020F0502020204030204" pitchFamily="34" charset="0"/>
              </a:rPr>
              <a:t>Unia może z tej racji podpisywać traktaty międzynarodowe w dziedzinach wchodzących w zakres przyznanych jej kompetencji, a także przystępować do organizacji międzynarodowych. Państwa członkowskie mogą podpisywać jedynie te porozumienia międzynarodowe, które są zgodne z prawem UE.</a:t>
            </a:r>
          </a:p>
          <a:p>
            <a:pPr marL="388620" indent="-182880">
              <a:buClr>
                <a:schemeClr val="accent1">
                  <a:lumMod val="75000"/>
                </a:schemeClr>
              </a:buClr>
              <a:buSzPct val="85000"/>
              <a:buFont typeface="Wingdings" pitchFamily="2" charset="2"/>
              <a:buChar char="§"/>
            </a:pPr>
            <a:endParaRPr lang="pl-PL" sz="1600" dirty="0">
              <a:latin typeface="Calibri" panose="020F0502020204030204" pitchFamily="34" charset="0"/>
              <a:cs typeface="Calibri" panose="020F0502020204030204" pitchFamily="34" charset="0"/>
            </a:endParaRPr>
          </a:p>
          <a:p>
            <a:pPr marL="388620" indent="-182880">
              <a:buClr>
                <a:schemeClr val="accent1">
                  <a:lumMod val="75000"/>
                </a:schemeClr>
              </a:buClr>
              <a:buSzPct val="85000"/>
              <a:buFont typeface="Wingdings" pitchFamily="2" charset="2"/>
              <a:buChar char="§"/>
            </a:pPr>
            <a:endParaRPr lang="pl-PL" sz="16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pl-PL" sz="1400" b="1" dirty="0">
              <a:solidFill>
                <a:srgbClr val="000000"/>
              </a:solidFill>
              <a:latin typeface="EYInterstate Light" panose="02000506000000020004" pitchFamily="2" charset="0"/>
            </a:endParaRPr>
          </a:p>
        </p:txBody>
      </p:sp>
      <p:pic>
        <p:nvPicPr>
          <p:cNvPr id="11925" name="Picture 661" descr="Podobny obraz"/>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3475" y="4080521"/>
            <a:ext cx="4094563" cy="2777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7696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Object 64" hidden="1"/>
          <p:cNvGraphicFramePr>
            <a:graphicFrameLocks noChangeAspect="1"/>
          </p:cNvGraphicFramePr>
          <p:nvPr>
            <p:custDataLst>
              <p:tags r:id="rId2"/>
            </p:custDataLst>
            <p:extLst/>
          </p:nvPr>
        </p:nvGraphicFramePr>
        <p:xfrm>
          <a:off x="1525589" y="1589"/>
          <a:ext cx="1587" cy="1587"/>
        </p:xfrm>
        <a:graphic>
          <a:graphicData uri="http://schemas.openxmlformats.org/presentationml/2006/ole">
            <mc:AlternateContent xmlns:mc="http://schemas.openxmlformats.org/markup-compatibility/2006">
              <mc:Choice xmlns:v="urn:schemas-microsoft-com:vml" Requires="v">
                <p:oleObj spid="_x0000_s4113"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25589" y="1589"/>
                        <a:ext cx="1587" cy="1587"/>
                      </a:xfrm>
                      <a:prstGeom prst="rect">
                        <a:avLst/>
                      </a:prstGeom>
                    </p:spPr>
                  </p:pic>
                </p:oleObj>
              </mc:Fallback>
            </mc:AlternateContent>
          </a:graphicData>
        </a:graphic>
      </p:graphicFrame>
      <p:sp>
        <p:nvSpPr>
          <p:cNvPr id="86" name="Title 1"/>
          <p:cNvSpPr>
            <a:spLocks noGrp="1"/>
          </p:cNvSpPr>
          <p:nvPr>
            <p:ph type="title"/>
          </p:nvPr>
        </p:nvSpPr>
        <p:spPr>
          <a:xfrm>
            <a:off x="1971675" y="829241"/>
            <a:ext cx="8229600" cy="525462"/>
          </a:xfrm>
        </p:spPr>
        <p:txBody>
          <a:bodyPr vert="horz" lIns="0" tIns="0" rIns="0" bIns="0" rtlCol="0" anchor="t" anchorCtr="0">
            <a:noAutofit/>
          </a:bodyPr>
          <a:lstStyle/>
          <a:p>
            <a:pPr defTabSz="914239">
              <a:lnSpc>
                <a:spcPct val="85000"/>
              </a:lnSpc>
              <a:spcAft>
                <a:spcPts val="600"/>
              </a:spcAft>
              <a:buClr>
                <a:srgbClr val="FFE600"/>
              </a:buClr>
              <a:buSzPct val="70000"/>
            </a:pPr>
            <a:r>
              <a:rPr lang="pl-PL" sz="2000" b="1" dirty="0">
                <a:solidFill>
                  <a:srgbClr val="000000"/>
                </a:solidFill>
                <a:latin typeface="EYInterstate Light" panose="02000506000000020004" pitchFamily="2" charset="0"/>
              </a:rPr>
              <a:t>Pierwszeństwo prawa wspólnotowego</a:t>
            </a:r>
          </a:p>
        </p:txBody>
      </p:sp>
      <p:sp>
        <p:nvSpPr>
          <p:cNvPr id="3" name="Content Placeholder 2"/>
          <p:cNvSpPr>
            <a:spLocks noGrp="1"/>
          </p:cNvSpPr>
          <p:nvPr>
            <p:ph idx="1"/>
          </p:nvPr>
        </p:nvSpPr>
        <p:spPr>
          <a:xfrm>
            <a:off x="1590675" y="1707655"/>
            <a:ext cx="8696325" cy="4565130"/>
          </a:xfrm>
        </p:spPr>
        <p:txBody>
          <a:bodyPr>
            <a:normAutofit/>
          </a:bodyPr>
          <a:lstStyle/>
          <a:p>
            <a:pPr lvl="0" algn="just"/>
            <a:r>
              <a:rPr lang="pl-PL" sz="2600" dirty="0">
                <a:latin typeface="Calibri" panose="020F0502020204030204" pitchFamily="34" charset="0"/>
                <a:cs typeface="Calibri" panose="020F0502020204030204" pitchFamily="34" charset="0"/>
              </a:rPr>
              <a:t>Wyrok TSUE z dnia 15 lipca 1964 r. w sprawie </a:t>
            </a:r>
            <a:r>
              <a:rPr lang="pl-PL" sz="2600" b="1" dirty="0" err="1">
                <a:latin typeface="Calibri" panose="020F0502020204030204" pitchFamily="34" charset="0"/>
                <a:cs typeface="Calibri" panose="020F0502020204030204" pitchFamily="34" charset="0"/>
              </a:rPr>
              <a:t>Flaminio</a:t>
            </a:r>
            <a:r>
              <a:rPr lang="pl-PL" sz="2600" b="1" dirty="0">
                <a:latin typeface="Calibri" panose="020F0502020204030204" pitchFamily="34" charset="0"/>
                <a:cs typeface="Calibri" panose="020F0502020204030204" pitchFamily="34" charset="0"/>
              </a:rPr>
              <a:t> Costa v. ENEL </a:t>
            </a:r>
            <a:r>
              <a:rPr lang="pl-PL" sz="2600" dirty="0">
                <a:latin typeface="Calibri" panose="020F0502020204030204" pitchFamily="34" charset="0"/>
                <a:cs typeface="Calibri" panose="020F0502020204030204" pitchFamily="34" charset="0"/>
              </a:rPr>
              <a:t>– Trybunał stwierdził, że państwa członkowskie, ustanawiając WE utworzyły „samodzielną, europejską władzę publiczną”. W odróżnieniu od zwykłych umów międzynarodowych „Traktat ustanawiający EWG stworzył własny porządek prawny, który został włączony do systemu prawnego państw członkowskich po jego wejściu w życie i który ma charakter wiążący dla sądów krajowych”. </a:t>
            </a:r>
          </a:p>
          <a:p>
            <a:pPr lvl="0" algn="just"/>
            <a:r>
              <a:rPr lang="pl-PL" sz="2600" dirty="0">
                <a:latin typeface="Calibri" panose="020F0502020204030204" pitchFamily="34" charset="0"/>
                <a:cs typeface="Calibri" panose="020F0502020204030204" pitchFamily="34" charset="0"/>
              </a:rPr>
              <a:t>Prawo wywodzące się z traktatów nie może być podważone przez prawo krajowe.</a:t>
            </a:r>
            <a:endParaRPr lang="en-US" sz="2600" dirty="0">
              <a:latin typeface="Calibri" panose="020F0502020204030204" pitchFamily="34" charset="0"/>
              <a:cs typeface="Calibri" panose="020F0502020204030204" pitchFamily="34" charset="0"/>
            </a:endParaRPr>
          </a:p>
          <a:p>
            <a:endParaRPr lang="en-US" dirty="0"/>
          </a:p>
        </p:txBody>
      </p:sp>
      <p:sp>
        <p:nvSpPr>
          <p:cNvPr id="4" name="Date Placeholder 3"/>
          <p:cNvSpPr>
            <a:spLocks noGrp="1"/>
          </p:cNvSpPr>
          <p:nvPr>
            <p:ph type="dt" sz="half" idx="10"/>
          </p:nvPr>
        </p:nvSpPr>
        <p:spPr/>
        <p:txBody>
          <a:bodyPr/>
          <a:lstStyle/>
          <a:p>
            <a:fld id="{6C3A1F65-A43C-406F-9DCA-0607A2063CB0}" type="datetime1">
              <a:rPr lang="en-US" smtClean="0"/>
              <a:t>3/1/2020</a:t>
            </a:fld>
            <a:endParaRPr lang="en-US" dirty="0"/>
          </a:p>
        </p:txBody>
      </p:sp>
      <p:sp>
        <p:nvSpPr>
          <p:cNvPr id="52" name="AutoShape 17"/>
          <p:cNvSpPr>
            <a:spLocks noChangeAspect="1" noChangeArrowheads="1" noTextEdit="1"/>
          </p:cNvSpPr>
          <p:nvPr/>
        </p:nvSpPr>
        <p:spPr bwMode="auto">
          <a:xfrm>
            <a:off x="6176163" y="2147934"/>
            <a:ext cx="3182937" cy="3170237"/>
          </a:xfrm>
          <a:prstGeom prst="rect">
            <a:avLst/>
          </a:prstGeom>
          <a:noFill/>
          <a:ln w="28575">
            <a:noFill/>
            <a:miter lim="800000"/>
            <a:headEnd/>
            <a:tailEnd/>
          </a:ln>
        </p:spPr>
        <p:txBody>
          <a:bodyPr/>
          <a:lstStyle/>
          <a:p>
            <a:pPr fontAlgn="base">
              <a:spcBef>
                <a:spcPct val="0"/>
              </a:spcBef>
              <a:spcAft>
                <a:spcPct val="50000"/>
              </a:spcAft>
              <a:buClr>
                <a:srgbClr val="FFE600"/>
              </a:buClr>
              <a:buSzPct val="80000"/>
            </a:pPr>
            <a:endParaRPr lang="en-US" sz="900">
              <a:solidFill>
                <a:srgbClr val="000000"/>
              </a:solidFill>
              <a:latin typeface="EYInterstate Light" pitchFamily="2" charset="0"/>
            </a:endParaRPr>
          </a:p>
        </p:txBody>
      </p:sp>
    </p:spTree>
    <p:extLst>
      <p:ext uri="{BB962C8B-B14F-4D97-AF65-F5344CB8AC3E}">
        <p14:creationId xmlns:p14="http://schemas.microsoft.com/office/powerpoint/2010/main" val="3863087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Object 64" hidden="1"/>
          <p:cNvGraphicFramePr>
            <a:graphicFrameLocks noChangeAspect="1"/>
          </p:cNvGraphicFramePr>
          <p:nvPr>
            <p:custDataLst>
              <p:tags r:id="rId2"/>
            </p:custDataLst>
            <p:extLst/>
          </p:nvPr>
        </p:nvGraphicFramePr>
        <p:xfrm>
          <a:off x="1525589" y="1589"/>
          <a:ext cx="1587" cy="1587"/>
        </p:xfrm>
        <a:graphic>
          <a:graphicData uri="http://schemas.openxmlformats.org/presentationml/2006/ole">
            <mc:AlternateContent xmlns:mc="http://schemas.openxmlformats.org/markup-compatibility/2006">
              <mc:Choice xmlns:v="urn:schemas-microsoft-com:vml" Requires="v">
                <p:oleObj spid="_x0000_s5137"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25589" y="1589"/>
                        <a:ext cx="1587" cy="1587"/>
                      </a:xfrm>
                      <a:prstGeom prst="rect">
                        <a:avLst/>
                      </a:prstGeom>
                    </p:spPr>
                  </p:pic>
                </p:oleObj>
              </mc:Fallback>
            </mc:AlternateContent>
          </a:graphicData>
        </a:graphic>
      </p:graphicFrame>
      <p:sp>
        <p:nvSpPr>
          <p:cNvPr id="86" name="Title 1"/>
          <p:cNvSpPr>
            <a:spLocks noGrp="1"/>
          </p:cNvSpPr>
          <p:nvPr>
            <p:ph type="title"/>
          </p:nvPr>
        </p:nvSpPr>
        <p:spPr>
          <a:xfrm>
            <a:off x="1962150" y="813572"/>
            <a:ext cx="8229600" cy="525462"/>
          </a:xfrm>
        </p:spPr>
        <p:txBody>
          <a:bodyPr vert="horz" lIns="0" tIns="0" rIns="0" bIns="0" rtlCol="0" anchor="t" anchorCtr="0">
            <a:noAutofit/>
          </a:bodyPr>
          <a:lstStyle/>
          <a:p>
            <a:pPr defTabSz="914239">
              <a:lnSpc>
                <a:spcPct val="85000"/>
              </a:lnSpc>
              <a:spcAft>
                <a:spcPts val="600"/>
              </a:spcAft>
              <a:buClr>
                <a:srgbClr val="FFE600"/>
              </a:buClr>
              <a:buSzPct val="70000"/>
            </a:pPr>
            <a:r>
              <a:rPr lang="pl-PL" sz="2000" b="1" dirty="0">
                <a:solidFill>
                  <a:srgbClr val="000000"/>
                </a:solidFill>
                <a:latin typeface="EYInterstate Light" panose="02000506000000020004" pitchFamily="2" charset="0"/>
              </a:rPr>
              <a:t>Podział kompetencji między UE a państwa członkowskie </a:t>
            </a:r>
          </a:p>
        </p:txBody>
      </p:sp>
      <p:sp>
        <p:nvSpPr>
          <p:cNvPr id="3" name="Content Placeholder 2"/>
          <p:cNvSpPr>
            <a:spLocks noGrp="1"/>
          </p:cNvSpPr>
          <p:nvPr>
            <p:ph idx="1"/>
          </p:nvPr>
        </p:nvSpPr>
        <p:spPr>
          <a:xfrm>
            <a:off x="980275" y="1476375"/>
            <a:ext cx="10391775" cy="4937126"/>
          </a:xfrm>
        </p:spPr>
        <p:txBody>
          <a:bodyPr>
            <a:normAutofit fontScale="25000" lnSpcReduction="20000"/>
          </a:bodyPr>
          <a:lstStyle/>
          <a:p>
            <a:pPr lvl="0" algn="just"/>
            <a:r>
              <a:rPr lang="pl-PL" sz="5600" b="1" dirty="0">
                <a:latin typeface="Calibri" panose="020F0502020204030204" pitchFamily="34" charset="0"/>
                <a:cs typeface="Calibri" panose="020F0502020204030204" pitchFamily="34" charset="0"/>
              </a:rPr>
              <a:t>Kompetencje wyłączne UE </a:t>
            </a:r>
            <a:r>
              <a:rPr lang="pl-PL" sz="5600" dirty="0">
                <a:latin typeface="Calibri" panose="020F0502020204030204" pitchFamily="34" charset="0"/>
                <a:cs typeface="Calibri" panose="020F0502020204030204" pitchFamily="34" charset="0"/>
              </a:rPr>
              <a:t>(art. 3 TFUE)</a:t>
            </a:r>
            <a:endParaRPr lang="en-US" sz="5600" dirty="0">
              <a:latin typeface="Calibri" panose="020F0502020204030204" pitchFamily="34" charset="0"/>
              <a:cs typeface="Calibri" panose="020F0502020204030204" pitchFamily="34" charset="0"/>
            </a:endParaRPr>
          </a:p>
          <a:p>
            <a:pPr lvl="1" algn="just"/>
            <a:r>
              <a:rPr lang="pl-PL" sz="5600" dirty="0">
                <a:latin typeface="Calibri" panose="020F0502020204030204" pitchFamily="34" charset="0"/>
                <a:cs typeface="Calibri" panose="020F0502020204030204" pitchFamily="34" charset="0"/>
              </a:rPr>
              <a:t>Unia celna, ustanawianie reguł konkurencji niezbędnych do funkcjonowania rynku wewnętrznego, polityka pieniężna w odniesieniu do państw członkowskich, których walutą jest euro, zachowanie morskich zasobów biologicznych w ramach wspólnej polityki rybołówstwa, wspólna polityka handlowa. </a:t>
            </a:r>
            <a:endParaRPr lang="en-US" sz="5600" dirty="0">
              <a:latin typeface="Calibri" panose="020F0502020204030204" pitchFamily="34" charset="0"/>
              <a:cs typeface="Calibri" panose="020F0502020204030204" pitchFamily="34" charset="0"/>
            </a:endParaRPr>
          </a:p>
          <a:p>
            <a:pPr lvl="1" algn="just"/>
            <a:r>
              <a:rPr lang="pl-PL" sz="5600" dirty="0">
                <a:latin typeface="Calibri" panose="020F0502020204030204" pitchFamily="34" charset="0"/>
                <a:cs typeface="Calibri" panose="020F0502020204030204" pitchFamily="34" charset="0"/>
              </a:rPr>
              <a:t>Jest to katalog zamknięty. </a:t>
            </a:r>
            <a:endParaRPr lang="en-US" sz="5600" dirty="0">
              <a:latin typeface="Calibri" panose="020F0502020204030204" pitchFamily="34" charset="0"/>
              <a:cs typeface="Calibri" panose="020F0502020204030204" pitchFamily="34" charset="0"/>
            </a:endParaRPr>
          </a:p>
          <a:p>
            <a:pPr lvl="1" algn="just"/>
            <a:r>
              <a:rPr lang="pl-PL" sz="5600" dirty="0">
                <a:latin typeface="Calibri" panose="020F0502020204030204" pitchFamily="34" charset="0"/>
                <a:cs typeface="Calibri" panose="020F0502020204030204" pitchFamily="34" charset="0"/>
              </a:rPr>
              <a:t>Kompetencja wyłączna oznacza, że w tym zakresie tylko instytucje UE mogą stanowić prawo i przyjmować akty wiążące w danej dziedzinie. Państwa członkowskie mogą to czynić wyłącznie z upoważnienia Unii lub w celu wykonania aktów Unii.</a:t>
            </a:r>
            <a:endParaRPr lang="en-US" sz="5600" dirty="0">
              <a:latin typeface="Calibri" panose="020F0502020204030204" pitchFamily="34" charset="0"/>
              <a:cs typeface="Calibri" panose="020F0502020204030204" pitchFamily="34" charset="0"/>
            </a:endParaRPr>
          </a:p>
          <a:p>
            <a:pPr lvl="0" algn="just"/>
            <a:r>
              <a:rPr lang="pl-PL" sz="5600" b="1" dirty="0">
                <a:latin typeface="Calibri" panose="020F0502020204030204" pitchFamily="34" charset="0"/>
                <a:cs typeface="Calibri" panose="020F0502020204030204" pitchFamily="34" charset="0"/>
              </a:rPr>
              <a:t>Kompetencje UE dzielone z państwami członkowskimi </a:t>
            </a:r>
            <a:r>
              <a:rPr lang="pl-PL" sz="5600" dirty="0">
                <a:latin typeface="Calibri" panose="020F0502020204030204" pitchFamily="34" charset="0"/>
                <a:cs typeface="Calibri" panose="020F0502020204030204" pitchFamily="34" charset="0"/>
              </a:rPr>
              <a:t>(art. 4 TFUE)</a:t>
            </a:r>
            <a:endParaRPr lang="en-US" sz="5600" dirty="0">
              <a:latin typeface="Calibri" panose="020F0502020204030204" pitchFamily="34" charset="0"/>
              <a:cs typeface="Calibri" panose="020F0502020204030204" pitchFamily="34" charset="0"/>
            </a:endParaRPr>
          </a:p>
          <a:p>
            <a:pPr lvl="1" algn="just"/>
            <a:r>
              <a:rPr lang="pl-PL" sz="5600" dirty="0">
                <a:latin typeface="Calibri" panose="020F0502020204030204" pitchFamily="34" charset="0"/>
                <a:cs typeface="Calibri" panose="020F0502020204030204" pitchFamily="34" charset="0"/>
              </a:rPr>
              <a:t>Rynek wewnętrzny, polityka społeczna w odniesieniu do aspektów określonych w TFUE, spójność gospodarcza, społeczna, terytorialna, rolnictwo, rybołówstwo (z wyłączeniem zachowania morskich zasobów biologicznych), środowisko naturalne, ochrona konsumentów, transport, sieci europejskie, energia, przestrzeń wolności, bezpieczeństwa i sprawiedliwości, wspólne problemy bezpieczeństwa w zakresie zdrowia publicznego w odniesieniu do aspektów określonych w TFUE</a:t>
            </a:r>
            <a:endParaRPr lang="en-US" sz="5600" dirty="0">
              <a:latin typeface="Calibri" panose="020F0502020204030204" pitchFamily="34" charset="0"/>
              <a:cs typeface="Calibri" panose="020F0502020204030204" pitchFamily="34" charset="0"/>
            </a:endParaRPr>
          </a:p>
          <a:p>
            <a:pPr lvl="1" algn="just"/>
            <a:r>
              <a:rPr lang="pl-PL" sz="5600" dirty="0">
                <a:latin typeface="Calibri" panose="020F0502020204030204" pitchFamily="34" charset="0"/>
                <a:cs typeface="Calibri" panose="020F0502020204030204" pitchFamily="34" charset="0"/>
              </a:rPr>
              <a:t>Wykonywanie tych kompetencji polega na tym, że zarówno państwa członkowskie jak i UE mogą stanowić prawo i przyjmować akty prawnie wiążące w określonej dziedzinie. Państwa członkowskie mogą jednak działać tylko w takim zakresie w jakim nie podjęła jeszcze działań UE lub zaprzestała swojej działalności. Może to nastąpić np.: w przypadku gdy instytucja UE uchyli swój akt prawodawczy w celu lepszego zagwarantowania zasady pomocniczości i proporcjonalności.</a:t>
            </a:r>
            <a:endParaRPr lang="en-US" sz="5600" dirty="0">
              <a:latin typeface="Calibri" panose="020F0502020204030204" pitchFamily="34" charset="0"/>
              <a:cs typeface="Calibri" panose="020F0502020204030204" pitchFamily="34" charset="0"/>
            </a:endParaRPr>
          </a:p>
          <a:p>
            <a:pPr lvl="0" algn="just"/>
            <a:r>
              <a:rPr lang="pl-PL" sz="5600" b="1" dirty="0">
                <a:latin typeface="Calibri" panose="020F0502020204030204" pitchFamily="34" charset="0"/>
                <a:cs typeface="Calibri" panose="020F0502020204030204" pitchFamily="34" charset="0"/>
              </a:rPr>
              <a:t>Kompetencje wspierające, uzupełniające, harmonizujące </a:t>
            </a:r>
            <a:r>
              <a:rPr lang="pl-PL" sz="5600" dirty="0">
                <a:latin typeface="Calibri" panose="020F0502020204030204" pitchFamily="34" charset="0"/>
                <a:cs typeface="Calibri" panose="020F0502020204030204" pitchFamily="34" charset="0"/>
              </a:rPr>
              <a:t>(art. 6 TFUE)</a:t>
            </a:r>
            <a:endParaRPr lang="en-US" sz="5600" dirty="0">
              <a:latin typeface="Calibri" panose="020F0502020204030204" pitchFamily="34" charset="0"/>
              <a:cs typeface="Calibri" panose="020F0502020204030204" pitchFamily="34" charset="0"/>
            </a:endParaRPr>
          </a:p>
          <a:p>
            <a:pPr lvl="1" algn="just"/>
            <a:r>
              <a:rPr lang="pl-PL" sz="5600" dirty="0">
                <a:latin typeface="Calibri" panose="020F0502020204030204" pitchFamily="34" charset="0"/>
                <a:cs typeface="Calibri" panose="020F0502020204030204" pitchFamily="34" charset="0"/>
              </a:rPr>
              <a:t>Ochrona i poprawa zdrowia ludzkiego, przemysł, kultura, turystyka, edukacja, kształcenie zawodowe, młodzież i sport, ochrona ludności, współpraca administracyjna.</a:t>
            </a:r>
            <a:endParaRPr lang="en-US" sz="5600" dirty="0">
              <a:latin typeface="Calibri" panose="020F0502020204030204" pitchFamily="34" charset="0"/>
              <a:cs typeface="Calibri" panose="020F0502020204030204" pitchFamily="34" charset="0"/>
            </a:endParaRPr>
          </a:p>
          <a:p>
            <a:pPr lvl="1" algn="just"/>
            <a:r>
              <a:rPr lang="pl-PL" sz="5600" dirty="0">
                <a:latin typeface="Calibri" panose="020F0502020204030204" pitchFamily="34" charset="0"/>
                <a:cs typeface="Calibri" panose="020F0502020204030204" pitchFamily="34" charset="0"/>
              </a:rPr>
              <a:t>Jest to katalog zamknięty.</a:t>
            </a:r>
            <a:endParaRPr lang="en-US" sz="5600" dirty="0">
              <a:latin typeface="Calibri" panose="020F0502020204030204" pitchFamily="34" charset="0"/>
              <a:cs typeface="Calibri" panose="020F0502020204030204" pitchFamily="34" charset="0"/>
            </a:endParaRPr>
          </a:p>
          <a:p>
            <a:pPr lvl="1" algn="just"/>
            <a:r>
              <a:rPr lang="pl-PL" sz="5600" dirty="0">
                <a:latin typeface="Calibri" panose="020F0502020204030204" pitchFamily="34" charset="0"/>
                <a:cs typeface="Calibri" panose="020F0502020204030204" pitchFamily="34" charset="0"/>
              </a:rPr>
              <a:t>Środki prawne UE nie mogą zastępować kompetencji państw członkowskich w powyższych dziedzinach ani dążyć do harmonizacji przepisów w państwach  członkowskich.</a:t>
            </a:r>
            <a:endParaRPr lang="en-US" sz="5600" dirty="0">
              <a:latin typeface="Calibri" panose="020F0502020204030204" pitchFamily="34" charset="0"/>
              <a:cs typeface="Calibri" panose="020F0502020204030204" pitchFamily="34" charset="0"/>
            </a:endParaRPr>
          </a:p>
          <a:p>
            <a:endParaRPr lang="en-US" dirty="0"/>
          </a:p>
        </p:txBody>
      </p:sp>
      <p:sp>
        <p:nvSpPr>
          <p:cNvPr id="4" name="Date Placeholder 3"/>
          <p:cNvSpPr>
            <a:spLocks noGrp="1"/>
          </p:cNvSpPr>
          <p:nvPr>
            <p:ph type="dt" sz="half" idx="10"/>
          </p:nvPr>
        </p:nvSpPr>
        <p:spPr/>
        <p:txBody>
          <a:bodyPr/>
          <a:lstStyle/>
          <a:p>
            <a:fld id="{6C3A1F65-A43C-406F-9DCA-0607A2063CB0}" type="datetime1">
              <a:rPr lang="en-US" smtClean="0"/>
              <a:t>3/1/2020</a:t>
            </a:fld>
            <a:endParaRPr lang="en-US" dirty="0"/>
          </a:p>
        </p:txBody>
      </p:sp>
      <p:sp>
        <p:nvSpPr>
          <p:cNvPr id="52" name="AutoShape 17"/>
          <p:cNvSpPr>
            <a:spLocks noChangeAspect="1" noChangeArrowheads="1" noTextEdit="1"/>
          </p:cNvSpPr>
          <p:nvPr/>
        </p:nvSpPr>
        <p:spPr bwMode="auto">
          <a:xfrm>
            <a:off x="6176163" y="2147934"/>
            <a:ext cx="3182937" cy="3170237"/>
          </a:xfrm>
          <a:prstGeom prst="rect">
            <a:avLst/>
          </a:prstGeom>
          <a:noFill/>
          <a:ln w="28575">
            <a:noFill/>
            <a:miter lim="800000"/>
            <a:headEnd/>
            <a:tailEnd/>
          </a:ln>
        </p:spPr>
        <p:txBody>
          <a:bodyPr/>
          <a:lstStyle/>
          <a:p>
            <a:pPr fontAlgn="base">
              <a:spcBef>
                <a:spcPct val="0"/>
              </a:spcBef>
              <a:spcAft>
                <a:spcPct val="50000"/>
              </a:spcAft>
              <a:buClr>
                <a:srgbClr val="FFE600"/>
              </a:buClr>
              <a:buSzPct val="80000"/>
            </a:pPr>
            <a:endParaRPr lang="en-US" sz="900">
              <a:solidFill>
                <a:srgbClr val="000000"/>
              </a:solidFill>
              <a:latin typeface="EYInterstate Light" pitchFamily="2" charset="0"/>
            </a:endParaRPr>
          </a:p>
        </p:txBody>
      </p:sp>
    </p:spTree>
    <p:extLst>
      <p:ext uri="{BB962C8B-B14F-4D97-AF65-F5344CB8AC3E}">
        <p14:creationId xmlns:p14="http://schemas.microsoft.com/office/powerpoint/2010/main" val="159260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Object 64" hidden="1"/>
          <p:cNvGraphicFramePr>
            <a:graphicFrameLocks noChangeAspect="1"/>
          </p:cNvGraphicFramePr>
          <p:nvPr>
            <p:custDataLst>
              <p:tags r:id="rId2"/>
            </p:custDataLst>
            <p:extLst/>
          </p:nvPr>
        </p:nvGraphicFramePr>
        <p:xfrm>
          <a:off x="1525589" y="1589"/>
          <a:ext cx="1587" cy="1587"/>
        </p:xfrm>
        <a:graphic>
          <a:graphicData uri="http://schemas.openxmlformats.org/presentationml/2006/ole">
            <mc:AlternateContent xmlns:mc="http://schemas.openxmlformats.org/markup-compatibility/2006">
              <mc:Choice xmlns:v="urn:schemas-microsoft-com:vml" Requires="v">
                <p:oleObj spid="_x0000_s6161"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25589" y="1589"/>
                        <a:ext cx="1587" cy="1587"/>
                      </a:xfrm>
                      <a:prstGeom prst="rect">
                        <a:avLst/>
                      </a:prstGeom>
                    </p:spPr>
                  </p:pic>
                </p:oleObj>
              </mc:Fallback>
            </mc:AlternateContent>
          </a:graphicData>
        </a:graphic>
      </p:graphicFrame>
      <p:sp>
        <p:nvSpPr>
          <p:cNvPr id="86" name="Title 1"/>
          <p:cNvSpPr>
            <a:spLocks noGrp="1"/>
          </p:cNvSpPr>
          <p:nvPr>
            <p:ph type="title"/>
          </p:nvPr>
        </p:nvSpPr>
        <p:spPr>
          <a:xfrm>
            <a:off x="1952625" y="817563"/>
            <a:ext cx="8229600" cy="525462"/>
          </a:xfrm>
        </p:spPr>
        <p:txBody>
          <a:bodyPr vert="horz" lIns="0" tIns="0" rIns="0" bIns="0" rtlCol="0" anchor="t" anchorCtr="0">
            <a:noAutofit/>
          </a:bodyPr>
          <a:lstStyle/>
          <a:p>
            <a:pPr defTabSz="914239">
              <a:lnSpc>
                <a:spcPct val="85000"/>
              </a:lnSpc>
              <a:spcAft>
                <a:spcPts val="600"/>
              </a:spcAft>
              <a:buClr>
                <a:srgbClr val="FFE600"/>
              </a:buClr>
              <a:buSzPct val="70000"/>
            </a:pPr>
            <a:r>
              <a:rPr lang="pl-PL" sz="2000" b="1" dirty="0">
                <a:solidFill>
                  <a:srgbClr val="000000"/>
                </a:solidFill>
                <a:latin typeface="EYInterstate Light" panose="02000506000000020004" pitchFamily="2" charset="0"/>
              </a:rPr>
              <a:t>Klauzula kompetencji dorozumianych</a:t>
            </a:r>
          </a:p>
        </p:txBody>
      </p:sp>
      <p:sp>
        <p:nvSpPr>
          <p:cNvPr id="3" name="Content Placeholder 2"/>
          <p:cNvSpPr>
            <a:spLocks noGrp="1"/>
          </p:cNvSpPr>
          <p:nvPr>
            <p:ph idx="1"/>
          </p:nvPr>
        </p:nvSpPr>
        <p:spPr>
          <a:xfrm>
            <a:off x="1952625" y="1707655"/>
            <a:ext cx="8408987" cy="4245470"/>
          </a:xfrm>
        </p:spPr>
        <p:txBody>
          <a:bodyPr>
            <a:normAutofit/>
          </a:bodyPr>
          <a:lstStyle/>
          <a:p>
            <a:pPr algn="just"/>
            <a:r>
              <a:rPr lang="pl-PL" dirty="0">
                <a:latin typeface="Calibri" panose="020F0502020204030204" pitchFamily="34" charset="0"/>
                <a:cs typeface="Calibri" panose="020F0502020204030204" pitchFamily="34" charset="0"/>
              </a:rPr>
              <a:t>To taka kompetencja, która nie została zawarta expressis verbis w przepisach, ale da się wyprowadzić z innych elementów w drodze wnioskowania.</a:t>
            </a:r>
          </a:p>
          <a:p>
            <a:pPr algn="just"/>
            <a:r>
              <a:rPr lang="pl-PL" dirty="0">
                <a:latin typeface="Calibri" panose="020F0502020204030204" pitchFamily="34" charset="0"/>
                <a:cs typeface="Calibri" panose="020F0502020204030204" pitchFamily="34" charset="0"/>
              </a:rPr>
              <a:t>Dynamiczna interpretacja kompetencji przyznanych.</a:t>
            </a:r>
          </a:p>
          <a:p>
            <a:pPr algn="just"/>
            <a:r>
              <a:rPr lang="pl-PL" dirty="0">
                <a:latin typeface="Calibri" panose="020F0502020204030204" pitchFamily="34" charset="0"/>
                <a:cs typeface="Calibri" panose="020F0502020204030204" pitchFamily="34" charset="0"/>
              </a:rPr>
              <a:t>Zasadę tę należy jednak interpretować zawężająco.</a:t>
            </a:r>
          </a:p>
          <a:p>
            <a:pPr algn="just"/>
            <a:r>
              <a:rPr lang="pl-PL" dirty="0">
                <a:latin typeface="Calibri" panose="020F0502020204030204" pitchFamily="34" charset="0"/>
                <a:cs typeface="Calibri" panose="020F0502020204030204" pitchFamily="34" charset="0"/>
              </a:rPr>
              <a:t>„Jeśli artykuł Traktatu (…) stawia przed Komisją określone zadanie, to, aby przepis ten nie pozostał zupełnie bezskuteczny, trzeba uznać, że przyznaje on Komisji kompetencje niezbędne dla realizacji tych zadań”. (Wyrok TSUE z dnia 9 lipca 1987 r. w sprawach 281,283-285/85 Niemcy i in. v. Komisja Europejska).</a:t>
            </a:r>
          </a:p>
          <a:p>
            <a:endParaRPr lang="en-US" dirty="0"/>
          </a:p>
        </p:txBody>
      </p:sp>
      <p:sp>
        <p:nvSpPr>
          <p:cNvPr id="4" name="Date Placeholder 3"/>
          <p:cNvSpPr>
            <a:spLocks noGrp="1"/>
          </p:cNvSpPr>
          <p:nvPr>
            <p:ph type="dt" sz="half" idx="10"/>
          </p:nvPr>
        </p:nvSpPr>
        <p:spPr/>
        <p:txBody>
          <a:bodyPr/>
          <a:lstStyle/>
          <a:p>
            <a:fld id="{6C3A1F65-A43C-406F-9DCA-0607A2063CB0}" type="datetime1">
              <a:rPr lang="en-US" smtClean="0"/>
              <a:t>3/1/2020</a:t>
            </a:fld>
            <a:endParaRPr lang="en-US" dirty="0"/>
          </a:p>
        </p:txBody>
      </p:sp>
      <p:sp>
        <p:nvSpPr>
          <p:cNvPr id="52" name="AutoShape 17"/>
          <p:cNvSpPr>
            <a:spLocks noChangeAspect="1" noChangeArrowheads="1" noTextEdit="1"/>
          </p:cNvSpPr>
          <p:nvPr/>
        </p:nvSpPr>
        <p:spPr bwMode="auto">
          <a:xfrm>
            <a:off x="6176163" y="2147934"/>
            <a:ext cx="3182937" cy="3170237"/>
          </a:xfrm>
          <a:prstGeom prst="rect">
            <a:avLst/>
          </a:prstGeom>
          <a:noFill/>
          <a:ln w="28575">
            <a:noFill/>
            <a:miter lim="800000"/>
            <a:headEnd/>
            <a:tailEnd/>
          </a:ln>
        </p:spPr>
        <p:txBody>
          <a:bodyPr/>
          <a:lstStyle/>
          <a:p>
            <a:pPr fontAlgn="base">
              <a:spcBef>
                <a:spcPct val="0"/>
              </a:spcBef>
              <a:spcAft>
                <a:spcPct val="50000"/>
              </a:spcAft>
              <a:buClr>
                <a:srgbClr val="FFE600"/>
              </a:buClr>
              <a:buSzPct val="80000"/>
            </a:pPr>
            <a:endParaRPr lang="en-US" sz="900">
              <a:solidFill>
                <a:srgbClr val="000000"/>
              </a:solidFill>
              <a:latin typeface="EYInterstate Light" pitchFamily="2" charset="0"/>
            </a:endParaRPr>
          </a:p>
        </p:txBody>
      </p:sp>
    </p:spTree>
    <p:extLst>
      <p:ext uri="{BB962C8B-B14F-4D97-AF65-F5344CB8AC3E}">
        <p14:creationId xmlns:p14="http://schemas.microsoft.com/office/powerpoint/2010/main" val="29526147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1528</TotalTime>
  <Words>7284</Words>
  <Application>Microsoft Office PowerPoint</Application>
  <PresentationFormat>Widescreen</PresentationFormat>
  <Paragraphs>406</Paragraphs>
  <Slides>56</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7" baseType="lpstr">
      <vt:lpstr>ＭＳ Ｐゴシック</vt:lpstr>
      <vt:lpstr>Arial</vt:lpstr>
      <vt:lpstr>Calibri</vt:lpstr>
      <vt:lpstr>Century Gothic</vt:lpstr>
      <vt:lpstr>EYInterstate</vt:lpstr>
      <vt:lpstr>EYInterstate Light</vt:lpstr>
      <vt:lpstr>Times New Roman</vt:lpstr>
      <vt:lpstr>Wingdings</vt:lpstr>
      <vt:lpstr>Wingdings 3</vt:lpstr>
      <vt:lpstr>Wisp</vt:lpstr>
      <vt:lpstr>think-cell Slide</vt:lpstr>
      <vt:lpstr>Prawo Unii Europejskiej - wstęp</vt:lpstr>
      <vt:lpstr>Zasady zaliczenia przedmiotu</vt:lpstr>
      <vt:lpstr>Potrzebne na zajęciach</vt:lpstr>
      <vt:lpstr>Sylabus</vt:lpstr>
      <vt:lpstr>Zarys powstania Unii Europejskiej</vt:lpstr>
      <vt:lpstr>Podmiotowość prawna Unii Europejskiej</vt:lpstr>
      <vt:lpstr>Pierwszeństwo prawa wspólnotowego</vt:lpstr>
      <vt:lpstr>Podział kompetencji między UE a państwa członkowskie </vt:lpstr>
      <vt:lpstr>Klauzula kompetencji dorozumianych</vt:lpstr>
      <vt:lpstr>Zasada przyznania</vt:lpstr>
      <vt:lpstr>Na następne zajęcia</vt:lpstr>
      <vt:lpstr>Zasada lojalności / lojalnej współpracy / solidarności</vt:lpstr>
      <vt:lpstr>Zasada lojalności / lojalnej współpracy / solidarności</vt:lpstr>
      <vt:lpstr>Zasada lojalności / lojalnej współpracy / solidarności</vt:lpstr>
      <vt:lpstr>Zasada niedyskryminacji</vt:lpstr>
      <vt:lpstr>Zasada pomocniczości / subsydiarności</vt:lpstr>
      <vt:lpstr>Zasada pomocniczości / subsydiarności</vt:lpstr>
      <vt:lpstr>Zasada proporcjonalności </vt:lpstr>
      <vt:lpstr>Zasada proporcjonalności </vt:lpstr>
      <vt:lpstr>Zasada proporcjonalności </vt:lpstr>
      <vt:lpstr>Zasada zachowania tożsamości narodowej państwo członkowskich </vt:lpstr>
      <vt:lpstr>Zasada zachowania tożsamości narodowej państwo członkowskich </vt:lpstr>
      <vt:lpstr>Zasada jednolitych ram instytucjonalnych  </vt:lpstr>
      <vt:lpstr>Zasada równowagi instytucjonalnej </vt:lpstr>
      <vt:lpstr>Poszanowanie praw podstawowych</vt:lpstr>
      <vt:lpstr>Karta praw podstawowych</vt:lpstr>
      <vt:lpstr>Karta praw podstawowych</vt:lpstr>
      <vt:lpstr>Kazus</vt:lpstr>
      <vt:lpstr>Kazus </vt:lpstr>
      <vt:lpstr>Stosowanie prawa UE</vt:lpstr>
      <vt:lpstr>Terytorialny zakres zastosowania prawa UE</vt:lpstr>
      <vt:lpstr>Regiony o statucie specjalnym</vt:lpstr>
      <vt:lpstr>Konsekwencje zakresu terytorialnego obowiązywania PUE</vt:lpstr>
      <vt:lpstr>Podmiotowy zakres obowiązywania PUE</vt:lpstr>
      <vt:lpstr>Czasowy zakres obowiązywania PUE</vt:lpstr>
      <vt:lpstr>Wykładnia PUE</vt:lpstr>
      <vt:lpstr>Wykładnia językowa</vt:lpstr>
      <vt:lpstr>Wykładnia systemowa</vt:lpstr>
      <vt:lpstr>Wykładnia celowościowo-funkcjonalna</vt:lpstr>
      <vt:lpstr>Zasada pierwszeństwa PUE (supremacji)</vt:lpstr>
      <vt:lpstr>Skutki zasady pierwszeństwa dla przepisów prawa krajowego</vt:lpstr>
      <vt:lpstr>Obowiązywanie/stosowanie bezpośrednie</vt:lpstr>
      <vt:lpstr>Obowiązywanie/stosowanie/skutek bezpośredni</vt:lpstr>
      <vt:lpstr>Skutek bezpośredni</vt:lpstr>
      <vt:lpstr>Skutek bezpośredni - rozporządzenie</vt:lpstr>
      <vt:lpstr>Skutek bezpośredni – dyrektywa (1/2)</vt:lpstr>
      <vt:lpstr>Skutek bezpośredni – dyrektywa (2/2)</vt:lpstr>
      <vt:lpstr>Obowiązki państw wobec transpozycji dyrektywy</vt:lpstr>
      <vt:lpstr>Pośrednia skuteczność dyrektyw</vt:lpstr>
      <vt:lpstr>Bezpośredni skutek dyrektywy w relacji triangularnej</vt:lpstr>
      <vt:lpstr>Skutek bezpośredni decyzji</vt:lpstr>
      <vt:lpstr>Odpowiedzialność odszkodowawcza</vt:lpstr>
      <vt:lpstr>Kazus – skuteczność dyrektywy</vt:lpstr>
      <vt:lpstr>Kazus 2 - rozporządzenie</vt:lpstr>
      <vt:lpstr>PowerPoint Presentation</vt:lpstr>
      <vt:lpstr>Na kolejne zajęcia</vt:lpstr>
    </vt:vector>
  </TitlesOfParts>
  <Company>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Zasady ustrojowe UE</dc:title>
  <dc:creator>Aleksandra Pawłowicz</dc:creator>
  <cp:lastModifiedBy>EY</cp:lastModifiedBy>
  <cp:revision>50</cp:revision>
  <dcterms:created xsi:type="dcterms:W3CDTF">2018-02-28T20:46:17Z</dcterms:created>
  <dcterms:modified xsi:type="dcterms:W3CDTF">2020-03-01T07:25:25Z</dcterms:modified>
</cp:coreProperties>
</file>