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1" r:id="rId3"/>
    <p:sldId id="257" r:id="rId4"/>
    <p:sldId id="258" r:id="rId5"/>
    <p:sldId id="270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72" r:id="rId14"/>
    <p:sldId id="273" r:id="rId15"/>
    <p:sldId id="266" r:id="rId16"/>
    <p:sldId id="267" r:id="rId17"/>
    <p:sldId id="268" r:id="rId18"/>
    <p:sldId id="269" r:id="rId19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ójkąt prostokątny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grpSp>
        <p:nvGrpSpPr>
          <p:cNvPr id="2" name="Grup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Dowolny kształt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Dowolny kształt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Dowolny kształt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Łącznik prostoliniowy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2DFE4E1-89C8-4BB9-AD0C-1A22D048461C}" type="datetimeFigureOut">
              <a:rPr lang="pl-PL" smtClean="0"/>
              <a:pPr/>
              <a:t>20.03.2019</a:t>
            </a:fld>
            <a:endParaRPr lang="pl-PL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A0A8C45-FDE3-46B7-B107-13BA4DA5D89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FE4E1-89C8-4BB9-AD0C-1A22D048461C}" type="datetimeFigureOut">
              <a:rPr lang="pl-PL" smtClean="0"/>
              <a:pPr/>
              <a:t>20.03.2019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A8C45-FDE3-46B7-B107-13BA4DA5D89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FE4E1-89C8-4BB9-AD0C-1A22D048461C}" type="datetimeFigureOut">
              <a:rPr lang="pl-PL" smtClean="0"/>
              <a:pPr/>
              <a:t>20.03.2019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A8C45-FDE3-46B7-B107-13BA4DA5D89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FE4E1-89C8-4BB9-AD0C-1A22D048461C}" type="datetimeFigureOut">
              <a:rPr lang="pl-PL" smtClean="0"/>
              <a:pPr/>
              <a:t>20.03.2019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A8C45-FDE3-46B7-B107-13BA4DA5D895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Tytuł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FE4E1-89C8-4BB9-AD0C-1A22D048461C}" type="datetimeFigureOut">
              <a:rPr lang="pl-PL" smtClean="0"/>
              <a:pPr/>
              <a:t>20.03.2019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A8C45-FDE3-46B7-B107-13BA4DA5D895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Pag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Pag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FE4E1-89C8-4BB9-AD0C-1A22D048461C}" type="datetimeFigureOut">
              <a:rPr lang="pl-PL" smtClean="0"/>
              <a:pPr/>
              <a:t>20.03.2019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A8C45-FDE3-46B7-B107-13BA4DA5D895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Tytuł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FE4E1-89C8-4BB9-AD0C-1A22D048461C}" type="datetimeFigureOut">
              <a:rPr lang="pl-PL" smtClean="0"/>
              <a:pPr/>
              <a:t>20.03.2019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A8C45-FDE3-46B7-B107-13BA4DA5D89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FE4E1-89C8-4BB9-AD0C-1A22D048461C}" type="datetimeFigureOut">
              <a:rPr lang="pl-PL" smtClean="0"/>
              <a:pPr/>
              <a:t>20.03.2019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A8C45-FDE3-46B7-B107-13BA4DA5D895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6" name="Tytuł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FE4E1-89C8-4BB9-AD0C-1A22D048461C}" type="datetimeFigureOut">
              <a:rPr lang="pl-PL" smtClean="0"/>
              <a:pPr/>
              <a:t>20.03.2019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A8C45-FDE3-46B7-B107-13BA4DA5D89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F2DFE4E1-89C8-4BB9-AD0C-1A22D048461C}" type="datetimeFigureOut">
              <a:rPr lang="pl-PL" smtClean="0"/>
              <a:pPr/>
              <a:t>20.03.2019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A8C45-FDE3-46B7-B107-13BA4DA5D89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2DFE4E1-89C8-4BB9-AD0C-1A22D048461C}" type="datetimeFigureOut">
              <a:rPr lang="pl-PL" smtClean="0"/>
              <a:pPr/>
              <a:t>20.03.2019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A0A8C45-FDE3-46B7-B107-13BA4DA5D895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Dowolny kształt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Trójkąt prostokątny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Łącznik prostoliniowy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Pag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Pag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owolny kształt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Dowolny kształt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Trójkąt prostokątny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Łącznik prostoliniowy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ymbol zastępczy tytułu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0" name="Symbol zastępczy tekstu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F2DFE4E1-89C8-4BB9-AD0C-1A22D048461C}" type="datetimeFigureOut">
              <a:rPr lang="pl-PL" smtClean="0"/>
              <a:pPr/>
              <a:t>20.03.2019</a:t>
            </a:fld>
            <a:endParaRPr lang="pl-PL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EA0A8C45-FDE3-46B7-B107-13BA4DA5D895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ZWIĄZKI ZAWODOWE</a:t>
            </a:r>
            <a:br>
              <a:rPr lang="pl-PL" dirty="0" smtClean="0"/>
            </a:br>
            <a:r>
              <a:rPr lang="pl-PL" dirty="0" smtClean="0"/>
              <a:t>Wolności związkowe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pl-PL" dirty="0" smtClean="0"/>
              <a:t>SSA </a:t>
            </a:r>
            <a:r>
              <a:rPr lang="pl-PL" dirty="0"/>
              <a:t>-</a:t>
            </a:r>
            <a:r>
              <a:rPr lang="pl-PL" dirty="0" smtClean="0"/>
              <a:t> PRAWO PRACY 2</a:t>
            </a:r>
          </a:p>
          <a:p>
            <a:pPr algn="r"/>
            <a:r>
              <a:rPr lang="pl-PL" dirty="0" smtClean="0"/>
              <a:t>Dr Jacek Borowicz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283282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 algn="ctr">
              <a:buNone/>
            </a:pPr>
            <a:r>
              <a:rPr lang="pl-PL" b="1" dirty="0" smtClean="0"/>
              <a:t>PRAWO MIĘDZYNARODOWE</a:t>
            </a:r>
          </a:p>
          <a:p>
            <a:pPr marL="109728" indent="0" algn="ctr">
              <a:buNone/>
            </a:pPr>
            <a:endParaRPr lang="pl-PL" b="1" dirty="0" smtClean="0"/>
          </a:p>
          <a:p>
            <a:pPr marL="109728" indent="0">
              <a:buNone/>
            </a:pPr>
            <a:r>
              <a:rPr lang="pl-PL" dirty="0" smtClean="0"/>
              <a:t>1. Pakty praw człowieka (art. 8 </a:t>
            </a:r>
            <a:r>
              <a:rPr lang="pl-PL" dirty="0"/>
              <a:t>P</a:t>
            </a:r>
            <a:r>
              <a:rPr lang="pl-PL" dirty="0" smtClean="0"/>
              <a:t>aktu praw ekonomicznych art. 22 Paktu praw politycznych)</a:t>
            </a:r>
          </a:p>
          <a:p>
            <a:pPr marL="109728" indent="0">
              <a:buNone/>
            </a:pPr>
            <a:endParaRPr lang="pl-PL" dirty="0" smtClean="0"/>
          </a:p>
          <a:p>
            <a:pPr marL="109728" indent="0">
              <a:buNone/>
            </a:pPr>
            <a:r>
              <a:rPr lang="pl-PL" dirty="0" smtClean="0"/>
              <a:t>2. Konwencje MOP (87/1948 – wolności związkowe, 98/1949 wolność zrzeszania się i rokowań, 135/1971 ochrona przedstawicieli pracowników)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 smtClean="0"/>
              <a:t>ZWIĄZKI ZAWODOWE</a:t>
            </a:r>
            <a:endParaRPr lang="pl-PL" sz="2400" i="1" u="sng" dirty="0"/>
          </a:p>
        </p:txBody>
      </p:sp>
    </p:spTree>
    <p:extLst>
      <p:ext uri="{BB962C8B-B14F-4D97-AF65-F5344CB8AC3E}">
        <p14:creationId xmlns:p14="http://schemas.microsoft.com/office/powerpoint/2010/main" val="28716830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 algn="ctr">
              <a:buNone/>
            </a:pPr>
            <a:r>
              <a:rPr lang="pl-PL" b="1" dirty="0" smtClean="0"/>
              <a:t>PRAWO MIĘDZYNARODOWE</a:t>
            </a:r>
          </a:p>
          <a:p>
            <a:pPr marL="109728" indent="0" algn="ctr">
              <a:buNone/>
            </a:pPr>
            <a:endParaRPr lang="pl-PL" b="1" dirty="0" smtClean="0"/>
          </a:p>
          <a:p>
            <a:pPr marL="109728" indent="0">
              <a:buNone/>
            </a:pPr>
            <a:r>
              <a:rPr lang="pl-PL" dirty="0" smtClean="0"/>
              <a:t>3. Art. 11.1 Europejskiej konwencji o ochronie praw człowieka i podstawowych wolności z 1950 r.</a:t>
            </a:r>
          </a:p>
          <a:p>
            <a:pPr marL="109728" indent="0">
              <a:buNone/>
            </a:pPr>
            <a:endParaRPr lang="pl-PL" dirty="0" smtClean="0"/>
          </a:p>
          <a:p>
            <a:pPr marL="109728" indent="0">
              <a:buNone/>
            </a:pPr>
            <a:r>
              <a:rPr lang="pl-PL" dirty="0" smtClean="0"/>
              <a:t>4. Art. 5 Europejskiej kart socjalnej z 1961 r.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 smtClean="0"/>
              <a:t>ZWIĄZKI ZAWODOWE</a:t>
            </a:r>
            <a:endParaRPr lang="pl-PL" sz="2400" i="1" u="sng" dirty="0"/>
          </a:p>
        </p:txBody>
      </p:sp>
    </p:spTree>
    <p:extLst>
      <p:ext uri="{BB962C8B-B14F-4D97-AF65-F5344CB8AC3E}">
        <p14:creationId xmlns:p14="http://schemas.microsoft.com/office/powerpoint/2010/main" val="5272994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109728" indent="0" algn="ctr">
              <a:buNone/>
            </a:pPr>
            <a:r>
              <a:rPr lang="pl-PL" b="1" dirty="0" smtClean="0"/>
              <a:t>PRAWO KOALICJI </a:t>
            </a:r>
          </a:p>
          <a:p>
            <a:pPr marL="109728" indent="0" algn="ctr">
              <a:buNone/>
            </a:pPr>
            <a:r>
              <a:rPr lang="pl-PL" dirty="0" smtClean="0"/>
              <a:t>(SWOBODA ZRZESZANIA SIĘ W ZWIĄZEK ZAWODOWY)</a:t>
            </a:r>
          </a:p>
          <a:p>
            <a:pPr marL="109728" indent="0" algn="ctr">
              <a:buNone/>
            </a:pPr>
            <a:endParaRPr lang="pl-PL" dirty="0"/>
          </a:p>
          <a:p>
            <a:pPr marL="109728" indent="0">
              <a:buNone/>
            </a:pPr>
            <a:r>
              <a:rPr lang="pl-PL" dirty="0" smtClean="0"/>
              <a:t>   Wolność </a:t>
            </a:r>
          </a:p>
          <a:p>
            <a:pPr marL="109728" indent="0">
              <a:buNone/>
            </a:pPr>
            <a:r>
              <a:rPr lang="pl-PL" dirty="0" smtClean="0"/>
              <a:t>tworzenia z.z. </a:t>
            </a:r>
          </a:p>
          <a:p>
            <a:pPr marL="109728" indent="0">
              <a:buNone/>
            </a:pPr>
            <a:r>
              <a:rPr lang="pl-PL" dirty="0" smtClean="0"/>
              <a:t>                      Wolność </a:t>
            </a:r>
          </a:p>
          <a:p>
            <a:pPr marL="109728" indent="0">
              <a:buNone/>
            </a:pPr>
            <a:r>
              <a:rPr lang="pl-PL" dirty="0"/>
              <a:t> </a:t>
            </a:r>
            <a:r>
              <a:rPr lang="pl-PL" dirty="0" smtClean="0"/>
              <a:t>                      wyboru z.z.</a:t>
            </a:r>
          </a:p>
          <a:p>
            <a:pPr marL="109728" indent="0" algn="ctr">
              <a:buNone/>
            </a:pPr>
            <a:r>
              <a:rPr lang="pl-PL" dirty="0" smtClean="0"/>
              <a:t>                    Zakaz </a:t>
            </a:r>
          </a:p>
          <a:p>
            <a:pPr marL="109728" indent="0" algn="ctr">
              <a:buNone/>
            </a:pPr>
            <a:r>
              <a:rPr lang="pl-PL" dirty="0" smtClean="0"/>
              <a:t>                      dyskryminacji</a:t>
            </a:r>
          </a:p>
          <a:p>
            <a:pPr marL="109728" indent="0" algn="r">
              <a:buNone/>
            </a:pPr>
            <a:r>
              <a:rPr lang="pl-PL" dirty="0" smtClean="0"/>
              <a:t>Negatywna </a:t>
            </a:r>
          </a:p>
          <a:p>
            <a:pPr marL="109728" indent="0" algn="r">
              <a:buNone/>
            </a:pPr>
            <a:r>
              <a:rPr lang="pl-PL" dirty="0" smtClean="0"/>
              <a:t>wolność </a:t>
            </a:r>
          </a:p>
          <a:p>
            <a:pPr marL="109728" indent="0" algn="r">
              <a:buNone/>
            </a:pPr>
            <a:r>
              <a:rPr lang="pl-PL" dirty="0" smtClean="0"/>
              <a:t>związkowa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 smtClean="0"/>
              <a:t>ZWIĄZKI ZAWODOWE</a:t>
            </a:r>
            <a:endParaRPr lang="pl-PL" sz="2400" i="1" u="sng" dirty="0"/>
          </a:p>
        </p:txBody>
      </p:sp>
      <p:cxnSp>
        <p:nvCxnSpPr>
          <p:cNvPr id="5" name="Łącznik prosty ze strzałką 4"/>
          <p:cNvCxnSpPr/>
          <p:nvPr/>
        </p:nvCxnSpPr>
        <p:spPr>
          <a:xfrm flipH="1">
            <a:off x="2555776" y="2276872"/>
            <a:ext cx="1800200" cy="4320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Łącznik prosty ze strzałką 6"/>
          <p:cNvCxnSpPr/>
          <p:nvPr/>
        </p:nvCxnSpPr>
        <p:spPr>
          <a:xfrm flipH="1">
            <a:off x="3851920" y="2276872"/>
            <a:ext cx="504056" cy="86409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9" name="Łącznik prosty ze strzałką 8"/>
          <p:cNvCxnSpPr/>
          <p:nvPr/>
        </p:nvCxnSpPr>
        <p:spPr>
          <a:xfrm>
            <a:off x="4355976" y="2276872"/>
            <a:ext cx="1296144" cy="151216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1" name="Łącznik prosty ze strzałką 10"/>
          <p:cNvCxnSpPr/>
          <p:nvPr/>
        </p:nvCxnSpPr>
        <p:spPr>
          <a:xfrm>
            <a:off x="4355976" y="2276872"/>
            <a:ext cx="3672408" cy="22322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44360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 smtClean="0"/>
          </a:p>
          <a:p>
            <a:endParaRPr lang="pl-PL" dirty="0" smtClean="0"/>
          </a:p>
          <a:p>
            <a:pPr marL="109728" indent="0">
              <a:buNone/>
            </a:pPr>
            <a:endParaRPr lang="pl-PL" dirty="0"/>
          </a:p>
          <a:p>
            <a:pPr marL="109728" indent="0" algn="ctr">
              <a:buNone/>
            </a:pPr>
            <a:r>
              <a:rPr lang="pl-PL" sz="3600" dirty="0" smtClean="0"/>
              <a:t>PLURALIZM ZWIĄZKOWY</a:t>
            </a:r>
            <a:endParaRPr lang="pl-PL" sz="3600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Związki zawodowe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425334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 algn="ctr">
              <a:buNone/>
            </a:pPr>
            <a:r>
              <a:rPr lang="pl-PL" sz="3600" dirty="0" smtClean="0"/>
              <a:t>Pluralizm Związkowy</a:t>
            </a:r>
          </a:p>
          <a:p>
            <a:pPr marL="109728" indent="0" algn="ctr">
              <a:buNone/>
            </a:pPr>
            <a:r>
              <a:rPr lang="pl-PL" sz="3600" dirty="0" smtClean="0"/>
              <a:t>Grupa Jastrzębskiej Spółka Węglowej</a:t>
            </a:r>
          </a:p>
          <a:p>
            <a:pPr marL="109728" indent="0">
              <a:buNone/>
            </a:pPr>
            <a:endParaRPr lang="pl-PL" sz="3600" dirty="0"/>
          </a:p>
          <a:p>
            <a:r>
              <a:rPr lang="pl-PL" sz="3600" dirty="0" smtClean="0"/>
              <a:t>125 organizacje zakładowe</a:t>
            </a:r>
          </a:p>
          <a:p>
            <a:r>
              <a:rPr lang="pl-PL" sz="3600" dirty="0" smtClean="0"/>
              <a:t>35 242 zrzeszonych</a:t>
            </a:r>
          </a:p>
          <a:p>
            <a:r>
              <a:rPr lang="pl-PL" sz="3600" dirty="0" smtClean="0"/>
              <a:t>124,70% uzwiązkowienia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Związki zawodowe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871744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endParaRPr lang="pl-PL" b="1" dirty="0" smtClean="0"/>
          </a:p>
          <a:p>
            <a:pPr marL="109728" indent="0" algn="ctr">
              <a:buNone/>
            </a:pPr>
            <a:r>
              <a:rPr lang="pl-PL" b="1" dirty="0" smtClean="0"/>
              <a:t>SAMORZĄDNOŚĆ ZWIĄZKU ZAWODOWEGO </a:t>
            </a:r>
          </a:p>
          <a:p>
            <a:pPr marL="109728" indent="0" algn="ctr">
              <a:buNone/>
            </a:pPr>
            <a:endParaRPr lang="pl-PL" b="1" dirty="0" smtClean="0"/>
          </a:p>
          <a:p>
            <a:pPr marL="109728" indent="0">
              <a:buNone/>
            </a:pPr>
            <a:r>
              <a:rPr lang="pl-PL" dirty="0" smtClean="0"/>
              <a:t>Samo-organizacja</a:t>
            </a:r>
          </a:p>
          <a:p>
            <a:pPr marL="109728" indent="0">
              <a:buNone/>
            </a:pPr>
            <a:endParaRPr lang="pl-PL" b="1" dirty="0" smtClean="0"/>
          </a:p>
          <a:p>
            <a:pPr marL="109728" indent="0" algn="ctr">
              <a:buNone/>
            </a:pPr>
            <a:r>
              <a:rPr lang="pl-PL" dirty="0" smtClean="0"/>
              <a:t>Samo-zarządzanie</a:t>
            </a:r>
          </a:p>
          <a:p>
            <a:pPr marL="109728" indent="0" algn="ctr">
              <a:buNone/>
            </a:pPr>
            <a:endParaRPr lang="pl-PL" b="1" dirty="0" smtClean="0"/>
          </a:p>
          <a:p>
            <a:pPr marL="109728" indent="0" algn="r">
              <a:buNone/>
            </a:pPr>
            <a:r>
              <a:rPr lang="pl-PL" dirty="0" smtClean="0"/>
              <a:t>Samo-reprezentacja</a:t>
            </a:r>
          </a:p>
          <a:p>
            <a:pPr marL="109728" indent="0" algn="ctr">
              <a:buNone/>
            </a:pPr>
            <a:endParaRPr lang="pl-PL" b="1" dirty="0"/>
          </a:p>
          <a:p>
            <a:pPr marL="109728" indent="0" algn="ctr">
              <a:buNone/>
            </a:pPr>
            <a:endParaRPr lang="pl-PL" b="1" dirty="0"/>
          </a:p>
          <a:p>
            <a:pPr marL="109728" indent="0" algn="ctr">
              <a:buNone/>
            </a:pPr>
            <a:endParaRPr lang="pl-PL" b="1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 smtClean="0"/>
              <a:t>ZWIĄZKI ZAWODOWE</a:t>
            </a:r>
            <a:endParaRPr lang="pl-PL" sz="2400" i="1" u="sng" dirty="0"/>
          </a:p>
        </p:txBody>
      </p:sp>
      <p:cxnSp>
        <p:nvCxnSpPr>
          <p:cNvPr id="6" name="Łącznik prosty ze strzałką 5"/>
          <p:cNvCxnSpPr/>
          <p:nvPr/>
        </p:nvCxnSpPr>
        <p:spPr>
          <a:xfrm flipH="1">
            <a:off x="2411760" y="2420888"/>
            <a:ext cx="1944216" cy="4320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Łącznik prosty ze strzałką 9"/>
          <p:cNvCxnSpPr/>
          <p:nvPr/>
        </p:nvCxnSpPr>
        <p:spPr>
          <a:xfrm>
            <a:off x="4355976" y="2420888"/>
            <a:ext cx="144016" cy="129614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3" name="Łącznik prosty ze strzałką 12"/>
          <p:cNvCxnSpPr/>
          <p:nvPr/>
        </p:nvCxnSpPr>
        <p:spPr>
          <a:xfrm>
            <a:off x="4355976" y="2420888"/>
            <a:ext cx="3888432" cy="22322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852324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pl-PL" b="1" dirty="0" smtClean="0"/>
              <a:t>NIEZALEŻNOŚĆ ZWIĄZKU ZAWODOWEGO</a:t>
            </a:r>
          </a:p>
          <a:p>
            <a:pPr marL="109728" indent="0" algn="ctr">
              <a:buNone/>
            </a:pPr>
            <a:endParaRPr lang="pl-PL" b="1" dirty="0"/>
          </a:p>
          <a:p>
            <a:pPr marL="109728" indent="0">
              <a:buNone/>
            </a:pPr>
            <a:r>
              <a:rPr lang="pl-PL" dirty="0" smtClean="0"/>
              <a:t>Zakaz ingerencji </a:t>
            </a:r>
          </a:p>
          <a:p>
            <a:pPr marL="109728" indent="0">
              <a:buNone/>
            </a:pPr>
            <a:r>
              <a:rPr lang="pl-PL" dirty="0" smtClean="0"/>
              <a:t>     z zewnątrz </a:t>
            </a:r>
          </a:p>
          <a:p>
            <a:pPr marL="109728" indent="0" algn="ctr">
              <a:buNone/>
            </a:pPr>
            <a:endParaRPr lang="pl-PL" dirty="0"/>
          </a:p>
          <a:p>
            <a:pPr marL="109728" indent="0" algn="ctr">
              <a:buNone/>
            </a:pPr>
            <a:r>
              <a:rPr lang="pl-PL" dirty="0" smtClean="0"/>
              <a:t>Równość z.z.</a:t>
            </a:r>
          </a:p>
          <a:p>
            <a:pPr marL="109728" indent="0" algn="ctr">
              <a:buNone/>
            </a:pPr>
            <a:endParaRPr lang="pl-PL" dirty="0"/>
          </a:p>
          <a:p>
            <a:pPr marL="109728" indent="0" algn="r">
              <a:buNone/>
            </a:pPr>
            <a:r>
              <a:rPr lang="pl-PL" dirty="0" smtClean="0"/>
              <a:t>Ochrona </a:t>
            </a:r>
          </a:p>
          <a:p>
            <a:pPr marL="109728" indent="0" algn="r">
              <a:buNone/>
            </a:pPr>
            <a:r>
              <a:rPr lang="pl-PL" dirty="0" smtClean="0"/>
              <a:t>działaczy z.z.</a:t>
            </a:r>
          </a:p>
          <a:p>
            <a:pPr marL="109728" indent="0" algn="ctr">
              <a:buNone/>
            </a:pPr>
            <a:endParaRPr lang="pl-PL" b="1" dirty="0" smtClean="0"/>
          </a:p>
          <a:p>
            <a:pPr marL="109728" indent="0" algn="ctr">
              <a:buNone/>
            </a:pPr>
            <a:endParaRPr lang="pl-PL" b="1" dirty="0"/>
          </a:p>
          <a:p>
            <a:pPr marL="109728" indent="0" algn="ctr">
              <a:buNone/>
            </a:pPr>
            <a:endParaRPr lang="pl-PL" b="1" dirty="0"/>
          </a:p>
          <a:p>
            <a:pPr marL="109728" indent="0" algn="ctr">
              <a:buNone/>
            </a:pPr>
            <a:endParaRPr lang="pl-PL" b="1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 smtClean="0"/>
              <a:t>ZWIĄZKI ZAWODOWE</a:t>
            </a:r>
            <a:endParaRPr lang="pl-PL" sz="2400" i="1" u="sng" dirty="0"/>
          </a:p>
        </p:txBody>
      </p:sp>
      <p:cxnSp>
        <p:nvCxnSpPr>
          <p:cNvPr id="5" name="Łącznik prosty ze strzałką 4"/>
          <p:cNvCxnSpPr/>
          <p:nvPr/>
        </p:nvCxnSpPr>
        <p:spPr>
          <a:xfrm flipH="1">
            <a:off x="2267744" y="1988840"/>
            <a:ext cx="2556284" cy="4320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Łącznik prosty ze strzałką 7"/>
          <p:cNvCxnSpPr/>
          <p:nvPr/>
        </p:nvCxnSpPr>
        <p:spPr>
          <a:xfrm>
            <a:off x="4788024" y="1988840"/>
            <a:ext cx="72008" cy="172819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1" name="Łącznik prosty ze strzałką 10"/>
          <p:cNvCxnSpPr/>
          <p:nvPr/>
        </p:nvCxnSpPr>
        <p:spPr>
          <a:xfrm>
            <a:off x="4788024" y="1988840"/>
            <a:ext cx="3096344" cy="25922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869537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endParaRPr lang="pl-PL" b="1" dirty="0" smtClean="0"/>
          </a:p>
          <a:p>
            <a:pPr marL="109728" indent="0" algn="ctr">
              <a:buNone/>
            </a:pPr>
            <a:r>
              <a:rPr lang="pl-PL" b="1" dirty="0" smtClean="0"/>
              <a:t>GRANICE WOLNOŚCI ZWIĄZKOWYCH</a:t>
            </a:r>
          </a:p>
          <a:p>
            <a:pPr marL="109728" indent="0" algn="ctr">
              <a:buNone/>
            </a:pPr>
            <a:endParaRPr lang="pl-PL" b="1" dirty="0"/>
          </a:p>
          <a:p>
            <a:pPr marL="109728" indent="0">
              <a:buNone/>
            </a:pPr>
            <a:r>
              <a:rPr lang="pl-PL" b="1" u="sng" dirty="0" smtClean="0"/>
              <a:t>Zasada legalizmu</a:t>
            </a:r>
          </a:p>
          <a:p>
            <a:pPr marL="109728" indent="0" algn="ctr">
              <a:buNone/>
            </a:pPr>
            <a:endParaRPr lang="pl-PL" dirty="0" smtClean="0"/>
          </a:p>
          <a:p>
            <a:pPr marL="109728" indent="0" algn="ctr">
              <a:buNone/>
            </a:pPr>
            <a:r>
              <a:rPr lang="pl-PL" dirty="0" smtClean="0"/>
              <a:t>Przestrzeganie prawa</a:t>
            </a:r>
          </a:p>
          <a:p>
            <a:pPr marL="109728" indent="0">
              <a:buNone/>
            </a:pPr>
            <a:r>
              <a:rPr lang="pl-PL" dirty="0" smtClean="0"/>
              <a:t>Przestrzeganie statutu</a:t>
            </a:r>
          </a:p>
          <a:p>
            <a:pPr marL="109728" indent="0" algn="ctr">
              <a:buNone/>
            </a:pPr>
            <a:endParaRPr lang="pl-PL" dirty="0" smtClean="0"/>
          </a:p>
          <a:p>
            <a:pPr marL="109728" indent="0" algn="r">
              <a:buNone/>
            </a:pPr>
            <a:r>
              <a:rPr lang="pl-PL" b="1" u="sng" dirty="0" smtClean="0"/>
              <a:t>Prawo karne</a:t>
            </a:r>
          </a:p>
          <a:p>
            <a:pPr marL="109728" indent="0" algn="ctr">
              <a:buNone/>
            </a:pPr>
            <a:endParaRPr lang="pl-PL" dirty="0"/>
          </a:p>
          <a:p>
            <a:pPr marL="109728" indent="0" algn="ctr">
              <a:buNone/>
            </a:pPr>
            <a:endParaRPr lang="pl-PL" b="1" dirty="0" smtClean="0"/>
          </a:p>
          <a:p>
            <a:pPr marL="109728" indent="0" algn="ctr">
              <a:buNone/>
            </a:pPr>
            <a:endParaRPr lang="pl-PL" b="1" dirty="0"/>
          </a:p>
          <a:p>
            <a:pPr marL="109728" indent="0" algn="ctr">
              <a:buNone/>
            </a:pPr>
            <a:endParaRPr lang="pl-PL" b="1" dirty="0"/>
          </a:p>
          <a:p>
            <a:pPr marL="109728" indent="0" algn="ctr">
              <a:buNone/>
            </a:pPr>
            <a:endParaRPr lang="pl-PL" b="1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 smtClean="0"/>
              <a:t>ZWIĄZKI ZAWODOWE</a:t>
            </a:r>
            <a:endParaRPr lang="pl-PL" sz="2400" i="1" u="sng" dirty="0"/>
          </a:p>
        </p:txBody>
      </p:sp>
      <p:cxnSp>
        <p:nvCxnSpPr>
          <p:cNvPr id="6" name="Łącznik prosty ze strzałką 5"/>
          <p:cNvCxnSpPr/>
          <p:nvPr/>
        </p:nvCxnSpPr>
        <p:spPr>
          <a:xfrm flipH="1">
            <a:off x="2123728" y="2420888"/>
            <a:ext cx="2520280" cy="4320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Łącznik prosty ze strzałką 8"/>
          <p:cNvCxnSpPr/>
          <p:nvPr/>
        </p:nvCxnSpPr>
        <p:spPr>
          <a:xfrm>
            <a:off x="4644008" y="2420888"/>
            <a:ext cx="3816424" cy="266429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Łącznik prosty ze strzałką 11"/>
          <p:cNvCxnSpPr/>
          <p:nvPr/>
        </p:nvCxnSpPr>
        <p:spPr>
          <a:xfrm>
            <a:off x="1979712" y="3356992"/>
            <a:ext cx="2304256" cy="39604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15" name="Łącznik prosty ze strzałką 14"/>
          <p:cNvCxnSpPr/>
          <p:nvPr/>
        </p:nvCxnSpPr>
        <p:spPr>
          <a:xfrm>
            <a:off x="1979712" y="3356992"/>
            <a:ext cx="0" cy="93610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9143020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endParaRPr lang="pl-PL" b="1" dirty="0" smtClean="0"/>
          </a:p>
          <a:p>
            <a:pPr marL="109728" indent="0" algn="ctr">
              <a:buNone/>
            </a:pPr>
            <a:r>
              <a:rPr lang="pl-PL" b="1" dirty="0" smtClean="0"/>
              <a:t>GWARANCJE WOLNOŚCI ZWIĄZKOWYCH</a:t>
            </a:r>
          </a:p>
          <a:p>
            <a:pPr marL="109728" indent="0" algn="ctr">
              <a:buNone/>
            </a:pPr>
            <a:endParaRPr lang="pl-PL" b="1" dirty="0" smtClean="0"/>
          </a:p>
          <a:p>
            <a:pPr marL="109728" indent="0">
              <a:buNone/>
            </a:pPr>
            <a:r>
              <a:rPr lang="pl-PL"/>
              <a:t>m</a:t>
            </a:r>
            <a:r>
              <a:rPr lang="pl-PL" smtClean="0"/>
              <a:t>aterialne  </a:t>
            </a:r>
            <a:endParaRPr lang="pl-PL" dirty="0" smtClean="0"/>
          </a:p>
          <a:p>
            <a:pPr marL="109728" indent="0" algn="ctr">
              <a:buNone/>
            </a:pPr>
            <a:endParaRPr lang="pl-PL" dirty="0" smtClean="0"/>
          </a:p>
          <a:p>
            <a:pPr marL="109728" indent="0" algn="ctr">
              <a:buNone/>
            </a:pPr>
            <a:r>
              <a:rPr lang="pl-PL" dirty="0" smtClean="0"/>
              <a:t>organizacyjne</a:t>
            </a:r>
          </a:p>
          <a:p>
            <a:pPr marL="109728" indent="0" algn="ctr">
              <a:buNone/>
            </a:pPr>
            <a:endParaRPr lang="pl-PL" dirty="0"/>
          </a:p>
          <a:p>
            <a:pPr marL="109728" indent="0" algn="r">
              <a:buNone/>
            </a:pPr>
            <a:r>
              <a:rPr lang="pl-PL" dirty="0" smtClean="0"/>
              <a:t>prawno-karne</a:t>
            </a:r>
            <a:endParaRPr lang="pl-PL" dirty="0"/>
          </a:p>
          <a:p>
            <a:pPr marL="109728" indent="0" algn="ctr">
              <a:buNone/>
            </a:pPr>
            <a:endParaRPr lang="pl-PL" b="1" dirty="0" smtClean="0"/>
          </a:p>
          <a:p>
            <a:pPr marL="109728" indent="0" algn="ctr">
              <a:buNone/>
            </a:pPr>
            <a:endParaRPr lang="pl-PL" b="1" dirty="0"/>
          </a:p>
          <a:p>
            <a:pPr marL="109728" indent="0" algn="ctr">
              <a:buNone/>
            </a:pPr>
            <a:endParaRPr lang="pl-PL" b="1" dirty="0"/>
          </a:p>
          <a:p>
            <a:pPr marL="109728" indent="0" algn="ctr">
              <a:buNone/>
            </a:pPr>
            <a:endParaRPr lang="pl-PL" b="1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 smtClean="0"/>
              <a:t>ZWIĄZKI ZAWODOWE</a:t>
            </a:r>
            <a:endParaRPr lang="pl-PL" sz="2400" i="1" u="sng" dirty="0"/>
          </a:p>
        </p:txBody>
      </p:sp>
      <p:cxnSp>
        <p:nvCxnSpPr>
          <p:cNvPr id="5" name="Łącznik prosty ze strzałką 4"/>
          <p:cNvCxnSpPr/>
          <p:nvPr/>
        </p:nvCxnSpPr>
        <p:spPr>
          <a:xfrm flipH="1">
            <a:off x="1763688" y="2420888"/>
            <a:ext cx="2664296" cy="36004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Łącznik prosty ze strzałką 7"/>
          <p:cNvCxnSpPr/>
          <p:nvPr/>
        </p:nvCxnSpPr>
        <p:spPr>
          <a:xfrm>
            <a:off x="4427984" y="2420888"/>
            <a:ext cx="144016" cy="129614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1" name="Łącznik prosty ze strzałką 10"/>
          <p:cNvCxnSpPr/>
          <p:nvPr/>
        </p:nvCxnSpPr>
        <p:spPr>
          <a:xfrm>
            <a:off x="4427984" y="2420888"/>
            <a:ext cx="3744416" cy="237626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387211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 smtClean="0"/>
          </a:p>
          <a:p>
            <a:endParaRPr lang="pl-PL" dirty="0"/>
          </a:p>
          <a:p>
            <a:pPr marL="109728" indent="0" algn="ctr">
              <a:buNone/>
            </a:pPr>
            <a:r>
              <a:rPr lang="pl-PL" dirty="0" smtClean="0"/>
              <a:t>USTAWA</a:t>
            </a:r>
            <a:endParaRPr lang="pl-PL" dirty="0"/>
          </a:p>
          <a:p>
            <a:pPr marL="109728" indent="0" algn="ctr">
              <a:buNone/>
            </a:pPr>
            <a:r>
              <a:rPr lang="pl-PL" dirty="0"/>
              <a:t>z dnia 23 maja 1991 r.</a:t>
            </a:r>
          </a:p>
          <a:p>
            <a:pPr marL="109728" indent="0" algn="ctr">
              <a:buNone/>
            </a:pPr>
            <a:r>
              <a:rPr lang="pl-PL" dirty="0"/>
              <a:t>o związkach zawodowych</a:t>
            </a:r>
          </a:p>
          <a:p>
            <a:pPr marL="109728" indent="0" algn="ctr">
              <a:buNone/>
            </a:pPr>
            <a:r>
              <a:rPr lang="pl-PL" b="1" dirty="0"/>
              <a:t>Dz.U.2019.263 </a:t>
            </a:r>
            <a:r>
              <a:rPr lang="pl-PL" b="1" dirty="0" err="1"/>
              <a:t>t.j</a:t>
            </a:r>
            <a:r>
              <a:rPr lang="pl-PL" b="1" dirty="0"/>
              <a:t>. </a:t>
            </a:r>
            <a:endParaRPr lang="pl-PL" dirty="0"/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l-PL" dirty="0" smtClean="0"/>
              <a:t>Związki zawodowe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018844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 smtClean="0"/>
          </a:p>
          <a:p>
            <a:endParaRPr lang="pl-PL" dirty="0"/>
          </a:p>
          <a:p>
            <a:pPr marL="109728" indent="0" algn="ctr">
              <a:buNone/>
            </a:pPr>
            <a:endParaRPr lang="pl-PL" sz="4000" dirty="0" smtClean="0"/>
          </a:p>
          <a:p>
            <a:pPr marL="109728" indent="0" algn="ctr">
              <a:buNone/>
            </a:pPr>
            <a:r>
              <a:rPr lang="pl-PL" sz="4000" dirty="0" smtClean="0"/>
              <a:t>WOLNOŚCI ZWIĄZKOWE</a:t>
            </a:r>
            <a:endParaRPr lang="pl-PL" sz="4000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 smtClean="0"/>
              <a:t>ZWIĄZKI ZAWODOWE</a:t>
            </a:r>
            <a:endParaRPr lang="pl-PL" sz="2400" i="1" u="sng" dirty="0"/>
          </a:p>
        </p:txBody>
      </p:sp>
    </p:spTree>
    <p:extLst>
      <p:ext uri="{BB962C8B-B14F-4D97-AF65-F5344CB8AC3E}">
        <p14:creationId xmlns:p14="http://schemas.microsoft.com/office/powerpoint/2010/main" val="10678359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 smtClean="0"/>
          </a:p>
          <a:p>
            <a:pPr marL="109728" indent="0" algn="ctr">
              <a:buNone/>
            </a:pPr>
            <a:r>
              <a:rPr lang="pl-PL" i="1" dirty="0" smtClean="0"/>
              <a:t>„ CO TO JEST ZWIĄZEK ZAWODOWY?”</a:t>
            </a:r>
          </a:p>
          <a:p>
            <a:endParaRPr lang="pl-PL" dirty="0"/>
          </a:p>
          <a:p>
            <a:pPr marL="109728" indent="0" algn="ctr">
              <a:buNone/>
            </a:pPr>
            <a:r>
              <a:rPr lang="pl-PL" dirty="0" smtClean="0"/>
              <a:t>CZYLI</a:t>
            </a:r>
            <a:endParaRPr lang="pl-PL" dirty="0"/>
          </a:p>
          <a:p>
            <a:pPr marL="109728" indent="0" algn="ctr">
              <a:buNone/>
            </a:pPr>
            <a:endParaRPr lang="pl-PL" sz="2800" dirty="0" smtClean="0"/>
          </a:p>
          <a:p>
            <a:pPr marL="109728" indent="0" algn="ctr">
              <a:buNone/>
            </a:pPr>
            <a:r>
              <a:rPr lang="pl-PL" sz="2800" dirty="0" smtClean="0"/>
              <a:t>ISTOTA ZWIĄZKU ZAWODOWEGO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 smtClean="0"/>
              <a:t>ZWIĄZKI ZAWODOWE</a:t>
            </a:r>
            <a:endParaRPr lang="pl-PL" sz="2400" i="1" u="sng" dirty="0"/>
          </a:p>
        </p:txBody>
      </p:sp>
    </p:spTree>
    <p:extLst>
      <p:ext uri="{BB962C8B-B14F-4D97-AF65-F5344CB8AC3E}">
        <p14:creationId xmlns:p14="http://schemas.microsoft.com/office/powerpoint/2010/main" val="13819367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 smtClean="0"/>
          </a:p>
          <a:p>
            <a:pPr marL="109728" indent="0" algn="ctr">
              <a:buNone/>
            </a:pPr>
            <a:r>
              <a:rPr lang="pl-PL" dirty="0" smtClean="0"/>
              <a:t>Art.1.1 ustawy </a:t>
            </a:r>
            <a:r>
              <a:rPr lang="pl-PL" i="1" dirty="0" smtClean="0"/>
              <a:t>o związkach zawodowych</a:t>
            </a:r>
          </a:p>
          <a:p>
            <a:pPr marL="109728" indent="0" algn="ctr">
              <a:buNone/>
            </a:pPr>
            <a:endParaRPr lang="pl-PL" dirty="0" smtClean="0"/>
          </a:p>
          <a:p>
            <a:pPr marL="109728" indent="0" algn="ctr">
              <a:buNone/>
            </a:pPr>
            <a:r>
              <a:rPr lang="pl-PL" dirty="0" smtClean="0"/>
              <a:t>Związek </a:t>
            </a:r>
            <a:r>
              <a:rPr lang="pl-PL" dirty="0"/>
              <a:t>zawodowy jest </a:t>
            </a:r>
            <a:r>
              <a:rPr lang="pl-PL" dirty="0" smtClean="0"/>
              <a:t>dobrowolną</a:t>
            </a:r>
          </a:p>
          <a:p>
            <a:pPr marL="109728" indent="0" algn="ctr">
              <a:buNone/>
            </a:pPr>
            <a:r>
              <a:rPr lang="pl-PL" dirty="0" smtClean="0"/>
              <a:t> </a:t>
            </a:r>
            <a:r>
              <a:rPr lang="pl-PL" dirty="0"/>
              <a:t>i samorządną organizacją ludzi pracy, powołaną do reprezentowania i obrony ich praw, interesów zawodowych i socjalnych.</a:t>
            </a:r>
            <a:endParaRPr lang="pl-PL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 smtClean="0"/>
              <a:t>ZWIĄZKI ZAWODOWE</a:t>
            </a:r>
            <a:endParaRPr lang="pl-PL" sz="2400" i="1" u="sng" dirty="0"/>
          </a:p>
        </p:txBody>
      </p:sp>
    </p:spTree>
    <p:extLst>
      <p:ext uri="{BB962C8B-B14F-4D97-AF65-F5344CB8AC3E}">
        <p14:creationId xmlns:p14="http://schemas.microsoft.com/office/powerpoint/2010/main" val="7753131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 smtClean="0"/>
          </a:p>
          <a:p>
            <a:pPr marL="109728" indent="0" algn="ctr">
              <a:buNone/>
            </a:pPr>
            <a:r>
              <a:rPr lang="pl-PL" dirty="0" smtClean="0"/>
              <a:t>Aby zrealizować cel nadrzędny związku zawodowego zagwarantować trzeba:</a:t>
            </a:r>
          </a:p>
          <a:p>
            <a:pPr marL="109728" indent="0" algn="ctr">
              <a:buNone/>
            </a:pPr>
            <a:endParaRPr lang="pl-PL" dirty="0"/>
          </a:p>
          <a:p>
            <a:pPr marL="109728" indent="0">
              <a:buNone/>
            </a:pPr>
            <a:endParaRPr lang="pl-PL" dirty="0" smtClean="0"/>
          </a:p>
          <a:p>
            <a:pPr marL="109728" indent="0">
              <a:buNone/>
            </a:pPr>
            <a:r>
              <a:rPr lang="pl-PL" dirty="0" smtClean="0"/>
              <a:t>wolności związkowe    uprawnienia związkowe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 smtClean="0"/>
              <a:t>ZWIĄZKI ZAWODOWE</a:t>
            </a:r>
            <a:endParaRPr lang="pl-PL" sz="2400" i="1" u="sng" dirty="0"/>
          </a:p>
        </p:txBody>
      </p:sp>
      <p:cxnSp>
        <p:nvCxnSpPr>
          <p:cNvPr id="5" name="Łącznik prosty ze strzałką 4"/>
          <p:cNvCxnSpPr/>
          <p:nvPr/>
        </p:nvCxnSpPr>
        <p:spPr>
          <a:xfrm flipH="1">
            <a:off x="2339752" y="2852936"/>
            <a:ext cx="2160240" cy="7920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Łącznik prosty ze strzałką 6"/>
          <p:cNvCxnSpPr/>
          <p:nvPr/>
        </p:nvCxnSpPr>
        <p:spPr>
          <a:xfrm>
            <a:off x="4499992" y="2852936"/>
            <a:ext cx="2016224" cy="7920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700918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 smtClean="0"/>
          </a:p>
          <a:p>
            <a:endParaRPr lang="pl-PL" dirty="0"/>
          </a:p>
          <a:p>
            <a:pPr marL="109728" indent="0" algn="ctr">
              <a:buNone/>
            </a:pPr>
            <a:r>
              <a:rPr lang="pl-PL" sz="4000" dirty="0" smtClean="0"/>
              <a:t>NSZZ SOLIDARNOŚĆ</a:t>
            </a:r>
          </a:p>
          <a:p>
            <a:pPr marL="109728" indent="0" algn="ctr">
              <a:buNone/>
            </a:pPr>
            <a:endParaRPr lang="pl-PL" sz="4000" dirty="0"/>
          </a:p>
          <a:p>
            <a:pPr marL="109728" indent="0" algn="ctr">
              <a:buNone/>
            </a:pPr>
            <a:r>
              <a:rPr lang="pl-PL" sz="2400" dirty="0" smtClean="0"/>
              <a:t>Co oznacza skrót  „NSZZ” ?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 smtClean="0"/>
              <a:t>ZWIĄZKI ZAWODOWE</a:t>
            </a:r>
            <a:endParaRPr lang="pl-PL" sz="2400" i="1" u="sng" dirty="0"/>
          </a:p>
        </p:txBody>
      </p:sp>
    </p:spTree>
    <p:extLst>
      <p:ext uri="{BB962C8B-B14F-4D97-AF65-F5344CB8AC3E}">
        <p14:creationId xmlns:p14="http://schemas.microsoft.com/office/powerpoint/2010/main" val="41642895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 smtClean="0"/>
          </a:p>
          <a:p>
            <a:pPr marL="109728" indent="0" algn="ctr">
              <a:buNone/>
            </a:pPr>
            <a:r>
              <a:rPr lang="pl-PL" b="1" dirty="0" smtClean="0"/>
              <a:t>WOLNOŚCI ZWIĄZKOWE</a:t>
            </a:r>
          </a:p>
          <a:p>
            <a:pPr marL="109728" indent="0" algn="ctr">
              <a:buNone/>
            </a:pPr>
            <a:endParaRPr lang="pl-PL" dirty="0" smtClean="0"/>
          </a:p>
          <a:p>
            <a:pPr marL="109728" indent="0" algn="ctr">
              <a:buNone/>
            </a:pPr>
            <a:endParaRPr lang="pl-PL" dirty="0"/>
          </a:p>
          <a:p>
            <a:pPr marL="109728" indent="0">
              <a:buNone/>
            </a:pPr>
            <a:r>
              <a:rPr lang="pl-PL" dirty="0" smtClean="0"/>
              <a:t>Prawo koalicji </a:t>
            </a:r>
          </a:p>
          <a:p>
            <a:pPr marL="109728" indent="0" algn="ctr">
              <a:buNone/>
            </a:pPr>
            <a:r>
              <a:rPr lang="pl-PL" dirty="0" smtClean="0"/>
              <a:t>Samorządność</a:t>
            </a:r>
          </a:p>
          <a:p>
            <a:pPr marL="109728" indent="0" algn="r">
              <a:buNone/>
            </a:pPr>
            <a:r>
              <a:rPr lang="pl-PL" dirty="0" smtClean="0"/>
              <a:t>Niezależność</a:t>
            </a:r>
          </a:p>
          <a:p>
            <a:pPr marL="109728" indent="0" algn="ctr">
              <a:buNone/>
            </a:pP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 smtClean="0"/>
              <a:t>ZWIĄZKI ZAWODOWE</a:t>
            </a:r>
            <a:endParaRPr lang="pl-PL" sz="2400" i="1" u="sng" dirty="0"/>
          </a:p>
        </p:txBody>
      </p:sp>
      <p:cxnSp>
        <p:nvCxnSpPr>
          <p:cNvPr id="5" name="Łącznik prosty ze strzałką 4"/>
          <p:cNvCxnSpPr/>
          <p:nvPr/>
        </p:nvCxnSpPr>
        <p:spPr>
          <a:xfrm flipH="1">
            <a:off x="1691680" y="2492896"/>
            <a:ext cx="2808312" cy="7920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7" name="Łącznik prosty ze strzałką 6"/>
          <p:cNvCxnSpPr/>
          <p:nvPr/>
        </p:nvCxnSpPr>
        <p:spPr>
          <a:xfrm>
            <a:off x="4499992" y="2492896"/>
            <a:ext cx="0" cy="129614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Łącznik prosty ze strzałką 8"/>
          <p:cNvCxnSpPr/>
          <p:nvPr/>
        </p:nvCxnSpPr>
        <p:spPr>
          <a:xfrm>
            <a:off x="4499992" y="2492896"/>
            <a:ext cx="3096344" cy="165618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77047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 smtClean="0"/>
          </a:p>
          <a:p>
            <a:pPr marL="109728" indent="0" algn="ctr">
              <a:buNone/>
            </a:pPr>
            <a:endParaRPr lang="pl-PL" dirty="0" smtClean="0"/>
          </a:p>
          <a:p>
            <a:pPr marL="109728" indent="0" algn="ctr">
              <a:buNone/>
            </a:pPr>
            <a:r>
              <a:rPr lang="pl-PL" dirty="0" smtClean="0"/>
              <a:t>WOLNOŚĆ ZWIĄZKOWA </a:t>
            </a:r>
          </a:p>
          <a:p>
            <a:pPr marL="109728" indent="0" algn="ctr">
              <a:buNone/>
            </a:pPr>
            <a:endParaRPr lang="pl-PL" dirty="0" smtClean="0"/>
          </a:p>
          <a:p>
            <a:pPr marL="109728" indent="0" algn="ctr">
              <a:buNone/>
            </a:pPr>
            <a:endParaRPr lang="pl-PL" dirty="0"/>
          </a:p>
          <a:p>
            <a:pPr marL="109728" indent="0" algn="ctr">
              <a:buNone/>
            </a:pPr>
            <a:r>
              <a:rPr lang="pl-PL" dirty="0" smtClean="0"/>
              <a:t>Jedno z praw człowieka!!!</a:t>
            </a:r>
          </a:p>
          <a:p>
            <a:pPr marL="109728" indent="0" algn="ctr">
              <a:buNone/>
            </a:pP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i="1" u="sng" dirty="0" smtClean="0"/>
              <a:t>ZWIĄZKI ZAWODOWE</a:t>
            </a:r>
            <a:endParaRPr lang="pl-PL" sz="2400" i="1" u="sng" dirty="0"/>
          </a:p>
        </p:txBody>
      </p:sp>
      <p:sp>
        <p:nvSpPr>
          <p:cNvPr id="4" name="Strzałka w dół 3"/>
          <p:cNvSpPr/>
          <p:nvPr/>
        </p:nvSpPr>
        <p:spPr>
          <a:xfrm>
            <a:off x="4211960" y="2924944"/>
            <a:ext cx="1008112" cy="86409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4243466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">
  <a:themeElements>
    <a:clrScheme name="Hol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Hol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Hol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435</TotalTime>
  <Words>293</Words>
  <Application>Microsoft Office PowerPoint</Application>
  <PresentationFormat>Pokaz na ekranie (4:3)</PresentationFormat>
  <Paragraphs>138</Paragraphs>
  <Slides>18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18</vt:i4>
      </vt:variant>
    </vt:vector>
  </HeadingPairs>
  <TitlesOfParts>
    <vt:vector size="23" baseType="lpstr">
      <vt:lpstr>Lucida Sans Unicode</vt:lpstr>
      <vt:lpstr>Verdana</vt:lpstr>
      <vt:lpstr>Wingdings 2</vt:lpstr>
      <vt:lpstr>Wingdings 3</vt:lpstr>
      <vt:lpstr>Hol</vt:lpstr>
      <vt:lpstr>ZWIĄZKI ZAWODOWE Wolności związkowe</vt:lpstr>
      <vt:lpstr>Związki zawodowe</vt:lpstr>
      <vt:lpstr>ZWIĄZKI ZAWODOWE</vt:lpstr>
      <vt:lpstr>ZWIĄZKI ZAWODOWE</vt:lpstr>
      <vt:lpstr>ZWIĄZKI ZAWODOWE</vt:lpstr>
      <vt:lpstr>ZWIĄZKI ZAWODOWE</vt:lpstr>
      <vt:lpstr>ZWIĄZKI ZAWODOWE</vt:lpstr>
      <vt:lpstr>ZWIĄZKI ZAWODOWE</vt:lpstr>
      <vt:lpstr>ZWIĄZKI ZAWODOWE</vt:lpstr>
      <vt:lpstr>ZWIĄZKI ZAWODOWE</vt:lpstr>
      <vt:lpstr>ZWIĄZKI ZAWODOWE</vt:lpstr>
      <vt:lpstr>ZWIĄZKI ZAWODOWE</vt:lpstr>
      <vt:lpstr>Związki zawodowe</vt:lpstr>
      <vt:lpstr>Związki zawodowe</vt:lpstr>
      <vt:lpstr>ZWIĄZKI ZAWODOWE</vt:lpstr>
      <vt:lpstr>ZWIĄZKI ZAWODOWE</vt:lpstr>
      <vt:lpstr>ZWIĄZKI ZAWODOWE</vt:lpstr>
      <vt:lpstr>ZWIĄZKI ZAWODOWE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ZWIĄZKI ZAWODOWE</dc:title>
  <dc:creator>Jacek</dc:creator>
  <cp:lastModifiedBy>Jacek Borowicz</cp:lastModifiedBy>
  <cp:revision>31</cp:revision>
  <dcterms:created xsi:type="dcterms:W3CDTF">2016-03-17T08:32:11Z</dcterms:created>
  <dcterms:modified xsi:type="dcterms:W3CDTF">2019-03-20T12:03:49Z</dcterms:modified>
</cp:coreProperties>
</file>