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3" r:id="rId9"/>
    <p:sldId id="264" r:id="rId10"/>
    <p:sldId id="261" r:id="rId11"/>
    <p:sldId id="267" r:id="rId12"/>
    <p:sldId id="271" r:id="rId13"/>
    <p:sldId id="268" r:id="rId14"/>
    <p:sldId id="272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E04E98-0A2C-4FDD-8843-E45179D63108}" type="datetimeFigureOut">
              <a:rPr lang="pl-PL" smtClean="0"/>
              <a:pPr/>
              <a:t>14.03.2018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F04AB3-6E42-4774-B2CD-CCBBE02F9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</a:t>
            </a: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ródła prawa pracy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905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pl-PL" b="1" dirty="0" smtClean="0"/>
              <a:t>Prawo autonomiczne </a:t>
            </a:r>
            <a:endParaRPr lang="pl-PL" dirty="0" smtClean="0"/>
          </a:p>
          <a:p>
            <a:pPr marL="109728" indent="0" algn="r">
              <a:buNone/>
            </a:pPr>
            <a:r>
              <a:rPr lang="pl-PL" b="1" dirty="0" smtClean="0"/>
              <a:t>(regulamin wynagradzania w firmie X): </a:t>
            </a:r>
            <a:endParaRPr lang="pl-PL" b="1" dirty="0"/>
          </a:p>
          <a:p>
            <a:pPr marL="109728" indent="0" algn="r">
              <a:buNone/>
            </a:pPr>
            <a:r>
              <a:rPr lang="pl-PL" b="1" dirty="0"/>
              <a:t>wynagrodzenia </a:t>
            </a:r>
            <a:r>
              <a:rPr lang="pl-PL" b="1" dirty="0" smtClean="0"/>
              <a:t>najniższe                                             u danego pracodawcy:</a:t>
            </a:r>
          </a:p>
          <a:p>
            <a:pPr marL="109728" indent="0" algn="r">
              <a:buNone/>
            </a:pPr>
            <a:r>
              <a:rPr lang="pl-PL" b="1" dirty="0" smtClean="0"/>
              <a:t>np.2800</a:t>
            </a: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Prawo stanowione (</a:t>
            </a:r>
            <a:r>
              <a:rPr lang="pl-PL" b="1" dirty="0" err="1" smtClean="0"/>
              <a:t>ustawa+rozporządzenie</a:t>
            </a:r>
            <a:r>
              <a:rPr lang="pl-PL" b="1" dirty="0" smtClean="0"/>
              <a:t>): </a:t>
            </a:r>
          </a:p>
          <a:p>
            <a:pPr marL="109728" indent="0">
              <a:buNone/>
            </a:pPr>
            <a:r>
              <a:rPr lang="pl-PL" b="1" dirty="0" smtClean="0"/>
              <a:t>wynagrodzenie minimalne: np. 2500 zł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V="1">
            <a:off x="4860032" y="2996952"/>
            <a:ext cx="2088232" cy="1944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446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b="1" i="1" dirty="0" smtClean="0"/>
              <a:t>Przypadek okularów ochronnych</a:t>
            </a:r>
          </a:p>
          <a:p>
            <a:pPr marL="109728" indent="0" algn="just">
              <a:buNone/>
            </a:pPr>
            <a:endParaRPr lang="pl-PL" i="1" dirty="0" smtClean="0"/>
          </a:p>
          <a:p>
            <a:pPr marL="109728" indent="0" algn="just">
              <a:buNone/>
            </a:pPr>
            <a:r>
              <a:rPr lang="pl-PL" i="1" dirty="0" smtClean="0"/>
              <a:t>Rozporządzenie wymaga stosowania przy pracy X okularów ochronnych przez pracowników. Pracownicy skarżą się, że noszenie ich jest niewygodne, Pracodawca chce dogadać się ze związkami zawodowymi, tak aby w regulaminie pracy zawrzeć przepis znoszący ten wymóg.</a:t>
            </a:r>
          </a:p>
          <a:p>
            <a:pPr marL="109728" indent="0" algn="just">
              <a:buNone/>
            </a:pPr>
            <a:endParaRPr lang="pl-PL" i="1" dirty="0"/>
          </a:p>
          <a:p>
            <a:pPr marL="109728" indent="0" algn="ctr">
              <a:buNone/>
            </a:pPr>
            <a:r>
              <a:rPr lang="pl-PL" i="1" dirty="0" smtClean="0"/>
              <a:t>???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55062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Zasada „korzystności” </a:t>
            </a:r>
          </a:p>
          <a:p>
            <a:pPr marL="109728" indent="0" algn="ctr">
              <a:buNone/>
            </a:pPr>
            <a:r>
              <a:rPr lang="pl-PL" sz="4000" b="1" dirty="0" smtClean="0"/>
              <a:t>działa także </a:t>
            </a:r>
          </a:p>
          <a:p>
            <a:pPr marL="109728" indent="0" algn="ctr">
              <a:buNone/>
            </a:pPr>
            <a:r>
              <a:rPr lang="pl-PL" sz="4000" b="1" dirty="0" smtClean="0"/>
              <a:t>w obrębie autonomicznego prawa pracy</a:t>
            </a:r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82653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Art. 9 § 3 </a:t>
            </a:r>
            <a:r>
              <a:rPr lang="pl-PL" b="1" dirty="0" err="1" smtClean="0"/>
              <a:t>k.p</a:t>
            </a:r>
            <a:r>
              <a:rPr lang="pl-PL" b="1" dirty="0" smtClean="0"/>
              <a:t>. </a:t>
            </a:r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b="1" u="sng" dirty="0"/>
              <a:t>regulaminów</a:t>
            </a:r>
            <a:r>
              <a:rPr lang="pl-PL" u="sng" dirty="0"/>
              <a:t> i </a:t>
            </a:r>
            <a:r>
              <a:rPr lang="pl-PL" b="1" u="sng" dirty="0"/>
              <a:t>statutów</a:t>
            </a:r>
            <a:r>
              <a:rPr lang="pl-PL" u="sng" dirty="0"/>
              <a:t> </a:t>
            </a:r>
            <a:endParaRPr lang="pl-PL" u="sng" dirty="0" smtClean="0"/>
          </a:p>
          <a:p>
            <a:pPr marL="109728" indent="0" algn="ctr">
              <a:buNone/>
            </a:pPr>
            <a:r>
              <a:rPr lang="pl-PL" dirty="0" smtClean="0"/>
              <a:t>nie </a:t>
            </a:r>
            <a:r>
              <a:rPr lang="pl-PL" dirty="0"/>
              <a:t>mogą być mniej korzystne dla pracowników niż 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b="1" u="sng" dirty="0"/>
              <a:t>układów zbiorowych pracy </a:t>
            </a:r>
            <a:r>
              <a:rPr lang="pl-PL" u="sng" dirty="0"/>
              <a:t>i </a:t>
            </a:r>
            <a:r>
              <a:rPr lang="pl-PL" b="1" u="sng" dirty="0"/>
              <a:t>porozumień zbiorowych</a:t>
            </a:r>
            <a:endParaRPr lang="pl-PL" b="1" u="sng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2799761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sz="3200" dirty="0" smtClean="0"/>
          </a:p>
          <a:p>
            <a:pPr algn="ctr"/>
            <a:r>
              <a:rPr lang="pl-PL" sz="3200" dirty="0" smtClean="0"/>
              <a:t>Art. 9 § 3 </a:t>
            </a:r>
            <a:r>
              <a:rPr lang="pl-PL" sz="3200" dirty="0" err="1" smtClean="0"/>
              <a:t>k.p</a:t>
            </a:r>
            <a:r>
              <a:rPr lang="pl-PL" sz="3200" dirty="0" smtClean="0"/>
              <a:t>. </a:t>
            </a:r>
          </a:p>
          <a:p>
            <a:pPr algn="ctr"/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Hierarchia aktów autonomicznego prawa pracy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2799761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Art. </a:t>
            </a:r>
            <a:r>
              <a:rPr lang="pl-PL" b="1" dirty="0"/>
              <a:t>9</a:t>
            </a:r>
            <a:r>
              <a:rPr lang="pl-PL" b="1" dirty="0" smtClean="0"/>
              <a:t> § 4 </a:t>
            </a:r>
            <a:r>
              <a:rPr lang="pl-PL" b="1" dirty="0" err="1" smtClean="0"/>
              <a:t>k.p</a:t>
            </a:r>
            <a:r>
              <a:rPr lang="pl-PL" b="1" dirty="0" smtClean="0"/>
              <a:t>.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autonomicznego prawa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naruszające </a:t>
            </a:r>
            <a:r>
              <a:rPr lang="pl-PL" dirty="0"/>
              <a:t>zasadę </a:t>
            </a:r>
            <a:r>
              <a:rPr lang="pl-PL" b="1" dirty="0"/>
              <a:t>równego traktowania w zatrudnieniu</a:t>
            </a:r>
            <a:r>
              <a:rPr lang="pl-PL" dirty="0"/>
              <a:t>,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u="sng" dirty="0" smtClean="0"/>
              <a:t>nie obowiązują!!!</a:t>
            </a:r>
            <a:endParaRPr lang="pl-PL" b="1" u="sng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38367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Przypadek zarobków kobiet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just">
              <a:buNone/>
            </a:pPr>
            <a:r>
              <a:rPr lang="pl-PL" i="1" dirty="0" smtClean="0"/>
              <a:t>Układ zbiorowy pracy w firmie X </a:t>
            </a:r>
            <a:r>
              <a:rPr lang="pl-PL" i="1" dirty="0" smtClean="0"/>
              <a:t>różnicuje </a:t>
            </a:r>
            <a:r>
              <a:rPr lang="pl-PL" i="1" dirty="0" smtClean="0"/>
              <a:t>najniższą stawkę wynagrodzenia mężczyzn i kobiet ustalając, że na stanowiskach robotniczych miesięczna płaca minimalna mężczyzn wynosi 2900 zł </a:t>
            </a:r>
            <a:r>
              <a:rPr lang="pl-PL" i="1" dirty="0" smtClean="0"/>
              <a:t>a kobiet 2500 </a:t>
            </a:r>
            <a:r>
              <a:rPr lang="pl-PL" i="1" dirty="0" smtClean="0"/>
              <a:t>zł.</a:t>
            </a:r>
          </a:p>
          <a:p>
            <a:pPr marL="109728" indent="0" algn="just">
              <a:buNone/>
            </a:pPr>
            <a:endParaRPr lang="pl-PL" i="1" dirty="0"/>
          </a:p>
          <a:p>
            <a:pPr marL="109728" indent="0" algn="ctr">
              <a:buNone/>
            </a:pPr>
            <a:r>
              <a:rPr lang="pl-PL" i="1" dirty="0" smtClean="0"/>
              <a:t>???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343831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0" indent="0" algn="ctr">
              <a:buNone/>
            </a:pPr>
            <a:r>
              <a:rPr lang="pl-PL" sz="4400" b="1" dirty="0" smtClean="0"/>
              <a:t>Art. 9 </a:t>
            </a:r>
            <a:r>
              <a:rPr lang="pl-PL" sz="4400" dirty="0"/>
              <a:t>§ 1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</a:p>
          <a:p>
            <a:pPr marL="0" indent="0" algn="ctr">
              <a:buNone/>
            </a:pPr>
            <a:endParaRPr lang="pl-PL" sz="4400" b="1" dirty="0"/>
          </a:p>
          <a:p>
            <a:pPr marL="0" indent="0">
              <a:buNone/>
            </a:pPr>
            <a:r>
              <a:rPr lang="pl-PL" sz="4400" b="1" dirty="0" smtClean="0"/>
              <a:t>Prawo </a:t>
            </a:r>
          </a:p>
          <a:p>
            <a:pPr marL="0" indent="0">
              <a:buNone/>
            </a:pPr>
            <a:r>
              <a:rPr lang="pl-PL" sz="4400" b="1" dirty="0" smtClean="0"/>
              <a:t>stanowione</a:t>
            </a:r>
          </a:p>
          <a:p>
            <a:pPr marL="0" indent="0" algn="r">
              <a:buNone/>
            </a:pPr>
            <a:r>
              <a:rPr lang="pl-PL" sz="4400" b="1" dirty="0" smtClean="0"/>
              <a:t>Prawo </a:t>
            </a:r>
          </a:p>
          <a:p>
            <a:pPr marL="0" indent="0" algn="r">
              <a:buNone/>
            </a:pPr>
            <a:r>
              <a:rPr lang="pl-PL" sz="4400" b="1" dirty="0" smtClean="0"/>
              <a:t>autonomiczne</a:t>
            </a:r>
          </a:p>
          <a:p>
            <a:pPr marL="0" indent="0">
              <a:buNone/>
            </a:pPr>
            <a:endParaRPr lang="pl-PL" sz="44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sp>
        <p:nvSpPr>
          <p:cNvPr id="4" name="Elipsa 3"/>
          <p:cNvSpPr/>
          <p:nvPr/>
        </p:nvSpPr>
        <p:spPr>
          <a:xfrm>
            <a:off x="107504" y="2708920"/>
            <a:ext cx="38884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716016" y="4005064"/>
            <a:ext cx="4320480" cy="20162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2555776" y="1556792"/>
            <a:ext cx="4032448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851920" y="299695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2996952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04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PRAWO STANOWIONE/USTAWOWE</a:t>
            </a:r>
          </a:p>
          <a:p>
            <a:pPr marL="109728" indent="0" algn="ctr">
              <a:buNone/>
            </a:pPr>
            <a:r>
              <a:rPr lang="pl-PL" b="1" dirty="0" smtClean="0">
                <a:solidFill>
                  <a:srgbClr val="C00000"/>
                </a:solidFill>
              </a:rPr>
              <a:t>KONSTYTUCJA RP</a:t>
            </a:r>
            <a:endParaRPr lang="pl-PL" b="1" dirty="0">
              <a:solidFill>
                <a:srgbClr val="C00000"/>
              </a:solidFill>
            </a:endParaRPr>
          </a:p>
          <a:p>
            <a:pPr marL="109728" indent="0" algn="ctr">
              <a:buNone/>
            </a:pPr>
            <a:endParaRPr lang="pl-PL" b="1" dirty="0" smtClean="0"/>
          </a:p>
          <a:p>
            <a:pPr algn="ctr"/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Kodeks </a:t>
            </a:r>
            <a:r>
              <a:rPr lang="pl-PL" dirty="0"/>
              <a:t>pracy </a:t>
            </a:r>
            <a:r>
              <a:rPr lang="pl-PL" dirty="0" smtClean="0"/>
              <a:t>                                            prawo UE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ustawy     prawo międzynarodowe</a:t>
            </a:r>
          </a:p>
          <a:p>
            <a:pPr algn="ctr"/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akty wykonawcze</a:t>
            </a:r>
          </a:p>
          <a:p>
            <a:pPr algn="r"/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stron stosunku pracy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835696" y="2708920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283968" y="2708920"/>
            <a:ext cx="2736304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 flipH="1">
            <a:off x="2843808" y="2708920"/>
            <a:ext cx="1368152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283968" y="2708920"/>
            <a:ext cx="3384376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708920"/>
            <a:ext cx="2448272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283968" y="2708920"/>
            <a:ext cx="1224136" cy="12961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53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1.KONSTYTUCJA RP</a:t>
            </a:r>
          </a:p>
          <a:p>
            <a:pPr marL="109728" indent="0" algn="ctr">
              <a:buNone/>
            </a:pPr>
            <a:r>
              <a:rPr lang="pl-PL" b="1" dirty="0" smtClean="0"/>
              <a:t>2.USTAWA</a:t>
            </a:r>
          </a:p>
          <a:p>
            <a:pPr marL="109728" indent="0" algn="ctr">
              <a:buNone/>
            </a:pPr>
            <a:r>
              <a:rPr lang="pl-PL" b="1" dirty="0" smtClean="0"/>
              <a:t>3.PRAWO AUTONOMICZNE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algn="ctr"/>
            <a:endParaRPr lang="pl-PL" dirty="0" smtClean="0"/>
          </a:p>
          <a:p>
            <a:r>
              <a:rPr lang="pl-PL" dirty="0" smtClean="0"/>
              <a:t>Układy zbiorowe                                          Statuty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pracy</a:t>
            </a:r>
          </a:p>
          <a:p>
            <a:pPr algn="ctr"/>
            <a:r>
              <a:rPr lang="pl-PL" dirty="0" smtClean="0"/>
              <a:t>Inne porozumienia</a:t>
            </a:r>
          </a:p>
          <a:p>
            <a:pPr marL="109728" indent="0" algn="ctr">
              <a:buNone/>
            </a:pPr>
            <a:r>
              <a:rPr lang="pl-PL" dirty="0" smtClean="0"/>
              <a:t> oparte na ustawie</a:t>
            </a:r>
          </a:p>
          <a:p>
            <a:pPr algn="r"/>
            <a:r>
              <a:rPr lang="pl-PL" dirty="0" smtClean="0"/>
              <a:t>Regulaminy</a:t>
            </a:r>
          </a:p>
          <a:p>
            <a:pPr algn="r"/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stron stosunku pracy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123728" y="2420888"/>
            <a:ext cx="244827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72000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572000" y="2420888"/>
            <a:ext cx="2592288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4562547" y="2420888"/>
            <a:ext cx="3105797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86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PRAWO STANOWIONE</a:t>
            </a:r>
          </a:p>
          <a:p>
            <a:pPr marL="109728" indent="0" algn="ctr">
              <a:buNone/>
            </a:pPr>
            <a:r>
              <a:rPr lang="pl-PL" b="1" dirty="0" smtClean="0"/>
              <a:t>A</a:t>
            </a:r>
          </a:p>
          <a:p>
            <a:pPr marL="109728" indent="0" algn="ctr">
              <a:buNone/>
            </a:pPr>
            <a:r>
              <a:rPr lang="pl-PL" b="1" dirty="0" smtClean="0"/>
              <a:t>PRAWO AUTONOMICZNE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33170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sz="2800" b="1" dirty="0"/>
              <a:t>Art. 9 </a:t>
            </a:r>
            <a:r>
              <a:rPr lang="pl-PL" sz="2800" dirty="0"/>
              <a:t>§ </a:t>
            </a:r>
            <a:r>
              <a:rPr lang="pl-PL" sz="2800" dirty="0" smtClean="0"/>
              <a:t>2 </a:t>
            </a:r>
            <a:r>
              <a:rPr lang="pl-PL" sz="2800" b="1" dirty="0" err="1"/>
              <a:t>k.p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chemeClr val="accent2"/>
                </a:solidFill>
              </a:rPr>
              <a:t>autonomicznego</a:t>
            </a:r>
            <a:r>
              <a:rPr lang="pl-PL" dirty="0" smtClean="0"/>
              <a:t> prawa pracy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NIE MOGĄ BYĆ MNIEJ KORZYSTNE NIŻ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chemeClr val="accent2"/>
                </a:solidFill>
              </a:rPr>
              <a:t>ustawowego</a:t>
            </a:r>
            <a:r>
              <a:rPr lang="pl-PL" dirty="0" smtClean="0"/>
              <a:t> prawa </a:t>
            </a:r>
            <a:r>
              <a:rPr lang="pl-PL" dirty="0"/>
              <a:t>pracy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414632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sz="2800" b="1" dirty="0"/>
              <a:t>Art. 9 </a:t>
            </a:r>
            <a:r>
              <a:rPr lang="pl-PL" sz="2800" dirty="0"/>
              <a:t>§ </a:t>
            </a:r>
            <a:r>
              <a:rPr lang="pl-PL" sz="2800" dirty="0" smtClean="0"/>
              <a:t>2 </a:t>
            </a:r>
            <a:r>
              <a:rPr lang="pl-PL" sz="2800" b="1" dirty="0" err="1"/>
              <a:t>k.p</a:t>
            </a:r>
            <a:r>
              <a:rPr lang="pl-PL" sz="2800" b="1" dirty="0"/>
              <a:t>.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Korzystne dla kogo?</a:t>
            </a:r>
          </a:p>
          <a:p>
            <a:pPr marL="109728" indent="0" algn="ctr">
              <a:buNone/>
            </a:pPr>
            <a:endParaRPr lang="pl-PL" sz="4400" dirty="0" smtClean="0"/>
          </a:p>
          <a:p>
            <a:pPr marL="109728" indent="0" algn="ctr">
              <a:buNone/>
            </a:pPr>
            <a:r>
              <a:rPr lang="pl-PL" sz="4400" dirty="0" smtClean="0"/>
              <a:t>DLA PRACOWNIKÓW!!!!!!!!!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</p:spTree>
    <p:extLst>
      <p:ext uri="{BB962C8B-B14F-4D97-AF65-F5344CB8AC3E}">
        <p14:creationId xmlns:p14="http://schemas.microsoft.com/office/powerpoint/2010/main" val="1659165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rgbClr val="C00000"/>
                </a:solidFill>
              </a:rPr>
              <a:t>stanowionego/ustawowego</a:t>
            </a:r>
            <a:r>
              <a:rPr lang="pl-PL" dirty="0" smtClean="0"/>
              <a:t> prawa pracy gwarantują: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Minimum praw </a:t>
            </a:r>
          </a:p>
          <a:p>
            <a:pPr marL="109728" indent="0">
              <a:buNone/>
            </a:pPr>
            <a:r>
              <a:rPr lang="pl-PL" b="1" dirty="0" smtClean="0"/>
              <a:t>pracowniczych</a:t>
            </a:r>
          </a:p>
          <a:p>
            <a:pPr marL="109728" indent="0" algn="r">
              <a:buNone/>
            </a:pPr>
            <a:r>
              <a:rPr lang="pl-PL" b="1" dirty="0" smtClean="0"/>
              <a:t>Maksimum obowiązków</a:t>
            </a:r>
          </a:p>
          <a:p>
            <a:pPr marL="109728" indent="0" algn="r">
              <a:buNone/>
            </a:pPr>
            <a:r>
              <a:rPr lang="pl-PL" b="1" dirty="0" smtClean="0"/>
              <a:t>pracowniczych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356992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3356992"/>
            <a:ext cx="216024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64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 zatem</a:t>
            </a:r>
          </a:p>
          <a:p>
            <a:pPr marL="109728" indent="0" algn="ctr">
              <a:buNone/>
            </a:pPr>
            <a:r>
              <a:rPr lang="pl-PL" dirty="0" smtClean="0"/>
              <a:t>postanowienia </a:t>
            </a:r>
            <a:r>
              <a:rPr lang="pl-PL" u="sng" dirty="0" smtClean="0">
                <a:solidFill>
                  <a:srgbClr val="FF0000"/>
                </a:solidFill>
              </a:rPr>
              <a:t>autonomicznego prawa pracy </a:t>
            </a:r>
            <a:r>
              <a:rPr lang="pl-PL" dirty="0" smtClean="0"/>
              <a:t>mogą ustanawiać: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b="1" dirty="0" smtClean="0"/>
              <a:t>więcej praw</a:t>
            </a:r>
          </a:p>
          <a:p>
            <a:pPr marL="109728" indent="0" algn="r">
              <a:buNone/>
            </a:pPr>
            <a:r>
              <a:rPr lang="pl-PL" b="1" dirty="0" smtClean="0"/>
              <a:t>mniej obowiązków</a:t>
            </a:r>
          </a:p>
          <a:p>
            <a:pPr marL="109728" indent="0" algn="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 smtClean="0"/>
              <a:t>… mogą działać korzystniej dla pracowników niż ustawowe prawo pracy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Źródła prawa pracy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051720" y="3356992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3356992"/>
            <a:ext cx="2304256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979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361</Words>
  <Application>Microsoft Office PowerPoint</Application>
  <PresentationFormat>Pokaz na ekranie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Lucida Sans Unicode</vt:lpstr>
      <vt:lpstr>Verdana</vt:lpstr>
      <vt:lpstr>Wingdings 2</vt:lpstr>
      <vt:lpstr>Wingdings 3</vt:lpstr>
      <vt:lpstr>Hol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  <vt:lpstr>Źródła prawa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pracy</dc:title>
  <dc:creator>Jacek</dc:creator>
  <cp:lastModifiedBy>Jacek Borowicz</cp:lastModifiedBy>
  <cp:revision>15</cp:revision>
  <dcterms:created xsi:type="dcterms:W3CDTF">2014-11-03T18:01:59Z</dcterms:created>
  <dcterms:modified xsi:type="dcterms:W3CDTF">2018-03-14T11:50:10Z</dcterms:modified>
</cp:coreProperties>
</file>