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6" r:id="rId6"/>
    <p:sldId id="267" r:id="rId7"/>
    <p:sldId id="285" r:id="rId8"/>
    <p:sldId id="286" r:id="rId9"/>
    <p:sldId id="287" r:id="rId10"/>
    <p:sldId id="260" r:id="rId11"/>
    <p:sldId id="261" r:id="rId12"/>
    <p:sldId id="262" r:id="rId13"/>
    <p:sldId id="280" r:id="rId14"/>
    <p:sldId id="288" r:id="rId15"/>
    <p:sldId id="263" r:id="rId16"/>
    <p:sldId id="264" r:id="rId17"/>
    <p:sldId id="265" r:id="rId18"/>
    <p:sldId id="270" r:id="rId19"/>
    <p:sldId id="271" r:id="rId20"/>
    <p:sldId id="272" r:id="rId21"/>
    <p:sldId id="281" r:id="rId22"/>
    <p:sldId id="273" r:id="rId23"/>
    <p:sldId id="274" r:id="rId24"/>
    <p:sldId id="275" r:id="rId25"/>
    <p:sldId id="277" r:id="rId26"/>
    <p:sldId id="276" r:id="rId27"/>
    <p:sldId id="289" r:id="rId28"/>
    <p:sldId id="290" r:id="rId29"/>
    <p:sldId id="291" r:id="rId30"/>
    <p:sldId id="278" r:id="rId31"/>
    <p:sldId id="282" r:id="rId32"/>
    <p:sldId id="283" r:id="rId33"/>
    <p:sldId id="279" r:id="rId34"/>
    <p:sldId id="284" r:id="rId35"/>
    <p:sldId id="292" r:id="rId3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C21451E-C8A7-41C4-BBBC-0899EC0974F1}" type="datetimeFigureOut">
              <a:rPr lang="pl-PL" smtClean="0"/>
              <a:t>2020-03-18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848DD03-7AE5-41EF-957F-2B083180486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451E-C8A7-41C4-BBBC-0899EC0974F1}" type="datetimeFigureOut">
              <a:rPr lang="pl-PL" smtClean="0"/>
              <a:t>2020-03-18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8DD03-7AE5-41EF-957F-2B083180486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451E-C8A7-41C4-BBBC-0899EC0974F1}" type="datetimeFigureOut">
              <a:rPr lang="pl-PL" smtClean="0"/>
              <a:t>2020-03-18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8DD03-7AE5-41EF-957F-2B083180486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451E-C8A7-41C4-BBBC-0899EC0974F1}" type="datetimeFigureOut">
              <a:rPr lang="pl-PL" smtClean="0"/>
              <a:t>2020-03-18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8DD03-7AE5-41EF-957F-2B083180486A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451E-C8A7-41C4-BBBC-0899EC0974F1}" type="datetimeFigureOut">
              <a:rPr lang="pl-PL" smtClean="0"/>
              <a:t>2020-03-18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8DD03-7AE5-41EF-957F-2B083180486A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451E-C8A7-41C4-BBBC-0899EC0974F1}" type="datetimeFigureOut">
              <a:rPr lang="pl-PL" smtClean="0"/>
              <a:t>2020-03-18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8DD03-7AE5-41EF-957F-2B083180486A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451E-C8A7-41C4-BBBC-0899EC0974F1}" type="datetimeFigureOut">
              <a:rPr lang="pl-PL" smtClean="0"/>
              <a:t>2020-03-18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8DD03-7AE5-41EF-957F-2B083180486A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451E-C8A7-41C4-BBBC-0899EC0974F1}" type="datetimeFigureOut">
              <a:rPr lang="pl-PL" smtClean="0"/>
              <a:t>2020-03-18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8DD03-7AE5-41EF-957F-2B083180486A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451E-C8A7-41C4-BBBC-0899EC0974F1}" type="datetimeFigureOut">
              <a:rPr lang="pl-PL" smtClean="0"/>
              <a:t>2020-03-18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8DD03-7AE5-41EF-957F-2B083180486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3C21451E-C8A7-41C4-BBBC-0899EC0974F1}" type="datetimeFigureOut">
              <a:rPr lang="pl-PL" smtClean="0"/>
              <a:t>2020-03-18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8DD03-7AE5-41EF-957F-2B083180486A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C21451E-C8A7-41C4-BBBC-0899EC0974F1}" type="datetimeFigureOut">
              <a:rPr lang="pl-PL" smtClean="0"/>
              <a:t>2020-03-18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848DD03-7AE5-41EF-957F-2B083180486A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C21451E-C8A7-41C4-BBBC-0899EC0974F1}" type="datetimeFigureOut">
              <a:rPr lang="pl-PL" smtClean="0"/>
              <a:t>2020-03-18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848DD03-7AE5-41EF-957F-2B083180486A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dirty="0" smtClean="0"/>
              <a:t>ZWIĄZKI ZAWODOWE</a:t>
            </a:r>
            <a:br>
              <a:rPr lang="pl-PL" dirty="0" smtClean="0"/>
            </a:br>
            <a:r>
              <a:rPr lang="pl-PL" dirty="0" smtClean="0"/>
              <a:t>1.Tworzenie</a:t>
            </a:r>
            <a:br>
              <a:rPr lang="pl-PL" dirty="0" smtClean="0"/>
            </a:br>
            <a:r>
              <a:rPr lang="pl-PL" dirty="0" smtClean="0"/>
              <a:t>2.Uprawnienia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l-PL" dirty="0" smtClean="0"/>
              <a:t>PRAWO PRACY 2</a:t>
            </a:r>
          </a:p>
          <a:p>
            <a:pPr algn="r"/>
            <a:r>
              <a:rPr lang="pl-PL" dirty="0" smtClean="0"/>
              <a:t>Dr Jacek Borowicz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 smtClean="0"/>
              <a:t>PRAWO KOALICJI</a:t>
            </a:r>
          </a:p>
          <a:p>
            <a:pPr algn="ctr"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1/ PRAWO TWORZENIA I WSTĘPOWANIA </a:t>
            </a:r>
            <a:r>
              <a:rPr lang="pl-PL" dirty="0"/>
              <a:t>DO  Z.Z. MAJĄ …</a:t>
            </a:r>
            <a:endParaRPr lang="pl-PL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Tworzenie związku zawodowego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 smtClean="0"/>
              <a:t>PRAWO KOALICJI</a:t>
            </a:r>
          </a:p>
          <a:p>
            <a:pPr algn="ctr"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1/ PRAWO TWORZENIA I WSTĘPOWANIA DO Z.Z. MAJĄ…</a:t>
            </a:r>
          </a:p>
          <a:p>
            <a:pPr>
              <a:buNone/>
            </a:pPr>
            <a:r>
              <a:rPr lang="pl-PL" dirty="0"/>
              <a:t>2/PRAWO UTRZYMANIA PRZYNALEŻNOŚCI W </a:t>
            </a:r>
            <a:r>
              <a:rPr lang="pl-PL" dirty="0" smtClean="0"/>
              <a:t>Z.Z. </a:t>
            </a:r>
            <a:r>
              <a:rPr lang="pl-PL" dirty="0"/>
              <a:t>I </a:t>
            </a:r>
            <a:r>
              <a:rPr lang="pl-PL" dirty="0" smtClean="0"/>
              <a:t>WSTĘPOWANIA </a:t>
            </a:r>
            <a:r>
              <a:rPr lang="pl-PL" dirty="0"/>
              <a:t>DO NICH (</a:t>
            </a:r>
            <a:r>
              <a:rPr lang="pl-PL" u="sng" dirty="0"/>
              <a:t>mimo zakończenia zatrudnienia </a:t>
            </a:r>
            <a:r>
              <a:rPr lang="pl-PL" dirty="0"/>
              <a:t>) MAJĄ…</a:t>
            </a:r>
          </a:p>
          <a:p>
            <a:pPr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Tworzenie związku zawodowego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 smtClean="0"/>
              <a:t>PRAWO KOALICJI</a:t>
            </a:r>
          </a:p>
          <a:p>
            <a:pPr algn="ctr"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1/ PRAWO TWORZENIA I WSTĘPOWANIA DO Z.Z. MAJĄ…</a:t>
            </a:r>
          </a:p>
          <a:p>
            <a:pPr>
              <a:buNone/>
            </a:pPr>
            <a:r>
              <a:rPr lang="pl-PL" dirty="0"/>
              <a:t>2/PRAWO UTRZYMANIA PRZYNALEŻNOŚCI W </a:t>
            </a:r>
            <a:r>
              <a:rPr lang="pl-PL" dirty="0" smtClean="0"/>
              <a:t>Z.Z. </a:t>
            </a:r>
            <a:r>
              <a:rPr lang="pl-PL" dirty="0"/>
              <a:t>I </a:t>
            </a:r>
            <a:r>
              <a:rPr lang="pl-PL" dirty="0" smtClean="0"/>
              <a:t>WSTĘPOWANIA </a:t>
            </a:r>
            <a:r>
              <a:rPr lang="pl-PL" dirty="0"/>
              <a:t>DO NICH (</a:t>
            </a:r>
            <a:r>
              <a:rPr lang="pl-PL" u="sng" dirty="0"/>
              <a:t>mimo zakończenia zatrudnienia </a:t>
            </a:r>
            <a:r>
              <a:rPr lang="pl-PL" dirty="0"/>
              <a:t>) MAJĄ</a:t>
            </a:r>
            <a:r>
              <a:rPr lang="pl-PL" dirty="0" smtClean="0"/>
              <a:t>…</a:t>
            </a:r>
          </a:p>
          <a:p>
            <a:pPr>
              <a:buNone/>
            </a:pPr>
            <a:r>
              <a:rPr lang="pl-PL" dirty="0" smtClean="0"/>
              <a:t>3/</a:t>
            </a:r>
            <a:r>
              <a:rPr lang="pl-PL" dirty="0"/>
              <a:t>PRAWO UTRZYMANIA PRZYNALEŻNOŚCI W </a:t>
            </a:r>
            <a:r>
              <a:rPr lang="pl-PL" dirty="0" smtClean="0"/>
              <a:t>Z.Z. </a:t>
            </a:r>
            <a:r>
              <a:rPr lang="pl-PL" dirty="0"/>
              <a:t>I </a:t>
            </a:r>
            <a:r>
              <a:rPr lang="pl-PL" u="sng" dirty="0" smtClean="0"/>
              <a:t>WARUNKOWE</a:t>
            </a:r>
            <a:r>
              <a:rPr lang="pl-PL" dirty="0" smtClean="0"/>
              <a:t> PRAWO WSTĘPOWANIA </a:t>
            </a:r>
            <a:r>
              <a:rPr lang="pl-PL" dirty="0"/>
              <a:t>DO NICH (</a:t>
            </a:r>
            <a:r>
              <a:rPr lang="pl-PL" u="sng" dirty="0"/>
              <a:t>mimo </a:t>
            </a:r>
            <a:r>
              <a:rPr lang="pl-PL" u="sng" dirty="0" smtClean="0"/>
              <a:t>BRAKU </a:t>
            </a:r>
            <a:r>
              <a:rPr lang="pl-PL" u="sng" dirty="0"/>
              <a:t>zatrudnienia </a:t>
            </a:r>
            <a:r>
              <a:rPr lang="pl-PL" dirty="0"/>
              <a:t>) MAJĄ…</a:t>
            </a:r>
          </a:p>
          <a:p>
            <a:pPr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Tworzenie związku zawodowego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 smtClean="0"/>
              <a:t>PRAWO KOALICJI</a:t>
            </a:r>
          </a:p>
          <a:p>
            <a:pPr>
              <a:buNone/>
            </a:pPr>
            <a:r>
              <a:rPr lang="pl-PL" dirty="0" smtClean="0"/>
              <a:t>1/ PRAWO TWORZENIA I WSTĘPOWANIA DO Z.Z. …</a:t>
            </a:r>
          </a:p>
          <a:p>
            <a:pPr>
              <a:buNone/>
            </a:pPr>
            <a:r>
              <a:rPr lang="pl-PL" dirty="0"/>
              <a:t>2/PRAWO UTRZYMANIA PRZYNALEŻNOŚCI W </a:t>
            </a:r>
            <a:r>
              <a:rPr lang="pl-PL" dirty="0" smtClean="0"/>
              <a:t>Z.Z. </a:t>
            </a:r>
            <a:r>
              <a:rPr lang="pl-PL" dirty="0"/>
              <a:t>I </a:t>
            </a:r>
            <a:r>
              <a:rPr lang="pl-PL" dirty="0" smtClean="0"/>
              <a:t>WSTĘPOWANIA </a:t>
            </a:r>
            <a:r>
              <a:rPr lang="pl-PL" dirty="0"/>
              <a:t>DO NICH (</a:t>
            </a:r>
            <a:r>
              <a:rPr lang="pl-PL" u="sng" dirty="0"/>
              <a:t>mimo zakończenia zatrudnienia </a:t>
            </a:r>
            <a:r>
              <a:rPr lang="pl-PL" dirty="0"/>
              <a:t>) MAJĄ</a:t>
            </a:r>
            <a:r>
              <a:rPr lang="pl-PL" dirty="0" smtClean="0"/>
              <a:t>…</a:t>
            </a:r>
          </a:p>
          <a:p>
            <a:pPr>
              <a:buNone/>
            </a:pPr>
            <a:r>
              <a:rPr lang="pl-PL" dirty="0" smtClean="0"/>
              <a:t>3/</a:t>
            </a:r>
            <a:r>
              <a:rPr lang="pl-PL" dirty="0"/>
              <a:t>PRAWO UTRZYMANIA PRZYNALEŻNOŚCI W </a:t>
            </a:r>
            <a:r>
              <a:rPr lang="pl-PL" dirty="0" smtClean="0"/>
              <a:t>Z.Z.  </a:t>
            </a:r>
            <a:r>
              <a:rPr lang="pl-PL" dirty="0"/>
              <a:t>I </a:t>
            </a:r>
            <a:r>
              <a:rPr lang="pl-PL" dirty="0" smtClean="0"/>
              <a:t>WARUNKOWE PRAWO WSTĘPOWANIA </a:t>
            </a:r>
            <a:r>
              <a:rPr lang="pl-PL" dirty="0"/>
              <a:t>DO NICH (</a:t>
            </a:r>
            <a:r>
              <a:rPr lang="pl-PL" u="sng" dirty="0"/>
              <a:t>mimo </a:t>
            </a:r>
            <a:r>
              <a:rPr lang="pl-PL" u="sng" dirty="0" smtClean="0"/>
              <a:t>BRAKU </a:t>
            </a:r>
            <a:r>
              <a:rPr lang="pl-PL" u="sng" dirty="0"/>
              <a:t>zatrudnienia </a:t>
            </a:r>
            <a:r>
              <a:rPr lang="pl-PL" dirty="0"/>
              <a:t>) MAJĄ</a:t>
            </a:r>
            <a:r>
              <a:rPr lang="pl-PL" dirty="0" smtClean="0"/>
              <a:t>…</a:t>
            </a:r>
          </a:p>
          <a:p>
            <a:pPr>
              <a:buNone/>
            </a:pPr>
            <a:r>
              <a:rPr lang="pl-PL" dirty="0" smtClean="0"/>
              <a:t>4/</a:t>
            </a:r>
            <a:r>
              <a:rPr lang="pl-PL" dirty="0"/>
              <a:t>WARUNKOWE PRAWO WSTĘPOWANIA DO </a:t>
            </a:r>
            <a:r>
              <a:rPr lang="pl-PL" dirty="0" smtClean="0"/>
              <a:t>Z.Z. </a:t>
            </a:r>
            <a:r>
              <a:rPr lang="pl-PL" dirty="0"/>
              <a:t>(</a:t>
            </a:r>
            <a:r>
              <a:rPr lang="pl-PL" u="sng" dirty="0"/>
              <a:t>mimo BRAKU zatrudnienia </a:t>
            </a:r>
            <a:r>
              <a:rPr lang="pl-PL" dirty="0"/>
              <a:t>) MAJĄ</a:t>
            </a:r>
            <a:r>
              <a:rPr lang="pl-PL" dirty="0" smtClean="0"/>
              <a:t>…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Tworzenie związku zawodowego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3547623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l-PL" b="1" dirty="0" smtClean="0"/>
              <a:t>PRAWO KOALICJI</a:t>
            </a:r>
          </a:p>
          <a:p>
            <a:pPr>
              <a:buNone/>
            </a:pPr>
            <a:r>
              <a:rPr lang="pl-PL" dirty="0" smtClean="0"/>
              <a:t>1/ PRAWO </a:t>
            </a:r>
            <a:r>
              <a:rPr lang="pl-PL" b="1" dirty="0" smtClean="0"/>
              <a:t>TWORZENIA</a:t>
            </a:r>
            <a:r>
              <a:rPr lang="pl-PL" dirty="0" smtClean="0"/>
              <a:t> I </a:t>
            </a:r>
            <a:r>
              <a:rPr lang="pl-PL" b="1" dirty="0" smtClean="0"/>
              <a:t>WSTĘPOWANIA</a:t>
            </a:r>
            <a:r>
              <a:rPr lang="pl-PL" dirty="0" smtClean="0"/>
              <a:t> DO Z.Z.…</a:t>
            </a:r>
          </a:p>
          <a:p>
            <a:pPr>
              <a:buNone/>
            </a:pPr>
            <a:r>
              <a:rPr lang="pl-PL" dirty="0"/>
              <a:t>2/PRAWO </a:t>
            </a:r>
            <a:r>
              <a:rPr lang="pl-PL" b="1" dirty="0"/>
              <a:t>UTRZYMANIA PRZYNALEŻNOŚCI </a:t>
            </a:r>
            <a:r>
              <a:rPr lang="pl-PL" dirty="0"/>
              <a:t>W </a:t>
            </a:r>
            <a:r>
              <a:rPr lang="pl-PL" dirty="0" smtClean="0"/>
              <a:t>Z.Z.               I </a:t>
            </a:r>
            <a:r>
              <a:rPr lang="pl-PL" b="1" dirty="0" smtClean="0"/>
              <a:t>WSTĘPOWANIA</a:t>
            </a:r>
            <a:r>
              <a:rPr lang="pl-PL" dirty="0" smtClean="0"/>
              <a:t> </a:t>
            </a:r>
            <a:r>
              <a:rPr lang="pl-PL" dirty="0"/>
              <a:t>DO </a:t>
            </a:r>
            <a:r>
              <a:rPr lang="pl-PL" dirty="0" smtClean="0"/>
              <a:t>Z.Z. </a:t>
            </a:r>
            <a:r>
              <a:rPr lang="pl-PL" dirty="0"/>
              <a:t>(</a:t>
            </a:r>
            <a:r>
              <a:rPr lang="pl-PL" u="sng" dirty="0"/>
              <a:t>mimo zakończenia zatrudnienia </a:t>
            </a:r>
            <a:r>
              <a:rPr lang="pl-PL" dirty="0"/>
              <a:t>) MAJĄ</a:t>
            </a:r>
            <a:r>
              <a:rPr lang="pl-PL" dirty="0" smtClean="0"/>
              <a:t>…</a:t>
            </a:r>
          </a:p>
          <a:p>
            <a:pPr>
              <a:buNone/>
            </a:pPr>
            <a:r>
              <a:rPr lang="pl-PL" dirty="0" smtClean="0"/>
              <a:t>3/</a:t>
            </a:r>
            <a:r>
              <a:rPr lang="pl-PL" dirty="0"/>
              <a:t>PRAWO </a:t>
            </a:r>
            <a:r>
              <a:rPr lang="pl-PL" b="1" dirty="0"/>
              <a:t>UTRZYMANIA PRZYNALEŻNOŚCI </a:t>
            </a:r>
            <a:r>
              <a:rPr lang="pl-PL" dirty="0"/>
              <a:t>W </a:t>
            </a:r>
            <a:r>
              <a:rPr lang="pl-PL" dirty="0" smtClean="0"/>
              <a:t>Z.Z.              </a:t>
            </a:r>
            <a:r>
              <a:rPr lang="pl-PL" dirty="0"/>
              <a:t>I </a:t>
            </a:r>
            <a:r>
              <a:rPr lang="pl-PL" b="1" dirty="0" smtClean="0"/>
              <a:t>WARUNKOWE PRAWO WSTĘPOWANIA </a:t>
            </a:r>
            <a:r>
              <a:rPr lang="pl-PL" dirty="0"/>
              <a:t>DO NICH (</a:t>
            </a:r>
            <a:r>
              <a:rPr lang="pl-PL" u="sng" dirty="0"/>
              <a:t>mimo </a:t>
            </a:r>
            <a:r>
              <a:rPr lang="pl-PL" u="sng" dirty="0" smtClean="0"/>
              <a:t>BRAKU </a:t>
            </a:r>
            <a:r>
              <a:rPr lang="pl-PL" u="sng" dirty="0"/>
              <a:t>zatrudnienia </a:t>
            </a:r>
            <a:r>
              <a:rPr lang="pl-PL" dirty="0"/>
              <a:t>) MAJĄ</a:t>
            </a:r>
            <a:r>
              <a:rPr lang="pl-PL" dirty="0" smtClean="0"/>
              <a:t>…</a:t>
            </a:r>
          </a:p>
          <a:p>
            <a:pPr>
              <a:buNone/>
            </a:pPr>
            <a:r>
              <a:rPr lang="pl-PL" dirty="0" smtClean="0"/>
              <a:t>4/</a:t>
            </a:r>
            <a:r>
              <a:rPr lang="pl-PL" b="1" dirty="0"/>
              <a:t>WARUNKOWE PRAWO WSTĘPOWANIA </a:t>
            </a:r>
            <a:r>
              <a:rPr lang="pl-PL" dirty="0"/>
              <a:t>DO </a:t>
            </a:r>
            <a:r>
              <a:rPr lang="pl-PL" dirty="0" smtClean="0"/>
              <a:t>Z.Z. </a:t>
            </a:r>
            <a:r>
              <a:rPr lang="pl-PL" dirty="0"/>
              <a:t>(</a:t>
            </a:r>
            <a:r>
              <a:rPr lang="pl-PL" u="sng" dirty="0"/>
              <a:t>mimo BRAKU zatrudnienia </a:t>
            </a:r>
            <a:r>
              <a:rPr lang="pl-PL" dirty="0"/>
              <a:t>) MAJĄ</a:t>
            </a:r>
            <a:r>
              <a:rPr lang="pl-PL" dirty="0" smtClean="0"/>
              <a:t>…</a:t>
            </a:r>
            <a:endParaRPr lang="pl-PL" dirty="0"/>
          </a:p>
          <a:p>
            <a:pPr>
              <a:buNone/>
            </a:pPr>
            <a:r>
              <a:rPr lang="pl-PL" dirty="0" smtClean="0"/>
              <a:t>5/ </a:t>
            </a:r>
            <a:r>
              <a:rPr lang="pl-PL" b="1" dirty="0" smtClean="0"/>
              <a:t>OGRANICZONE MIEJSCOWO PRAWO TWORZENIA </a:t>
            </a:r>
            <a:r>
              <a:rPr lang="pl-PL" dirty="0" smtClean="0"/>
              <a:t>I </a:t>
            </a:r>
            <a:r>
              <a:rPr lang="pl-PL" b="1" dirty="0" smtClean="0"/>
              <a:t>WSTĘPOWANIA</a:t>
            </a:r>
            <a:r>
              <a:rPr lang="pl-PL" dirty="0" smtClean="0"/>
              <a:t> DO Z.Z. MAJĄ…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Tworzenie związku zawodowego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39556895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pPr algn="ctr">
              <a:buNone/>
            </a:pPr>
            <a:r>
              <a:rPr lang="pl-PL" sz="3600" b="1" dirty="0" smtClean="0"/>
              <a:t>PRAWO KOALICJI </a:t>
            </a:r>
          </a:p>
          <a:p>
            <a:pPr algn="ctr">
              <a:buNone/>
            </a:pPr>
            <a:r>
              <a:rPr lang="pl-PL" sz="3600" b="1" dirty="0" smtClean="0"/>
              <a:t>  WYŁĄCZENIA I OGRANICZENIA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Tworzenie związku zawodowego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sz="3600" b="1" dirty="0" smtClean="0"/>
              <a:t>PRAWO KOALICJI –  WYŁĄCZENIA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Tworzenie związku zawodowego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sz="3600" b="1" dirty="0" smtClean="0"/>
              <a:t>PRAWO KOALICJI –  ORGANICZENIA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Tworzenie związku zawodowego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 smtClean="0"/>
              <a:t>	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3200" b="1" dirty="0" smtClean="0"/>
              <a:t>TWORZENIE ZWIĄZKU ZAWODOWEGO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Tworzenie związku zawodowego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 smtClean="0"/>
              <a:t>	</a:t>
            </a:r>
          </a:p>
          <a:p>
            <a:pPr marL="624078" indent="-514350">
              <a:buNone/>
            </a:pPr>
            <a:r>
              <a:rPr lang="pl-PL" dirty="0" smtClean="0"/>
              <a:t>UCHWAŁA O UTWORZNIE ZZ</a:t>
            </a:r>
          </a:p>
          <a:p>
            <a:pPr marL="624078" indent="-514350" algn="ctr">
              <a:buAutoNum type="arabicPeriod"/>
            </a:pPr>
            <a:endParaRPr lang="pl-PL" dirty="0" smtClean="0"/>
          </a:p>
          <a:p>
            <a:pPr marL="624078" indent="-514350" algn="ctr">
              <a:buAutoNum type="arabicPeriod"/>
            </a:pPr>
            <a:endParaRPr lang="pl-PL" dirty="0" smtClean="0"/>
          </a:p>
          <a:p>
            <a:pPr marL="624078" indent="-514350" algn="ctr">
              <a:buNone/>
            </a:pPr>
            <a:r>
              <a:rPr lang="pl-PL" dirty="0" smtClean="0"/>
              <a:t>STATUT I KOMITET ZAŁOŻYCIELSKI</a:t>
            </a:r>
          </a:p>
          <a:p>
            <a:pPr marL="624078" indent="-514350" algn="ctr">
              <a:buNone/>
            </a:pPr>
            <a:endParaRPr lang="pl-PL" dirty="0" smtClean="0"/>
          </a:p>
          <a:p>
            <a:pPr marL="624078" indent="-514350" algn="ctr">
              <a:buNone/>
            </a:pPr>
            <a:endParaRPr lang="pl-PL" dirty="0" smtClean="0"/>
          </a:p>
          <a:p>
            <a:pPr marL="624078" indent="-514350" algn="r">
              <a:buNone/>
            </a:pPr>
            <a:r>
              <a:rPr lang="pl-PL" dirty="0" smtClean="0"/>
              <a:t>REJESTRACJA W KRS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Tworzenie związku zawodowego</a:t>
            </a:r>
            <a:endParaRPr lang="pl-PL" sz="2400" i="1" u="sng" dirty="0"/>
          </a:p>
        </p:txBody>
      </p:sp>
      <p:sp>
        <p:nvSpPr>
          <p:cNvPr id="5" name="Strzałka w dół 4"/>
          <p:cNvSpPr/>
          <p:nvPr/>
        </p:nvSpPr>
        <p:spPr>
          <a:xfrm>
            <a:off x="4283968" y="2492896"/>
            <a:ext cx="720080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Strzałka w dół 5"/>
          <p:cNvSpPr/>
          <p:nvPr/>
        </p:nvSpPr>
        <p:spPr>
          <a:xfrm>
            <a:off x="5076056" y="3933056"/>
            <a:ext cx="648072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pPr algn="ctr">
              <a:buNone/>
            </a:pPr>
            <a:r>
              <a:rPr lang="pl-PL" b="1" dirty="0" smtClean="0"/>
              <a:t>PRAWO KOALICJI – ZAKRES PODMIOTOWY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USTAWA</a:t>
            </a:r>
            <a:endParaRPr lang="pl-PL" dirty="0" smtClean="0"/>
          </a:p>
          <a:p>
            <a:pPr algn="ctr">
              <a:buNone/>
            </a:pPr>
            <a:r>
              <a:rPr lang="pl-PL" dirty="0" smtClean="0"/>
              <a:t>z dnia 23 maja 1991 r.</a:t>
            </a:r>
          </a:p>
          <a:p>
            <a:pPr algn="ctr">
              <a:buNone/>
            </a:pPr>
            <a:r>
              <a:rPr lang="pl-PL" b="1" dirty="0" smtClean="0"/>
              <a:t>o związkach zawodowych</a:t>
            </a:r>
          </a:p>
          <a:p>
            <a:pPr algn="ctr">
              <a:buNone/>
            </a:pPr>
            <a:r>
              <a:rPr lang="pl-PL" dirty="0" smtClean="0"/>
              <a:t> </a:t>
            </a:r>
          </a:p>
          <a:p>
            <a:pPr algn="ct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Tworzenie związku zawodowego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pl-PL" b="1" dirty="0" smtClean="0"/>
              <a:t>REJESTRACJA W KRS</a:t>
            </a:r>
          </a:p>
          <a:p>
            <a:pPr algn="ctr"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AKCEPTACJA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OSOBOWOŚC PRAWNA                   ODMOWA 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KOREKTA STATUTU        UPŁYW TERMINU KOREKTY</a:t>
            </a:r>
          </a:p>
          <a:p>
            <a:pPr algn="ctr"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REJESTRACJA                        ODDALENIE WNIOSKU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Tworzenie związku zawodowego</a:t>
            </a:r>
            <a:endParaRPr lang="pl-PL" sz="2400" i="1" u="sng" dirty="0"/>
          </a:p>
        </p:txBody>
      </p:sp>
      <p:cxnSp>
        <p:nvCxnSpPr>
          <p:cNvPr id="8" name="Łącznik prosty ze strzałką 7"/>
          <p:cNvCxnSpPr/>
          <p:nvPr/>
        </p:nvCxnSpPr>
        <p:spPr>
          <a:xfrm flipH="1">
            <a:off x="1691680" y="1844824"/>
            <a:ext cx="2664296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>
            <a:off x="1763688" y="270892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ze strzałką 11"/>
          <p:cNvCxnSpPr/>
          <p:nvPr/>
        </p:nvCxnSpPr>
        <p:spPr>
          <a:xfrm>
            <a:off x="4355976" y="1844824"/>
            <a:ext cx="2808312" cy="13681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Łącznik prosty ze strzałką 15"/>
          <p:cNvCxnSpPr/>
          <p:nvPr/>
        </p:nvCxnSpPr>
        <p:spPr>
          <a:xfrm flipH="1">
            <a:off x="2123728" y="3645024"/>
            <a:ext cx="4536504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Łącznik prosty ze strzałką 17"/>
          <p:cNvCxnSpPr/>
          <p:nvPr/>
        </p:nvCxnSpPr>
        <p:spPr>
          <a:xfrm>
            <a:off x="6660232" y="3645024"/>
            <a:ext cx="432048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Łącznik prosty ze strzałką 19"/>
          <p:cNvCxnSpPr/>
          <p:nvPr/>
        </p:nvCxnSpPr>
        <p:spPr>
          <a:xfrm>
            <a:off x="1979712" y="4941168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Łącznik prosty ze strzałką 21"/>
          <p:cNvCxnSpPr/>
          <p:nvPr/>
        </p:nvCxnSpPr>
        <p:spPr>
          <a:xfrm>
            <a:off x="6948264" y="4941168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pl-PL" b="1" dirty="0" smtClean="0"/>
          </a:p>
          <a:p>
            <a:pPr algn="ctr"/>
            <a:endParaRPr lang="pl-PL" b="1" dirty="0"/>
          </a:p>
          <a:p>
            <a:pPr algn="ctr"/>
            <a:r>
              <a:rPr lang="pl-PL" b="1" dirty="0" smtClean="0"/>
              <a:t>SKREŚLENIE ZWIĄZKU ZAWODOWEGO  </a:t>
            </a:r>
          </a:p>
          <a:p>
            <a:pPr marL="109728" indent="0" algn="ctr">
              <a:buNone/>
            </a:pPr>
            <a:r>
              <a:rPr lang="pl-PL" b="1" dirty="0" smtClean="0"/>
              <a:t>Z REJESTRU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Tworzenie związku zawodowego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8991522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UPRAWNIENIA ZZ</a:t>
            </a:r>
          </a:p>
          <a:p>
            <a:pPr algn="ctr"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poziom krajowy i UE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poziom zakładowy</a:t>
            </a:r>
          </a:p>
          <a:p>
            <a:pPr algn="ctr">
              <a:buNone/>
            </a:pPr>
            <a:endParaRPr lang="pl-PL" dirty="0" smtClean="0"/>
          </a:p>
          <a:p>
            <a:pPr algn="r">
              <a:buNone/>
            </a:pPr>
            <a:r>
              <a:rPr lang="pl-PL" dirty="0" smtClean="0"/>
              <a:t>uprawnienia </a:t>
            </a:r>
          </a:p>
          <a:p>
            <a:pPr algn="r">
              <a:buNone/>
            </a:pPr>
            <a:r>
              <a:rPr lang="pl-PL" dirty="0" smtClean="0"/>
              <a:t>działaczy </a:t>
            </a:r>
            <a:r>
              <a:rPr lang="pl-PL" smtClean="0"/>
              <a:t>zz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konsultacyjne/</a:t>
            </a:r>
            <a:r>
              <a:rPr lang="pl-PL" dirty="0" err="1" smtClean="0"/>
              <a:t>współdecyzyjne</a:t>
            </a:r>
            <a:r>
              <a:rPr lang="pl-PL" dirty="0" smtClean="0"/>
              <a:t>/kontrolne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Uprawnienia  związku zawodowego</a:t>
            </a:r>
            <a:endParaRPr lang="pl-PL" sz="2400" i="1" u="sng" dirty="0"/>
          </a:p>
        </p:txBody>
      </p:sp>
      <p:cxnSp>
        <p:nvCxnSpPr>
          <p:cNvPr id="13" name="Łącznik prosty ze strzałką 12"/>
          <p:cNvCxnSpPr/>
          <p:nvPr/>
        </p:nvCxnSpPr>
        <p:spPr>
          <a:xfrm flipH="1">
            <a:off x="2123728" y="1988840"/>
            <a:ext cx="2448272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ze strzałką 14"/>
          <p:cNvCxnSpPr/>
          <p:nvPr/>
        </p:nvCxnSpPr>
        <p:spPr>
          <a:xfrm>
            <a:off x="4572000" y="1988840"/>
            <a:ext cx="144016" cy="11521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Łącznik prosty ze strzałką 18"/>
          <p:cNvCxnSpPr/>
          <p:nvPr/>
        </p:nvCxnSpPr>
        <p:spPr>
          <a:xfrm>
            <a:off x="4572000" y="1988840"/>
            <a:ext cx="3600400" cy="19442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Łącznik prosty ze strzałką 25"/>
          <p:cNvCxnSpPr/>
          <p:nvPr/>
        </p:nvCxnSpPr>
        <p:spPr>
          <a:xfrm>
            <a:off x="1619672" y="2852936"/>
            <a:ext cx="2160240" cy="20162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8" name="Łącznik prosty ze strzałką 27"/>
          <p:cNvCxnSpPr/>
          <p:nvPr/>
        </p:nvCxnSpPr>
        <p:spPr>
          <a:xfrm flipH="1">
            <a:off x="3779912" y="3645024"/>
            <a:ext cx="1008112" cy="12241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UPRAWNIENIA Z.Z. – POZIOM ZAKŁADOWY</a:t>
            </a:r>
          </a:p>
          <a:p>
            <a:pPr marL="109728" indent="0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b="1" u="sng" dirty="0" smtClean="0"/>
              <a:t>Uprawniona</a:t>
            </a:r>
            <a:r>
              <a:rPr lang="pl-PL" dirty="0" smtClean="0"/>
              <a:t> zakładowa organizacja związkowa (</a:t>
            </a:r>
            <a:r>
              <a:rPr lang="pl-PL" b="1" dirty="0"/>
              <a:t>Art. 25</a:t>
            </a:r>
            <a:r>
              <a:rPr lang="pl-PL" b="1" baseline="30000" dirty="0"/>
              <a:t>1</a:t>
            </a:r>
            <a:r>
              <a:rPr lang="pl-PL" b="1" dirty="0"/>
              <a:t>.</a:t>
            </a:r>
            <a:r>
              <a:rPr lang="pl-PL" dirty="0"/>
              <a:t> 1. </a:t>
            </a:r>
            <a:r>
              <a:rPr lang="pl-PL" dirty="0" smtClean="0"/>
              <a:t>)</a:t>
            </a:r>
            <a:endParaRPr lang="pl-PL" dirty="0"/>
          </a:p>
          <a:p>
            <a:pPr algn="ctr">
              <a:buNone/>
            </a:pPr>
            <a:r>
              <a:rPr lang="pl-PL" dirty="0" smtClean="0"/>
              <a:t>a </a:t>
            </a:r>
          </a:p>
          <a:p>
            <a:pPr algn="ctr">
              <a:buNone/>
            </a:pPr>
            <a:r>
              <a:rPr lang="pl-PL" dirty="0"/>
              <a:t>z</a:t>
            </a:r>
            <a:r>
              <a:rPr lang="pl-PL" dirty="0" smtClean="0"/>
              <a:t>akładowa organizacja związkowa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Uprawnienia  związku zawodowego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	Uprawnienia </a:t>
            </a:r>
            <a:r>
              <a:rPr lang="pl-PL" b="1" dirty="0" smtClean="0"/>
              <a:t>zakładowej organizacji związkowej </a:t>
            </a:r>
            <a:r>
              <a:rPr lang="pl-PL" dirty="0" smtClean="0"/>
              <a:t>przysługują organizacji zrzeszającej </a:t>
            </a:r>
            <a:r>
              <a:rPr lang="pl-PL" b="1" u="sng" dirty="0" smtClean="0"/>
              <a:t>co najmniej 10 członków </a:t>
            </a:r>
            <a:r>
              <a:rPr lang="pl-PL" dirty="0" smtClean="0"/>
              <a:t>będących: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	1)   pracownikami u pracodawcy objętego działaniem tej </a:t>
            </a:r>
            <a:r>
              <a:rPr lang="pl-PL" dirty="0" err="1" smtClean="0"/>
              <a:t>z.o.z</a:t>
            </a:r>
            <a:r>
              <a:rPr lang="pl-PL" dirty="0" smtClean="0"/>
              <a:t>. , albo…</a:t>
            </a:r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Uprawnienia  związku zawodowego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	 </a:t>
            </a:r>
          </a:p>
          <a:p>
            <a:pPr>
              <a:buNone/>
            </a:pPr>
            <a:r>
              <a:rPr lang="pl-PL" dirty="0" smtClean="0"/>
              <a:t>Albo…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2)   innymi </a:t>
            </a:r>
            <a:r>
              <a:rPr lang="pl-PL" dirty="0"/>
              <a:t>niż pracownicy </a:t>
            </a:r>
            <a:r>
              <a:rPr lang="pl-PL" b="1" dirty="0"/>
              <a:t>osobami wykonującymi pracę zarobkową</a:t>
            </a:r>
            <a:r>
              <a:rPr lang="pl-PL" dirty="0"/>
              <a:t>, które świadczą pracę przez co najmniej 6 miesięcy na rzecz pracodawcy objętego działaniem tej </a:t>
            </a:r>
            <a:r>
              <a:rPr lang="pl-PL" dirty="0" smtClean="0"/>
              <a:t>organizacji.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Uprawnienia  związku zawodowego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r>
              <a:rPr lang="pl-PL" dirty="0" smtClean="0"/>
              <a:t>Organizacja zakładowa </a:t>
            </a:r>
            <a:r>
              <a:rPr lang="pl-PL" dirty="0"/>
              <a:t>przedstawia pracodawcy, co 6 miesięcy - według stanu na dzień 30 czerwca i 31 grudnia - w terminie do 10. dnia miesiąca następującego po tym okresie, informację o </a:t>
            </a:r>
            <a:r>
              <a:rPr lang="pl-PL" dirty="0" smtClean="0"/>
              <a:t>liczbie  ww. członków.</a:t>
            </a:r>
          </a:p>
          <a:p>
            <a:endParaRPr lang="pl-PL" dirty="0"/>
          </a:p>
          <a:p>
            <a:pPr algn="r"/>
            <a:r>
              <a:rPr lang="pl-PL" i="1" dirty="0" smtClean="0"/>
              <a:t>A JEŚLI TEGO NIE ZROBI?</a:t>
            </a:r>
          </a:p>
          <a:p>
            <a:pPr algn="r"/>
            <a:r>
              <a:rPr lang="pl-PL" i="1" dirty="0" smtClean="0"/>
              <a:t>A JEŚLI DANA OSOBA NALEŻY                                 DO KILKU Z.O.Z.?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Uprawnienia  związku zawodowego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r>
              <a:rPr lang="pl-PL" dirty="0" smtClean="0"/>
              <a:t>JAWNOŚĆ INFROMACJ ZAWARTYCH W SPRAWOZDANIU O ILOŚCI CZŁONKÓW Z.O.Z.</a:t>
            </a:r>
          </a:p>
          <a:p>
            <a:endParaRPr lang="pl-PL" dirty="0"/>
          </a:p>
          <a:p>
            <a:r>
              <a:rPr lang="pl-PL" dirty="0" smtClean="0"/>
              <a:t>PROCEDURA KWESTIONOWANIA SPRAWOZDANIA Z.O.Z.</a:t>
            </a:r>
          </a:p>
          <a:p>
            <a:endParaRPr lang="pl-PL" dirty="0"/>
          </a:p>
          <a:p>
            <a:r>
              <a:rPr lang="pl-PL" dirty="0" smtClean="0"/>
              <a:t>SĄDOWY TRYB ROZPATRYWANIA ZASTRZEŻEŃ DO SPRAWOZDANIA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Uprawnienia  związku zawodowego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35369426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pPr algn="ctr"/>
            <a:r>
              <a:rPr lang="pl-PL" dirty="0" smtClean="0"/>
              <a:t>REPREZENTATYWNOŚĆ ORGANIZACJI ZWIĄZKOWYCH W ZAKRESIE ZBIOROWEGO PRAWA PRACY</a:t>
            </a:r>
          </a:p>
          <a:p>
            <a:pPr marL="109728" indent="0" algn="ctr">
              <a:buNone/>
            </a:pPr>
            <a:r>
              <a:rPr lang="pl-PL" dirty="0" smtClean="0"/>
              <a:t>(Art. 25</a:t>
            </a:r>
            <a:r>
              <a:rPr lang="pl-PL" baseline="30000" dirty="0" smtClean="0"/>
              <a:t>2</a:t>
            </a:r>
            <a:r>
              <a:rPr lang="pl-PL" dirty="0" smtClean="0"/>
              <a:t> – 25</a:t>
            </a:r>
            <a:r>
              <a:rPr lang="pl-PL" baseline="30000" dirty="0" smtClean="0"/>
              <a:t>3</a:t>
            </a:r>
            <a:r>
              <a:rPr lang="pl-PL" dirty="0" smtClean="0"/>
              <a:t> ustawy </a:t>
            </a:r>
            <a:r>
              <a:rPr lang="pl-PL" dirty="0" err="1" smtClean="0"/>
              <a:t>zz</a:t>
            </a:r>
            <a:r>
              <a:rPr lang="pl-PL" dirty="0" smtClean="0"/>
              <a:t>)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Uprawnienia  związku zawodowego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41314269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 algn="ctr">
              <a:buNone/>
            </a:pPr>
            <a:r>
              <a:rPr lang="pl-PL" b="1" dirty="0" smtClean="0"/>
              <a:t>KRYTERIA ILOŚCIOWE - NA PRZYKŁAD:</a:t>
            </a:r>
            <a:endParaRPr lang="pl-PL" b="1" dirty="0"/>
          </a:p>
          <a:p>
            <a:r>
              <a:rPr lang="pl-PL" dirty="0"/>
              <a:t>  Reprezentatywną zakładową organizacją związkową jest zakładowa organizacja związkowa:</a:t>
            </a:r>
          </a:p>
          <a:p>
            <a:pPr marL="109728" indent="0">
              <a:buNone/>
            </a:pPr>
            <a:r>
              <a:rPr lang="pl-PL" dirty="0"/>
              <a:t>1) będąca jednostką organizacyjną albo organizacją członkowską ponadzakładowej organizacji związkowej uznanej za reprezentatywną w rozumieniu ustawy </a:t>
            </a:r>
            <a:r>
              <a:rPr lang="pl-PL" i="1" dirty="0"/>
              <a:t>o Radzie Dialogu Społecznego</a:t>
            </a:r>
            <a:r>
              <a:rPr lang="pl-PL" dirty="0"/>
              <a:t>, zrzeszająca co najmniej 8% osób wykonujących pracę zarobkową zatrudnionych u pracodawcy lub</a:t>
            </a:r>
          </a:p>
          <a:p>
            <a:pPr marL="109728" indent="0">
              <a:buNone/>
            </a:pPr>
            <a:r>
              <a:rPr lang="pl-PL" dirty="0"/>
              <a:t>2) zrzeszająca co najmniej 15% osób wykonujących pracę zarobkową zatrudnionych u pracodawcy.</a:t>
            </a:r>
          </a:p>
          <a:p>
            <a:pPr marL="109728" indent="0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Uprawnienia  związku zawodowego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320809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algn="ctr">
              <a:buNone/>
            </a:pPr>
            <a:r>
              <a:rPr lang="pl-PL" b="1" dirty="0" smtClean="0"/>
              <a:t>Art. 1. </a:t>
            </a:r>
            <a:r>
              <a:rPr lang="pl-PL" dirty="0" smtClean="0"/>
              <a:t>1. </a:t>
            </a:r>
          </a:p>
          <a:p>
            <a:pPr algn="ctr">
              <a:buNone/>
            </a:pPr>
            <a:r>
              <a:rPr lang="pl-PL" dirty="0" smtClean="0"/>
              <a:t>Związek zawodowy jest dobrowolną i samorządną organizacją </a:t>
            </a:r>
            <a:r>
              <a:rPr lang="pl-PL" b="1" u="sng" dirty="0" smtClean="0"/>
              <a:t>LUDZI PRACY, </a:t>
            </a:r>
          </a:p>
          <a:p>
            <a:pPr algn="ctr">
              <a:buNone/>
            </a:pPr>
            <a:r>
              <a:rPr lang="pl-PL" dirty="0" smtClean="0"/>
              <a:t>powołaną do reprezentowania i obrony ich praw, interesów zawodowych i socjalnych.</a:t>
            </a:r>
          </a:p>
          <a:p>
            <a:pPr algn="ct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Tworzenie związku zawodowego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pPr algn="ctr">
              <a:buNone/>
            </a:pPr>
            <a:r>
              <a:rPr lang="pl-PL" b="1" dirty="0" smtClean="0"/>
              <a:t>KOMPETENCJE  UPRAWNIONEJ Z.O.Z.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Art. 26 – 30 ustawy </a:t>
            </a:r>
            <a:r>
              <a:rPr lang="pl-PL" b="1" i="1" dirty="0" smtClean="0"/>
              <a:t>o związkach zawodowych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Uprawnienia  związku zawodowego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b="1" dirty="0" smtClean="0"/>
              <a:t>KOMPETENCJE  UPRAWNIONEJ ZOZ</a:t>
            </a:r>
          </a:p>
          <a:p>
            <a:pPr algn="ctr">
              <a:buNone/>
            </a:pPr>
            <a:endParaRPr lang="pl-PL" b="1" dirty="0" smtClean="0"/>
          </a:p>
          <a:p>
            <a:r>
              <a:rPr lang="pl-PL" dirty="0" smtClean="0"/>
              <a:t>ZAJMOWANIE STANOWISKA</a:t>
            </a:r>
          </a:p>
          <a:p>
            <a:r>
              <a:rPr lang="pl-PL" dirty="0" smtClean="0"/>
              <a:t>UPRAWNIENIA KONTROLNE</a:t>
            </a:r>
          </a:p>
          <a:p>
            <a:r>
              <a:rPr lang="pl-PL" dirty="0" smtClean="0"/>
              <a:t>RELACJE Z ORGANAMI OCHRONY PRACY</a:t>
            </a:r>
          </a:p>
          <a:p>
            <a:r>
              <a:rPr lang="pl-PL" dirty="0" smtClean="0"/>
              <a:t>KONSULTACJE I PROZUMIENIA  W SPRAWIE PRZEJŚCIA ZAKŁADU PRACY NA INNEGO PRACODAWCĘ</a:t>
            </a:r>
          </a:p>
          <a:p>
            <a:r>
              <a:rPr lang="pl-PL" dirty="0" smtClean="0"/>
              <a:t>ZFŚS, </a:t>
            </a:r>
            <a:r>
              <a:rPr lang="pl-PL" dirty="0"/>
              <a:t>REGULAMINY NAGRÓD I PREMIOWANIA</a:t>
            </a:r>
          </a:p>
          <a:p>
            <a:pPr marL="109728" indent="0">
              <a:buNone/>
            </a:pPr>
            <a:r>
              <a:rPr lang="pl-PL" dirty="0" smtClean="0"/>
              <a:t>– WSPÓŁDECYDOWANIE</a:t>
            </a:r>
          </a:p>
          <a:p>
            <a:r>
              <a:rPr lang="pl-PL" dirty="0" smtClean="0"/>
              <a:t>UPRAWNIENIA INFORMACYJNE</a:t>
            </a:r>
          </a:p>
          <a:p>
            <a:r>
              <a:rPr lang="pl-PL" dirty="0" smtClean="0"/>
              <a:t>DZIAŁANIE W RAZIE ZAGROŻEŃ ŻYCIA/ZDROWIA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Uprawnienia  związku zawodowego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4551588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PLURALIZM ZWIĄZKOWY</a:t>
            </a:r>
            <a:endParaRPr lang="pl-PL" b="1" dirty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ZASADY WSPÓŁPRACY Z WIELOMA ZOZ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Uprawnienia  związku zawodowego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214790714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pl-PL" dirty="0" smtClean="0"/>
          </a:p>
          <a:p>
            <a:pPr algn="ctr">
              <a:buNone/>
            </a:pPr>
            <a:r>
              <a:rPr lang="pl-PL" b="1" dirty="0" smtClean="0"/>
              <a:t>UPRAWNIENIA DZIAŁACZY ZWIĄZKOWYCH</a:t>
            </a:r>
          </a:p>
          <a:p>
            <a:pPr algn="ctr">
              <a:buNone/>
            </a:pPr>
            <a:endParaRPr lang="pl-PL" b="1" dirty="0" smtClean="0"/>
          </a:p>
          <a:p>
            <a:pPr>
              <a:buNone/>
            </a:pPr>
            <a:r>
              <a:rPr lang="pl-PL" dirty="0" smtClean="0"/>
              <a:t>zwolnienia od pracy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- doraźne</a:t>
            </a:r>
          </a:p>
          <a:p>
            <a:pPr>
              <a:buNone/>
            </a:pPr>
            <a:r>
              <a:rPr lang="pl-PL" dirty="0" smtClean="0"/>
              <a:t>          - na czas pełnienia </a:t>
            </a:r>
          </a:p>
          <a:p>
            <a:pPr>
              <a:buNone/>
            </a:pPr>
            <a:r>
              <a:rPr lang="pl-PL" dirty="0" smtClean="0"/>
              <a:t>              funkcji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urlop bezpłatny</a:t>
            </a:r>
          </a:p>
          <a:p>
            <a:pPr algn="r">
              <a:buNone/>
            </a:pPr>
            <a:r>
              <a:rPr lang="pl-PL" dirty="0" smtClean="0"/>
              <a:t>ochrona trwałości </a:t>
            </a:r>
          </a:p>
          <a:p>
            <a:pPr algn="r">
              <a:buNone/>
            </a:pPr>
            <a:r>
              <a:rPr lang="pl-PL" dirty="0" smtClean="0"/>
              <a:t>stosunku pracy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Uprawnienia  związku zawodowego</a:t>
            </a:r>
            <a:endParaRPr lang="pl-PL" sz="24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1979712" y="2204864"/>
            <a:ext cx="2520280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499992" y="2204864"/>
            <a:ext cx="216024" cy="23762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499992" y="2204864"/>
            <a:ext cx="3096344" cy="27363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 flipH="1">
            <a:off x="1331640" y="2852936"/>
            <a:ext cx="792088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>
            <a:off x="2123728" y="2852936"/>
            <a:ext cx="720080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pPr algn="ctr">
              <a:buNone/>
            </a:pPr>
            <a:r>
              <a:rPr lang="pl-PL" b="1" dirty="0" smtClean="0"/>
              <a:t>UPRAWNIENIA DZIAŁACZY ZWIĄZKOWYCH</a:t>
            </a:r>
          </a:p>
          <a:p>
            <a:pPr algn="ctr">
              <a:buNone/>
            </a:pPr>
            <a:endParaRPr lang="pl-PL" b="1" dirty="0" smtClean="0"/>
          </a:p>
          <a:p>
            <a:pPr algn="r"/>
            <a:r>
              <a:rPr lang="pl-PL" b="1" dirty="0" smtClean="0"/>
              <a:t>Art. </a:t>
            </a:r>
            <a:r>
              <a:rPr lang="pl-PL" b="1" dirty="0" smtClean="0"/>
              <a:t>25</a:t>
            </a:r>
            <a:endParaRPr lang="pl-PL" b="1" dirty="0" smtClean="0"/>
          </a:p>
          <a:p>
            <a:pPr algn="r"/>
            <a:r>
              <a:rPr lang="pl-PL" b="1" dirty="0" smtClean="0"/>
              <a:t>Art</a:t>
            </a:r>
            <a:r>
              <a:rPr lang="pl-PL" b="1" dirty="0" smtClean="0"/>
              <a:t>. 31 </a:t>
            </a:r>
          </a:p>
          <a:p>
            <a:pPr algn="r"/>
            <a:r>
              <a:rPr lang="pl-PL" b="1" dirty="0" smtClean="0"/>
              <a:t>Art. 32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Uprawnienia  związku zawodowego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6686792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dirty="0"/>
              <a:t>Odpowiedzialność za naruszenie przepisów </a:t>
            </a:r>
            <a:r>
              <a:rPr lang="pl-PL" dirty="0" smtClean="0"/>
              <a:t>ustawy o związkach zawodowych</a:t>
            </a:r>
          </a:p>
          <a:p>
            <a:pPr marL="109728" indent="0" algn="ctr">
              <a:buNone/>
            </a:pPr>
            <a:endParaRPr lang="pl-PL" dirty="0" smtClean="0"/>
          </a:p>
          <a:p>
            <a:r>
              <a:rPr lang="pl-PL" dirty="0" smtClean="0"/>
              <a:t>Art</a:t>
            </a:r>
            <a:r>
              <a:rPr lang="pl-PL" dirty="0"/>
              <a:t>.  </a:t>
            </a:r>
            <a:r>
              <a:rPr lang="pl-PL" dirty="0" smtClean="0"/>
              <a:t>35 ust.1  - naruszania </a:t>
            </a:r>
            <a:r>
              <a:rPr lang="pl-PL" dirty="0"/>
              <a:t>wolności </a:t>
            </a:r>
            <a:r>
              <a:rPr lang="pl-PL" dirty="0" smtClean="0"/>
              <a:t>związkowej</a:t>
            </a:r>
          </a:p>
          <a:p>
            <a:r>
              <a:rPr lang="pl-PL" dirty="0"/>
              <a:t>Art.  35 ust</a:t>
            </a:r>
            <a:r>
              <a:rPr lang="pl-PL" dirty="0" smtClean="0"/>
              <a:t>. 2</a:t>
            </a:r>
            <a:r>
              <a:rPr lang="pl-PL" baseline="30000" dirty="0" smtClean="0"/>
              <a:t>1</a:t>
            </a:r>
            <a:r>
              <a:rPr lang="pl-PL" dirty="0" smtClean="0"/>
              <a:t> – delikty działaczy związkowych</a:t>
            </a:r>
          </a:p>
          <a:p>
            <a:r>
              <a:rPr lang="pl-PL" dirty="0"/>
              <a:t>Art.  </a:t>
            </a:r>
            <a:r>
              <a:rPr lang="pl-PL" dirty="0" smtClean="0"/>
              <a:t>36</a:t>
            </a:r>
            <a:r>
              <a:rPr lang="pl-PL" dirty="0"/>
              <a:t> </a:t>
            </a:r>
            <a:r>
              <a:rPr lang="pl-PL" dirty="0" smtClean="0"/>
              <a:t>- działalność </a:t>
            </a:r>
            <a:r>
              <a:rPr lang="pl-PL" dirty="0"/>
              <a:t>związku zawodowego sprzeczna z </a:t>
            </a:r>
            <a:r>
              <a:rPr lang="pl-PL" dirty="0" smtClean="0"/>
              <a:t>prawem</a:t>
            </a:r>
            <a:endParaRPr lang="pl-PL" dirty="0"/>
          </a:p>
          <a:p>
            <a:r>
              <a:rPr lang="pl-PL" dirty="0" smtClean="0"/>
              <a:t>  </a:t>
            </a: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Uprawnienia  związku zawodowego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990907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4000" b="1" dirty="0" smtClean="0"/>
              <a:t>LUDZIE PRACY?</a:t>
            </a:r>
            <a:endParaRPr lang="pl-PL" sz="4000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Tworzenie związku zawodowego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sz="4000" b="1" dirty="0" smtClean="0"/>
              <a:t>WYROK TK Z CZERWCA 2015 r. K 1/13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Tworzenie związku zawodowego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l-PL" b="1" dirty="0" smtClean="0"/>
          </a:p>
          <a:p>
            <a:pPr algn="just">
              <a:buNone/>
            </a:pPr>
            <a:r>
              <a:rPr lang="pl-PL" dirty="0" smtClean="0"/>
              <a:t>	</a:t>
            </a:r>
            <a:r>
              <a:rPr lang="pl-PL" i="1" dirty="0" smtClean="0"/>
              <a:t>Przepis art. 2 ust. 1 ustawy o związkach zawodowych w zakresie w jakim ogranicza prawo tworzenia i wstępowania do związków zawodowych  osobom nie wymienionym w nim ale wykonującym </a:t>
            </a:r>
            <a:r>
              <a:rPr lang="pl-PL" i="1" u="sng" dirty="0" smtClean="0"/>
              <a:t>prace zarobkową </a:t>
            </a:r>
            <a:r>
              <a:rPr lang="pl-PL" b="1" i="1" dirty="0" smtClean="0"/>
              <a:t>jest niezgodny z art. 59 ust 1 w zw. z art. 12 Konstytucji RP…</a:t>
            </a:r>
          </a:p>
          <a:p>
            <a:pPr algn="ctr">
              <a:buNone/>
            </a:pPr>
            <a:r>
              <a:rPr lang="pl-PL" dirty="0" smtClean="0"/>
              <a:t>!!!</a:t>
            </a:r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Tworzenie związku zawodowego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/>
              <a:t>Art.  1</a:t>
            </a:r>
            <a:r>
              <a:rPr lang="pl-PL" baseline="30000" dirty="0"/>
              <a:t>1</a:t>
            </a:r>
            <a:r>
              <a:rPr lang="pl-PL" dirty="0"/>
              <a:t>.  </a:t>
            </a: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OSOBY WYKONUJĄCE PRACĘ </a:t>
            </a:r>
            <a:r>
              <a:rPr lang="pl-PL" b="1" dirty="0" smtClean="0"/>
              <a:t>ZAROBKOWĄ TO</a:t>
            </a:r>
            <a:endParaRPr lang="pl-PL" b="1" dirty="0" smtClean="0"/>
          </a:p>
          <a:p>
            <a:pPr algn="ctr"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 - pracownik w rozumieniu art. 2 </a:t>
            </a:r>
            <a:r>
              <a:rPr lang="pl-PL" dirty="0" err="1" smtClean="0"/>
              <a:t>k.p</a:t>
            </a:r>
            <a:r>
              <a:rPr lang="pl-PL" dirty="0" smtClean="0"/>
              <a:t>.</a:t>
            </a:r>
          </a:p>
          <a:p>
            <a:pPr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oraz…</a:t>
            </a: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Tworzenie związku zawodowego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2883709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pl-PL" dirty="0"/>
              <a:t>Art.  1</a:t>
            </a:r>
            <a:r>
              <a:rPr lang="pl-PL" baseline="30000" dirty="0"/>
              <a:t>1</a:t>
            </a:r>
            <a:r>
              <a:rPr lang="pl-PL" dirty="0"/>
              <a:t>. </a:t>
            </a:r>
            <a:r>
              <a:rPr lang="pl-PL" dirty="0" smtClean="0"/>
              <a:t>1 </a:t>
            </a:r>
          </a:p>
          <a:p>
            <a:pPr algn="ctr">
              <a:buFontTx/>
              <a:buChar char="-"/>
            </a:pPr>
            <a:r>
              <a:rPr lang="pl-PL" dirty="0" smtClean="0"/>
              <a:t>osoba </a:t>
            </a:r>
            <a:r>
              <a:rPr lang="pl-PL" dirty="0"/>
              <a:t>świadczącą pracę za wynagrodzeniem na innej podstawie niż stosunek pracy, pod </a:t>
            </a:r>
            <a:endParaRPr lang="pl-PL" dirty="0" smtClean="0"/>
          </a:p>
          <a:p>
            <a:pPr algn="ctr">
              <a:buFontTx/>
              <a:buChar char="-"/>
            </a:pPr>
            <a:endParaRPr lang="pl-PL" dirty="0"/>
          </a:p>
          <a:p>
            <a:pPr algn="ctr">
              <a:buFontTx/>
              <a:buChar char="-"/>
            </a:pPr>
            <a:r>
              <a:rPr lang="pl-PL" dirty="0" smtClean="0"/>
              <a:t>warunkiem</a:t>
            </a:r>
            <a:r>
              <a:rPr lang="pl-PL" dirty="0"/>
              <a:t>, że…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…</a:t>
            </a:r>
            <a:r>
              <a:rPr lang="pl-PL" dirty="0" smtClean="0"/>
              <a:t>nie zatrudnia do swej pracy innych osób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dirty="0" smtClean="0"/>
              <a:t>….ma takie prawa i interesy związane z wykonywaniem pracy, które mogą być reprezentowane i bronione przez związek zawodowy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Tworzenie związku zawodowego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2366704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pl-PL" dirty="0"/>
              <a:t>Art.  1</a:t>
            </a:r>
            <a:r>
              <a:rPr lang="pl-PL" baseline="30000" dirty="0"/>
              <a:t>1</a:t>
            </a:r>
            <a:r>
              <a:rPr lang="pl-PL" dirty="0"/>
              <a:t>. </a:t>
            </a:r>
            <a:r>
              <a:rPr lang="pl-PL" dirty="0" smtClean="0"/>
              <a:t>2 . </a:t>
            </a:r>
          </a:p>
          <a:p>
            <a:pPr algn="ctr">
              <a:buNone/>
            </a:pPr>
            <a:r>
              <a:rPr lang="pl-PL" b="1" dirty="0" smtClean="0"/>
              <a:t>PRACODAWCA</a:t>
            </a:r>
          </a:p>
          <a:p>
            <a:pPr algn="ctr">
              <a:buNone/>
            </a:pPr>
            <a:endParaRPr lang="pl-PL" dirty="0"/>
          </a:p>
          <a:p>
            <a:pPr>
              <a:buFontTx/>
              <a:buChar char="-"/>
            </a:pPr>
            <a:r>
              <a:rPr lang="pl-PL" dirty="0" smtClean="0"/>
              <a:t>pracodawca w rozumieniu art. 3 </a:t>
            </a:r>
            <a:r>
              <a:rPr lang="pl-PL" dirty="0" err="1" smtClean="0"/>
              <a:t>k.p</a:t>
            </a:r>
            <a:r>
              <a:rPr lang="pl-PL" dirty="0" smtClean="0"/>
              <a:t>.,</a:t>
            </a:r>
          </a:p>
          <a:p>
            <a:pPr>
              <a:buFontTx/>
              <a:buChar char="-"/>
            </a:pP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jednostka  organizacyjna, </a:t>
            </a:r>
            <a:r>
              <a:rPr lang="pl-PL" dirty="0"/>
              <a:t>choćby nie posiadała osobowości prawnej, a także </a:t>
            </a:r>
            <a:r>
              <a:rPr lang="pl-PL" dirty="0" smtClean="0"/>
              <a:t>osoba fizyczna, </a:t>
            </a:r>
            <a:r>
              <a:rPr lang="pl-PL" dirty="0"/>
              <a:t>jeżeli </a:t>
            </a:r>
            <a:r>
              <a:rPr lang="pl-PL" u="sng" dirty="0"/>
              <a:t>zatrudniają one inną niż pracownik osobę wykonującą pracę zarobkową, niezależnie od podstawy tego zatrudnienia</a:t>
            </a:r>
            <a:r>
              <a:rPr lang="pl-PL" dirty="0"/>
              <a:t>;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Tworzenie związku zawodowego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2070934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579</TotalTime>
  <Words>649</Words>
  <Application>Microsoft Office PowerPoint</Application>
  <PresentationFormat>Pokaz na ekranie (4:3)</PresentationFormat>
  <Paragraphs>229</Paragraphs>
  <Slides>35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35</vt:i4>
      </vt:variant>
    </vt:vector>
  </HeadingPairs>
  <TitlesOfParts>
    <vt:vector size="36" baseType="lpstr">
      <vt:lpstr>Hol</vt:lpstr>
      <vt:lpstr>ZWIĄZKI ZAWODOWE 1.Tworzenie 2.Uprawnienia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Uprawnienia  związku zawodowego</vt:lpstr>
      <vt:lpstr>Uprawnienia  związku zawodowego</vt:lpstr>
      <vt:lpstr>Uprawnienia  związku zawodowego</vt:lpstr>
      <vt:lpstr>Uprawnienia  związku zawodowego</vt:lpstr>
      <vt:lpstr>Uprawnienia  związku zawodowego</vt:lpstr>
      <vt:lpstr>Uprawnienia  związku zawodowego</vt:lpstr>
      <vt:lpstr>Uprawnienia  związku zawodowego</vt:lpstr>
      <vt:lpstr>Uprawnienia  związku zawodowego</vt:lpstr>
      <vt:lpstr>Uprawnienia  związku zawodowego</vt:lpstr>
      <vt:lpstr>Uprawnienia  związku zawodowego</vt:lpstr>
      <vt:lpstr>Uprawnienia  związku zawodowego</vt:lpstr>
      <vt:lpstr>Uprawnienia  związku zawodowego</vt:lpstr>
      <vt:lpstr>Uprawnienia  związku zawodowego</vt:lpstr>
      <vt:lpstr>Uprawnienia  związku zawodowego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ZWIĄZKI ZAWODOWE Tworzenie związku zawodowego</dc:title>
  <dc:creator>borowicz</dc:creator>
  <cp:lastModifiedBy>Jacek</cp:lastModifiedBy>
  <cp:revision>39</cp:revision>
  <dcterms:created xsi:type="dcterms:W3CDTF">2016-03-31T08:37:04Z</dcterms:created>
  <dcterms:modified xsi:type="dcterms:W3CDTF">2020-03-18T19:07:41Z</dcterms:modified>
</cp:coreProperties>
</file>