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307" r:id="rId6"/>
    <p:sldId id="265" r:id="rId7"/>
    <p:sldId id="266" r:id="rId8"/>
    <p:sldId id="267" r:id="rId9"/>
    <p:sldId id="330" r:id="rId10"/>
    <p:sldId id="273" r:id="rId11"/>
    <p:sldId id="276" r:id="rId12"/>
    <p:sldId id="275" r:id="rId13"/>
    <p:sldId id="274" r:id="rId14"/>
    <p:sldId id="295" r:id="rId15"/>
    <p:sldId id="294" r:id="rId16"/>
    <p:sldId id="331" r:id="rId17"/>
    <p:sldId id="332" r:id="rId18"/>
    <p:sldId id="268" r:id="rId19"/>
    <p:sldId id="277" r:id="rId20"/>
    <p:sldId id="278" r:id="rId21"/>
    <p:sldId id="302" r:id="rId22"/>
    <p:sldId id="272" r:id="rId23"/>
    <p:sldId id="279" r:id="rId24"/>
    <p:sldId id="280" r:id="rId25"/>
    <p:sldId id="326" r:id="rId26"/>
    <p:sldId id="297" r:id="rId27"/>
    <p:sldId id="298" r:id="rId28"/>
    <p:sldId id="312" r:id="rId29"/>
    <p:sldId id="299" r:id="rId30"/>
    <p:sldId id="281" r:id="rId31"/>
    <p:sldId id="315" r:id="rId32"/>
    <p:sldId id="327" r:id="rId33"/>
    <p:sldId id="313" r:id="rId34"/>
    <p:sldId id="328" r:id="rId35"/>
    <p:sldId id="282" r:id="rId36"/>
    <p:sldId id="283" r:id="rId37"/>
    <p:sldId id="284" r:id="rId38"/>
    <p:sldId id="285" r:id="rId39"/>
    <p:sldId id="325" r:id="rId40"/>
    <p:sldId id="286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289" r:id="rId49"/>
    <p:sldId id="308" r:id="rId50"/>
    <p:sldId id="290" r:id="rId51"/>
    <p:sldId id="329" r:id="rId52"/>
    <p:sldId id="303" r:id="rId53"/>
    <p:sldId id="291" r:id="rId54"/>
    <p:sldId id="292" r:id="rId55"/>
    <p:sldId id="293" r:id="rId56"/>
    <p:sldId id="304" r:id="rId57"/>
    <p:sldId id="306" r:id="rId5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6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2020-03-24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Strony stosunku praca:</a:t>
            </a:r>
            <a:br>
              <a:rPr lang="pl-PL" dirty="0" smtClean="0"/>
            </a:br>
            <a:r>
              <a:rPr lang="pl-PL" dirty="0" smtClean="0"/>
              <a:t>pracodawca i pracownik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Podstawy prawa pracy SSA/SNA</a:t>
            </a:r>
          </a:p>
          <a:p>
            <a:r>
              <a:rPr lang="pl-PL" dirty="0" smtClean="0"/>
              <a:t>Dr </a:t>
            </a:r>
            <a:r>
              <a:rPr lang="pl-PL" dirty="0" smtClean="0"/>
              <a:t>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sz="3600" b="1" dirty="0" smtClean="0"/>
              <a:t>Pracodawca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r>
              <a:rPr lang="pl-PL" sz="3600" dirty="0" smtClean="0"/>
              <a:t>- ten, kto </a:t>
            </a:r>
            <a:r>
              <a:rPr lang="pl-PL" sz="3600" u="sng" dirty="0" smtClean="0"/>
              <a:t>zatrudnia</a:t>
            </a:r>
            <a:r>
              <a:rPr lang="pl-PL" sz="3600" dirty="0" smtClean="0"/>
              <a:t> pracowników na zasadach określonych przez </a:t>
            </a:r>
            <a:r>
              <a:rPr lang="pl-PL" sz="3600" dirty="0" err="1" smtClean="0"/>
              <a:t>k.p</a:t>
            </a:r>
            <a:r>
              <a:rPr lang="pl-PL" sz="3600" b="1" dirty="0" smtClean="0"/>
              <a:t>.       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Zatrudnia w sensie prawnym a nie faktycznym!!!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65169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Art. 3 </a:t>
            </a:r>
            <a:r>
              <a:rPr lang="pl-PL" sz="3600" b="1" dirty="0" err="1" smtClean="0"/>
              <a:t>k.p</a:t>
            </a:r>
            <a:r>
              <a:rPr lang="pl-PL" sz="3600" b="1" dirty="0" smtClean="0"/>
              <a:t>. </a:t>
            </a:r>
          </a:p>
          <a:p>
            <a:pPr algn="ctr">
              <a:buNone/>
            </a:pPr>
            <a:r>
              <a:rPr lang="pl-PL" sz="3600" dirty="0" smtClean="0"/>
              <a:t>Pracodawca – także jednostka organizacyjny choćby nie posiadała osobowości prawnej</a:t>
            </a:r>
          </a:p>
          <a:p>
            <a:pPr algn="ctr">
              <a:buNone/>
            </a:pPr>
            <a:r>
              <a:rPr lang="pl-PL" sz="3600" b="1" dirty="0" smtClean="0"/>
              <a:t>	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745512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3600" b="1" dirty="0" smtClean="0"/>
              <a:t>Pracodawca </a:t>
            </a:r>
            <a:r>
              <a:rPr lang="pl-PL" sz="3600" b="1" dirty="0"/>
              <a:t>- </a:t>
            </a:r>
            <a:r>
              <a:rPr lang="pl-PL" sz="3600" b="1" dirty="0" smtClean="0"/>
              <a:t>podmiot :</a:t>
            </a:r>
            <a:endParaRPr lang="pl-PL" sz="3600" b="1" dirty="0"/>
          </a:p>
          <a:p>
            <a:pPr>
              <a:buNone/>
            </a:pPr>
            <a:endParaRPr lang="pl-PL" sz="3600" b="1" dirty="0" smtClean="0"/>
          </a:p>
          <a:p>
            <a:r>
              <a:rPr lang="pl-PL" sz="3600" dirty="0" smtClean="0"/>
              <a:t>dopuszczony przez prawo,</a:t>
            </a:r>
            <a:endParaRPr lang="pl-PL" sz="3600" dirty="0"/>
          </a:p>
          <a:p>
            <a:r>
              <a:rPr lang="pl-PL" sz="3600" dirty="0" smtClean="0"/>
              <a:t>wyodrębniony organizacyjnie,</a:t>
            </a:r>
          </a:p>
          <a:p>
            <a:r>
              <a:rPr lang="pl-PL" sz="3600" dirty="0"/>
              <a:t>wyodrębniony </a:t>
            </a:r>
            <a:r>
              <a:rPr lang="pl-PL" sz="3600" dirty="0" smtClean="0"/>
              <a:t>majątkowo,</a:t>
            </a:r>
            <a:r>
              <a:rPr lang="pl-PL" sz="3600" b="1" dirty="0" smtClean="0"/>
              <a:t>	</a:t>
            </a:r>
          </a:p>
          <a:p>
            <a:endParaRPr lang="pl-PL" sz="3600" b="1" dirty="0"/>
          </a:p>
          <a:p>
            <a:pPr marL="109728" indent="0" algn="r">
              <a:buNone/>
            </a:pPr>
            <a:r>
              <a:rPr lang="pl-PL" sz="3600" b="1" dirty="0" smtClean="0"/>
              <a:t>	…czyli może występować w obrocie w pozycji dłużnika                          i wierzyciela.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218244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3600" b="1" dirty="0" smtClean="0"/>
              <a:t>Pracodawca:</a:t>
            </a:r>
          </a:p>
          <a:p>
            <a:pPr marL="109728" indent="0">
              <a:buNone/>
            </a:pPr>
            <a:r>
              <a:rPr lang="pl-PL" sz="3600" dirty="0" smtClean="0"/>
              <a:t>ten, kto ma „własne” prawo do zatrudniania  w sensie prawym czyli : </a:t>
            </a:r>
          </a:p>
          <a:p>
            <a:r>
              <a:rPr lang="pl-PL" sz="3600" dirty="0" smtClean="0"/>
              <a:t>nawiązywania </a:t>
            </a:r>
            <a:r>
              <a:rPr lang="pl-PL" sz="3600" dirty="0"/>
              <a:t>stosunku pracy</a:t>
            </a:r>
            <a:r>
              <a:rPr lang="pl-PL" sz="3600" dirty="0" smtClean="0"/>
              <a:t>, </a:t>
            </a:r>
          </a:p>
          <a:p>
            <a:r>
              <a:rPr lang="pl-PL" sz="3600" dirty="0" smtClean="0"/>
              <a:t>zmieniania treści </a:t>
            </a:r>
            <a:r>
              <a:rPr lang="pl-PL" sz="3600" dirty="0"/>
              <a:t>stosunku </a:t>
            </a:r>
            <a:r>
              <a:rPr lang="pl-PL" sz="3600" dirty="0" smtClean="0"/>
              <a:t>pracy, oraz </a:t>
            </a:r>
          </a:p>
          <a:p>
            <a:r>
              <a:rPr lang="pl-PL" sz="3600" dirty="0" smtClean="0"/>
              <a:t>rozwiązywania stosunku pracy…</a:t>
            </a:r>
          </a:p>
          <a:p>
            <a:pPr>
              <a:buNone/>
            </a:pPr>
            <a:r>
              <a:rPr lang="pl-PL" sz="3600" b="1" dirty="0"/>
              <a:t>	</a:t>
            </a:r>
            <a:r>
              <a:rPr lang="pl-PL" sz="3600" b="1" dirty="0" smtClean="0"/>
              <a:t>			</a:t>
            </a:r>
          </a:p>
          <a:p>
            <a:pPr algn="r">
              <a:buNone/>
            </a:pPr>
            <a:r>
              <a:rPr lang="pl-PL" sz="3600" b="1" dirty="0" smtClean="0"/>
              <a:t> …we własnym imieniu!!! 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sz="3600" b="1" dirty="0" smtClean="0"/>
              <a:t>	Przypadek Jacka B.</a:t>
            </a:r>
          </a:p>
          <a:p>
            <a:pPr>
              <a:buNone/>
            </a:pPr>
            <a:endParaRPr lang="pl-PL" sz="3600" b="1" dirty="0" smtClean="0"/>
          </a:p>
          <a:p>
            <a:pPr>
              <a:buNone/>
            </a:pPr>
            <a:r>
              <a:rPr lang="pl-PL" sz="3600" b="1" dirty="0" smtClean="0"/>
              <a:t>	</a:t>
            </a:r>
            <a:r>
              <a:rPr lang="pl-PL" sz="3600" i="1" dirty="0" smtClean="0"/>
              <a:t>Dr Jacek Borowicz pracuje w </a:t>
            </a:r>
            <a:r>
              <a:rPr lang="pl-PL" sz="3600" b="1" i="1" dirty="0" smtClean="0"/>
              <a:t>Zakładzie Prawa Pracy </a:t>
            </a:r>
            <a:r>
              <a:rPr lang="pl-PL" sz="3600" i="1" dirty="0" smtClean="0"/>
              <a:t>wchodzącym w skład </a:t>
            </a:r>
            <a:r>
              <a:rPr lang="pl-PL" sz="3600" b="1" i="1" dirty="0" smtClean="0">
                <a:solidFill>
                  <a:schemeClr val="accent2"/>
                </a:solidFill>
              </a:rPr>
              <a:t>Instytutu Prawa Cywilnego </a:t>
            </a:r>
            <a:r>
              <a:rPr lang="pl-PL" sz="3600" i="1" dirty="0" smtClean="0"/>
              <a:t>na</a:t>
            </a:r>
            <a:r>
              <a:rPr lang="pl-PL" sz="3600" b="1" i="1" dirty="0" smtClean="0"/>
              <a:t> </a:t>
            </a:r>
            <a:r>
              <a:rPr lang="pl-PL" sz="3600" b="1" i="1" dirty="0" smtClean="0">
                <a:solidFill>
                  <a:srgbClr val="7030A0"/>
                </a:solidFill>
              </a:rPr>
              <a:t>Wydziale Prawa, Administracji i Ekonomii</a:t>
            </a:r>
            <a:r>
              <a:rPr lang="pl-PL" sz="3600" b="1" i="1" dirty="0" smtClean="0"/>
              <a:t>  </a:t>
            </a:r>
            <a:r>
              <a:rPr lang="pl-PL" sz="3600" b="1" i="1" dirty="0" smtClean="0">
                <a:solidFill>
                  <a:srgbClr val="00B050"/>
                </a:solidFill>
              </a:rPr>
              <a:t>Uniwersytetu Wrocławskiego </a:t>
            </a:r>
            <a:r>
              <a:rPr lang="pl-PL" sz="3600" b="1" i="1" dirty="0" smtClean="0"/>
              <a:t>. </a:t>
            </a:r>
          </a:p>
          <a:p>
            <a:pPr>
              <a:buNone/>
            </a:pPr>
            <a:endParaRPr lang="pl-PL" sz="3600" b="1" i="1" dirty="0" smtClean="0"/>
          </a:p>
          <a:p>
            <a:pPr algn="r">
              <a:buNone/>
            </a:pPr>
            <a:r>
              <a:rPr lang="pl-PL" sz="3600" b="1" dirty="0" smtClean="0"/>
              <a:t>Kto jest jego pracodawcą</a:t>
            </a:r>
            <a:r>
              <a:rPr lang="pl-PL" sz="3600" b="1" i="1" dirty="0" smtClean="0"/>
              <a:t>?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3600" b="1" dirty="0" smtClean="0"/>
          </a:p>
          <a:p>
            <a:r>
              <a:rPr lang="pl-PL" sz="3600" b="1" dirty="0" smtClean="0"/>
              <a:t>	</a:t>
            </a:r>
            <a:r>
              <a:rPr lang="pl-PL" sz="3600" dirty="0" smtClean="0"/>
              <a:t>Pracodawcą nie jest jednostka organizacyjna/komórka organizacyjna, w której </a:t>
            </a:r>
            <a:r>
              <a:rPr lang="pl-PL" sz="3600" u="sng" dirty="0" smtClean="0"/>
              <a:t>faktyczni</a:t>
            </a:r>
            <a:r>
              <a:rPr lang="pl-PL" sz="3600" dirty="0" smtClean="0"/>
              <a:t>e wykonuje się pracę.	</a:t>
            </a:r>
          </a:p>
          <a:p>
            <a:r>
              <a:rPr lang="pl-PL" sz="3600" dirty="0" smtClean="0"/>
              <a:t>	Typowo traktujemy je jako „miejsce wykonywania pracy”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pl-PL" sz="3600" b="1" dirty="0" smtClean="0"/>
              <a:t>W przypadku podmiotów o strukturze złożonej np. </a:t>
            </a:r>
            <a:r>
              <a:rPr lang="pl-PL" sz="3600" b="1" dirty="0" smtClean="0"/>
              <a:t>przedsiębiorstw wielozakładowych pracodawcą może być: </a:t>
            </a:r>
          </a:p>
          <a:p>
            <a:r>
              <a:rPr lang="pl-PL" sz="3600" dirty="0" smtClean="0"/>
              <a:t>osoba prawna ( np. SA jako właściciel poszczególnych zakładów) jeżeli rezerwuje statutowo dla siebie nawiązywanie, zmianę i rozwiązywanie stosunków pracy z osobami wykonującymi pracę w poszczególnych należących do niej zakładach </a:t>
            </a: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504431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l-PL" sz="3600" b="1" dirty="0" smtClean="0"/>
              <a:t>W przypadku podmiotów o strukturze złożonej np. </a:t>
            </a:r>
            <a:r>
              <a:rPr lang="pl-PL" sz="3600" b="1" dirty="0" smtClean="0"/>
              <a:t>przedsiębiorstw wielozakładowych pracodawcą może być: </a:t>
            </a:r>
          </a:p>
          <a:p>
            <a:pPr marL="109728" indent="0">
              <a:buNone/>
            </a:pPr>
            <a:endParaRPr lang="pl-PL" sz="3600" b="1" dirty="0" smtClean="0"/>
          </a:p>
          <a:p>
            <a:r>
              <a:rPr lang="pl-PL" sz="3600" dirty="0" smtClean="0"/>
              <a:t>Wewnętrzny zakład pracy (oddział) osoby prawnej - jeżeli osoba prawna ( np. SA jako właściciel poszczególnych zakładów) przyzna mu statutowo prawo do samodzielnego (w jego własnym imieniu) nawiązywanie, zmianę i rozwiązywanie stosunków pracy z osobami wykonującymi pracę w tym zakładzie zakładach</a:t>
            </a: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62497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Pracodawca a zakład pracy</a:t>
            </a:r>
            <a:endParaRPr lang="pl-PL" sz="4400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zakład pracy </a:t>
            </a:r>
          </a:p>
          <a:p>
            <a:pPr>
              <a:buNone/>
            </a:pPr>
            <a:endParaRPr lang="pl-PL" sz="4400" dirty="0"/>
          </a:p>
          <a:p>
            <a:pPr algn="ctr">
              <a:buNone/>
            </a:pPr>
            <a:r>
              <a:rPr lang="pl-PL" sz="4400" dirty="0" smtClean="0"/>
              <a:t>przedsiębiorstwo wg. k.c.</a:t>
            </a:r>
            <a:endParaRPr lang="pl-PL" sz="4400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4071392" y="2564904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73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3600" dirty="0" smtClean="0"/>
              <a:t>strona stosunku pracy</a:t>
            </a:r>
          </a:p>
          <a:p>
            <a:r>
              <a:rPr lang="pl-PL" sz="3600" dirty="0" smtClean="0"/>
              <a:t>partner prawny pracownika</a:t>
            </a:r>
          </a:p>
          <a:p>
            <a:r>
              <a:rPr lang="pl-PL" sz="3600" dirty="0" smtClean="0"/>
              <a:t>Podmiot uprawniony i zobowiązany z tytułu nawiązanego stosunku pracy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Kim jest pracodawca?</a:t>
            </a:r>
            <a:endParaRPr lang="pl-PL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 smtClean="0"/>
              <a:t>ZAKŁAD PRACY = „PLACÓWKA ZATRUDNIENIA”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Czyli: ………………………?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092696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endParaRPr lang="pl-PL" sz="4800" dirty="0" smtClean="0"/>
          </a:p>
          <a:p>
            <a:pPr marL="109728" indent="0" algn="ctr">
              <a:buNone/>
            </a:pPr>
            <a:r>
              <a:rPr lang="pl-PL" sz="4800" dirty="0" smtClean="0"/>
              <a:t>PRACOWNIK</a:t>
            </a:r>
            <a:endParaRPr lang="pl-PL" sz="4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>Pracownik w rozumieniu                  prawa pracy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443551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b="1" dirty="0" smtClean="0"/>
              <a:t>	PRACOWNIK JAKO STRONA STOSUNKU PRACY    </a:t>
            </a:r>
            <a:endParaRPr lang="pl-PL" sz="3200" dirty="0" smtClean="0"/>
          </a:p>
          <a:p>
            <a:pPr algn="r"/>
            <a:r>
              <a:rPr lang="pl-PL" sz="3200" dirty="0"/>
              <a:t>Konstytucja RP art. 65 ust. 3</a:t>
            </a:r>
          </a:p>
          <a:p>
            <a:pPr algn="r"/>
            <a:r>
              <a:rPr lang="pl-PL" sz="3200" dirty="0" smtClean="0"/>
              <a:t>art. 2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</a:p>
          <a:p>
            <a:pPr algn="r"/>
            <a:r>
              <a:rPr lang="pl-PL" sz="3200" dirty="0" smtClean="0"/>
              <a:t>art</a:t>
            </a:r>
            <a:r>
              <a:rPr lang="pl-PL" sz="3200" dirty="0"/>
              <a:t>. 22. § </a:t>
            </a:r>
            <a:r>
              <a:rPr lang="pl-PL" sz="3200" dirty="0" smtClean="0"/>
              <a:t>2-3</a:t>
            </a:r>
          </a:p>
          <a:p>
            <a:pPr algn="r"/>
            <a:r>
              <a:rPr lang="pl-PL" sz="3200" dirty="0" smtClean="0"/>
              <a:t>Dział IX </a:t>
            </a:r>
            <a:r>
              <a:rPr lang="pl-PL" sz="3200" dirty="0" err="1" smtClean="0"/>
              <a:t>k.p</a:t>
            </a:r>
            <a:r>
              <a:rPr lang="pl-PL" sz="3200" dirty="0" smtClean="0"/>
              <a:t>. „Zatrudnianie młodocianych” (art. 190 – 206 </a:t>
            </a:r>
            <a:r>
              <a:rPr lang="pl-PL" sz="3200" dirty="0" err="1" smtClean="0"/>
              <a:t>k.p</a:t>
            </a:r>
            <a:r>
              <a:rPr lang="pl-PL" sz="3200" dirty="0" smtClean="0"/>
              <a:t>.)</a:t>
            </a:r>
          </a:p>
          <a:p>
            <a:pPr algn="r"/>
            <a:r>
              <a:rPr lang="pl-PL" sz="3200" dirty="0" smtClean="0"/>
              <a:t>art</a:t>
            </a:r>
            <a:r>
              <a:rPr lang="pl-PL" sz="3200" dirty="0"/>
              <a:t>. </a:t>
            </a:r>
            <a:r>
              <a:rPr lang="pl-PL" sz="3200" dirty="0" smtClean="0"/>
              <a:t>304</a:t>
            </a:r>
            <a:r>
              <a:rPr lang="pl-PL" sz="3200" baseline="30000" dirty="0" smtClean="0"/>
              <a:t>5</a:t>
            </a:r>
            <a:r>
              <a:rPr lang="pl-PL" sz="3200" dirty="0"/>
              <a:t>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  <a:endParaRPr lang="pl-PL" sz="3200" dirty="0"/>
          </a:p>
          <a:p>
            <a:pPr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sz="3200" b="1" dirty="0" smtClean="0"/>
              <a:t>PRACOWNIK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r>
              <a:rPr lang="pl-PL" sz="3200" dirty="0" smtClean="0"/>
              <a:t>1/indywidualna</a:t>
            </a:r>
            <a:r>
              <a:rPr lang="pl-PL" sz="3200" b="1" dirty="0" smtClean="0"/>
              <a:t> </a:t>
            </a:r>
            <a:r>
              <a:rPr lang="pl-PL" sz="3200" dirty="0" smtClean="0"/>
              <a:t>osoba fizyczna 2/zatrudniona w ramach stosunku pracy </a:t>
            </a:r>
          </a:p>
          <a:p>
            <a:pPr>
              <a:buNone/>
            </a:pPr>
            <a:r>
              <a:rPr lang="pl-PL" sz="3200" dirty="0" smtClean="0"/>
              <a:t>  3/na określonej w kodeksie pracy podstawie prawnej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- </a:t>
            </a:r>
            <a:r>
              <a:rPr lang="pl-PL" sz="4400" i="1" u="sng" dirty="0"/>
              <a:t>art. 2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789417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/>
              <a:t>„PRACOWNICZA” </a:t>
            </a:r>
            <a:r>
              <a:rPr lang="pl-PL" sz="3200" b="1" dirty="0" smtClean="0"/>
              <a:t>ZDOLNOŚĆ PRAWNA</a:t>
            </a:r>
          </a:p>
          <a:p>
            <a:pPr algn="ctr">
              <a:buNone/>
            </a:pPr>
            <a:endParaRPr lang="pl-PL" sz="3200" b="1" dirty="0"/>
          </a:p>
          <a:p>
            <a:pPr algn="r">
              <a:buNone/>
            </a:pPr>
            <a:r>
              <a:rPr lang="pl-PL" sz="3200" b="1" i="1" dirty="0" smtClean="0"/>
              <a:t>Kto może być pracownikiem?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- art</a:t>
            </a:r>
            <a:r>
              <a:rPr lang="pl-PL" sz="4400" i="1" u="sng" dirty="0" smtClean="0"/>
              <a:t>.</a:t>
            </a:r>
            <a:r>
              <a:rPr lang="pl-PL" sz="4400" i="1" u="sng" dirty="0"/>
              <a:t> 22. § 2-3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br>
              <a:rPr lang="pl-PL" sz="44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/>
              <a:t>„PRACOWNICZA” </a:t>
            </a:r>
            <a:r>
              <a:rPr lang="pl-PL" sz="3200" b="1" dirty="0" smtClean="0"/>
              <a:t>ZDOLNOŚĆ PRAWNA</a:t>
            </a:r>
          </a:p>
          <a:p>
            <a:pPr algn="ctr">
              <a:buNone/>
            </a:pPr>
            <a:endParaRPr lang="pl-PL" sz="3200" b="1" dirty="0" smtClean="0"/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dirty="0" smtClean="0"/>
              <a:t>Przesłanka minimalnego wieku osoby fizycznej</a:t>
            </a:r>
            <a:endParaRPr lang="pl-PL" sz="32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- art</a:t>
            </a:r>
            <a:r>
              <a:rPr lang="pl-PL" sz="4400" i="1" u="sng" dirty="0" smtClean="0"/>
              <a:t>.</a:t>
            </a:r>
            <a:r>
              <a:rPr lang="pl-PL" sz="4400" i="1" u="sng" dirty="0"/>
              <a:t> 22. § 2-3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br>
              <a:rPr lang="pl-PL" sz="44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50786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000" b="1" dirty="0"/>
              <a:t>art. 22. § 2 </a:t>
            </a:r>
            <a:r>
              <a:rPr lang="pl-PL" sz="4000" b="1" dirty="0" err="1"/>
              <a:t>k.p</a:t>
            </a:r>
            <a:r>
              <a:rPr lang="pl-PL" sz="4000" b="1" dirty="0"/>
              <a:t>.</a:t>
            </a:r>
            <a:br>
              <a:rPr lang="pl-PL" sz="4000" b="1" dirty="0"/>
            </a:br>
            <a:endParaRPr lang="pl-PL" sz="4000" b="1" dirty="0"/>
          </a:p>
          <a:p>
            <a:r>
              <a:rPr lang="pl-PL" sz="3200" b="1" dirty="0" smtClean="0"/>
              <a:t>PRACOWNIK</a:t>
            </a:r>
          </a:p>
          <a:p>
            <a:pPr algn="r"/>
            <a:endParaRPr lang="pl-PL" sz="3200" b="1" dirty="0" smtClean="0"/>
          </a:p>
          <a:p>
            <a:pPr algn="r"/>
            <a:r>
              <a:rPr lang="pl-PL" sz="3200" b="1" dirty="0" smtClean="0"/>
              <a:t>PRACOWNIK „MŁODOCIANY”</a:t>
            </a:r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</a:t>
            </a:r>
            <a:r>
              <a:rPr lang="pl-PL" i="1" u="sng" dirty="0"/>
              <a:t>- art</a:t>
            </a:r>
            <a:r>
              <a:rPr lang="pl-PL" sz="4000" i="1" u="sng" dirty="0"/>
              <a:t>. 22. § </a:t>
            </a:r>
            <a:r>
              <a:rPr lang="pl-PL" sz="4000" i="1" u="sng" dirty="0" smtClean="0"/>
              <a:t>2 </a:t>
            </a:r>
            <a:r>
              <a:rPr lang="pl-PL" sz="4000" i="1" u="sng" dirty="0" err="1" smtClean="0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63888" y="2852936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355976" y="2852936"/>
            <a:ext cx="172819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2800" b="1" dirty="0" smtClean="0"/>
              <a:t>	ZDOLNOŚĆ DO CZYNNOŚCI PRAWNYCH</a:t>
            </a:r>
          </a:p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r>
              <a:rPr lang="pl-PL" sz="2800" b="1" dirty="0" smtClean="0"/>
              <a:t>zawieranie umowy  o pracę </a:t>
            </a:r>
          </a:p>
          <a:p>
            <a:pPr algn="ctr">
              <a:buNone/>
            </a:pPr>
            <a:r>
              <a:rPr lang="pl-PL" sz="2800" b="1" dirty="0" smtClean="0"/>
              <a:t>i dokonywania innych czynności z zakresu stosunku pracy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	ODMIENNOŚCI W PORÓWNANIU</a:t>
            </a:r>
          </a:p>
          <a:p>
            <a:pPr algn="ctr">
              <a:buNone/>
            </a:pPr>
            <a:r>
              <a:rPr lang="pl-PL" sz="3200" b="1" dirty="0" smtClean="0"/>
              <a:t> Z PRZEPISAMI KC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0991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 smtClean="0"/>
              <a:t>		ZAWARCIE UMOWY O PRACĘ Z MŁODOCIANYM PONIŻEJ 18 ROKU ŻYCIA</a:t>
            </a:r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u="sng" dirty="0" smtClean="0"/>
              <a:t>Nie stosuje się art. 14 </a:t>
            </a:r>
            <a:r>
              <a:rPr lang="pl-PL" sz="3200" u="sng" dirty="0" smtClean="0"/>
              <a:t>§ 1 k.c.</a:t>
            </a:r>
          </a:p>
          <a:p>
            <a:pPr algn="ctr">
              <a:buNone/>
            </a:pPr>
            <a:r>
              <a:rPr lang="pl-PL" sz="3200" b="1" dirty="0" smtClean="0"/>
              <a:t>(nieważność czynności prawnych dokonanych przez osoby nie mające zdolności do czynności prawnych)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</a:t>
            </a:r>
            <a:r>
              <a:rPr lang="pl-PL" i="1" u="sng" dirty="0" smtClean="0"/>
              <a:t>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sz="4400" b="1" dirty="0" smtClean="0"/>
              <a:t>Art. 3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Elipsa 3"/>
          <p:cNvSpPr/>
          <p:nvPr/>
        </p:nvSpPr>
        <p:spPr>
          <a:xfrm>
            <a:off x="2555776" y="1628800"/>
            <a:ext cx="3960440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ZATRUDNIENIE OSOBY NIE MAJĄCEJ ZDOLNOŚCI PRACOWNICZEJ</a:t>
            </a:r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Nieważność?      Obowiązek rozwiązania   			stosunku pracy?</a:t>
            </a:r>
            <a:endParaRPr lang="pl-PL" sz="3200" dirty="0"/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 rot="18283747">
            <a:off x="5177174" y="2630893"/>
            <a:ext cx="940494" cy="16146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 rot="2900707">
            <a:off x="3113960" y="2645536"/>
            <a:ext cx="864096" cy="1598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ZATRUDNIENIE OSOBY NIE MAJĄCEJ ZDOLNOŚCI PRACOWNICZEJ</a:t>
            </a:r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Ponieważ nie stosujemy art. 14 §</a:t>
            </a:r>
            <a:r>
              <a:rPr lang="pl-PL" sz="3200" dirty="0"/>
              <a:t>  </a:t>
            </a:r>
            <a:r>
              <a:rPr lang="pl-PL" sz="3200" dirty="0" smtClean="0"/>
              <a:t>1 k.c.</a:t>
            </a:r>
          </a:p>
          <a:p>
            <a:pPr algn="ctr">
              <a:buNone/>
            </a:pPr>
            <a:r>
              <a:rPr lang="pl-PL" sz="3200" dirty="0"/>
              <a:t>b</a:t>
            </a:r>
            <a:r>
              <a:rPr lang="pl-PL" sz="3200" dirty="0" smtClean="0"/>
              <a:t>rak jest sankcji bezwzględnej nieważności umowy (art. 58 k.c.)</a:t>
            </a:r>
            <a:endParaRPr lang="pl-PL" sz="3200" dirty="0"/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8322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 	umowa zawarta  z młodocianym który nie ukończył 15 lat ale ukończył 13</a:t>
            </a:r>
          </a:p>
          <a:p>
            <a:pPr algn="ctr">
              <a:buNone/>
            </a:pPr>
            <a:r>
              <a:rPr lang="pl-PL" sz="3200" b="1" dirty="0" smtClean="0"/>
              <a:t>	</a:t>
            </a:r>
            <a:r>
              <a:rPr lang="pl-PL" sz="3200" b="1" dirty="0"/>
              <a:t>bez zgody </a:t>
            </a:r>
            <a:r>
              <a:rPr lang="pl-PL" sz="3200" b="1" dirty="0" smtClean="0"/>
              <a:t>przedstawiciela </a:t>
            </a:r>
            <a:r>
              <a:rPr lang="pl-PL" sz="3200" b="1" dirty="0"/>
              <a:t>ustawowego </a:t>
            </a:r>
            <a:endParaRPr lang="pl-PL" sz="3200" b="1" dirty="0" smtClean="0"/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dirty="0" smtClean="0"/>
              <a:t>JEST ZAWARTA SKUTECZNIE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418400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r>
              <a:rPr lang="pl-PL" b="1" u="sng" dirty="0" smtClean="0"/>
              <a:t>Osoba </a:t>
            </a:r>
            <a:r>
              <a:rPr lang="pl-PL" b="1" u="sng" dirty="0"/>
              <a:t>ograniczona w zdolności do czynności prawnych </a:t>
            </a:r>
            <a:r>
              <a:rPr lang="pl-PL" dirty="0"/>
              <a:t>może bez zgody przedstawiciela ustawowego nawiązać stosunek pracy oraz dokonywać czynności prawnych, które dotyczą tego stosunku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/>
              <a:t>	</a:t>
            </a:r>
            <a:r>
              <a:rPr lang="pl-PL" dirty="0" smtClean="0"/>
              <a:t> </a:t>
            </a:r>
            <a:r>
              <a:rPr lang="pl-PL" dirty="0"/>
              <a:t>Jednakże gdy stosunek pracy sprzeciwia się dobru tej osoby, </a:t>
            </a:r>
            <a:r>
              <a:rPr lang="pl-PL" u="sng" dirty="0"/>
              <a:t>przedstawiciel ustawowy za zezwoleniem sądu opiekuńczego może stosunek pracy rozwiązać</a:t>
            </a:r>
            <a:r>
              <a:rPr lang="pl-PL" dirty="0"/>
              <a:t>.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</a:t>
            </a:r>
            <a:r>
              <a:rPr lang="pl-PL" i="1" u="sng" dirty="0"/>
              <a:t>- art</a:t>
            </a:r>
            <a:r>
              <a:rPr lang="pl-PL" sz="4000" i="1" u="sng" dirty="0"/>
              <a:t>. 22. § </a:t>
            </a:r>
            <a:r>
              <a:rPr lang="pl-PL" sz="4000" i="1" u="sng" dirty="0" smtClean="0"/>
              <a:t>3 </a:t>
            </a:r>
            <a:r>
              <a:rPr lang="pl-PL" sz="4000" i="1" u="sng" dirty="0" err="1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403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b="1" dirty="0" smtClean="0"/>
              <a:t>Młodociany zatrudniony wbrew zakazowi</a:t>
            </a:r>
          </a:p>
          <a:p>
            <a:pPr marL="109728" indent="0">
              <a:buNone/>
            </a:pPr>
            <a:endParaRPr lang="pl-PL" b="1" dirty="0" smtClean="0"/>
          </a:p>
          <a:p>
            <a:r>
              <a:rPr lang="pl-PL" dirty="0" smtClean="0"/>
              <a:t>Powinien być odsunięty od pracy</a:t>
            </a:r>
          </a:p>
          <a:p>
            <a:r>
              <a:rPr lang="pl-PL" dirty="0" smtClean="0"/>
              <a:t>Umowa powinna być rozwiązana z wszystkimi wynikającymi stąd skutkami prawnymi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</a:t>
            </a:r>
            <a:r>
              <a:rPr lang="pl-PL" i="1" u="sng" dirty="0"/>
              <a:t>- art</a:t>
            </a:r>
            <a:r>
              <a:rPr lang="pl-PL" sz="4000" i="1" u="sng" dirty="0"/>
              <a:t>. 22. § </a:t>
            </a:r>
            <a:r>
              <a:rPr lang="pl-PL" sz="4000" i="1" u="sng" dirty="0" smtClean="0"/>
              <a:t>3 </a:t>
            </a:r>
            <a:r>
              <a:rPr lang="pl-PL" sz="4000" i="1" u="sng" dirty="0" err="1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0518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5700" b="1" dirty="0" smtClean="0"/>
              <a:t>Konstytucja RP art. 65 ust. 3</a:t>
            </a:r>
            <a:endParaRPr lang="pl-PL" sz="5700" b="1" dirty="0"/>
          </a:p>
          <a:p>
            <a:pPr algn="ctr">
              <a:buNone/>
            </a:pPr>
            <a:endParaRPr lang="pl-PL" sz="4800" b="1" dirty="0" smtClean="0"/>
          </a:p>
          <a:p>
            <a:pPr algn="ctr">
              <a:buNone/>
            </a:pPr>
            <a:r>
              <a:rPr lang="pl-PL" sz="4800" b="1" dirty="0" smtClean="0"/>
              <a:t>ZAKAZ (</a:t>
            </a:r>
            <a:r>
              <a:rPr lang="pl-PL" sz="4800" b="1" u="sng" dirty="0" smtClean="0"/>
              <a:t>STAŁEGO!</a:t>
            </a:r>
            <a:r>
              <a:rPr lang="pl-PL" sz="4800" b="1" dirty="0" smtClean="0"/>
              <a:t>)ZATRUDNIANA DZIECI</a:t>
            </a:r>
          </a:p>
          <a:p>
            <a:pPr algn="ctr">
              <a:buNone/>
            </a:pPr>
            <a:endParaRPr lang="pl-PL" sz="4800" b="1" dirty="0" smtClean="0"/>
          </a:p>
          <a:p>
            <a:pPr algn="ctr">
              <a:buNone/>
            </a:pPr>
            <a:endParaRPr lang="pl-PL" sz="4800" b="1" dirty="0" smtClean="0"/>
          </a:p>
          <a:p>
            <a:pPr algn="r">
              <a:buNone/>
            </a:pPr>
            <a:r>
              <a:rPr lang="pl-PL" sz="4800" b="1" dirty="0" smtClean="0"/>
              <a:t> WYJĄTKI      USTAWA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 flipH="1">
            <a:off x="4499992" y="3501008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>
            <a:off x="5868144" y="465313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4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b="1" dirty="0" smtClean="0"/>
              <a:t>KODEKS PRACY:</a:t>
            </a:r>
            <a:endParaRPr lang="pl-PL" sz="3200" b="1" dirty="0"/>
          </a:p>
          <a:p>
            <a:r>
              <a:rPr lang="pl-PL" sz="3200" dirty="0"/>
              <a:t>m</a:t>
            </a:r>
            <a:r>
              <a:rPr lang="pl-PL" sz="3200" dirty="0" smtClean="0"/>
              <a:t>łodocianym jest </a:t>
            </a:r>
            <a:r>
              <a:rPr lang="pl-PL" sz="3200" dirty="0"/>
              <a:t>osoba, która ukończyła </a:t>
            </a:r>
            <a:r>
              <a:rPr lang="pl-PL" sz="3200" dirty="0" smtClean="0"/>
              <a:t>15 </a:t>
            </a:r>
            <a:r>
              <a:rPr lang="pl-PL" sz="3200" dirty="0"/>
              <a:t>lat, a nie przekroczyła 18 </a:t>
            </a:r>
            <a:r>
              <a:rPr lang="pl-PL" sz="3200" dirty="0" smtClean="0"/>
              <a:t>lat,</a:t>
            </a:r>
          </a:p>
          <a:p>
            <a:r>
              <a:rPr lang="pl-PL" sz="3200" dirty="0" smtClean="0"/>
              <a:t>zabronione jest zatrudnianie osoby, która nie ukończyła 15 lat (wyjątki!!!).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2056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200" b="1" dirty="0" smtClean="0"/>
              <a:t>Warunki zatrudniania pracownika młodocianego wg KP:</a:t>
            </a:r>
          </a:p>
          <a:p>
            <a:pPr algn="ctr">
              <a:buNone/>
            </a:pPr>
            <a:endParaRPr lang="pl-PL" sz="3200" dirty="0" smtClean="0"/>
          </a:p>
          <a:p>
            <a:r>
              <a:rPr lang="pl-PL" sz="3200" dirty="0" smtClean="0"/>
              <a:t>ukończenie </a:t>
            </a:r>
            <a:r>
              <a:rPr lang="pl-PL" sz="3200" dirty="0"/>
              <a:t>co najmniej </a:t>
            </a:r>
            <a:r>
              <a:rPr lang="pl-PL" sz="3200" dirty="0" smtClean="0"/>
              <a:t>ośmioletniej szkoły podstawowej,</a:t>
            </a:r>
            <a:endParaRPr lang="pl-PL" sz="3200" dirty="0"/>
          </a:p>
          <a:p>
            <a:r>
              <a:rPr lang="pl-PL" sz="3200" dirty="0" smtClean="0"/>
              <a:t>świadectwo </a:t>
            </a:r>
            <a:r>
              <a:rPr lang="pl-PL" sz="3200" dirty="0"/>
              <a:t>lekarskie stwierdzające, że praca danego rodzaju nie zagraża ich zdrowiu.</a:t>
            </a:r>
          </a:p>
          <a:p>
            <a:pPr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3855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917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 smtClean="0"/>
              <a:t>MŁODOCIANY</a:t>
            </a:r>
          </a:p>
          <a:p>
            <a:pPr algn="ctr">
              <a:buNone/>
            </a:pPr>
            <a:r>
              <a:rPr lang="pl-PL" sz="3200" dirty="0" smtClean="0"/>
              <a:t> </a:t>
            </a:r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r>
              <a:rPr lang="pl-PL" sz="3200" dirty="0" smtClean="0"/>
              <a:t>bez kwalifikacji </a:t>
            </a:r>
          </a:p>
          <a:p>
            <a:pPr>
              <a:buNone/>
            </a:pPr>
            <a:r>
              <a:rPr lang="pl-PL" sz="3200" dirty="0" smtClean="0"/>
              <a:t>  zawodowych</a:t>
            </a:r>
          </a:p>
          <a:p>
            <a:pPr algn="ctr">
              <a:buNone/>
            </a:pPr>
            <a:endParaRPr lang="pl-PL" sz="3200" dirty="0" smtClean="0"/>
          </a:p>
          <a:p>
            <a:pPr algn="r">
              <a:buNone/>
            </a:pPr>
            <a:endParaRPr lang="pl-PL" sz="3200" dirty="0" smtClean="0"/>
          </a:p>
          <a:p>
            <a:pPr algn="r">
              <a:buNone/>
            </a:pPr>
            <a:r>
              <a:rPr lang="pl-PL" sz="3200" dirty="0" smtClean="0"/>
              <a:t>Do wykonywania tzw. prac lekkich</a:t>
            </a:r>
          </a:p>
          <a:p>
            <a:pPr>
              <a:buNone/>
            </a:pPr>
            <a:r>
              <a:rPr lang="pl-PL" sz="3200" dirty="0" smtClean="0"/>
              <a:t>Tylko w celu </a:t>
            </a:r>
          </a:p>
          <a:p>
            <a:pPr>
              <a:buNone/>
            </a:pPr>
            <a:r>
              <a:rPr lang="pl-PL" sz="3200" dirty="0" smtClean="0"/>
              <a:t>przygotowania </a:t>
            </a:r>
          </a:p>
          <a:p>
            <a:pPr>
              <a:buNone/>
            </a:pPr>
            <a:r>
              <a:rPr lang="pl-PL" sz="3200" dirty="0" smtClean="0"/>
              <a:t>zawodowego!!!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  <p:cxnSp>
        <p:nvCxnSpPr>
          <p:cNvPr id="11" name="Łącznik prosty ze strzałką 10"/>
          <p:cNvCxnSpPr/>
          <p:nvPr/>
        </p:nvCxnSpPr>
        <p:spPr>
          <a:xfrm flipH="1">
            <a:off x="2267744" y="2493035"/>
            <a:ext cx="1728192" cy="503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716016" y="2492896"/>
            <a:ext cx="2628292" cy="17277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rostokąt zaokrąglony 3"/>
          <p:cNvSpPr/>
          <p:nvPr/>
        </p:nvSpPr>
        <p:spPr>
          <a:xfrm>
            <a:off x="3131840" y="1700808"/>
            <a:ext cx="3024336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1691680" y="3789040"/>
            <a:ext cx="0" cy="10437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52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</a:t>
            </a:r>
            <a:endParaRPr lang="pl-PL" sz="3200" b="1" dirty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NOWE PRZEPISY KP</a:t>
            </a:r>
          </a:p>
          <a:p>
            <a:pPr marL="109728" indent="0" algn="ctr">
              <a:buNone/>
            </a:pPr>
            <a:r>
              <a:rPr lang="pl-PL" sz="3200" dirty="0" smtClean="0"/>
              <a:t>ART.191 §</a:t>
            </a:r>
            <a:r>
              <a:rPr lang="pl-PL" sz="3200" dirty="0"/>
              <a:t>  2</a:t>
            </a:r>
            <a:r>
              <a:rPr lang="pl-PL" sz="3200" baseline="30000" dirty="0"/>
              <a:t>1</a:t>
            </a:r>
            <a:r>
              <a:rPr lang="pl-PL" sz="3200" dirty="0"/>
              <a:t>. </a:t>
            </a:r>
            <a:r>
              <a:rPr lang="pl-PL" sz="3200" dirty="0" smtClean="0"/>
              <a:t>- 2</a:t>
            </a:r>
            <a:r>
              <a:rPr lang="pl-PL" sz="3200" baseline="30000" dirty="0" smtClean="0"/>
              <a:t>7</a:t>
            </a:r>
            <a:r>
              <a:rPr lang="pl-PL" sz="3200" dirty="0" smtClean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4459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      PRACODAWCA</a:t>
            </a:r>
            <a:r>
              <a:rPr lang="pl-PL" dirty="0" smtClean="0"/>
              <a:t> 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jednostka organizacyjna          osoba fizyczna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nie posiadająca </a:t>
            </a:r>
            <a:r>
              <a:rPr lang="pl-PL" dirty="0"/>
              <a:t>osobowości </a:t>
            </a:r>
            <a:r>
              <a:rPr lang="pl-PL" dirty="0" smtClean="0"/>
              <a:t>prawnej</a:t>
            </a:r>
          </a:p>
          <a:p>
            <a:pPr>
              <a:buNone/>
            </a:pPr>
            <a:r>
              <a:rPr lang="pl-PL" dirty="0" smtClean="0"/>
              <a:t>			   </a:t>
            </a:r>
          </a:p>
          <a:p>
            <a:pPr>
              <a:buNone/>
            </a:pPr>
            <a:r>
              <a:rPr lang="pl-PL" dirty="0" smtClean="0"/>
              <a:t>              posiadająca osobowość prawną</a:t>
            </a:r>
          </a:p>
          <a:p>
            <a:pPr algn="ctr">
              <a:buNone/>
            </a:pPr>
            <a:endParaRPr lang="pl-PL" dirty="0" smtClean="0"/>
          </a:p>
          <a:p>
            <a:pPr algn="ctr"/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6" name="Strzałka zakrzywiona w prawo 5"/>
          <p:cNvSpPr/>
          <p:nvPr/>
        </p:nvSpPr>
        <p:spPr>
          <a:xfrm>
            <a:off x="1547664" y="2852936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Strzałka zakrzywiona w prawo 6"/>
          <p:cNvSpPr/>
          <p:nvPr/>
        </p:nvSpPr>
        <p:spPr>
          <a:xfrm>
            <a:off x="1259632" y="2852936"/>
            <a:ext cx="792088" cy="2232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3131840" y="1988840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5148064" y="1988840"/>
            <a:ext cx="158417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</a:t>
            </a:r>
            <a:endParaRPr lang="pl-PL" sz="3200" b="1" dirty="0"/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ukończona / nie ukończona </a:t>
            </a:r>
          </a:p>
          <a:p>
            <a:pPr marL="109728" indent="0" algn="ctr">
              <a:buNone/>
            </a:pPr>
            <a:r>
              <a:rPr lang="pl-PL" sz="3200" dirty="0" smtClean="0"/>
              <a:t>ośmioletnia szkołą podstawową</a:t>
            </a:r>
          </a:p>
          <a:p>
            <a:pPr marL="109728" indent="0" algn="ctr">
              <a:buNone/>
            </a:pPr>
            <a:r>
              <a:rPr lang="pl-PL" sz="3200" dirty="0" smtClean="0"/>
              <a:t>X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dirty="0" smtClean="0"/>
              <a:t>ukończone / nie ukończone</a:t>
            </a:r>
          </a:p>
          <a:p>
            <a:pPr marL="109728" indent="0" algn="ctr">
              <a:buNone/>
            </a:pPr>
            <a:r>
              <a:rPr lang="pl-PL" sz="3200" dirty="0" smtClean="0"/>
              <a:t>15 </a:t>
            </a:r>
            <a:r>
              <a:rPr lang="pl-PL" sz="3200" dirty="0"/>
              <a:t>lat</a:t>
            </a:r>
            <a:endParaRPr lang="pl-PL" sz="3200" dirty="0" smtClean="0"/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5230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 1</a:t>
            </a:r>
          </a:p>
          <a:p>
            <a:pPr marL="109728" indent="0" algn="ctr">
              <a:buNone/>
            </a:pPr>
            <a:r>
              <a:rPr lang="pl-PL" sz="3200" dirty="0" smtClean="0"/>
              <a:t>Osoba</a:t>
            </a:r>
            <a:r>
              <a:rPr lang="pl-PL" sz="3200" dirty="0"/>
              <a:t>, </a:t>
            </a:r>
            <a:r>
              <a:rPr lang="pl-PL" sz="3200" u="sng" dirty="0"/>
              <a:t>która ukończyła ośmioletnią szkołę podstawową</a:t>
            </a:r>
            <a:r>
              <a:rPr lang="pl-PL" sz="3200" dirty="0"/>
              <a:t>, </a:t>
            </a:r>
            <a:r>
              <a:rPr lang="pl-PL" sz="3200" u="sng" dirty="0"/>
              <a:t>niemająca 15 lat</a:t>
            </a:r>
            <a:r>
              <a:rPr lang="pl-PL" sz="3200" dirty="0"/>
              <a:t>, </a:t>
            </a: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może </a:t>
            </a:r>
            <a:r>
              <a:rPr lang="pl-PL" sz="3200" dirty="0"/>
              <a:t>być zatrudniona na zasadach określonych dla młodocianych w </a:t>
            </a:r>
            <a:r>
              <a:rPr lang="pl-PL" sz="3200" u="sng" dirty="0"/>
              <a:t>celu przygotowania zawodowego w formie nauki zawodu</a:t>
            </a:r>
            <a:r>
              <a:rPr lang="pl-PL" sz="3200" dirty="0"/>
              <a:t>.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6557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 2</a:t>
            </a:r>
          </a:p>
          <a:p>
            <a:pPr marL="109728" indent="0" algn="ctr">
              <a:buNone/>
            </a:pPr>
            <a:r>
              <a:rPr lang="pl-PL" sz="3200" dirty="0"/>
              <a:t>Osoba, </a:t>
            </a:r>
            <a:r>
              <a:rPr lang="pl-PL" sz="3200" u="sng" dirty="0"/>
              <a:t>która nie ukończyła ośmioletniej szkoły podstawowej</a:t>
            </a:r>
            <a:r>
              <a:rPr lang="pl-PL" sz="3200" dirty="0"/>
              <a:t>, </a:t>
            </a:r>
            <a:r>
              <a:rPr lang="pl-PL" sz="3200" u="sng" dirty="0"/>
              <a:t>niemająca 15 lat</a:t>
            </a:r>
            <a:r>
              <a:rPr lang="pl-PL" sz="3200" dirty="0"/>
              <a:t>, może być zatrudniona na zasadach określonych dla młodocianych w celu przygotowania zawodowego </a:t>
            </a:r>
            <a:r>
              <a:rPr lang="pl-PL" sz="3200" u="sng" dirty="0"/>
              <a:t>w formie przyuczenia do wykonywania określonej pracy</a:t>
            </a:r>
            <a:r>
              <a:rPr lang="pl-PL" sz="3200" dirty="0"/>
              <a:t>.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5189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MŁODOCIANI</a:t>
            </a:r>
          </a:p>
          <a:p>
            <a:pPr marL="109728" indent="0" algn="ctr">
              <a:buNone/>
            </a:pPr>
            <a:r>
              <a:rPr lang="pl-PL" sz="3200" b="1" dirty="0" smtClean="0"/>
              <a:t>PRZYPADKI SZCZEGÓLNE 3</a:t>
            </a:r>
          </a:p>
          <a:p>
            <a:pPr marL="109728" indent="0">
              <a:buNone/>
            </a:pPr>
            <a:r>
              <a:rPr lang="pl-PL" sz="3200" dirty="0"/>
              <a:t>Z osobą, </a:t>
            </a:r>
            <a:r>
              <a:rPr lang="pl-PL" sz="3200" b="1" u="sng" dirty="0"/>
              <a:t>która ukończyła 15 lat i nie ukończyła ośmioletniej szkoły podstawowej</a:t>
            </a:r>
            <a:r>
              <a:rPr lang="pl-PL" sz="3200" dirty="0"/>
              <a:t>, może być, na wniosek jej przedstawiciela ustawowego lub opiekuna, zawarta umowa o pracę w celu przygotowania zawodowego odbywanego </a:t>
            </a:r>
            <a:r>
              <a:rPr lang="pl-PL" sz="3200" u="sng" dirty="0"/>
              <a:t>w formie przyuczenia do wykonywania określonej pracy</a:t>
            </a:r>
            <a:r>
              <a:rPr lang="pl-PL" sz="3200" dirty="0"/>
              <a:t>, </a:t>
            </a:r>
            <a:r>
              <a:rPr lang="pl-PL" sz="3200" dirty="0" smtClean="0"/>
              <a:t>jeżeli spełnione </a:t>
            </a:r>
            <a:r>
              <a:rPr lang="pl-PL" sz="3200" dirty="0" err="1" smtClean="0"/>
              <a:t>sa</a:t>
            </a:r>
            <a:r>
              <a:rPr lang="pl-PL" sz="3200" dirty="0" smtClean="0"/>
              <a:t> dodatkowe warunki określone w </a:t>
            </a:r>
            <a:r>
              <a:rPr lang="pl-PL" sz="3200" dirty="0" err="1" smtClean="0"/>
              <a:t>kp</a:t>
            </a:r>
            <a:r>
              <a:rPr lang="pl-PL" sz="3200" dirty="0"/>
              <a:t>.</a:t>
            </a:r>
            <a:endParaRPr lang="pl-PL" sz="3200" dirty="0" smtClean="0"/>
          </a:p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7633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ROZPORZĄDZENIE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dirty="0"/>
              <a:t>RADY MINISTRÓW</a:t>
            </a:r>
          </a:p>
          <a:p>
            <a:pPr marL="109728" indent="0" algn="ctr">
              <a:buNone/>
            </a:pPr>
            <a:r>
              <a:rPr lang="pl-PL" sz="3200" dirty="0"/>
              <a:t>z dnia 28 maja 1996 r.</a:t>
            </a:r>
          </a:p>
          <a:p>
            <a:pPr marL="109728" indent="0" algn="ctr">
              <a:buNone/>
            </a:pPr>
            <a:r>
              <a:rPr lang="pl-PL" sz="3200" i="1" dirty="0"/>
              <a:t>w sprawie przygotowania zawodowego młodocianych i ich wynagradzania</a:t>
            </a:r>
          </a:p>
          <a:p>
            <a:pPr marL="109728" indent="0" algn="ctr">
              <a:buNone/>
            </a:pPr>
            <a:r>
              <a:rPr lang="pl-PL" sz="3200" b="1" dirty="0"/>
              <a:t>Dz.U.2018.2010 t.j. </a:t>
            </a:r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8439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Przygotowanie </a:t>
            </a:r>
            <a:r>
              <a:rPr lang="pl-PL" sz="3200" dirty="0"/>
              <a:t>zawodowe młodocianych pracowników, zwanych dalej "młodocianymi", może odbywać się przez</a:t>
            </a:r>
            <a:r>
              <a:rPr lang="pl-PL" sz="3200" dirty="0" smtClean="0"/>
              <a:t>:</a:t>
            </a:r>
          </a:p>
          <a:p>
            <a:pPr marL="109728" indent="0">
              <a:buNone/>
            </a:pPr>
            <a:r>
              <a:rPr lang="pl-PL" sz="3200" dirty="0" smtClean="0"/>
              <a:t>1</a:t>
            </a:r>
            <a:r>
              <a:rPr lang="pl-PL" sz="3200" dirty="0"/>
              <a:t>) naukę zawodu;</a:t>
            </a:r>
          </a:p>
          <a:p>
            <a:pPr marL="109728" indent="0">
              <a:buNone/>
            </a:pPr>
            <a:r>
              <a:rPr lang="pl-PL" sz="3200" dirty="0"/>
              <a:t>2) przyuczenie do wykonywania określonej pracy.</a:t>
            </a:r>
          </a:p>
          <a:p>
            <a:pPr marL="109728" indent="0"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12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pl-PL" sz="3200" b="1" dirty="0"/>
              <a:t>Nauka zawodu </a:t>
            </a:r>
            <a:r>
              <a:rPr lang="pl-PL" sz="3200" dirty="0"/>
              <a:t>ma na celu przygotowanie młodocianego do pracy w </a:t>
            </a:r>
            <a:r>
              <a:rPr lang="pl-PL" sz="3200" dirty="0" smtClean="0"/>
              <a:t>charakterze:</a:t>
            </a:r>
          </a:p>
          <a:p>
            <a:pPr marL="109728" indent="0">
              <a:buNone/>
            </a:pPr>
            <a:r>
              <a:rPr lang="pl-PL" sz="3200" dirty="0" smtClean="0"/>
              <a:t>1/ wykwalifikowanego </a:t>
            </a:r>
            <a:r>
              <a:rPr lang="pl-PL" sz="3200" dirty="0"/>
              <a:t>pracownika lub </a:t>
            </a:r>
            <a:endParaRPr lang="pl-PL" sz="3200" dirty="0" smtClean="0"/>
          </a:p>
          <a:p>
            <a:pPr marL="109728" indent="0">
              <a:buNone/>
            </a:pPr>
            <a:r>
              <a:rPr lang="pl-PL" sz="3200" dirty="0" smtClean="0"/>
              <a:t>2/ czeladnika  </a:t>
            </a:r>
          </a:p>
          <a:p>
            <a:pPr marL="109728" indent="0">
              <a:buNone/>
            </a:pPr>
            <a:r>
              <a:rPr lang="pl-PL" sz="3200" dirty="0" smtClean="0"/>
              <a:t>i obejmuje </a:t>
            </a:r>
            <a:r>
              <a:rPr lang="pl-PL" sz="3200" dirty="0"/>
              <a:t>praktyczną naukę zawodu, która jest organizowana u pracodawcy na zasadach ustalonych w odrębnych przepisach, oraz dokształcanie teoretyczne.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8312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/>
              <a:t>Przyuczenie do wykonywania określonej </a:t>
            </a:r>
            <a:r>
              <a:rPr lang="pl-PL" sz="3200" b="1" dirty="0" smtClean="0"/>
              <a:t>pracy</a:t>
            </a:r>
          </a:p>
          <a:p>
            <a:pPr marL="109728" indent="0">
              <a:buNone/>
            </a:pPr>
            <a:r>
              <a:rPr lang="pl-PL" sz="3200" b="1" dirty="0"/>
              <a:t>-</a:t>
            </a:r>
            <a:r>
              <a:rPr lang="pl-PL" sz="3200" b="1" dirty="0" smtClean="0"/>
              <a:t> </a:t>
            </a:r>
            <a:r>
              <a:rPr lang="pl-PL" sz="3200" dirty="0"/>
              <a:t>ma na celu przygotowanie młodocianego do pracy w charakterze przyuczonego pracownika i może dotyczyć wybranych prac związanych z nauką zawodu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3027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endParaRPr lang="pl-PL" sz="3200" dirty="0"/>
          </a:p>
          <a:p>
            <a:pPr marL="109728" indent="0" algn="ctr">
              <a:buNone/>
            </a:pPr>
            <a:r>
              <a:rPr lang="pl-PL" sz="3200" b="1" dirty="0" smtClean="0"/>
              <a:t>DZIECKO:</a:t>
            </a:r>
          </a:p>
          <a:p>
            <a:pPr marL="109728" indent="0" algn="ctr">
              <a:buNone/>
            </a:pPr>
            <a:r>
              <a:rPr lang="pl-PL" sz="3200" b="1" dirty="0" smtClean="0"/>
              <a:t>OSOBA FIZYCZNA DO UKOŃCZENIA PRZEZ NIĄ 16 ROKU ŻYCIA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899592" y="1844824"/>
            <a:ext cx="7632848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7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4000" dirty="0" smtClean="0"/>
              <a:t>art. 304</a:t>
            </a:r>
            <a:r>
              <a:rPr lang="pl-PL" sz="4000" baseline="30000" dirty="0" smtClean="0"/>
              <a:t>5</a:t>
            </a:r>
            <a:r>
              <a:rPr lang="pl-PL" sz="4000" dirty="0" smtClean="0"/>
              <a:t> </a:t>
            </a:r>
            <a:r>
              <a:rPr lang="pl-PL" sz="4000" dirty="0" err="1" smtClean="0"/>
              <a:t>k.p</a:t>
            </a:r>
            <a:r>
              <a:rPr lang="pl-PL" sz="4000" dirty="0" smtClean="0"/>
              <a:t>.</a:t>
            </a:r>
          </a:p>
          <a:p>
            <a:pPr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899592" y="1844824"/>
            <a:ext cx="7632848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7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PRACODAWCA – OSOBA FIZYCZNA</a:t>
            </a:r>
          </a:p>
          <a:p>
            <a:pPr algn="r"/>
            <a:r>
              <a:rPr lang="pl-PL" dirty="0" smtClean="0"/>
              <a:t>pełnoletnia</a:t>
            </a:r>
          </a:p>
          <a:p>
            <a:pPr algn="r"/>
            <a:r>
              <a:rPr lang="pl-PL" dirty="0" smtClean="0"/>
              <a:t>posiadająca pełną zdolność  </a:t>
            </a:r>
          </a:p>
          <a:p>
            <a:pPr algn="r">
              <a:buNone/>
            </a:pPr>
            <a:r>
              <a:rPr lang="pl-PL" dirty="0" smtClean="0"/>
              <a:t>do czynności pranych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sz="3200" b="1" dirty="0" smtClean="0"/>
              <a:t>Zatrudnianie dzieci - osób fizycznych poniżej 16 roku życia</a:t>
            </a:r>
          </a:p>
          <a:p>
            <a:pPr marL="109728" indent="0" algn="ctr">
              <a:buNone/>
            </a:pPr>
            <a:r>
              <a:rPr lang="pl-PL" sz="3200" dirty="0" smtClean="0"/>
              <a:t>czyli </a:t>
            </a:r>
          </a:p>
          <a:p>
            <a:pPr marL="109728" indent="0" algn="ctr">
              <a:buNone/>
            </a:pPr>
            <a:r>
              <a:rPr lang="pl-PL" sz="3200" dirty="0" smtClean="0"/>
              <a:t>nawet poniżej bariery 13 roku życia</a:t>
            </a:r>
          </a:p>
          <a:p>
            <a:pPr marL="109728" indent="0" algn="ctr">
              <a:buNone/>
            </a:pPr>
            <a:r>
              <a:rPr lang="pl-PL" sz="3200" dirty="0" smtClean="0"/>
              <a:t>(dzieci nie mające zdolności czynności prawnych)</a:t>
            </a:r>
          </a:p>
          <a:p>
            <a:pPr marL="109728" indent="0" algn="ctr">
              <a:buNone/>
            </a:pPr>
            <a:r>
              <a:rPr lang="pl-PL" sz="3200" dirty="0" smtClean="0"/>
              <a:t>Wtedy przez przedstawicieli ustawowych – ale za zgodną dziecka </a:t>
            </a:r>
          </a:p>
          <a:p>
            <a:pPr marL="109728" indent="0" algn="ctr">
              <a:buNone/>
            </a:pPr>
            <a:r>
              <a:rPr lang="pl-PL" sz="3200" dirty="0" smtClean="0"/>
              <a:t>(zakaz pracy przymusowej)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2726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l-PL" sz="3200" b="1" dirty="0" smtClean="0"/>
              <a:t>PRZESŁANKI:</a:t>
            </a:r>
          </a:p>
          <a:p>
            <a:r>
              <a:rPr lang="pl-PL" sz="3200" dirty="0" smtClean="0"/>
              <a:t>praca wyłącznie </a:t>
            </a:r>
            <a:r>
              <a:rPr lang="pl-PL" sz="3200" dirty="0"/>
              <a:t>na rzecz </a:t>
            </a:r>
            <a:r>
              <a:rPr lang="pl-PL" sz="3200" u="sng" dirty="0" smtClean="0"/>
              <a:t>podmiotów określonej kategorii </a:t>
            </a:r>
            <a:r>
              <a:rPr lang="pl-PL" sz="3200" dirty="0" smtClean="0"/>
              <a:t>wskazanych                w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</a:p>
          <a:p>
            <a:r>
              <a:rPr lang="pl-PL" sz="3200" u="sng" dirty="0" smtClean="0"/>
              <a:t>uprzednia</a:t>
            </a:r>
            <a:r>
              <a:rPr lang="pl-PL" sz="3200" dirty="0" smtClean="0"/>
              <a:t> zgoda </a:t>
            </a:r>
            <a:r>
              <a:rPr lang="pl-PL" sz="3200" dirty="0"/>
              <a:t>przedstawiciela ustawowego lub opiekuna tego dziecka</a:t>
            </a:r>
            <a:r>
              <a:rPr lang="pl-PL" sz="3200" dirty="0" smtClean="0"/>
              <a:t> </a:t>
            </a:r>
          </a:p>
          <a:p>
            <a:r>
              <a:rPr lang="pl-PL" sz="3200" u="sng" dirty="0" smtClean="0"/>
              <a:t>zezwolenie</a:t>
            </a:r>
            <a:r>
              <a:rPr lang="pl-PL" sz="3200" dirty="0" smtClean="0"/>
              <a:t> </a:t>
            </a:r>
            <a:r>
              <a:rPr lang="pl-PL" sz="3200" dirty="0"/>
              <a:t>właściwego inspektora pracy.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606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pPr marL="109728" indent="0">
              <a:buNone/>
            </a:pPr>
            <a:r>
              <a:rPr lang="pl-PL" sz="3200" b="1" dirty="0" smtClean="0"/>
              <a:t>USTALENIE CZY SĄ ZAGROŻENIA:</a:t>
            </a:r>
          </a:p>
          <a:p>
            <a:pPr algn="r"/>
            <a:r>
              <a:rPr lang="pl-PL" sz="3200" dirty="0" smtClean="0"/>
              <a:t>PSYCHO-ROZWOJOWE?</a:t>
            </a:r>
          </a:p>
          <a:p>
            <a:pPr algn="r"/>
            <a:r>
              <a:rPr lang="pl-PL" sz="3200" dirty="0" smtClean="0"/>
              <a:t>ZDROWOTNE?</a:t>
            </a:r>
          </a:p>
          <a:p>
            <a:pPr algn="r"/>
            <a:r>
              <a:rPr lang="pl-PL" sz="3200" dirty="0" smtClean="0"/>
              <a:t>DLA REALIZACJI OBOWIĄZKU SZKOLNEGO?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2303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sz="3200" dirty="0" smtClean="0"/>
          </a:p>
          <a:p>
            <a:r>
              <a:rPr lang="pl-PL" sz="3200" dirty="0" smtClean="0"/>
              <a:t>opinia </a:t>
            </a:r>
            <a:r>
              <a:rPr lang="pl-PL" sz="3200" b="1" dirty="0"/>
              <a:t>poradni psychologiczno-pedagogicznej </a:t>
            </a:r>
            <a:r>
              <a:rPr lang="pl-PL" sz="3200" dirty="0"/>
              <a:t>dotyczącą braku przeciwwskazań do wykonywania przez dziecko pracy lub innych zajęć zarobkowych,</a:t>
            </a:r>
          </a:p>
          <a:p>
            <a:r>
              <a:rPr lang="pl-PL" sz="3200" dirty="0" smtClean="0"/>
              <a:t>orzeczenie </a:t>
            </a:r>
            <a:r>
              <a:rPr lang="pl-PL" sz="3200" b="1" dirty="0"/>
              <a:t>lekarza</a:t>
            </a:r>
            <a:r>
              <a:rPr lang="pl-PL" sz="3200" dirty="0"/>
              <a:t> stwierdzające brak przeciwwskazań do wykonywania przez dziecko pracy lub innych zajęć zarobkowych,</a:t>
            </a:r>
          </a:p>
          <a:p>
            <a:r>
              <a:rPr lang="pl-PL" sz="3200" dirty="0" smtClean="0"/>
              <a:t>opinia </a:t>
            </a:r>
            <a:r>
              <a:rPr lang="pl-PL" sz="3200" b="1" dirty="0"/>
              <a:t>dyrektora szkoły</a:t>
            </a:r>
            <a:r>
              <a:rPr lang="pl-PL" sz="3200" dirty="0"/>
              <a:t>, do której dziecko uczęszcza, dotyczącą możliwości wypełniania przez dziecko tego obowiązku w czasie wykonywania przez nie pracy lub innych zajęć zarobkowych.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5378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 smtClean="0"/>
              <a:t>Odmowa </a:t>
            </a:r>
            <a:r>
              <a:rPr lang="pl-PL" sz="3200" b="1" dirty="0"/>
              <a:t>wydania </a:t>
            </a:r>
            <a:r>
              <a:rPr lang="pl-PL" sz="3200" b="1" dirty="0" smtClean="0"/>
              <a:t>zezwolenia: </a:t>
            </a:r>
          </a:p>
          <a:p>
            <a:pPr marL="109728" indent="0">
              <a:buNone/>
            </a:pPr>
            <a:endParaRPr lang="pl-PL" sz="3200" dirty="0"/>
          </a:p>
          <a:p>
            <a:r>
              <a:rPr lang="pl-PL" sz="3200" dirty="0" smtClean="0"/>
              <a:t>zagrożenie </a:t>
            </a:r>
            <a:r>
              <a:rPr lang="pl-PL" sz="3200" dirty="0"/>
              <a:t>dla życia, zdrowia i rozwoju psychofizycznego dziecka,</a:t>
            </a:r>
          </a:p>
          <a:p>
            <a:r>
              <a:rPr lang="pl-PL" sz="3200" dirty="0" smtClean="0"/>
              <a:t>zagrożenie wypełniania </a:t>
            </a:r>
            <a:r>
              <a:rPr lang="pl-PL" sz="3200" dirty="0"/>
              <a:t>obowiązku szkolnego przez dziecko.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3166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 smtClean="0"/>
              <a:t>Cofnięcie zezwolenia: </a:t>
            </a:r>
          </a:p>
          <a:p>
            <a:pPr marL="109728" indent="0">
              <a:buNone/>
            </a:pPr>
            <a:endParaRPr lang="pl-PL" sz="3200" dirty="0"/>
          </a:p>
          <a:p>
            <a:r>
              <a:rPr lang="pl-PL" sz="3200" dirty="0" smtClean="0"/>
              <a:t>na </a:t>
            </a:r>
            <a:r>
              <a:rPr lang="pl-PL" sz="3200" dirty="0"/>
              <a:t>wniosek przedstawiciela ustawowego lub opiekuna dziecka </a:t>
            </a:r>
            <a:endParaRPr lang="pl-PL" sz="3200" dirty="0" smtClean="0"/>
          </a:p>
          <a:p>
            <a:r>
              <a:rPr lang="pl-PL" sz="3200" dirty="0"/>
              <a:t>z</a:t>
            </a:r>
            <a:r>
              <a:rPr lang="pl-PL" sz="3200" dirty="0" smtClean="0"/>
              <a:t> </a:t>
            </a:r>
            <a:r>
              <a:rPr lang="pl-PL" sz="3200" dirty="0"/>
              <a:t>urzędu, jeżeli </a:t>
            </a:r>
            <a:r>
              <a:rPr lang="pl-PL" sz="3200" dirty="0" smtClean="0"/>
              <a:t>warunki </a:t>
            </a:r>
            <a:r>
              <a:rPr lang="pl-PL" sz="3200" dirty="0"/>
              <a:t>pracy dziecka nie odpowiadają warunkom określonym w wydanym zezwoleniu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5368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FORMA PRAWNA ZATRUDNIENIA DZIECKA – SPÓR!</a:t>
            </a:r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endParaRPr lang="pl-PL" sz="3200" dirty="0"/>
          </a:p>
          <a:p>
            <a:pPr marL="109728" indent="0">
              <a:buNone/>
            </a:pPr>
            <a:r>
              <a:rPr lang="pl-PL" sz="3200" dirty="0" smtClean="0"/>
              <a:t>CYWILNOPRAWNA?</a:t>
            </a:r>
          </a:p>
          <a:p>
            <a:pPr marL="109728" indent="0" algn="r">
              <a:buNone/>
            </a:pPr>
            <a:r>
              <a:rPr lang="pl-PL" sz="3200" dirty="0" smtClean="0"/>
              <a:t>PRACOWNICZA?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467544" y="3789040"/>
            <a:ext cx="4104456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5148064" y="4365104"/>
            <a:ext cx="374441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203848" y="3068960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16016" y="3068960"/>
            <a:ext cx="2016224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91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sz="4000" i="1" dirty="0" smtClean="0"/>
              <a:t>A CZY ISTNIEJE </a:t>
            </a:r>
            <a:r>
              <a:rPr lang="pl-PL" sz="4000" i="1" u="sng" dirty="0" smtClean="0"/>
              <a:t>GÓRNA GRANICA WIEKU </a:t>
            </a:r>
            <a:r>
              <a:rPr lang="pl-PL" sz="4000" i="1" dirty="0" smtClean="0"/>
              <a:t>ZAMYKAJĄCA MOŻLIWOŚĆ WYSTĘPOWANIA</a:t>
            </a:r>
          </a:p>
          <a:p>
            <a:pPr algn="ctr">
              <a:buNone/>
            </a:pPr>
            <a:r>
              <a:rPr lang="pl-PL" sz="4000" i="1" dirty="0" smtClean="0"/>
              <a:t> W ROLI PRACOWNIKA W ROZUMIENIU KP?</a:t>
            </a:r>
            <a:endParaRPr lang="pl-PL" sz="40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– jak długo?</a:t>
            </a:r>
            <a:endParaRPr lang="pl-PL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Pracodawca - jednostka organizacyjna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samodzielna                      niesamodzielna</a:t>
            </a:r>
          </a:p>
          <a:p>
            <a:pPr algn="r">
              <a:buNone/>
            </a:pPr>
            <a:r>
              <a:rPr lang="pl-PL" dirty="0" smtClean="0"/>
              <a:t>(np. </a:t>
            </a:r>
            <a:r>
              <a:rPr lang="pl-PL" dirty="0" err="1" smtClean="0"/>
              <a:t>wewn</a:t>
            </a:r>
            <a:r>
              <a:rPr lang="pl-PL" dirty="0" smtClean="0"/>
              <a:t>. os. pr.)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     z osobowością prawną</a:t>
            </a:r>
          </a:p>
          <a:p>
            <a:pPr algn="ctr">
              <a:buNone/>
            </a:pPr>
            <a:r>
              <a:rPr lang="pl-PL" dirty="0" smtClean="0"/>
              <a:t>                                        </a:t>
            </a:r>
          </a:p>
          <a:p>
            <a:pPr>
              <a:buNone/>
            </a:pPr>
            <a:r>
              <a:rPr lang="pl-PL" dirty="0" smtClean="0"/>
              <a:t>			      bez osobowości prawnej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8" name="Strzałka w lewo, w prawo i w górę 7"/>
          <p:cNvSpPr/>
          <p:nvPr/>
        </p:nvSpPr>
        <p:spPr>
          <a:xfrm>
            <a:off x="3563888" y="2564904"/>
            <a:ext cx="1656184" cy="79208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zakrzywiona w prawo 9"/>
          <p:cNvSpPr/>
          <p:nvPr/>
        </p:nvSpPr>
        <p:spPr>
          <a:xfrm>
            <a:off x="2267744" y="3429000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Strzałka zakrzywiona w prawo 11"/>
          <p:cNvSpPr/>
          <p:nvPr/>
        </p:nvSpPr>
        <p:spPr>
          <a:xfrm>
            <a:off x="1547664" y="3429000"/>
            <a:ext cx="1224136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sz="4400" b="1" dirty="0" smtClean="0"/>
              <a:t>Art. 3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  <a:endParaRPr lang="pl-PL" sz="4400" b="1" dirty="0"/>
          </a:p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r>
              <a:rPr lang="pl-PL" sz="4400" i="1" dirty="0" smtClean="0"/>
              <a:t>„…jeżeli </a:t>
            </a:r>
            <a:r>
              <a:rPr lang="pl-PL" sz="4400" i="1" dirty="0"/>
              <a:t>zatrudniają one </a:t>
            </a:r>
            <a:r>
              <a:rPr lang="pl-PL" sz="4400" i="1" dirty="0" smtClean="0"/>
              <a:t>pracowników”.</a:t>
            </a:r>
            <a:endParaRPr lang="pl-PL" sz="4400" i="1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Elipsa 3"/>
          <p:cNvSpPr/>
          <p:nvPr/>
        </p:nvSpPr>
        <p:spPr>
          <a:xfrm>
            <a:off x="611560" y="2924944"/>
            <a:ext cx="7848872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Problem wewnętrznych jednostek organizacyjnych</a:t>
            </a:r>
          </a:p>
          <a:p>
            <a:pPr algn="ctr">
              <a:buNone/>
            </a:pPr>
            <a:r>
              <a:rPr lang="pl-PL" sz="4000" dirty="0"/>
              <a:t>j</a:t>
            </a:r>
            <a:r>
              <a:rPr lang="pl-PL" sz="4000" dirty="0" smtClean="0"/>
              <a:t>ako pracodawców.</a:t>
            </a:r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r>
              <a:rPr lang="pl-PL" sz="4000" dirty="0" smtClean="0"/>
              <a:t>Przypadek Zenona B.</a:t>
            </a:r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sz="4000" b="1" dirty="0" smtClean="0"/>
              <a:t>Przypadek </a:t>
            </a:r>
            <a:r>
              <a:rPr lang="pl-PL" sz="4000" b="1" dirty="0" smtClean="0"/>
              <a:t>Zenona B</a:t>
            </a:r>
            <a:r>
              <a:rPr lang="pl-PL" sz="4000" b="1" dirty="0" smtClean="0"/>
              <a:t>.</a:t>
            </a:r>
          </a:p>
          <a:p>
            <a:pPr algn="just">
              <a:buNone/>
            </a:pPr>
            <a:r>
              <a:rPr lang="pl-PL" sz="4000" dirty="0" smtClean="0"/>
              <a:t>	Rury Polskie SA ma strukturę </a:t>
            </a:r>
            <a:r>
              <a:rPr lang="pl-PL" sz="4000" dirty="0" err="1" smtClean="0"/>
              <a:t>wieloodziałową</a:t>
            </a:r>
            <a:r>
              <a:rPr lang="pl-PL" sz="4000" dirty="0" smtClean="0"/>
              <a:t>: we Wrocławiu prowadzi swoją działalność w zakładach A,B,C,D mieszczących się w różnych częściach miasta. Zenon B. jest operatorem maszyny i wykonuje swoją pracę codziennie w zakładzie C, wskazanym mu w umowie o pracę jako miejsce wykonywania pracy.  </a:t>
            </a:r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r>
              <a:rPr lang="pl-PL" sz="4000" i="1" dirty="0" smtClean="0"/>
              <a:t>Kto jest jego pracodawcą w rozumieniu art. 3 </a:t>
            </a:r>
            <a:r>
              <a:rPr lang="pl-PL" sz="4000" i="1" dirty="0" err="1" smtClean="0"/>
              <a:t>k.p</a:t>
            </a:r>
            <a:r>
              <a:rPr lang="pl-PL" sz="4000" i="1" dirty="0" smtClean="0"/>
              <a:t>.?</a:t>
            </a:r>
            <a:endParaRPr lang="pl-PL" sz="4000" i="1" dirty="0" smtClean="0"/>
          </a:p>
          <a:p>
            <a:pPr algn="ctr">
              <a:buNone/>
            </a:pPr>
            <a:endParaRPr lang="pl-PL" sz="4000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701475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781</TotalTime>
  <Words>1030</Words>
  <Application>Microsoft Office PowerPoint</Application>
  <PresentationFormat>Pokaz na ekranie (4:3)</PresentationFormat>
  <Paragraphs>437</Paragraphs>
  <Slides>57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58" baseType="lpstr">
      <vt:lpstr>Hol</vt:lpstr>
      <vt:lpstr>Strony stosunku praca: pracodawca i pracownik</vt:lpstr>
      <vt:lpstr>Kim jest pracodawca?</vt:lpstr>
      <vt:lpstr>Pracodawca</vt:lpstr>
      <vt:lpstr>Pracodawca</vt:lpstr>
      <vt:lpstr>Pracodawca</vt:lpstr>
      <vt:lpstr>Pracodawca</vt:lpstr>
      <vt:lpstr>Pracodawca</vt:lpstr>
      <vt:lpstr>Pracodawca</vt:lpstr>
      <vt:lpstr>Pracodawca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Pracodawca</vt:lpstr>
      <vt:lpstr>Pracodawca</vt:lpstr>
      <vt:lpstr>Pracodawca</vt:lpstr>
      <vt:lpstr>Pracownik w rozumieniu                  prawa pracy</vt:lpstr>
      <vt:lpstr>Pracownik</vt:lpstr>
      <vt:lpstr> Pracownik - art. 2 k.p. </vt:lpstr>
      <vt:lpstr> Pracownik - art. 22. § 2-3 k.p. </vt:lpstr>
      <vt:lpstr> Pracownik - art. 22. § 2-3 k.p. </vt:lpstr>
      <vt:lpstr> Pracownik - art. 22. § 2 k.p. </vt:lpstr>
      <vt:lpstr>Pracownik</vt:lpstr>
      <vt:lpstr>Pracownik</vt:lpstr>
      <vt:lpstr>Pracownik</vt:lpstr>
      <vt:lpstr>Pracownik</vt:lpstr>
      <vt:lpstr>Pracownik</vt:lpstr>
      <vt:lpstr>Pracownik</vt:lpstr>
      <vt:lpstr> Pracownik - art. 22. § 3 k.p. </vt:lpstr>
      <vt:lpstr> Pracownik - art. 22. § 3 k.p. 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Pracownik – jak długo?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i strony stosunku pracy</dc:title>
  <dc:creator>borowicz</dc:creator>
  <cp:lastModifiedBy>Jacek</cp:lastModifiedBy>
  <cp:revision>64</cp:revision>
  <dcterms:created xsi:type="dcterms:W3CDTF">2013-11-04T12:25:41Z</dcterms:created>
  <dcterms:modified xsi:type="dcterms:W3CDTF">2020-03-24T11:29:56Z</dcterms:modified>
</cp:coreProperties>
</file>