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7" r:id="rId2"/>
    <p:sldId id="274" r:id="rId3"/>
    <p:sldId id="256" r:id="rId4"/>
    <p:sldId id="275" r:id="rId5"/>
    <p:sldId id="276" r:id="rId6"/>
    <p:sldId id="280" r:id="rId7"/>
    <p:sldId id="279" r:id="rId8"/>
    <p:sldId id="281" r:id="rId9"/>
    <p:sldId id="287" r:id="rId10"/>
    <p:sldId id="288" r:id="rId11"/>
    <p:sldId id="283" r:id="rId12"/>
    <p:sldId id="273" r:id="rId13"/>
    <p:sldId id="277" r:id="rId14"/>
    <p:sldId id="282" r:id="rId15"/>
    <p:sldId id="259" r:id="rId16"/>
    <p:sldId id="284" r:id="rId17"/>
    <p:sldId id="278" r:id="rId18"/>
    <p:sldId id="258" r:id="rId19"/>
    <p:sldId id="263" r:id="rId20"/>
    <p:sldId id="285" r:id="rId21"/>
    <p:sldId id="286" r:id="rId22"/>
    <p:sldId id="260" r:id="rId23"/>
    <p:sldId id="290" r:id="rId24"/>
    <p:sldId id="294" r:id="rId25"/>
    <p:sldId id="293" r:id="rId26"/>
    <p:sldId id="289" r:id="rId27"/>
    <p:sldId id="261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262" r:id="rId44"/>
    <p:sldId id="264" r:id="rId45"/>
    <p:sldId id="265" r:id="rId46"/>
    <p:sldId id="291" r:id="rId47"/>
    <p:sldId id="268" r:id="rId48"/>
    <p:sldId id="266" r:id="rId49"/>
    <p:sldId id="292" r:id="rId50"/>
    <p:sldId id="310" r:id="rId51"/>
    <p:sldId id="267" r:id="rId52"/>
    <p:sldId id="269" r:id="rId53"/>
    <p:sldId id="270" r:id="rId54"/>
    <p:sldId id="271" r:id="rId55"/>
    <p:sldId id="272" r:id="rId5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8C31C-8A88-41B6-B89E-D4F5E81B89FB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6174-2334-4935-954E-DECD5707FF1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1364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56174-2334-4935-954E-DECD5707FF1F}" type="slidenum">
              <a:rPr lang="pl-PL" smtClean="0"/>
              <a:pPr/>
              <a:t>55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66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A8F1F9-0B17-4388-BCBB-ACE91E69043E}" type="datetimeFigureOut">
              <a:rPr lang="pl-PL" smtClean="0"/>
              <a:pPr/>
              <a:t>2017-06-05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B5EB90-57D5-49C2-9C21-029384EF50A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sz="4000" b="1" dirty="0" smtClean="0"/>
              <a:t>Czas pracy – pojęcie</a:t>
            </a:r>
          </a:p>
          <a:p>
            <a:pPr marL="109728" indent="0" algn="ctr">
              <a:buNone/>
            </a:pPr>
            <a:r>
              <a:rPr lang="pl-PL" sz="4000" dirty="0"/>
              <a:t>Art. 128. § 1.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26527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4000" b="1" dirty="0" smtClean="0"/>
          </a:p>
          <a:p>
            <a:pPr marL="109728" indent="0" algn="ctr">
              <a:buNone/>
            </a:pPr>
            <a:endParaRPr lang="pl-PL" sz="4000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NORMA CZASU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sp>
        <p:nvSpPr>
          <p:cNvPr id="4" name="Elipsa 3"/>
          <p:cNvSpPr/>
          <p:nvPr/>
        </p:nvSpPr>
        <p:spPr>
          <a:xfrm>
            <a:off x="1187624" y="1844824"/>
            <a:ext cx="7200800" cy="25922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4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4000" b="1" dirty="0" smtClean="0"/>
          </a:p>
          <a:p>
            <a:r>
              <a:rPr lang="pl-PL" sz="4000" b="1" dirty="0" smtClean="0"/>
              <a:t>PODSTAWOWA NORMA CZASU PRACY</a:t>
            </a:r>
            <a:endParaRPr lang="pl-PL" sz="4000" b="1" dirty="0"/>
          </a:p>
          <a:p>
            <a:endParaRPr lang="pl-PL" sz="4000" b="1" dirty="0" smtClean="0"/>
          </a:p>
          <a:p>
            <a:pPr marL="109728" indent="0" algn="r">
              <a:buNone/>
            </a:pPr>
            <a:r>
              <a:rPr lang="pl-PL" sz="4000" b="1" dirty="0"/>
              <a:t>Art. 129.</a:t>
            </a:r>
            <a:r>
              <a:rPr lang="pl-PL" sz="4000" dirty="0"/>
              <a:t> § 1.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  <a:endParaRPr lang="pl-PL" sz="40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sp>
        <p:nvSpPr>
          <p:cNvPr id="4" name="Strzałka w prawo 3"/>
          <p:cNvSpPr/>
          <p:nvPr/>
        </p:nvSpPr>
        <p:spPr>
          <a:xfrm>
            <a:off x="1115616" y="4077072"/>
            <a:ext cx="28803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089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KODEKSOWA NORMA CZASU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endParaRPr lang="pl-PL" dirty="0" smtClean="0"/>
          </a:p>
          <a:p>
            <a:pPr marL="109728" indent="0" algn="ctr">
              <a:buNone/>
            </a:pPr>
            <a:endParaRPr lang="pl-PL" b="1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pl-PL" b="1" dirty="0" smtClean="0">
                <a:solidFill>
                  <a:srgbClr val="FF0000"/>
                </a:solidFill>
              </a:rPr>
              <a:t>DOBOWA</a:t>
            </a:r>
            <a:r>
              <a:rPr lang="pl-PL" dirty="0" smtClean="0"/>
              <a:t>                 </a:t>
            </a:r>
            <a:r>
              <a:rPr lang="pl-PL" b="1" dirty="0" smtClean="0">
                <a:solidFill>
                  <a:srgbClr val="7030A0"/>
                </a:solidFill>
              </a:rPr>
              <a:t>ŚREDNIOTYGODNIOWA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979712" y="2708920"/>
            <a:ext cx="237626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355976" y="2708920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rostokąt zaokrąglony 3"/>
          <p:cNvSpPr/>
          <p:nvPr/>
        </p:nvSpPr>
        <p:spPr>
          <a:xfrm>
            <a:off x="1547664" y="1844824"/>
            <a:ext cx="6192688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754088" y="3501008"/>
            <a:ext cx="2412268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4139952" y="3501008"/>
            <a:ext cx="4392488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52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i="1" dirty="0" smtClean="0"/>
              <a:t>Co </a:t>
            </a:r>
            <a:r>
              <a:rPr lang="pl-PL" sz="4000" i="1" dirty="0"/>
              <a:t>to </a:t>
            </a:r>
            <a:r>
              <a:rPr lang="pl-PL" sz="4000" i="1" dirty="0" smtClean="0"/>
              <a:t>jest doba?</a:t>
            </a:r>
          </a:p>
          <a:p>
            <a:endParaRPr lang="pl-PL" sz="4000" i="1" dirty="0"/>
          </a:p>
          <a:p>
            <a:pPr marL="109728" indent="0" algn="ctr">
              <a:buNone/>
            </a:pPr>
            <a:r>
              <a:rPr lang="pl-PL" sz="4000" dirty="0"/>
              <a:t>KONSTRUKCJA </a:t>
            </a:r>
            <a:r>
              <a:rPr lang="pl-PL" sz="4000" dirty="0" smtClean="0"/>
              <a:t>DOBY </a:t>
            </a:r>
            <a:endParaRPr lang="pl-PL" sz="4000" dirty="0"/>
          </a:p>
          <a:p>
            <a:pPr marL="109728" indent="0" algn="ctr">
              <a:buNone/>
            </a:pPr>
            <a:r>
              <a:rPr lang="pl-PL" sz="4000" dirty="0"/>
              <a:t>W PRZEPISACH O CZASIE PRACY</a:t>
            </a:r>
          </a:p>
          <a:p>
            <a:endParaRPr lang="pl-PL" sz="4000" i="1" dirty="0" smtClean="0"/>
          </a:p>
          <a:p>
            <a:endParaRPr lang="pl-PL" sz="4000" i="1" dirty="0"/>
          </a:p>
          <a:p>
            <a:endParaRPr lang="pl-PL" sz="4000" i="1" dirty="0" smtClean="0"/>
          </a:p>
          <a:p>
            <a:pPr marL="109728" indent="0" algn="ctr">
              <a:buNone/>
            </a:pPr>
            <a:endParaRPr lang="pl-PL" sz="4000" i="1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600716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sz="4000" i="1" dirty="0" smtClean="0"/>
              <a:t>Co </a:t>
            </a:r>
            <a:r>
              <a:rPr lang="pl-PL" sz="4000" i="1" dirty="0"/>
              <a:t>to </a:t>
            </a:r>
            <a:r>
              <a:rPr lang="pl-PL" sz="4000" i="1" dirty="0" smtClean="0"/>
              <a:t>jest doba?</a:t>
            </a:r>
          </a:p>
          <a:p>
            <a:endParaRPr lang="pl-PL" sz="4000" i="1" dirty="0"/>
          </a:p>
          <a:p>
            <a:pPr marL="109728" indent="0">
              <a:buNone/>
            </a:pPr>
            <a:r>
              <a:rPr lang="pl-PL" sz="4000" i="1" dirty="0" smtClean="0"/>
              <a:t>Zenon B. i Benon Z. pracują w fabryce X w systemie zmianowym. W tym tygodniu Zenon pracuje na II zmianę od 14.00 do 22.00 a Benon na III zmianę od 22.00 do 6.00…</a:t>
            </a:r>
          </a:p>
          <a:p>
            <a:endParaRPr lang="pl-PL" sz="4000" i="1" dirty="0"/>
          </a:p>
          <a:p>
            <a:endParaRPr lang="pl-PL" sz="4000" i="1" dirty="0" smtClean="0"/>
          </a:p>
          <a:p>
            <a:pPr marL="109728" indent="0" algn="ctr">
              <a:buNone/>
            </a:pPr>
            <a:endParaRPr lang="pl-PL" sz="4000" i="1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15879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400" i="1" dirty="0" smtClean="0"/>
              <a:t>Co to jest tydzień?</a:t>
            </a:r>
          </a:p>
          <a:p>
            <a:pPr marL="109728" indent="0">
              <a:buNone/>
            </a:pPr>
            <a:endParaRPr lang="pl-PL" sz="4400" dirty="0"/>
          </a:p>
          <a:p>
            <a:pPr marL="109728" indent="0" algn="ctr">
              <a:buNone/>
            </a:pPr>
            <a:r>
              <a:rPr lang="pl-PL" sz="4400" dirty="0" smtClean="0"/>
              <a:t>KONSTRUKCJA TYGODNIA </a:t>
            </a:r>
          </a:p>
          <a:p>
            <a:pPr marL="109728" indent="0" algn="ctr">
              <a:buNone/>
            </a:pPr>
            <a:r>
              <a:rPr lang="pl-PL" sz="4400" dirty="0" smtClean="0"/>
              <a:t>W PRZEPISACH O CZASIE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694701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i="1" dirty="0" smtClean="0"/>
              <a:t>Co to jest tydzień?</a:t>
            </a:r>
          </a:p>
          <a:p>
            <a:pPr marL="109728" indent="0">
              <a:buNone/>
            </a:pPr>
            <a:r>
              <a:rPr lang="pl-PL" sz="4400" i="1" dirty="0" smtClean="0"/>
              <a:t>1kwiecień 2015 przypada na środę, 1 maj 2015 na piątek </a:t>
            </a:r>
          </a:p>
          <a:p>
            <a:pPr marL="109728" indent="0">
              <a:buNone/>
            </a:pPr>
            <a:r>
              <a:rPr lang="pl-PL" sz="4400" i="1" dirty="0" smtClean="0"/>
              <a:t>Od kiedy liczymy tygodnie w tych miesiącach?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954484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4400" dirty="0" smtClean="0"/>
              <a:t>KONSTRUKCJA TYGODNIA</a:t>
            </a:r>
          </a:p>
          <a:p>
            <a:r>
              <a:rPr lang="pl-PL" sz="2400" dirty="0" smtClean="0"/>
              <a:t>7 KOLEJNYCH DNI</a:t>
            </a:r>
          </a:p>
          <a:p>
            <a:r>
              <a:rPr lang="pl-PL" sz="2400" dirty="0" smtClean="0"/>
              <a:t>5 DNI ROBOCZYCH (ŚREDNIO)</a:t>
            </a:r>
          </a:p>
          <a:p>
            <a:r>
              <a:rPr lang="pl-PL" sz="2400" dirty="0" smtClean="0"/>
              <a:t>NIEDZIELA</a:t>
            </a:r>
          </a:p>
          <a:p>
            <a:r>
              <a:rPr lang="pl-PL" sz="2400" dirty="0" smtClean="0"/>
              <a:t>DZIEŃ WOLNY Z TYTUŁU 5-DNIOWEGO TYGODNIA PRACY</a:t>
            </a:r>
          </a:p>
          <a:p>
            <a:r>
              <a:rPr lang="pl-PL" sz="2400" dirty="0" smtClean="0"/>
              <a:t>ŚWIĘTO NIE PRZYPADAJĄCE W NIEDZIELĘ (ewentualnie…)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541061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4400" dirty="0" smtClean="0"/>
              <a:t>OKRES ROZLICZENIOWY</a:t>
            </a:r>
          </a:p>
          <a:p>
            <a:pPr marL="109728" indent="0" algn="ctr">
              <a:buNone/>
            </a:pPr>
            <a:endParaRPr lang="pl-PL" sz="4400" dirty="0"/>
          </a:p>
          <a:p>
            <a:pPr marL="109728" indent="0">
              <a:buNone/>
            </a:pPr>
            <a:r>
              <a:rPr lang="pl-PL" sz="2400" b="1" dirty="0" smtClean="0"/>
              <a:t>Standardowy</a:t>
            </a:r>
          </a:p>
          <a:p>
            <a:pPr marL="109728" indent="0">
              <a:buNone/>
            </a:pPr>
            <a:r>
              <a:rPr lang="pl-PL" sz="2400" dirty="0"/>
              <a:t>a</a:t>
            </a:r>
            <a:r>
              <a:rPr lang="pl-PL" sz="2400" dirty="0" smtClean="0"/>
              <a:t>rt</a:t>
            </a:r>
            <a:r>
              <a:rPr lang="pl-PL" sz="2400" dirty="0"/>
              <a:t>. 129. § 1. </a:t>
            </a:r>
            <a:endParaRPr lang="pl-PL" sz="2400" dirty="0" smtClean="0"/>
          </a:p>
          <a:p>
            <a:pPr marL="109728" indent="0" algn="ctr">
              <a:buNone/>
            </a:pPr>
            <a:r>
              <a:rPr lang="pl-PL" sz="2400" b="1" dirty="0" smtClean="0">
                <a:solidFill>
                  <a:srgbClr val="C00000"/>
                </a:solidFill>
              </a:rPr>
              <a:t>Przedłużony</a:t>
            </a:r>
          </a:p>
          <a:p>
            <a:pPr marL="109728" indent="0" algn="ctr">
              <a:buNone/>
            </a:pPr>
            <a:r>
              <a:rPr lang="pl-PL" sz="2400" dirty="0" smtClean="0"/>
              <a:t>art. </a:t>
            </a:r>
            <a:r>
              <a:rPr lang="pl-PL" sz="2400" dirty="0"/>
              <a:t>129. § </a:t>
            </a:r>
            <a:r>
              <a:rPr lang="pl-PL" sz="2400" dirty="0" smtClean="0"/>
              <a:t>2. </a:t>
            </a:r>
          </a:p>
          <a:p>
            <a:pPr marL="109728" indent="0" algn="r">
              <a:buNone/>
            </a:pPr>
            <a:r>
              <a:rPr lang="pl-PL" sz="2400" dirty="0" smtClean="0"/>
              <a:t>										</a:t>
            </a:r>
            <a:r>
              <a:rPr lang="pl-PL" sz="2400" b="1" dirty="0" smtClean="0">
                <a:solidFill>
                  <a:srgbClr val="002060"/>
                </a:solidFill>
              </a:rPr>
              <a:t>Skrócony</a:t>
            </a:r>
            <a:r>
              <a:rPr lang="pl-PL" sz="2400" dirty="0" smtClean="0"/>
              <a:t> </a:t>
            </a:r>
          </a:p>
          <a:p>
            <a:pPr marL="109728" indent="0" algn="r">
              <a:buNone/>
            </a:pPr>
            <a:r>
              <a:rPr lang="pl-PL" sz="2400" dirty="0" smtClean="0"/>
              <a:t>art</a:t>
            </a:r>
            <a:r>
              <a:rPr lang="pl-PL" sz="2400" dirty="0"/>
              <a:t>. 135-138, 143 i 144</a:t>
            </a:r>
            <a:endParaRPr lang="pl-PL" sz="2400" dirty="0" smtClean="0"/>
          </a:p>
          <a:p>
            <a:pPr marL="109728" indent="0" algn="ctr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2492896"/>
            <a:ext cx="280831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572000" y="2492896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72000" y="2492896"/>
            <a:ext cx="3456384" cy="2520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277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09728" indent="0" algn="ctr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3200" dirty="0" smtClean="0"/>
              <a:t>OKRESY OBOWIĄZKOWEGO ODPOCZYNKU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200" dirty="0" smtClean="0"/>
              <a:t>DOBOWEGO               TYGDODNIOWEGO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b="1" dirty="0"/>
              <a:t>Art. 132.</a:t>
            </a:r>
            <a:r>
              <a:rPr lang="pl-PL" sz="3200" dirty="0"/>
              <a:t> § </a:t>
            </a:r>
            <a:r>
              <a:rPr lang="pl-PL" sz="3200" dirty="0" smtClean="0"/>
              <a:t>1-3              </a:t>
            </a:r>
            <a:r>
              <a:rPr lang="pl-PL" sz="3200" b="1" dirty="0" smtClean="0"/>
              <a:t>Art</a:t>
            </a:r>
            <a:r>
              <a:rPr lang="pl-PL" sz="3200" b="1" dirty="0"/>
              <a:t>. 133.</a:t>
            </a:r>
            <a:r>
              <a:rPr lang="pl-PL" sz="3200" dirty="0"/>
              <a:t> § </a:t>
            </a:r>
            <a:r>
              <a:rPr lang="pl-PL" sz="3200" dirty="0" smtClean="0"/>
              <a:t>1-4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2924944"/>
            <a:ext cx="2376264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2390" y="2924944"/>
            <a:ext cx="2019850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rostokąt zaokrąglony 3"/>
          <p:cNvSpPr/>
          <p:nvPr/>
        </p:nvSpPr>
        <p:spPr>
          <a:xfrm>
            <a:off x="1835696" y="1844824"/>
            <a:ext cx="568863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611560" y="3104964"/>
            <a:ext cx="2664296" cy="1260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4283968" y="3176972"/>
            <a:ext cx="4536504" cy="11161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823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4000" b="1" dirty="0" smtClean="0"/>
              <a:t>Czas pracy – pojęcie</a:t>
            </a:r>
          </a:p>
          <a:p>
            <a:pPr marL="109728" indent="0">
              <a:buNone/>
            </a:pPr>
            <a:endParaRPr lang="pl-PL" sz="4000" b="1" dirty="0"/>
          </a:p>
          <a:p>
            <a:pPr marL="109728" indent="0">
              <a:buNone/>
            </a:pPr>
            <a:endParaRPr lang="pl-PL" sz="4000" b="1" dirty="0" smtClean="0"/>
          </a:p>
          <a:p>
            <a:pPr algn="r"/>
            <a:r>
              <a:rPr lang="pl-PL" sz="4000" dirty="0"/>
              <a:t>p</a:t>
            </a:r>
            <a:r>
              <a:rPr lang="pl-PL" sz="4000" dirty="0" smtClean="0"/>
              <a:t>racownik i pracodawca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29724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09728" indent="0" algn="ctr">
              <a:buNone/>
            </a:pPr>
            <a:r>
              <a:rPr lang="pl-PL" sz="3200" b="1" dirty="0" smtClean="0"/>
              <a:t>ODPOCZYNEK</a:t>
            </a:r>
            <a:r>
              <a:rPr lang="pl-PL" sz="2400" b="1" dirty="0" smtClean="0"/>
              <a:t> </a:t>
            </a:r>
            <a:r>
              <a:rPr lang="pl-PL" sz="3200" b="1" dirty="0" smtClean="0"/>
              <a:t>DOBOWY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3200" i="1" dirty="0" smtClean="0"/>
              <a:t>KOGO/KIEDY MOŻNA POZBAWIĆ OBOWIĄZKOWEGO ODPOCZYNKU DOBOWEGO?</a:t>
            </a:r>
          </a:p>
          <a:p>
            <a:r>
              <a:rPr lang="pl-PL" sz="3200" i="1" dirty="0" smtClean="0"/>
              <a:t>JAKIE SĄ KONSEKWENCJE POZBAWIENIA PRACOWNIKA </a:t>
            </a:r>
            <a:r>
              <a:rPr lang="pl-PL" sz="3200" i="1" dirty="0" smtClean="0">
                <a:solidFill>
                  <a:schemeClr val="tx1"/>
                </a:solidFill>
              </a:rPr>
              <a:t>OBWIĄZKOWEGO</a:t>
            </a:r>
            <a:r>
              <a:rPr lang="pl-PL" sz="3200" i="1" dirty="0" smtClean="0"/>
              <a:t> OPOCZYNKU DOBOWEGO?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951838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09728" indent="0" algn="ctr">
              <a:buNone/>
            </a:pPr>
            <a:r>
              <a:rPr lang="pl-PL" sz="3200" b="1" dirty="0" smtClean="0"/>
              <a:t>ODPOCZYNEK</a:t>
            </a:r>
            <a:r>
              <a:rPr lang="pl-PL" sz="2400" b="1" dirty="0" smtClean="0"/>
              <a:t> </a:t>
            </a:r>
            <a:r>
              <a:rPr lang="pl-PL" sz="3200" b="1" dirty="0" smtClean="0"/>
              <a:t>TYGODNIOWY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3200" i="1" dirty="0" smtClean="0"/>
              <a:t>KOGO/KIEDY MOŻNA POZBAWIĆ OBOWIĄZKOWEGO ODPOCZYNKU TYGODNIOWEGO?</a:t>
            </a:r>
          </a:p>
          <a:p>
            <a:r>
              <a:rPr lang="pl-PL" sz="3200" i="1" dirty="0" smtClean="0"/>
              <a:t>JAKIE SĄ KONSEKWENCJE POZBAWIENIA PRACOWNIKA </a:t>
            </a:r>
            <a:r>
              <a:rPr lang="pl-PL" sz="3200" i="1" dirty="0" smtClean="0">
                <a:solidFill>
                  <a:schemeClr val="tx1"/>
                </a:solidFill>
              </a:rPr>
              <a:t>OBWIĄZKOWEGO</a:t>
            </a:r>
            <a:r>
              <a:rPr lang="pl-PL" sz="3200" i="1" dirty="0" smtClean="0"/>
              <a:t> OPOCZYNKU TYGODNIOWEGO?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231117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KODEKSOWA NORMA CZASU PRACY </a:t>
            </a:r>
          </a:p>
          <a:p>
            <a:pPr marL="109728" indent="0" algn="ctr">
              <a:buNone/>
            </a:pPr>
            <a:r>
              <a:rPr lang="pl-PL" sz="3200" dirty="0" smtClean="0"/>
              <a:t>A</a:t>
            </a:r>
          </a:p>
          <a:p>
            <a:pPr marL="109728" indent="0" algn="ctr">
              <a:buNone/>
            </a:pPr>
            <a:r>
              <a:rPr lang="pl-PL" sz="3200" dirty="0" smtClean="0"/>
              <a:t>WYMIAR CZASU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623757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KODEKSOWA NORMA CZASU PRACY </a:t>
            </a:r>
          </a:p>
          <a:p>
            <a:pPr marL="109728" indent="0" algn="ctr">
              <a:buNone/>
            </a:pPr>
            <a:r>
              <a:rPr lang="pl-PL" sz="3200" dirty="0" smtClean="0"/>
              <a:t>A</a:t>
            </a:r>
          </a:p>
          <a:p>
            <a:pPr marL="109728" indent="0" algn="ctr">
              <a:buNone/>
            </a:pPr>
            <a:r>
              <a:rPr lang="pl-PL" sz="3200" dirty="0" smtClean="0"/>
              <a:t>INNE NORMY CZASU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288273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sz="3200" b="1" dirty="0" smtClean="0"/>
              <a:t>USTAWA </a:t>
            </a:r>
            <a:r>
              <a:rPr lang="pl-PL" sz="3200" dirty="0" smtClean="0"/>
              <a:t>z dnia 15 kwietnia 2011 r.</a:t>
            </a:r>
          </a:p>
          <a:p>
            <a:pPr algn="ctr">
              <a:buNone/>
            </a:pPr>
            <a:r>
              <a:rPr lang="pl-PL" sz="3200" b="1" dirty="0" smtClean="0"/>
              <a:t>o działalności leczniczej</a:t>
            </a:r>
            <a:endParaRPr lang="pl-PL" sz="3200" dirty="0" smtClean="0"/>
          </a:p>
          <a:p>
            <a:pPr>
              <a:buNone/>
            </a:pPr>
            <a:r>
              <a:rPr lang="pl-PL" sz="3200" b="1" dirty="0" smtClean="0"/>
              <a:t>Art. 93.</a:t>
            </a:r>
            <a:r>
              <a:rPr lang="pl-PL" sz="3200" dirty="0" smtClean="0"/>
              <a:t> 3. Czas pracy </a:t>
            </a:r>
            <a:r>
              <a:rPr lang="pl-PL" sz="3200" b="1" u="sng" dirty="0" smtClean="0"/>
              <a:t>pracowników niewidomych zatrudnionych na stanowiskach wymagających kontaktu z pacj</a:t>
            </a:r>
            <a:r>
              <a:rPr lang="pl-PL" sz="3200" dirty="0" smtClean="0"/>
              <a:t>entami, w przyjętym okresie rozliczeniowym, nie może przekraczać </a:t>
            </a:r>
            <a:r>
              <a:rPr lang="pl-PL" sz="3200" b="1" dirty="0" smtClean="0"/>
              <a:t>6 godzin na dobę i przeciętnie 30 godzin na tydzień</a:t>
            </a:r>
            <a:r>
              <a:rPr lang="pl-PL" sz="3200" dirty="0" smtClean="0"/>
              <a:t> w przeciętnie pięciodniowym tygodniu pracy w przyjętym okresie rozliczeniowym.</a:t>
            </a:r>
          </a:p>
          <a:p>
            <a:pPr>
              <a:buNone/>
            </a:pPr>
            <a:r>
              <a:rPr lang="pl-PL" sz="3200" b="1" dirty="0"/>
              <a:t>Art. 93.</a:t>
            </a:r>
            <a:r>
              <a:rPr lang="pl-PL" sz="3200" dirty="0"/>
              <a:t> 4</a:t>
            </a:r>
            <a:r>
              <a:rPr lang="pl-PL" sz="3200" dirty="0" smtClean="0"/>
              <a:t>. Okres rozliczeniowy, o którym mowa w ust. 1-3, nie może przekraczać 3 miesięcy.</a:t>
            </a:r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116008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sz="3200" b="1" dirty="0" smtClean="0"/>
              <a:t>USTAWA </a:t>
            </a:r>
            <a:r>
              <a:rPr lang="pl-PL" sz="3200" dirty="0" smtClean="0"/>
              <a:t>z dnia 15 kwietnia 2011 r.</a:t>
            </a:r>
          </a:p>
          <a:p>
            <a:pPr algn="ctr">
              <a:buNone/>
            </a:pPr>
            <a:r>
              <a:rPr lang="pl-PL" sz="3200" b="1" dirty="0" smtClean="0"/>
              <a:t>o działalności leczniczej</a:t>
            </a:r>
            <a:endParaRPr lang="pl-PL" sz="3200" dirty="0" smtClean="0"/>
          </a:p>
          <a:p>
            <a:pPr>
              <a:buNone/>
            </a:pPr>
            <a:r>
              <a:rPr lang="pl-PL" sz="3200" b="1" dirty="0" smtClean="0"/>
              <a:t>Art. 93.</a:t>
            </a:r>
            <a:r>
              <a:rPr lang="pl-PL" sz="3200" dirty="0" smtClean="0"/>
              <a:t> 1. Czas pracy </a:t>
            </a:r>
            <a:r>
              <a:rPr lang="pl-PL" sz="3200" b="1" u="sng" dirty="0" smtClean="0"/>
              <a:t>pracowników zatrudnionych w podmiocie leczniczym</a:t>
            </a:r>
            <a:r>
              <a:rPr lang="pl-PL" sz="3200" dirty="0" smtClean="0"/>
              <a:t>, w przyjętym okresie rozliczeniowym, nie może przekraczać </a:t>
            </a:r>
            <a:r>
              <a:rPr lang="pl-PL" sz="3200" b="1" dirty="0" smtClean="0"/>
              <a:t>7 godzin 35 minut </a:t>
            </a:r>
            <a:r>
              <a:rPr lang="pl-PL" sz="3200" dirty="0" smtClean="0"/>
              <a:t>na dobę i przeciętnie </a:t>
            </a:r>
            <a:r>
              <a:rPr lang="pl-PL" sz="3200" b="1" dirty="0" smtClean="0"/>
              <a:t>37 godzin 55 minut </a:t>
            </a:r>
            <a:r>
              <a:rPr lang="pl-PL" sz="3200" dirty="0" smtClean="0"/>
              <a:t>na tydzień w przeciętnie pięciodniowym tygodniu pracy w przyjętym okresie rozliczeniowym.</a:t>
            </a:r>
          </a:p>
          <a:p>
            <a:pPr>
              <a:buNone/>
            </a:pPr>
            <a:r>
              <a:rPr lang="pl-PL" sz="3200" dirty="0" smtClean="0"/>
              <a:t>2. Czas pracy pracowników technicznych, obsługi i gospodarczych, w przyjętym okresie rozliczeniowym, nie może przekraczać </a:t>
            </a:r>
            <a:r>
              <a:rPr lang="pl-PL" sz="3200" b="1" dirty="0" smtClean="0"/>
              <a:t>8 godzin na dobę i przeciętnie 40 godzin na tydzień</a:t>
            </a:r>
            <a:r>
              <a:rPr lang="pl-PL" sz="3200" dirty="0" smtClean="0"/>
              <a:t> w przeciętnie pięciodniowym tygodniu pracy w przyjętym okresie rozliczeniowym.</a:t>
            </a:r>
          </a:p>
          <a:p>
            <a:pPr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288273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3200" dirty="0" smtClean="0"/>
              <a:t>NORMA CZASU PRACY (</a:t>
            </a:r>
            <a:r>
              <a:rPr lang="pl-PL" sz="3200" b="1" dirty="0" smtClean="0"/>
              <a:t>Art</a:t>
            </a:r>
            <a:r>
              <a:rPr lang="pl-PL" sz="3200" b="1" dirty="0"/>
              <a:t>. </a:t>
            </a:r>
            <a:r>
              <a:rPr lang="pl-PL" sz="3200" b="1" dirty="0" smtClean="0"/>
              <a:t>129.</a:t>
            </a:r>
            <a:r>
              <a:rPr lang="pl-PL" sz="3200" dirty="0" smtClean="0"/>
              <a:t>§1)</a:t>
            </a:r>
          </a:p>
          <a:p>
            <a:pPr marL="109728" indent="0" algn="ctr">
              <a:buNone/>
            </a:pPr>
            <a:r>
              <a:rPr lang="pl-PL" sz="3200" dirty="0" smtClean="0"/>
              <a:t>A</a:t>
            </a:r>
          </a:p>
          <a:p>
            <a:pPr marL="109728" indent="0" algn="ctr">
              <a:buNone/>
            </a:pPr>
            <a:r>
              <a:rPr lang="pl-PL" sz="3200" dirty="0" smtClean="0"/>
              <a:t>MAKSYMALNY, NIEPRZEKACZALNY, PRZECIĘTNY TYGODNIOWY CZAS PRACY</a:t>
            </a:r>
          </a:p>
          <a:p>
            <a:pPr marL="109728" indent="0" algn="ctr">
              <a:buNone/>
            </a:pPr>
            <a:r>
              <a:rPr lang="pl-PL" sz="3200" b="1" dirty="0" smtClean="0"/>
              <a:t>(Art</a:t>
            </a:r>
            <a:r>
              <a:rPr lang="pl-PL" sz="3200" b="1" dirty="0"/>
              <a:t>. </a:t>
            </a:r>
            <a:r>
              <a:rPr lang="pl-PL" sz="3200" b="1" dirty="0" smtClean="0"/>
              <a:t>131)</a:t>
            </a:r>
            <a:r>
              <a:rPr lang="pl-PL" sz="3200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0769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4000" dirty="0" smtClean="0"/>
              <a:t>NOMINALNY CZAS PRACY</a:t>
            </a:r>
          </a:p>
          <a:p>
            <a:pPr marL="109728" indent="0" algn="ctr">
              <a:buNone/>
            </a:pPr>
            <a:r>
              <a:rPr lang="pl-PL" sz="4000" b="1" dirty="0" smtClean="0"/>
              <a:t>(Art</a:t>
            </a:r>
            <a:r>
              <a:rPr lang="pl-PL" sz="4000" b="1" dirty="0"/>
              <a:t>. 130.</a:t>
            </a:r>
            <a:r>
              <a:rPr lang="pl-PL" sz="4000" dirty="0"/>
              <a:t> § </a:t>
            </a:r>
            <a:r>
              <a:rPr lang="pl-PL" sz="4000" dirty="0" smtClean="0"/>
              <a:t>1-2)</a:t>
            </a:r>
          </a:p>
          <a:p>
            <a:pPr marL="109728" indent="0" algn="ctr">
              <a:buNone/>
            </a:pPr>
            <a:r>
              <a:rPr lang="pl-PL" sz="4000" dirty="0" smtClean="0"/>
              <a:t>A </a:t>
            </a:r>
          </a:p>
          <a:p>
            <a:pPr marL="109728" indent="0" algn="ctr">
              <a:buNone/>
            </a:pPr>
            <a:r>
              <a:rPr lang="pl-PL" sz="4000" dirty="0" smtClean="0"/>
              <a:t>FAKTYCZNY CZAS PRACY             </a:t>
            </a:r>
            <a:r>
              <a:rPr lang="pl-PL" sz="4000" b="1" dirty="0" smtClean="0"/>
              <a:t> </a:t>
            </a:r>
            <a:r>
              <a:rPr lang="pl-PL" sz="4000" b="1" dirty="0"/>
              <a:t>(Art. 130.</a:t>
            </a:r>
            <a:r>
              <a:rPr lang="pl-PL" sz="4000" dirty="0"/>
              <a:t> § </a:t>
            </a:r>
            <a:r>
              <a:rPr lang="pl-PL" sz="4000" dirty="0" smtClean="0"/>
              <a:t>3)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r>
              <a:rPr lang="pl-PL" sz="2400" dirty="0" smtClean="0"/>
              <a:t>(wszystkie soboty wolne)</a:t>
            </a:r>
          </a:p>
          <a:p>
            <a:r>
              <a:rPr lang="pl-PL" sz="2400" dirty="0" smtClean="0"/>
              <a:t>PN      </a:t>
            </a:r>
            <a:r>
              <a:rPr lang="pl-PL" sz="2400" b="1" u="sng" dirty="0" smtClean="0"/>
              <a:t>6!</a:t>
            </a:r>
            <a:r>
              <a:rPr lang="pl-PL" sz="2400" dirty="0" smtClean="0"/>
              <a:t>  13  20  27</a:t>
            </a:r>
          </a:p>
          <a:p>
            <a:r>
              <a:rPr lang="pl-PL" sz="2400" dirty="0" smtClean="0"/>
              <a:t>WT     7  14  21  28</a:t>
            </a:r>
          </a:p>
          <a:p>
            <a:r>
              <a:rPr lang="pl-PL" sz="2400" dirty="0" smtClean="0"/>
              <a:t>SR   </a:t>
            </a:r>
            <a:r>
              <a:rPr lang="pl-PL" sz="2400" b="1" u="sng" dirty="0" smtClean="0"/>
              <a:t>1</a:t>
            </a:r>
            <a:r>
              <a:rPr lang="pl-PL" sz="2400" dirty="0" smtClean="0"/>
              <a:t>  8  15  22  29</a:t>
            </a:r>
          </a:p>
          <a:p>
            <a:r>
              <a:rPr lang="pl-PL" sz="2400" dirty="0" smtClean="0"/>
              <a:t>CZ   2  9  16  23  30</a:t>
            </a:r>
          </a:p>
          <a:p>
            <a:r>
              <a:rPr lang="pl-PL" sz="2400" dirty="0" smtClean="0"/>
              <a:t>PT  3  10  17  24  31</a:t>
            </a:r>
          </a:p>
          <a:p>
            <a:r>
              <a:rPr lang="pl-PL" sz="2400" dirty="0" smtClean="0"/>
              <a:t>SB  </a:t>
            </a:r>
            <a:r>
              <a:rPr lang="pl-PL" sz="2400" u="sng" dirty="0" smtClean="0"/>
              <a:t>4</a:t>
            </a:r>
            <a:r>
              <a:rPr lang="pl-PL" sz="2400" dirty="0" smtClean="0"/>
              <a:t>  </a:t>
            </a:r>
            <a:r>
              <a:rPr lang="pl-PL" sz="2400" u="sng" dirty="0" smtClean="0"/>
              <a:t>11</a:t>
            </a:r>
            <a:r>
              <a:rPr lang="pl-PL" sz="2400" dirty="0" smtClean="0"/>
              <a:t>  </a:t>
            </a:r>
            <a:r>
              <a:rPr lang="pl-PL" sz="2400" u="sng" dirty="0" smtClean="0"/>
              <a:t>18</a:t>
            </a:r>
            <a:r>
              <a:rPr lang="pl-PL" sz="2400" dirty="0" smtClean="0"/>
              <a:t>  </a:t>
            </a:r>
            <a:r>
              <a:rPr lang="pl-PL" sz="2400" u="sng" dirty="0" smtClean="0"/>
              <a:t>25</a:t>
            </a:r>
            <a:endParaRPr lang="pl-PL" sz="2400" dirty="0" smtClean="0"/>
          </a:p>
          <a:p>
            <a:r>
              <a:rPr lang="pl-PL" sz="2400" dirty="0" smtClean="0"/>
              <a:t>ND </a:t>
            </a:r>
            <a:r>
              <a:rPr lang="pl-PL" sz="2400" b="1" u="sng" dirty="0" smtClean="0"/>
              <a:t>5</a:t>
            </a:r>
            <a:r>
              <a:rPr lang="pl-PL" sz="2400" u="sng" dirty="0" smtClean="0"/>
              <a:t> </a:t>
            </a:r>
            <a:r>
              <a:rPr lang="pl-PL" sz="2400" dirty="0" smtClean="0"/>
              <a:t> </a:t>
            </a:r>
            <a:r>
              <a:rPr lang="pl-PL" sz="2400" b="1" u="sng" dirty="0" smtClean="0"/>
              <a:t>12</a:t>
            </a:r>
            <a:r>
              <a:rPr lang="pl-PL" sz="2400" dirty="0" smtClean="0"/>
              <a:t>  </a:t>
            </a:r>
            <a:r>
              <a:rPr lang="pl-PL" sz="2400" b="1" u="sng" dirty="0" smtClean="0"/>
              <a:t>19</a:t>
            </a:r>
            <a:r>
              <a:rPr lang="pl-PL" sz="2400" dirty="0" smtClean="0"/>
              <a:t>  </a:t>
            </a:r>
            <a:r>
              <a:rPr lang="pl-PL" sz="2400" b="1" u="sng" dirty="0" smtClean="0"/>
              <a:t>26</a:t>
            </a:r>
            <a:endParaRPr lang="pl-PL" sz="24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PN      </a:t>
            </a:r>
            <a:r>
              <a:rPr lang="pl-PL" sz="2400" b="1" u="sng" dirty="0" smtClean="0">
                <a:solidFill>
                  <a:schemeClr val="accent2"/>
                </a:solidFill>
              </a:rPr>
              <a:t>6!</a:t>
            </a:r>
            <a:r>
              <a:rPr lang="pl-PL" sz="2400" dirty="0" smtClean="0"/>
              <a:t>  </a:t>
            </a:r>
          </a:p>
          <a:p>
            <a:r>
              <a:rPr lang="pl-PL" sz="2400" dirty="0" smtClean="0"/>
              <a:t>WT     7  </a:t>
            </a:r>
          </a:p>
          <a:p>
            <a:r>
              <a:rPr lang="pl-PL" sz="2400" dirty="0" smtClean="0"/>
              <a:t>SR  </a:t>
            </a:r>
            <a:r>
              <a:rPr lang="pl-PL" sz="2400" b="1" u="sng" dirty="0" smtClean="0">
                <a:solidFill>
                  <a:srgbClr val="C00000"/>
                </a:solidFill>
              </a:rPr>
              <a:t>1</a:t>
            </a:r>
            <a:r>
              <a:rPr lang="pl-PL" sz="2400" dirty="0" smtClean="0"/>
              <a:t>  </a:t>
            </a:r>
          </a:p>
          <a:p>
            <a:r>
              <a:rPr lang="pl-PL" sz="2400" dirty="0" smtClean="0"/>
              <a:t>CZ  2  </a:t>
            </a:r>
          </a:p>
          <a:p>
            <a:r>
              <a:rPr lang="pl-PL" sz="2400" dirty="0" smtClean="0"/>
              <a:t>PT  3 </a:t>
            </a:r>
          </a:p>
          <a:p>
            <a:r>
              <a:rPr lang="pl-PL" sz="2400" dirty="0" smtClean="0"/>
              <a:t>SB  </a:t>
            </a:r>
            <a:r>
              <a:rPr lang="pl-PL" sz="2400" u="sng" dirty="0" smtClean="0"/>
              <a:t>4</a:t>
            </a:r>
            <a:r>
              <a:rPr lang="pl-PL" sz="2400" dirty="0" smtClean="0"/>
              <a:t>  </a:t>
            </a:r>
          </a:p>
          <a:p>
            <a:r>
              <a:rPr lang="pl-PL" sz="2400" dirty="0" smtClean="0"/>
              <a:t>ND </a:t>
            </a:r>
            <a:r>
              <a:rPr lang="pl-PL" sz="2400" b="1" u="sng" dirty="0" smtClean="0">
                <a:solidFill>
                  <a:srgbClr val="C00000"/>
                </a:solidFill>
              </a:rPr>
              <a:t>5</a:t>
            </a:r>
            <a:r>
              <a:rPr lang="pl-PL" sz="2400" u="sng" dirty="0" smtClean="0"/>
              <a:t> </a:t>
            </a:r>
            <a:r>
              <a:rPr lang="pl-PL" sz="2400" dirty="0" smtClean="0"/>
              <a:t> </a:t>
            </a:r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CZAS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55311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PN      </a:t>
            </a:r>
            <a:r>
              <a:rPr lang="pl-PL" sz="2400" b="1" u="sng" dirty="0" smtClean="0">
                <a:solidFill>
                  <a:srgbClr val="C00000"/>
                </a:solidFill>
              </a:rPr>
              <a:t>6!</a:t>
            </a:r>
            <a:r>
              <a:rPr lang="pl-PL" sz="2400" dirty="0" smtClean="0"/>
              <a:t>  13 </a:t>
            </a:r>
          </a:p>
          <a:p>
            <a:r>
              <a:rPr lang="pl-PL" sz="2400" u="sng" dirty="0" smtClean="0"/>
              <a:t>WT     7  14  </a:t>
            </a:r>
          </a:p>
          <a:p>
            <a:r>
              <a:rPr lang="pl-PL" sz="2400" dirty="0" smtClean="0"/>
              <a:t>SR   </a:t>
            </a:r>
            <a:r>
              <a:rPr lang="pl-PL" sz="2400" b="1" u="sng" dirty="0" smtClean="0">
                <a:solidFill>
                  <a:srgbClr val="C00000"/>
                </a:solidFill>
              </a:rPr>
              <a:t>1</a:t>
            </a:r>
            <a:r>
              <a:rPr lang="pl-PL" sz="2400" dirty="0" smtClean="0"/>
              <a:t>  8 </a:t>
            </a:r>
          </a:p>
          <a:p>
            <a:r>
              <a:rPr lang="pl-PL" sz="2400" dirty="0" smtClean="0"/>
              <a:t>CZ   2  9 </a:t>
            </a:r>
          </a:p>
          <a:p>
            <a:r>
              <a:rPr lang="pl-PL" sz="2400" dirty="0" smtClean="0"/>
              <a:t>PT  3  10 </a:t>
            </a:r>
          </a:p>
          <a:p>
            <a:r>
              <a:rPr lang="pl-PL" sz="2400" dirty="0" smtClean="0"/>
              <a:t>SB  4  11 </a:t>
            </a:r>
          </a:p>
          <a:p>
            <a:r>
              <a:rPr lang="pl-PL" sz="2400" dirty="0" smtClean="0"/>
              <a:t>ND </a:t>
            </a:r>
            <a:r>
              <a:rPr lang="pl-PL" sz="2400" b="1" dirty="0" smtClean="0">
                <a:solidFill>
                  <a:srgbClr val="FF0000"/>
                </a:solidFill>
              </a:rPr>
              <a:t>5</a:t>
            </a:r>
            <a:r>
              <a:rPr lang="pl-PL" sz="2400" dirty="0" smtClean="0"/>
              <a:t>  </a:t>
            </a:r>
            <a:r>
              <a:rPr lang="pl-PL" sz="2400" b="1" dirty="0" smtClean="0">
                <a:solidFill>
                  <a:srgbClr val="C00000"/>
                </a:solidFill>
              </a:rPr>
              <a:t>12</a:t>
            </a:r>
            <a:endParaRPr lang="pl-PL" sz="2400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PN      </a:t>
            </a:r>
            <a:r>
              <a:rPr lang="pl-PL" sz="2400" b="1" u="sng" dirty="0" smtClean="0"/>
              <a:t>6!</a:t>
            </a:r>
            <a:r>
              <a:rPr lang="pl-PL" sz="2400" dirty="0" smtClean="0"/>
              <a:t>  13  20</a:t>
            </a:r>
          </a:p>
          <a:p>
            <a:r>
              <a:rPr lang="pl-PL" sz="2400" u="sng" dirty="0" smtClean="0"/>
              <a:t>WT     7  14  21</a:t>
            </a:r>
          </a:p>
          <a:p>
            <a:r>
              <a:rPr lang="pl-PL" sz="2400" dirty="0" smtClean="0"/>
              <a:t>SR   </a:t>
            </a:r>
            <a:r>
              <a:rPr lang="pl-PL" sz="2400" b="1" dirty="0" smtClean="0">
                <a:solidFill>
                  <a:srgbClr val="FF0000"/>
                </a:solidFill>
              </a:rPr>
              <a:t>1</a:t>
            </a:r>
            <a:r>
              <a:rPr lang="pl-PL" sz="2400" dirty="0" smtClean="0"/>
              <a:t>  8  15  </a:t>
            </a:r>
          </a:p>
          <a:p>
            <a:r>
              <a:rPr lang="pl-PL" sz="2400" dirty="0" smtClean="0"/>
              <a:t>CZ   2  9  16  </a:t>
            </a:r>
          </a:p>
          <a:p>
            <a:r>
              <a:rPr lang="pl-PL" sz="2400" dirty="0" smtClean="0"/>
              <a:t>PT  3  10  17</a:t>
            </a:r>
          </a:p>
          <a:p>
            <a:r>
              <a:rPr lang="pl-PL" sz="2400" dirty="0" smtClean="0"/>
              <a:t>SB  4  11  18  </a:t>
            </a:r>
          </a:p>
          <a:p>
            <a:r>
              <a:rPr lang="pl-PL" sz="2400" dirty="0" smtClean="0"/>
              <a:t>ND </a:t>
            </a:r>
            <a:r>
              <a:rPr lang="pl-PL" sz="2400" b="1" dirty="0" smtClean="0">
                <a:solidFill>
                  <a:srgbClr val="FF0000"/>
                </a:solidFill>
              </a:rPr>
              <a:t>5</a:t>
            </a:r>
            <a:r>
              <a:rPr lang="pl-PL" sz="2400" dirty="0" smtClean="0"/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12</a:t>
            </a:r>
            <a:r>
              <a:rPr lang="pl-PL" sz="2400" dirty="0" smtClean="0"/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19</a:t>
            </a:r>
            <a:endParaRPr lang="pl-PL" sz="24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PN      </a:t>
            </a:r>
            <a:r>
              <a:rPr lang="pl-PL" sz="2400" b="1" dirty="0" smtClean="0">
                <a:solidFill>
                  <a:srgbClr val="FF0000"/>
                </a:solidFill>
              </a:rPr>
              <a:t>6</a:t>
            </a:r>
            <a:r>
              <a:rPr lang="pl-PL" sz="2400" dirty="0" smtClean="0"/>
              <a:t>  13  20  27</a:t>
            </a:r>
          </a:p>
          <a:p>
            <a:r>
              <a:rPr lang="pl-PL" sz="2400" u="sng" dirty="0" smtClean="0"/>
              <a:t>WT     7  14  21  28</a:t>
            </a:r>
          </a:p>
          <a:p>
            <a:r>
              <a:rPr lang="pl-PL" sz="2400" dirty="0" smtClean="0"/>
              <a:t>SR   </a:t>
            </a:r>
            <a:r>
              <a:rPr lang="pl-PL" sz="2400" b="1" dirty="0" smtClean="0">
                <a:solidFill>
                  <a:srgbClr val="FF0000"/>
                </a:solidFill>
              </a:rPr>
              <a:t>1</a:t>
            </a:r>
            <a:r>
              <a:rPr lang="pl-PL" sz="2400" dirty="0" smtClean="0"/>
              <a:t>  8  15  22  </a:t>
            </a:r>
          </a:p>
          <a:p>
            <a:r>
              <a:rPr lang="pl-PL" sz="2400" dirty="0" smtClean="0"/>
              <a:t>CZ   2  9  16  23  </a:t>
            </a:r>
          </a:p>
          <a:p>
            <a:r>
              <a:rPr lang="pl-PL" sz="2400" dirty="0" smtClean="0"/>
              <a:t>PT  3  10  17  24  </a:t>
            </a:r>
          </a:p>
          <a:p>
            <a:r>
              <a:rPr lang="pl-PL" sz="2400" dirty="0" smtClean="0"/>
              <a:t>SB  4  11  18  25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ND </a:t>
            </a:r>
            <a:r>
              <a:rPr lang="pl-PL" sz="2400" b="1" dirty="0" smtClean="0">
                <a:solidFill>
                  <a:srgbClr val="FF0000"/>
                </a:solidFill>
              </a:rPr>
              <a:t>5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12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19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26</a:t>
            </a:r>
            <a:endParaRPr lang="pl-PL" sz="24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PN      </a:t>
            </a:r>
            <a:r>
              <a:rPr lang="pl-PL" sz="2400" b="1" dirty="0" smtClean="0">
                <a:solidFill>
                  <a:srgbClr val="FF0000"/>
                </a:solidFill>
              </a:rPr>
              <a:t>6</a:t>
            </a:r>
            <a:r>
              <a:rPr lang="pl-PL" sz="2400" dirty="0" smtClean="0"/>
              <a:t>  13  20  27</a:t>
            </a:r>
          </a:p>
          <a:p>
            <a:r>
              <a:rPr lang="pl-PL" sz="2400" u="sng" dirty="0" smtClean="0"/>
              <a:t>WT     7  14  21  28</a:t>
            </a:r>
          </a:p>
          <a:p>
            <a:r>
              <a:rPr lang="pl-PL" sz="2400" dirty="0" smtClean="0"/>
              <a:t>SR   </a:t>
            </a:r>
            <a:r>
              <a:rPr lang="pl-PL" sz="2400" b="1" dirty="0" smtClean="0">
                <a:solidFill>
                  <a:srgbClr val="FF0000"/>
                </a:solidFill>
              </a:rPr>
              <a:t>1</a:t>
            </a:r>
            <a:r>
              <a:rPr lang="pl-PL" sz="2400" dirty="0" smtClean="0"/>
              <a:t>  8  15  22  29</a:t>
            </a:r>
          </a:p>
          <a:p>
            <a:r>
              <a:rPr lang="pl-PL" sz="2400" dirty="0" smtClean="0"/>
              <a:t>CZ   2  9  16  23  30</a:t>
            </a:r>
          </a:p>
          <a:p>
            <a:r>
              <a:rPr lang="pl-PL" sz="2400" dirty="0" smtClean="0"/>
              <a:t>PT  3  10  17  24  31</a:t>
            </a:r>
          </a:p>
          <a:p>
            <a:r>
              <a:rPr lang="pl-PL" sz="2400" dirty="0" smtClean="0"/>
              <a:t>SB  4  11  18  25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ND </a:t>
            </a:r>
            <a:r>
              <a:rPr lang="pl-PL" sz="2400" b="1" dirty="0" smtClean="0">
                <a:solidFill>
                  <a:srgbClr val="FF0000"/>
                </a:solidFill>
              </a:rPr>
              <a:t>5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12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19</a:t>
            </a:r>
            <a:r>
              <a:rPr lang="pl-PL" sz="2400" dirty="0" smtClean="0">
                <a:solidFill>
                  <a:srgbClr val="FF0000"/>
                </a:solidFill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</a:rPr>
              <a:t>26</a:t>
            </a:r>
            <a:endParaRPr lang="pl-PL" sz="2400" dirty="0" smtClean="0">
              <a:solidFill>
                <a:srgbClr val="FF0000"/>
              </a:solidFill>
            </a:endParaRPr>
          </a:p>
          <a:p>
            <a:endParaRPr lang="pl-PL" sz="24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2400" dirty="0" smtClean="0"/>
              <a:t>Nominalny czas pracy styczeń 2014</a:t>
            </a:r>
          </a:p>
          <a:p>
            <a:pPr marL="109728" indent="0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3600" dirty="0" smtClean="0"/>
              <a:t>4 x 40g</a:t>
            </a:r>
          </a:p>
          <a:p>
            <a:pPr algn="ctr">
              <a:buNone/>
            </a:pPr>
            <a:r>
              <a:rPr lang="pl-PL" sz="3600" u="sng" dirty="0" smtClean="0"/>
              <a:t>+ 3 x 8g</a:t>
            </a:r>
          </a:p>
          <a:p>
            <a:pPr algn="ctr">
              <a:buNone/>
            </a:pPr>
            <a:r>
              <a:rPr lang="pl-PL" sz="3600" dirty="0" smtClean="0"/>
              <a:t>=184 </a:t>
            </a:r>
          </a:p>
          <a:p>
            <a:pPr algn="ctr">
              <a:buNone/>
            </a:pPr>
            <a:r>
              <a:rPr lang="pl-PL" sz="3600" dirty="0" smtClean="0"/>
              <a:t>– 2 x 8g =168g </a:t>
            </a:r>
            <a:r>
              <a:rPr lang="pl-PL" sz="3600" dirty="0" err="1" smtClean="0"/>
              <a:t>nczp</a:t>
            </a: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endParaRPr lang="pl-PL" sz="3600" dirty="0" smtClean="0"/>
          </a:p>
          <a:p>
            <a:r>
              <a:rPr lang="pl-PL" sz="3600" dirty="0" smtClean="0"/>
              <a:t>PN      6  13  20  27   </a:t>
            </a:r>
            <a:r>
              <a:rPr lang="pl-PL" sz="3600" dirty="0" smtClean="0">
                <a:solidFill>
                  <a:srgbClr val="00B050"/>
                </a:solidFill>
              </a:rPr>
              <a:t>3 10 17 24 </a:t>
            </a:r>
          </a:p>
          <a:p>
            <a:r>
              <a:rPr lang="pl-PL" sz="3600" u="sng" dirty="0" smtClean="0"/>
              <a:t>WT     7  14  21  28   </a:t>
            </a:r>
            <a:r>
              <a:rPr lang="pl-PL" sz="3600" u="sng" dirty="0" smtClean="0">
                <a:solidFill>
                  <a:srgbClr val="00B050"/>
                </a:solidFill>
              </a:rPr>
              <a:t>4 </a:t>
            </a:r>
            <a:r>
              <a:rPr lang="pl-PL" sz="3600" b="1" u="sng" dirty="0" smtClean="0">
                <a:solidFill>
                  <a:srgbClr val="FF0000"/>
                </a:solidFill>
              </a:rPr>
              <a:t>11!</a:t>
            </a:r>
            <a:r>
              <a:rPr lang="pl-PL" sz="3600" b="1" u="sng" dirty="0" smtClean="0"/>
              <a:t> </a:t>
            </a:r>
            <a:r>
              <a:rPr lang="pl-PL" sz="3600" b="1" u="sng" dirty="0" smtClean="0">
                <a:solidFill>
                  <a:srgbClr val="00B050"/>
                </a:solidFill>
              </a:rPr>
              <a:t>18 </a:t>
            </a:r>
            <a:r>
              <a:rPr lang="pl-PL" sz="3600" u="sng" dirty="0" smtClean="0">
                <a:solidFill>
                  <a:srgbClr val="00B050"/>
                </a:solidFill>
              </a:rPr>
              <a:t>25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   </a:t>
            </a:r>
            <a:r>
              <a:rPr lang="pl-PL" sz="3600" dirty="0" smtClean="0">
                <a:solidFill>
                  <a:srgbClr val="00B050"/>
                </a:solidFill>
              </a:rPr>
              <a:t>5 12 19 26 </a:t>
            </a:r>
          </a:p>
          <a:p>
            <a:r>
              <a:rPr lang="pl-PL" sz="3600" dirty="0" smtClean="0"/>
              <a:t>CZ   2  9  16  23  30   </a:t>
            </a:r>
            <a:r>
              <a:rPr lang="pl-PL" sz="3600" dirty="0" smtClean="0">
                <a:solidFill>
                  <a:srgbClr val="00B050"/>
                </a:solidFill>
              </a:rPr>
              <a:t>6 13 20 27</a:t>
            </a:r>
          </a:p>
          <a:p>
            <a:r>
              <a:rPr lang="pl-PL" sz="3600" dirty="0" smtClean="0"/>
              <a:t>PT  3  10  17  24  31  </a:t>
            </a:r>
            <a:r>
              <a:rPr lang="pl-PL" sz="3600" dirty="0" smtClean="0">
                <a:solidFill>
                  <a:srgbClr val="00B050"/>
                </a:solidFill>
              </a:rPr>
              <a:t>7 14 21 28</a:t>
            </a: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   </a:t>
            </a:r>
            <a:r>
              <a:rPr lang="pl-PL" sz="3600" b="1" dirty="0" smtClean="0">
                <a:solidFill>
                  <a:srgbClr val="FF0000"/>
                </a:solidFill>
              </a:rPr>
              <a:t>1!   </a:t>
            </a:r>
            <a:r>
              <a:rPr lang="pl-PL" sz="3600" b="1" dirty="0" smtClean="0">
                <a:solidFill>
                  <a:srgbClr val="00B050"/>
                </a:solidFill>
              </a:rPr>
              <a:t>8 15 22 29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26   2   9 16 23 30 </a:t>
            </a:r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endParaRPr lang="pl-PL" sz="3600" dirty="0" smtClean="0"/>
          </a:p>
          <a:p>
            <a:r>
              <a:rPr lang="pl-PL" sz="3600" dirty="0" smtClean="0"/>
              <a:t>PN      6  13  20  27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u="sng" dirty="0" smtClean="0"/>
              <a:t>WT     7  14  21  28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CZ   2  9  16  23  30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PT  3  10  17  24  31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</a:t>
            </a:r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endParaRPr lang="pl-PL" sz="3600" dirty="0" smtClean="0"/>
          </a:p>
          <a:p>
            <a:r>
              <a:rPr lang="pl-PL" sz="3600" dirty="0" smtClean="0"/>
              <a:t>PN      6  13  20  27   </a:t>
            </a:r>
            <a:r>
              <a:rPr lang="pl-PL" sz="3600" dirty="0" smtClean="0">
                <a:solidFill>
                  <a:srgbClr val="00B050"/>
                </a:solidFill>
              </a:rPr>
              <a:t>3  </a:t>
            </a:r>
          </a:p>
          <a:p>
            <a:r>
              <a:rPr lang="pl-PL" sz="3600" u="sng" dirty="0" smtClean="0"/>
              <a:t>WT     7  14  21  28   </a:t>
            </a:r>
            <a:r>
              <a:rPr lang="pl-PL" sz="3600" u="sng" dirty="0" smtClean="0">
                <a:solidFill>
                  <a:srgbClr val="00B050"/>
                </a:solidFill>
              </a:rPr>
              <a:t>4 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  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CZ   2  9  16  23  30  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PT  3  10  17  24  </a:t>
            </a:r>
            <a:r>
              <a:rPr lang="pl-PL" sz="3600" u="sng" dirty="0" smtClean="0"/>
              <a:t>31</a:t>
            </a:r>
            <a:r>
              <a:rPr lang="pl-PL" sz="3600" dirty="0" smtClean="0"/>
              <a:t> 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   </a:t>
            </a:r>
            <a:r>
              <a:rPr lang="pl-PL" sz="3600" b="1" dirty="0" smtClean="0">
                <a:solidFill>
                  <a:srgbClr val="FF0000"/>
                </a:solidFill>
              </a:rPr>
              <a:t>1!   </a:t>
            </a: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26   2</a:t>
            </a:r>
            <a:endParaRPr lang="pl-PL" sz="3600" dirty="0" smtClean="0">
              <a:solidFill>
                <a:srgbClr val="FF0000"/>
              </a:solidFill>
            </a:endParaRPr>
          </a:p>
          <a:p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endParaRPr lang="pl-PL" sz="3600" dirty="0" smtClean="0"/>
          </a:p>
          <a:p>
            <a:r>
              <a:rPr lang="pl-PL" sz="3600" dirty="0" smtClean="0"/>
              <a:t>PN      6  13  20  27   </a:t>
            </a:r>
            <a:r>
              <a:rPr lang="pl-PL" sz="3600" dirty="0" smtClean="0">
                <a:solidFill>
                  <a:srgbClr val="00B050"/>
                </a:solidFill>
              </a:rPr>
              <a:t>3 10  </a:t>
            </a:r>
          </a:p>
          <a:p>
            <a:r>
              <a:rPr lang="pl-PL" sz="3600" u="sng" dirty="0" smtClean="0"/>
              <a:t>WT     7  14  21  28   </a:t>
            </a:r>
            <a:r>
              <a:rPr lang="pl-PL" sz="3600" u="sng" dirty="0" smtClean="0">
                <a:solidFill>
                  <a:srgbClr val="00B050"/>
                </a:solidFill>
              </a:rPr>
              <a:t>4 </a:t>
            </a:r>
            <a:r>
              <a:rPr lang="pl-PL" sz="3600" b="1" u="sng" dirty="0" smtClean="0">
                <a:solidFill>
                  <a:srgbClr val="FF0000"/>
                </a:solidFill>
              </a:rPr>
              <a:t>11!</a:t>
            </a:r>
            <a:r>
              <a:rPr lang="pl-PL" sz="3600" b="1" u="sng" dirty="0" smtClean="0"/>
              <a:t> </a:t>
            </a:r>
            <a:r>
              <a:rPr lang="pl-PL" sz="3600" u="sng" dirty="0" smtClean="0">
                <a:solidFill>
                  <a:srgbClr val="00B050"/>
                </a:solidFill>
              </a:rPr>
              <a:t>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   </a:t>
            </a:r>
            <a:r>
              <a:rPr lang="pl-PL" sz="3600" dirty="0" smtClean="0">
                <a:solidFill>
                  <a:srgbClr val="00B050"/>
                </a:solidFill>
              </a:rPr>
              <a:t>5</a:t>
            </a:r>
          </a:p>
          <a:p>
            <a:r>
              <a:rPr lang="pl-PL" sz="3600" dirty="0" smtClean="0"/>
              <a:t>CZ   2  9  16  23  30   </a:t>
            </a:r>
            <a:r>
              <a:rPr lang="pl-PL" sz="3600" dirty="0" smtClean="0">
                <a:solidFill>
                  <a:srgbClr val="00B050"/>
                </a:solidFill>
              </a:rPr>
              <a:t>6  </a:t>
            </a:r>
          </a:p>
          <a:p>
            <a:r>
              <a:rPr lang="pl-PL" sz="3600" dirty="0" smtClean="0"/>
              <a:t>PT  3  10  17  24  31  </a:t>
            </a:r>
            <a:r>
              <a:rPr lang="pl-PL" sz="3600" dirty="0" smtClean="0">
                <a:solidFill>
                  <a:srgbClr val="00B050"/>
                </a:solidFill>
              </a:rPr>
              <a:t>7 </a:t>
            </a: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   </a:t>
            </a:r>
            <a:r>
              <a:rPr lang="pl-PL" sz="3600" b="1" dirty="0" smtClean="0">
                <a:solidFill>
                  <a:srgbClr val="FF0000"/>
                </a:solidFill>
              </a:rPr>
              <a:t>1!   </a:t>
            </a:r>
            <a:r>
              <a:rPr lang="pl-PL" sz="3600" b="1" dirty="0" smtClean="0">
                <a:solidFill>
                  <a:srgbClr val="00B050"/>
                </a:solidFill>
              </a:rPr>
              <a:t>8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26   2   9  </a:t>
            </a:r>
            <a:endParaRPr lang="pl-PL" sz="3600" dirty="0" smtClean="0">
              <a:solidFill>
                <a:srgbClr val="FF0000"/>
              </a:solidFill>
            </a:endParaRPr>
          </a:p>
          <a:p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endParaRPr lang="pl-PL" sz="3600" dirty="0" smtClean="0"/>
          </a:p>
          <a:p>
            <a:r>
              <a:rPr lang="pl-PL" sz="3600" dirty="0" smtClean="0"/>
              <a:t>PN      6  13  20  27   </a:t>
            </a:r>
            <a:r>
              <a:rPr lang="pl-PL" sz="3600" dirty="0" smtClean="0">
                <a:solidFill>
                  <a:srgbClr val="00B050"/>
                </a:solidFill>
              </a:rPr>
              <a:t>3 10 17</a:t>
            </a:r>
          </a:p>
          <a:p>
            <a:r>
              <a:rPr lang="pl-PL" sz="3600" u="sng" dirty="0" smtClean="0"/>
              <a:t>WT     7  14  21  28   </a:t>
            </a:r>
            <a:r>
              <a:rPr lang="pl-PL" sz="3600" u="sng" dirty="0" smtClean="0">
                <a:solidFill>
                  <a:srgbClr val="00B050"/>
                </a:solidFill>
              </a:rPr>
              <a:t>4 </a:t>
            </a:r>
            <a:r>
              <a:rPr lang="pl-PL" sz="3600" b="1" u="sng" dirty="0" smtClean="0">
                <a:solidFill>
                  <a:srgbClr val="FF0000"/>
                </a:solidFill>
              </a:rPr>
              <a:t>11!</a:t>
            </a:r>
            <a:r>
              <a:rPr lang="pl-PL" sz="3600" b="1" u="sng" dirty="0" smtClean="0"/>
              <a:t> </a:t>
            </a:r>
            <a:r>
              <a:rPr lang="pl-PL" sz="3600" b="1" u="sng" dirty="0" smtClean="0">
                <a:solidFill>
                  <a:srgbClr val="00B050"/>
                </a:solidFill>
              </a:rPr>
              <a:t>18 </a:t>
            </a:r>
            <a:r>
              <a:rPr lang="pl-PL" sz="3600" u="sng" dirty="0" smtClean="0">
                <a:solidFill>
                  <a:srgbClr val="00B050"/>
                </a:solidFill>
              </a:rPr>
              <a:t>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   </a:t>
            </a:r>
            <a:r>
              <a:rPr lang="pl-PL" sz="3600" dirty="0" smtClean="0">
                <a:solidFill>
                  <a:srgbClr val="00B050"/>
                </a:solidFill>
              </a:rPr>
              <a:t>5 12  </a:t>
            </a:r>
          </a:p>
          <a:p>
            <a:r>
              <a:rPr lang="pl-PL" sz="3600" dirty="0" smtClean="0"/>
              <a:t>CZ   2  9  16  23  30   </a:t>
            </a:r>
            <a:r>
              <a:rPr lang="pl-PL" sz="3600" dirty="0" smtClean="0">
                <a:solidFill>
                  <a:srgbClr val="00B050"/>
                </a:solidFill>
              </a:rPr>
              <a:t>6 13</a:t>
            </a:r>
          </a:p>
          <a:p>
            <a:r>
              <a:rPr lang="pl-PL" sz="3600" dirty="0" smtClean="0"/>
              <a:t>PT  3  10  17  24  31  </a:t>
            </a:r>
            <a:r>
              <a:rPr lang="pl-PL" sz="3600" dirty="0" smtClean="0">
                <a:solidFill>
                  <a:srgbClr val="00B050"/>
                </a:solidFill>
              </a:rPr>
              <a:t>7 14 </a:t>
            </a: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   </a:t>
            </a:r>
            <a:r>
              <a:rPr lang="pl-PL" sz="3600" b="1" dirty="0" smtClean="0">
                <a:solidFill>
                  <a:srgbClr val="FF0000"/>
                </a:solidFill>
              </a:rPr>
              <a:t>1!   </a:t>
            </a:r>
            <a:r>
              <a:rPr lang="pl-PL" sz="3600" b="1" dirty="0" smtClean="0">
                <a:solidFill>
                  <a:srgbClr val="00B050"/>
                </a:solidFill>
              </a:rPr>
              <a:t>8 15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26   2   9 16  </a:t>
            </a:r>
            <a:endParaRPr lang="pl-PL" sz="3600" dirty="0" smtClean="0">
              <a:solidFill>
                <a:srgbClr val="FF0000"/>
              </a:solidFill>
            </a:endParaRPr>
          </a:p>
          <a:p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4000" b="1" dirty="0" smtClean="0"/>
              <a:t>Czas pracy – pojęcie</a:t>
            </a:r>
          </a:p>
          <a:p>
            <a:pPr marL="109728" indent="0">
              <a:buNone/>
            </a:pPr>
            <a:endParaRPr lang="pl-PL" sz="4000" b="1" dirty="0"/>
          </a:p>
          <a:p>
            <a:pPr marL="109728" indent="0">
              <a:buNone/>
            </a:pPr>
            <a:endParaRPr lang="pl-PL" sz="4000" b="1" dirty="0" smtClean="0"/>
          </a:p>
          <a:p>
            <a:pPr algn="r"/>
            <a:r>
              <a:rPr lang="pl-PL" sz="4000" dirty="0" smtClean="0"/>
              <a:t>pozostawanie w dyspozycji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764343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endParaRPr lang="pl-PL" sz="3600" dirty="0" smtClean="0"/>
          </a:p>
          <a:p>
            <a:r>
              <a:rPr lang="pl-PL" sz="3600" dirty="0" smtClean="0"/>
              <a:t>PN      6  13  20  27   </a:t>
            </a:r>
            <a:r>
              <a:rPr lang="pl-PL" sz="3600" dirty="0" smtClean="0">
                <a:solidFill>
                  <a:srgbClr val="00B050"/>
                </a:solidFill>
              </a:rPr>
              <a:t>3 10 17 24 </a:t>
            </a:r>
          </a:p>
          <a:p>
            <a:r>
              <a:rPr lang="pl-PL" sz="3600" u="sng" dirty="0" smtClean="0"/>
              <a:t>WT     7  14  21  28   </a:t>
            </a:r>
            <a:r>
              <a:rPr lang="pl-PL" sz="3600" u="sng" dirty="0" smtClean="0">
                <a:solidFill>
                  <a:srgbClr val="00B050"/>
                </a:solidFill>
              </a:rPr>
              <a:t>4 </a:t>
            </a:r>
            <a:r>
              <a:rPr lang="pl-PL" sz="3600" b="1" u="sng" dirty="0" smtClean="0">
                <a:solidFill>
                  <a:srgbClr val="FF0000"/>
                </a:solidFill>
              </a:rPr>
              <a:t>11!</a:t>
            </a:r>
            <a:r>
              <a:rPr lang="pl-PL" sz="3600" b="1" u="sng" dirty="0" smtClean="0"/>
              <a:t> </a:t>
            </a:r>
            <a:r>
              <a:rPr lang="pl-PL" sz="3600" b="1" u="sng" dirty="0" smtClean="0">
                <a:solidFill>
                  <a:srgbClr val="00B050"/>
                </a:solidFill>
              </a:rPr>
              <a:t>18 </a:t>
            </a:r>
            <a:r>
              <a:rPr lang="pl-PL" sz="3600" u="sng" dirty="0" smtClean="0">
                <a:solidFill>
                  <a:srgbClr val="00B050"/>
                </a:solidFill>
              </a:rPr>
              <a:t>25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   </a:t>
            </a:r>
            <a:r>
              <a:rPr lang="pl-PL" sz="3600" dirty="0" smtClean="0">
                <a:solidFill>
                  <a:srgbClr val="00B050"/>
                </a:solidFill>
              </a:rPr>
              <a:t>5 12 19</a:t>
            </a:r>
          </a:p>
          <a:p>
            <a:r>
              <a:rPr lang="pl-PL" sz="3600" dirty="0" smtClean="0"/>
              <a:t>CZ   2  9  16  23  30   </a:t>
            </a:r>
            <a:r>
              <a:rPr lang="pl-PL" sz="3600" dirty="0" smtClean="0">
                <a:solidFill>
                  <a:srgbClr val="00B050"/>
                </a:solidFill>
              </a:rPr>
              <a:t>6 13 20</a:t>
            </a:r>
          </a:p>
          <a:p>
            <a:r>
              <a:rPr lang="pl-PL" sz="3600" dirty="0" smtClean="0"/>
              <a:t>PT  3  10  17  24  31  </a:t>
            </a:r>
            <a:r>
              <a:rPr lang="pl-PL" sz="3600" dirty="0" smtClean="0">
                <a:solidFill>
                  <a:srgbClr val="00B050"/>
                </a:solidFill>
              </a:rPr>
              <a:t>7 14 21</a:t>
            </a: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   </a:t>
            </a:r>
            <a:r>
              <a:rPr lang="pl-PL" sz="3600" b="1" dirty="0" smtClean="0">
                <a:solidFill>
                  <a:srgbClr val="FF0000"/>
                </a:solidFill>
              </a:rPr>
              <a:t>1!   </a:t>
            </a:r>
            <a:r>
              <a:rPr lang="pl-PL" sz="3600" b="1" dirty="0" smtClean="0">
                <a:solidFill>
                  <a:srgbClr val="00B050"/>
                </a:solidFill>
              </a:rPr>
              <a:t>8 15 22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26   2   9 16 23</a:t>
            </a:r>
            <a:endParaRPr lang="pl-PL" sz="3600" dirty="0" smtClean="0">
              <a:solidFill>
                <a:srgbClr val="FF0000"/>
              </a:solidFill>
            </a:endParaRPr>
          </a:p>
          <a:p>
            <a:endParaRPr lang="pl-PL" sz="3600" dirty="0" smtClean="0">
              <a:solidFill>
                <a:srgbClr val="FF0000"/>
              </a:solidFill>
            </a:endParaRPr>
          </a:p>
          <a:p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r>
              <a:rPr lang="pl-PL" sz="3600" dirty="0" smtClean="0"/>
              <a:t>PN      6  13  20  27   </a:t>
            </a:r>
            <a:r>
              <a:rPr lang="pl-PL" sz="3600" dirty="0" smtClean="0">
                <a:solidFill>
                  <a:srgbClr val="00B050"/>
                </a:solidFill>
              </a:rPr>
              <a:t>3 10 17 24 </a:t>
            </a:r>
          </a:p>
          <a:p>
            <a:r>
              <a:rPr lang="pl-PL" sz="3600" u="sng" dirty="0" smtClean="0"/>
              <a:t>WT     7  14  21  28   </a:t>
            </a:r>
            <a:r>
              <a:rPr lang="pl-PL" sz="3600" u="sng" dirty="0" smtClean="0">
                <a:solidFill>
                  <a:srgbClr val="00B050"/>
                </a:solidFill>
              </a:rPr>
              <a:t>4 </a:t>
            </a:r>
            <a:r>
              <a:rPr lang="pl-PL" sz="3600" b="1" u="sng" dirty="0" smtClean="0">
                <a:solidFill>
                  <a:srgbClr val="FF0000"/>
                </a:solidFill>
              </a:rPr>
              <a:t>11!</a:t>
            </a:r>
            <a:r>
              <a:rPr lang="pl-PL" sz="3600" b="1" u="sng" dirty="0" smtClean="0"/>
              <a:t> </a:t>
            </a:r>
            <a:r>
              <a:rPr lang="pl-PL" sz="3600" b="1" u="sng" dirty="0" smtClean="0">
                <a:solidFill>
                  <a:srgbClr val="00B050"/>
                </a:solidFill>
              </a:rPr>
              <a:t>18 </a:t>
            </a:r>
            <a:r>
              <a:rPr lang="pl-PL" sz="3600" u="sng" dirty="0" smtClean="0">
                <a:solidFill>
                  <a:srgbClr val="00B050"/>
                </a:solidFill>
              </a:rPr>
              <a:t>25 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/>
              <a:t>SR   1  8  15  22  29   </a:t>
            </a:r>
            <a:r>
              <a:rPr lang="pl-PL" sz="3600" dirty="0" smtClean="0">
                <a:solidFill>
                  <a:srgbClr val="00B050"/>
                </a:solidFill>
              </a:rPr>
              <a:t>5 12 19 26 </a:t>
            </a:r>
          </a:p>
          <a:p>
            <a:r>
              <a:rPr lang="pl-PL" sz="3600" dirty="0" smtClean="0"/>
              <a:t>CZ   2  9  16  23  30   </a:t>
            </a:r>
            <a:r>
              <a:rPr lang="pl-PL" sz="3600" dirty="0" smtClean="0">
                <a:solidFill>
                  <a:srgbClr val="00B050"/>
                </a:solidFill>
              </a:rPr>
              <a:t>6 13 20 27</a:t>
            </a:r>
          </a:p>
          <a:p>
            <a:r>
              <a:rPr lang="pl-PL" sz="3600" dirty="0" smtClean="0"/>
              <a:t>PT  3  10  17  24  31  </a:t>
            </a:r>
            <a:r>
              <a:rPr lang="pl-PL" sz="3600" dirty="0" smtClean="0">
                <a:solidFill>
                  <a:srgbClr val="00B050"/>
                </a:solidFill>
              </a:rPr>
              <a:t>7 14 21 28</a:t>
            </a:r>
          </a:p>
          <a:p>
            <a:r>
              <a:rPr lang="pl-PL" sz="3600" dirty="0" smtClean="0"/>
              <a:t>SB  </a:t>
            </a:r>
            <a:r>
              <a:rPr lang="pl-PL" sz="3600" b="1" dirty="0" smtClean="0"/>
              <a:t>4  11  18  25   </a:t>
            </a:r>
            <a:r>
              <a:rPr lang="pl-PL" sz="3600" b="1" u="sng" dirty="0" smtClean="0">
                <a:solidFill>
                  <a:srgbClr val="FF0000"/>
                </a:solidFill>
              </a:rPr>
              <a:t>1!</a:t>
            </a:r>
            <a:r>
              <a:rPr lang="pl-PL" sz="3600" b="1" dirty="0" smtClean="0">
                <a:solidFill>
                  <a:srgbClr val="FF0000"/>
                </a:solidFill>
              </a:rPr>
              <a:t>   </a:t>
            </a:r>
            <a:r>
              <a:rPr lang="pl-PL" sz="3600" b="1" dirty="0" smtClean="0">
                <a:solidFill>
                  <a:srgbClr val="00B050"/>
                </a:solidFill>
              </a:rPr>
              <a:t>8 15 22 29</a:t>
            </a:r>
            <a:endParaRPr lang="pl-PL" sz="3600" dirty="0" smtClean="0">
              <a:solidFill>
                <a:srgbClr val="00B050"/>
              </a:solidFill>
            </a:endParaRPr>
          </a:p>
          <a:p>
            <a:r>
              <a:rPr lang="pl-PL" sz="3600" dirty="0" smtClean="0">
                <a:solidFill>
                  <a:srgbClr val="FF0000"/>
                </a:solidFill>
              </a:rPr>
              <a:t>ND </a:t>
            </a:r>
            <a:r>
              <a:rPr lang="pl-PL" sz="3600" b="1" dirty="0" smtClean="0">
                <a:solidFill>
                  <a:srgbClr val="FF0000"/>
                </a:solidFill>
              </a:rPr>
              <a:t>5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12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19</a:t>
            </a:r>
            <a:r>
              <a:rPr lang="pl-PL" sz="3600" dirty="0" smtClean="0">
                <a:solidFill>
                  <a:srgbClr val="FF0000"/>
                </a:solidFill>
              </a:rPr>
              <a:t>  </a:t>
            </a:r>
            <a:r>
              <a:rPr lang="pl-PL" sz="3600" b="1" dirty="0" smtClean="0">
                <a:solidFill>
                  <a:srgbClr val="FF0000"/>
                </a:solidFill>
              </a:rPr>
              <a:t>26   2   9 16 23 30 </a:t>
            </a:r>
            <a:endParaRPr lang="pl-PL" sz="3600" dirty="0" smtClean="0">
              <a:solidFill>
                <a:srgbClr val="FF0000"/>
              </a:solidFill>
            </a:endParaRPr>
          </a:p>
          <a:p>
            <a:endParaRPr lang="pl-PL" sz="3600" dirty="0" smtClean="0"/>
          </a:p>
          <a:p>
            <a:endParaRPr lang="pl-PL" sz="3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600" dirty="0" smtClean="0"/>
              <a:t>NCZP Październik-listopad 2014</a:t>
            </a:r>
          </a:p>
          <a:p>
            <a:pPr algn="ctr">
              <a:buNone/>
            </a:pPr>
            <a:r>
              <a:rPr lang="pl-PL" sz="3600" dirty="0" smtClean="0"/>
              <a:t>8 x 40g</a:t>
            </a:r>
          </a:p>
          <a:p>
            <a:pPr algn="ctr">
              <a:buNone/>
            </a:pPr>
            <a:r>
              <a:rPr lang="pl-PL" sz="3600" u="sng" dirty="0" smtClean="0"/>
              <a:t>+ 3 x 8 g</a:t>
            </a:r>
          </a:p>
          <a:p>
            <a:pPr algn="ctr">
              <a:buNone/>
            </a:pPr>
            <a:r>
              <a:rPr lang="pl-PL" sz="3600" dirty="0" smtClean="0"/>
              <a:t>= 344 g</a:t>
            </a:r>
          </a:p>
          <a:p>
            <a:pPr algn="ctr">
              <a:buNone/>
            </a:pPr>
            <a:r>
              <a:rPr lang="pl-PL" sz="3600" dirty="0" smtClean="0"/>
              <a:t> </a:t>
            </a:r>
            <a:r>
              <a:rPr lang="pl-PL" sz="3600" u="sng" dirty="0" smtClean="0"/>
              <a:t>– 2x 8g</a:t>
            </a:r>
          </a:p>
          <a:p>
            <a:pPr algn="ctr">
              <a:buNone/>
            </a:pPr>
            <a:r>
              <a:rPr lang="pl-PL" sz="3600" dirty="0" smtClean="0"/>
              <a:t>=328 g </a:t>
            </a:r>
            <a:r>
              <a:rPr lang="pl-PL" sz="3600" dirty="0" err="1" smtClean="0"/>
              <a:t>nczp</a:t>
            </a:r>
            <a:endParaRPr lang="pl-PL" sz="3600" dirty="0" smtClean="0"/>
          </a:p>
          <a:p>
            <a:pPr marL="109728" indent="0" algn="ctr">
              <a:buNone/>
            </a:pPr>
            <a:endParaRPr lang="pl-PL" sz="36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6321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>
              <a:buNone/>
            </a:pPr>
            <a:r>
              <a:rPr lang="pl-PL" sz="3200" b="1" dirty="0" smtClean="0"/>
              <a:t>SYSTEMY I ROZKŁADY CZASU PRACY</a:t>
            </a:r>
          </a:p>
          <a:p>
            <a:pPr algn="r"/>
            <a:r>
              <a:rPr lang="pl-PL" sz="3200" dirty="0" smtClean="0"/>
              <a:t>PODSTAWOWY</a:t>
            </a:r>
          </a:p>
          <a:p>
            <a:pPr algn="r"/>
            <a:r>
              <a:rPr lang="pl-PL" sz="3200" dirty="0" smtClean="0"/>
              <a:t>RÓWNOWAŻNY</a:t>
            </a:r>
          </a:p>
          <a:p>
            <a:pPr algn="r"/>
            <a:r>
              <a:rPr lang="pl-PL" sz="3200" dirty="0" smtClean="0"/>
              <a:t>SKRÓCONY</a:t>
            </a:r>
          </a:p>
          <a:p>
            <a:pPr algn="r"/>
            <a:r>
              <a:rPr lang="pl-PL" sz="3200" dirty="0" smtClean="0"/>
              <a:t>WEEKENDOWY</a:t>
            </a:r>
          </a:p>
          <a:p>
            <a:pPr algn="r"/>
            <a:r>
              <a:rPr lang="pl-PL" sz="3200" dirty="0" smtClean="0"/>
              <a:t>PRZERYWANY</a:t>
            </a:r>
          </a:p>
          <a:p>
            <a:pPr algn="r"/>
            <a:r>
              <a:rPr lang="pl-PL" sz="3200" dirty="0" smtClean="0"/>
              <a:t>ZADANIOWY</a:t>
            </a:r>
          </a:p>
          <a:p>
            <a:pPr algn="r"/>
            <a:r>
              <a:rPr lang="pl-PL" sz="3200" dirty="0" smtClean="0"/>
              <a:t>INDYWIDUALNY</a:t>
            </a:r>
          </a:p>
          <a:p>
            <a:pPr algn="r"/>
            <a:r>
              <a:rPr lang="pl-PL" sz="3200" dirty="0" smtClean="0"/>
              <a:t>RUCHOMY</a:t>
            </a:r>
          </a:p>
          <a:p>
            <a:pPr algn="r"/>
            <a:r>
              <a:rPr lang="pl-PL" sz="3200" dirty="0" smtClean="0"/>
              <a:t>W RUCHU CIĄGŁYM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189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2400" b="1" dirty="0" smtClean="0"/>
              <a:t>GODZINY NADLICZBOWE</a:t>
            </a:r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  <a:p>
            <a:pPr marL="109728" indent="0">
              <a:buNone/>
            </a:pPr>
            <a:r>
              <a:rPr lang="pl-PL" sz="2400" dirty="0" smtClean="0"/>
              <a:t>PRZEKROCZNIE NORMY </a:t>
            </a:r>
          </a:p>
          <a:p>
            <a:pPr marL="109728" indent="0">
              <a:buNone/>
            </a:pPr>
            <a:r>
              <a:rPr lang="pl-PL" sz="2400" dirty="0" smtClean="0"/>
              <a:t>CZASU PRACY</a:t>
            </a:r>
          </a:p>
          <a:p>
            <a:pPr marL="109728" indent="0" algn="ctr">
              <a:buNone/>
            </a:pPr>
            <a:endParaRPr lang="pl-PL" sz="2400" dirty="0" smtClean="0"/>
          </a:p>
          <a:p>
            <a:pPr marL="109728" indent="0">
              <a:buNone/>
            </a:pPr>
            <a:r>
              <a:rPr lang="pl-PL" sz="2400" dirty="0" smtClean="0"/>
              <a:t>DOBOWEJ    TYGODNIOWEJ</a:t>
            </a:r>
          </a:p>
          <a:p>
            <a:pPr marL="109728" indent="0">
              <a:buNone/>
            </a:pPr>
            <a:endParaRPr lang="pl-PL" sz="2400" dirty="0"/>
          </a:p>
          <a:p>
            <a:pPr marL="109728" indent="0" algn="r">
              <a:buNone/>
            </a:pPr>
            <a:r>
              <a:rPr lang="pl-PL" sz="2400" dirty="0" smtClean="0"/>
              <a:t>PRZEKROCZENIE DOBOWEGO </a:t>
            </a:r>
          </a:p>
          <a:p>
            <a:pPr marL="109728" indent="0" algn="r">
              <a:buNone/>
            </a:pPr>
            <a:r>
              <a:rPr lang="pl-PL" sz="2400" dirty="0" smtClean="0"/>
              <a:t>PRZEDŁUŻONEGO WYMIARU </a:t>
            </a:r>
          </a:p>
          <a:p>
            <a:pPr marL="109728" indent="0" algn="r">
              <a:buNone/>
            </a:pPr>
            <a:r>
              <a:rPr lang="pl-PL" sz="2400" dirty="0" smtClean="0"/>
              <a:t>CZASU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276872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2276872"/>
            <a:ext cx="1872208" cy="2160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1259632" y="3465004"/>
            <a:ext cx="432048" cy="468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1691680" y="3465004"/>
            <a:ext cx="1512168" cy="468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2400" b="1" dirty="0" smtClean="0"/>
              <a:t>GODZINY NADLICZBOWE</a:t>
            </a:r>
          </a:p>
          <a:p>
            <a:pPr marL="109728" indent="0" algn="ctr">
              <a:buNone/>
            </a:pPr>
            <a:endParaRPr lang="pl-PL" sz="2400" dirty="0" smtClean="0"/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r>
              <a:rPr lang="pl-PL" sz="2400" dirty="0" smtClean="0"/>
              <a:t>SYTUACJE „NADZWYCZAJNE”</a:t>
            </a:r>
          </a:p>
          <a:p>
            <a:pPr marL="109728" indent="0">
              <a:buNone/>
            </a:pPr>
            <a:r>
              <a:rPr lang="pl-PL" sz="2400" b="1" dirty="0" smtClean="0"/>
              <a:t>   (Art</a:t>
            </a:r>
            <a:r>
              <a:rPr lang="pl-PL" sz="2400" b="1" dirty="0"/>
              <a:t>. 151. § </a:t>
            </a:r>
            <a:r>
              <a:rPr lang="pl-PL" sz="2400" b="1" dirty="0" smtClean="0"/>
              <a:t>1 pkt 1)</a:t>
            </a:r>
          </a:p>
          <a:p>
            <a:pPr marL="109728" indent="0">
              <a:buNone/>
            </a:pP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  <a:p>
            <a:pPr marL="109728" indent="0" algn="r">
              <a:buNone/>
            </a:pPr>
            <a:r>
              <a:rPr lang="pl-PL" sz="2400" dirty="0" smtClean="0"/>
              <a:t>SZCZEGÓLNE POTRZEBY PRACODAWCY</a:t>
            </a:r>
          </a:p>
          <a:p>
            <a:pPr marL="109728" indent="0" algn="r">
              <a:buNone/>
            </a:pPr>
            <a:r>
              <a:rPr lang="pl-PL" sz="2400" b="1" dirty="0"/>
              <a:t>(Art. 151. § 1 pkt </a:t>
            </a:r>
            <a:r>
              <a:rPr lang="pl-PL" sz="2400" b="1" dirty="0" smtClean="0"/>
              <a:t>2)</a:t>
            </a:r>
            <a:endParaRPr lang="pl-PL" sz="2400" b="1" dirty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771800" y="2276872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716016" y="2276872"/>
            <a:ext cx="1152128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400" b="1" dirty="0" smtClean="0"/>
              <a:t>Praca </a:t>
            </a:r>
            <a:r>
              <a:rPr lang="pl-PL" sz="2400" b="1" dirty="0" err="1" smtClean="0"/>
              <a:t>nadwymiarowa</a:t>
            </a:r>
            <a:r>
              <a:rPr lang="pl-PL" sz="2400" b="1" dirty="0" smtClean="0"/>
              <a:t> nie kwalifikowana jako godziny nadliczbowe</a:t>
            </a:r>
            <a:endParaRPr lang="pl-PL" sz="2400" dirty="0" smtClean="0"/>
          </a:p>
          <a:p>
            <a:r>
              <a:rPr lang="pl-PL" sz="2400" dirty="0" smtClean="0"/>
              <a:t>praca ponad skrócony wymiar czasu pracy</a:t>
            </a:r>
          </a:p>
          <a:p>
            <a:r>
              <a:rPr lang="pl-PL" sz="2400" dirty="0"/>
              <a:t>p</a:t>
            </a:r>
            <a:r>
              <a:rPr lang="pl-PL" sz="2400" dirty="0" smtClean="0"/>
              <a:t>rzedłużone zgodnie z </a:t>
            </a:r>
            <a:r>
              <a:rPr lang="pl-PL" sz="2400" dirty="0" err="1" smtClean="0"/>
              <a:t>k.p</a:t>
            </a:r>
            <a:r>
              <a:rPr lang="pl-PL" sz="2400" dirty="0" smtClean="0"/>
              <a:t>. dobowe wymiary czasu pracy (np.</a:t>
            </a:r>
            <a:r>
              <a:rPr lang="pl-PL" sz="2400" dirty="0"/>
              <a:t> </a:t>
            </a:r>
            <a:r>
              <a:rPr lang="pl-PL" sz="2400" dirty="0" smtClean="0"/>
              <a:t>art</a:t>
            </a:r>
            <a:r>
              <a:rPr lang="pl-PL" sz="2400" dirty="0"/>
              <a:t>. 135. § 1. </a:t>
            </a:r>
            <a:r>
              <a:rPr lang="pl-PL" sz="2400" dirty="0" err="1" smtClean="0"/>
              <a:t>k.p</a:t>
            </a:r>
            <a:r>
              <a:rPr lang="pl-PL" sz="2400" dirty="0" smtClean="0"/>
              <a:t>.)</a:t>
            </a:r>
          </a:p>
          <a:p>
            <a:r>
              <a:rPr lang="pl-PL" sz="2400" dirty="0"/>
              <a:t>o</a:t>
            </a:r>
            <a:r>
              <a:rPr lang="pl-PL" sz="2400" dirty="0" smtClean="0"/>
              <a:t>dpracowanie zwolnienia na sprawy osobiste                ( art</a:t>
            </a:r>
            <a:r>
              <a:rPr lang="pl-PL" sz="2400" dirty="0"/>
              <a:t>. 151. § </a:t>
            </a:r>
            <a:r>
              <a:rPr lang="pl-PL" sz="2400" dirty="0" smtClean="0"/>
              <a:t>2</a:t>
            </a:r>
            <a:r>
              <a:rPr lang="pl-PL" sz="2400" baseline="30000" dirty="0" smtClean="0"/>
              <a:t>1 </a:t>
            </a:r>
            <a:r>
              <a:rPr lang="pl-PL" sz="2400" dirty="0" smtClean="0"/>
              <a:t> </a:t>
            </a:r>
            <a:r>
              <a:rPr lang="pl-PL" sz="2400" dirty="0" err="1"/>
              <a:t>k.p</a:t>
            </a:r>
            <a:r>
              <a:rPr lang="pl-PL" sz="2400" dirty="0" smtClean="0"/>
              <a:t>.)</a:t>
            </a:r>
          </a:p>
          <a:p>
            <a:r>
              <a:rPr lang="pl-PL" sz="2400" dirty="0"/>
              <a:t>p</a:t>
            </a:r>
            <a:r>
              <a:rPr lang="pl-PL" sz="2400" dirty="0" smtClean="0"/>
              <a:t>raca zarządzających zakładem pracy oraz kierowników jednostek organizacyjnych</a:t>
            </a:r>
          </a:p>
          <a:p>
            <a:pPr marL="109728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(art</a:t>
            </a:r>
            <a:r>
              <a:rPr lang="pl-PL" sz="2400" dirty="0"/>
              <a:t>. 151</a:t>
            </a:r>
            <a:r>
              <a:rPr lang="pl-PL" sz="2400" baseline="30000" dirty="0"/>
              <a:t>4</a:t>
            </a:r>
            <a:r>
              <a:rPr lang="pl-PL" sz="2400" dirty="0"/>
              <a:t>. </a:t>
            </a:r>
            <a:r>
              <a:rPr lang="pl-PL" sz="2400" dirty="0" smtClean="0"/>
              <a:t>§1-2 </a:t>
            </a:r>
            <a:r>
              <a:rPr lang="pl-PL" sz="2400" dirty="0" err="1" smtClean="0"/>
              <a:t>k.p</a:t>
            </a:r>
            <a:r>
              <a:rPr lang="pl-PL" sz="2400" dirty="0" smtClean="0"/>
              <a:t>.)</a:t>
            </a:r>
          </a:p>
          <a:p>
            <a:r>
              <a:rPr lang="pl-PL" sz="2400" dirty="0" smtClean="0"/>
              <a:t>czas dyżuru bez wykonywania pracy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55794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400" b="1" dirty="0" smtClean="0"/>
              <a:t>ZAKAZ PRACY W GODZINACH NADLICZBOWYCH</a:t>
            </a:r>
          </a:p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>
              <a:buNone/>
            </a:pPr>
            <a:r>
              <a:rPr lang="pl-PL" sz="2400" b="1" dirty="0" smtClean="0"/>
              <a:t>BEZWZGLĘDNY                             </a:t>
            </a:r>
          </a:p>
          <a:p>
            <a:pPr marL="109728" indent="0">
              <a:buNone/>
            </a:pPr>
            <a:r>
              <a:rPr lang="pl-PL" sz="2400" dirty="0" smtClean="0"/>
              <a:t>Kobiety ciężarne</a:t>
            </a:r>
          </a:p>
          <a:p>
            <a:pPr marL="109728" indent="0">
              <a:buNone/>
            </a:pPr>
            <a:r>
              <a:rPr lang="pl-PL" sz="2400" dirty="0" smtClean="0"/>
              <a:t>Szkodliwe warunki pracy</a:t>
            </a:r>
          </a:p>
          <a:p>
            <a:pPr marL="109728" indent="0">
              <a:buNone/>
            </a:pPr>
            <a:r>
              <a:rPr lang="pl-PL" sz="2400" dirty="0"/>
              <a:t>Pracownicy młodociani</a:t>
            </a:r>
            <a:endParaRPr lang="pl-PL" sz="2400" dirty="0" smtClean="0"/>
          </a:p>
          <a:p>
            <a:pPr marL="109728" indent="0">
              <a:buNone/>
            </a:pPr>
            <a:r>
              <a:rPr lang="pl-PL" sz="2400" dirty="0" smtClean="0"/>
              <a:t>Pracownicy niepełnosprawni             </a:t>
            </a:r>
            <a:r>
              <a:rPr lang="pl-PL" sz="2400" b="1" dirty="0" smtClean="0"/>
              <a:t>WZGLĘDNY</a:t>
            </a:r>
          </a:p>
          <a:p>
            <a:pPr marL="109728" indent="0" algn="r">
              <a:buNone/>
            </a:pPr>
            <a:r>
              <a:rPr lang="pl-PL" sz="2400" dirty="0" smtClean="0"/>
              <a:t>Rodzice dzieci do lat 4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1916832"/>
            <a:ext cx="230425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29619" y="1916832"/>
            <a:ext cx="2462661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9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2400" b="1" dirty="0" smtClean="0"/>
              <a:t>LIMIT GODZIN NADLICZBOWYCH</a:t>
            </a:r>
          </a:p>
          <a:p>
            <a:pPr marL="109728" indent="0" algn="ctr">
              <a:buNone/>
            </a:pPr>
            <a:endParaRPr lang="pl-PL" sz="2400" dirty="0" smtClean="0"/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r>
              <a:rPr lang="pl-PL" sz="2400" dirty="0" smtClean="0"/>
              <a:t>DOBOWY</a:t>
            </a:r>
          </a:p>
          <a:p>
            <a:pPr marL="109728" indent="0">
              <a:buNone/>
            </a:pPr>
            <a:r>
              <a:rPr lang="pl-PL" sz="2400" b="1" dirty="0" smtClean="0"/>
              <a:t>   					</a:t>
            </a:r>
            <a:r>
              <a:rPr lang="pl-PL" sz="2400" dirty="0" smtClean="0"/>
              <a:t>ROCZNY </a:t>
            </a:r>
          </a:p>
          <a:p>
            <a:pPr marL="109728" indent="0">
              <a:buNone/>
            </a:pPr>
            <a:endParaRPr lang="pl-PL" sz="2400" dirty="0" smtClean="0"/>
          </a:p>
          <a:p>
            <a:pPr marL="109728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		</a:t>
            </a:r>
          </a:p>
          <a:p>
            <a:pPr marL="109728" indent="0">
              <a:buNone/>
            </a:pPr>
            <a:r>
              <a:rPr lang="pl-PL" sz="2400" dirty="0" smtClean="0"/>
              <a:t>                       KODEKSOWY</a:t>
            </a:r>
          </a:p>
          <a:p>
            <a:pPr marL="109728" indent="0" algn="r">
              <a:buNone/>
            </a:pPr>
            <a:endParaRPr lang="pl-PL" sz="2400" dirty="0"/>
          </a:p>
          <a:p>
            <a:pPr marL="109728" indent="0" algn="r">
              <a:buNone/>
            </a:pPr>
            <a:r>
              <a:rPr lang="pl-PL" sz="2400" dirty="0" smtClean="0"/>
              <a:t>POWIĘKSZONY</a:t>
            </a:r>
          </a:p>
          <a:p>
            <a:pPr marL="109728" indent="0" algn="r">
              <a:buNone/>
            </a:pPr>
            <a:r>
              <a:rPr lang="pl-PL" sz="2400" b="1" i="1" dirty="0" smtClean="0"/>
              <a:t>(do ilu max?)</a:t>
            </a:r>
            <a:endParaRPr lang="pl-PL" sz="2400" b="1" i="1" dirty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475656" y="2276872"/>
            <a:ext cx="302433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276872"/>
            <a:ext cx="144016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4427984" y="3645024"/>
            <a:ext cx="129614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5652120" y="3645024"/>
            <a:ext cx="1584176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2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2400" b="1" dirty="0" smtClean="0"/>
              <a:t>LIMIT GODZIN NADLICZBOWYCH</a:t>
            </a:r>
          </a:p>
          <a:p>
            <a:pPr marL="109728" indent="0" algn="ctr">
              <a:buNone/>
            </a:pPr>
            <a:endParaRPr lang="pl-PL" sz="2400" dirty="0" smtClean="0"/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r>
              <a:rPr lang="pl-PL" sz="2400" i="1" dirty="0" smtClean="0"/>
              <a:t>Który „typ” godzin nadliczbowych jest limitowany                  ( wynikające ze szczególnych potrzeb czy wynikające z sytuacji nadzwyczajnych?)</a:t>
            </a:r>
          </a:p>
          <a:p>
            <a:pPr marL="109728" indent="0">
              <a:buNone/>
            </a:pPr>
            <a:r>
              <a:rPr lang="pl-PL" sz="2400" b="1" dirty="0" smtClean="0"/>
              <a:t>   					</a:t>
            </a: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3422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sz="4000" b="1" dirty="0" smtClean="0"/>
              <a:t>Czas pracy – pojęcie</a:t>
            </a:r>
          </a:p>
          <a:p>
            <a:pPr marL="109728" indent="0">
              <a:buNone/>
            </a:pPr>
            <a:endParaRPr lang="pl-PL" sz="4000" b="1" dirty="0"/>
          </a:p>
          <a:p>
            <a:pPr algn="r"/>
            <a:r>
              <a:rPr lang="pl-PL" sz="4000" dirty="0" smtClean="0"/>
              <a:t>teren zakładu pracy</a:t>
            </a:r>
          </a:p>
          <a:p>
            <a:pPr algn="r"/>
            <a:r>
              <a:rPr lang="pl-PL" sz="4000" dirty="0"/>
              <a:t>i</a:t>
            </a:r>
            <a:r>
              <a:rPr lang="pl-PL" sz="4000" dirty="0" smtClean="0"/>
              <a:t>nne wyznaczone miejsce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2691013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4000" dirty="0" smtClean="0"/>
              <a:t>ROZLICZANIE CZASU PRACY</a:t>
            </a:r>
          </a:p>
          <a:p>
            <a:pPr marL="109728" indent="0" algn="ctr">
              <a:buNone/>
            </a:pPr>
            <a:r>
              <a:rPr lang="pl-PL" sz="2400" b="1" dirty="0" smtClean="0"/>
              <a:t>				</a:t>
            </a: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3422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2400" b="1" dirty="0" smtClean="0"/>
              <a:t>REKOMPENSOWANIE GODZIN NADLICZBOWYCH</a:t>
            </a:r>
          </a:p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>
              <a:buNone/>
            </a:pPr>
            <a:r>
              <a:rPr lang="pl-PL" sz="2400" dirty="0" smtClean="0"/>
              <a:t>FORMA PIENIĘŻNA</a:t>
            </a:r>
          </a:p>
          <a:p>
            <a:pPr marL="109728" indent="0">
              <a:buNone/>
            </a:pPr>
            <a:r>
              <a:rPr lang="pl-PL" sz="2400" b="1" dirty="0" smtClean="0"/>
              <a:t>(Art</a:t>
            </a:r>
            <a:r>
              <a:rPr lang="pl-PL" sz="2400" b="1" dirty="0"/>
              <a:t>. 151</a:t>
            </a:r>
            <a:r>
              <a:rPr lang="pl-PL" sz="2400" b="1" baseline="30000" dirty="0"/>
              <a:t>1</a:t>
            </a:r>
            <a:r>
              <a:rPr lang="pl-PL" sz="2400" b="1" dirty="0"/>
              <a:t>.</a:t>
            </a:r>
            <a:r>
              <a:rPr lang="pl-PL" sz="2400" dirty="0"/>
              <a:t> </a:t>
            </a:r>
            <a:r>
              <a:rPr lang="pl-PL" sz="2400" dirty="0" smtClean="0"/>
              <a:t>§ 1 – 4)</a:t>
            </a:r>
          </a:p>
          <a:p>
            <a:pPr marL="109728" indent="0" algn="ctr">
              <a:buNone/>
            </a:pPr>
            <a:endParaRPr lang="pl-PL" sz="2400" dirty="0"/>
          </a:p>
          <a:p>
            <a:pPr marL="109728" indent="0" algn="r">
              <a:buNone/>
            </a:pPr>
            <a:r>
              <a:rPr lang="pl-PL" sz="2400" dirty="0" smtClean="0"/>
              <a:t>FORMA NIEPIENIĘŻNA</a:t>
            </a:r>
          </a:p>
          <a:p>
            <a:pPr marL="109728" indent="0" algn="r">
              <a:buNone/>
            </a:pPr>
            <a:r>
              <a:rPr lang="pl-PL" sz="2400" b="1" dirty="0" smtClean="0"/>
              <a:t>(Art</a:t>
            </a:r>
            <a:r>
              <a:rPr lang="pl-PL" sz="2400" b="1" dirty="0"/>
              <a:t>. 151</a:t>
            </a:r>
            <a:r>
              <a:rPr lang="pl-PL" sz="2400" b="1" baseline="30000" dirty="0"/>
              <a:t>2</a:t>
            </a:r>
            <a:r>
              <a:rPr lang="pl-PL" sz="2400" b="1" dirty="0"/>
              <a:t>.</a:t>
            </a:r>
            <a:r>
              <a:rPr lang="pl-PL" sz="2400" dirty="0"/>
              <a:t> § </a:t>
            </a:r>
            <a:r>
              <a:rPr lang="pl-PL" sz="2400" dirty="0" smtClean="0"/>
              <a:t>1-3,</a:t>
            </a:r>
            <a:r>
              <a:rPr lang="pl-PL" sz="2400" b="1" dirty="0"/>
              <a:t> Art. 151</a:t>
            </a:r>
            <a:r>
              <a:rPr lang="pl-PL" sz="2400" b="1" baseline="30000" dirty="0"/>
              <a:t>3</a:t>
            </a:r>
            <a:r>
              <a:rPr lang="pl-PL" sz="2400" b="1" dirty="0"/>
              <a:t>.</a:t>
            </a:r>
            <a:r>
              <a:rPr lang="pl-PL" sz="2400" dirty="0"/>
              <a:t> </a:t>
            </a:r>
            <a:r>
              <a:rPr lang="pl-PL" sz="2400" dirty="0" smtClean="0"/>
              <a:t>)</a:t>
            </a:r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95736" y="2276872"/>
            <a:ext cx="2448272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276872"/>
            <a:ext cx="1944216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3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sz="2400" dirty="0" smtClean="0"/>
          </a:p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r>
              <a:rPr lang="pl-PL" sz="2400" b="1" dirty="0" smtClean="0"/>
              <a:t>CZAS PRACY</a:t>
            </a:r>
          </a:p>
          <a:p>
            <a:pPr marL="109728" indent="0" algn="ctr">
              <a:buNone/>
            </a:pPr>
            <a:r>
              <a:rPr lang="pl-PL" sz="2400" b="1" dirty="0" smtClean="0"/>
              <a:t>A</a:t>
            </a:r>
          </a:p>
          <a:p>
            <a:pPr marL="109728" indent="0" algn="ctr">
              <a:buNone/>
            </a:pPr>
            <a:r>
              <a:rPr lang="pl-PL" sz="2400" b="1" dirty="0" smtClean="0"/>
              <a:t>DYŻUR (</a:t>
            </a:r>
            <a:r>
              <a:rPr lang="pl-PL" sz="2400" b="1" dirty="0"/>
              <a:t>Art. </a:t>
            </a:r>
            <a:r>
              <a:rPr lang="pl-PL" sz="2400" b="1" dirty="0" smtClean="0"/>
              <a:t>151</a:t>
            </a:r>
            <a:r>
              <a:rPr lang="pl-PL" sz="2400" b="1" baseline="30000" dirty="0" smtClean="0"/>
              <a:t>5</a:t>
            </a:r>
            <a:r>
              <a:rPr lang="pl-PL" sz="2400" b="1" dirty="0"/>
              <a:t> § </a:t>
            </a:r>
            <a:r>
              <a:rPr lang="pl-PL" sz="2400" b="1" dirty="0" smtClean="0"/>
              <a:t>1-4)</a:t>
            </a:r>
          </a:p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 algn="ctr">
              <a:buNone/>
            </a:pPr>
            <a:r>
              <a:rPr lang="pl-PL" sz="2400" dirty="0" smtClean="0"/>
              <a:t>„DOMOWY”                          „W MIEJSCU PRACY”</a:t>
            </a:r>
          </a:p>
          <a:p>
            <a:pPr marL="109728" indent="0" algn="ctr">
              <a:buNone/>
            </a:pPr>
            <a:endParaRPr lang="pl-PL" sz="2400" dirty="0" smtClean="0"/>
          </a:p>
          <a:p>
            <a:pPr marL="109728" indent="0" algn="ctr">
              <a:buNone/>
            </a:pPr>
            <a:r>
              <a:rPr lang="pl-PL" sz="2400" i="1" dirty="0" smtClean="0"/>
              <a:t>Kiedy  dyżur  jest zaliczany do czasu pracy?</a:t>
            </a:r>
          </a:p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3501008"/>
            <a:ext cx="25202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501008"/>
            <a:ext cx="201622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62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r>
              <a:rPr lang="pl-PL" sz="2400" b="1" dirty="0" smtClean="0"/>
              <a:t>PRACA W PORZE NOCNEJ</a:t>
            </a:r>
          </a:p>
          <a:p>
            <a:endParaRPr lang="pl-PL" sz="2400" b="1" dirty="0"/>
          </a:p>
          <a:p>
            <a:r>
              <a:rPr lang="pl-PL" sz="2400" dirty="0" smtClean="0"/>
              <a:t>PRACOWNIK PRACUJĄCY W PORZE NOCNEJ</a:t>
            </a:r>
          </a:p>
          <a:p>
            <a:r>
              <a:rPr lang="pl-PL" sz="2400" dirty="0" smtClean="0">
                <a:solidFill>
                  <a:srgbClr val="C00000"/>
                </a:solidFill>
              </a:rPr>
              <a:t>PRACOWNIK „PRACUJĄCY W NOCY”</a:t>
            </a:r>
          </a:p>
          <a:p>
            <a:r>
              <a:rPr lang="pl-PL" sz="2400" dirty="0">
                <a:solidFill>
                  <a:srgbClr val="7030A0"/>
                </a:solidFill>
              </a:rPr>
              <a:t>PRACOWNIK „PRACUJĄCY W NOCY</a:t>
            </a:r>
            <a:r>
              <a:rPr lang="pl-PL" sz="2400" dirty="0" smtClean="0">
                <a:solidFill>
                  <a:srgbClr val="7030A0"/>
                </a:solidFill>
              </a:rPr>
              <a:t>”, KTÓRY</a:t>
            </a:r>
            <a:endParaRPr lang="pl-PL" sz="2400" dirty="0">
              <a:solidFill>
                <a:srgbClr val="7030A0"/>
              </a:solidFill>
            </a:endParaRPr>
          </a:p>
          <a:p>
            <a:pPr marL="109728" indent="0">
              <a:buNone/>
            </a:pPr>
            <a:r>
              <a:rPr lang="pl-PL" sz="2400" dirty="0" smtClean="0">
                <a:solidFill>
                  <a:srgbClr val="7030A0"/>
                </a:solidFill>
              </a:rPr>
              <a:t>WYKONUJE PRACE SZCZEGÓLNIE NIEBEZPIECZNE</a:t>
            </a:r>
          </a:p>
          <a:p>
            <a:pPr marL="109728" indent="0">
              <a:buNone/>
            </a:pPr>
            <a:r>
              <a:rPr lang="pl-PL" sz="2400" dirty="0" smtClean="0">
                <a:solidFill>
                  <a:srgbClr val="7030A0"/>
                </a:solidFill>
              </a:rPr>
              <a:t>ALBO ZWIĄZANE Z DUŻYM WYSIŁKIEM FIZYCZNYM LUB UMYSŁOWYM</a:t>
            </a:r>
            <a:r>
              <a:rPr lang="pl-PL" sz="2400" dirty="0" smtClean="0"/>
              <a:t>.</a:t>
            </a:r>
            <a:endParaRPr lang="pl-PL" sz="2400" dirty="0"/>
          </a:p>
          <a:p>
            <a:pPr algn="r"/>
            <a:r>
              <a:rPr lang="pl-PL" sz="2400" i="1" dirty="0" smtClean="0"/>
              <a:t>Jaka jest różnica?</a:t>
            </a:r>
          </a:p>
          <a:p>
            <a:pPr algn="r"/>
            <a:r>
              <a:rPr lang="pl-PL" sz="2400" i="1" dirty="0" smtClean="0"/>
              <a:t>Któremu z nich należy się                                           dodatek za pracę w porze nocnej?</a:t>
            </a:r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0780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r>
              <a:rPr lang="pl-PL" sz="2400" b="1" dirty="0" smtClean="0"/>
              <a:t>PRACA W NIEDZIELE I ŚWIĘTA</a:t>
            </a:r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>
              <a:buNone/>
            </a:pPr>
            <a:endParaRPr lang="pl-PL" sz="2400" b="1" dirty="0"/>
          </a:p>
          <a:p>
            <a:pPr marL="109728" indent="0">
              <a:buNone/>
            </a:pPr>
            <a:r>
              <a:rPr lang="pl-PL" sz="2400" b="1" dirty="0" smtClean="0"/>
              <a:t>DOZOWOLONA  WYJĄTKOWO</a:t>
            </a:r>
          </a:p>
          <a:p>
            <a:pPr marL="109728" indent="0">
              <a:buNone/>
            </a:pPr>
            <a:r>
              <a:rPr lang="pl-PL" sz="2400" dirty="0" smtClean="0"/>
              <a:t>(Art</a:t>
            </a:r>
            <a:r>
              <a:rPr lang="pl-PL" sz="2400" dirty="0"/>
              <a:t>. </a:t>
            </a:r>
            <a:r>
              <a:rPr lang="pl-PL" sz="2400" dirty="0" smtClean="0"/>
              <a:t>151</a:t>
            </a:r>
            <a:r>
              <a:rPr lang="pl-PL" sz="2400" baseline="30000" dirty="0" smtClean="0"/>
              <a:t>9a</a:t>
            </a:r>
            <a:r>
              <a:rPr lang="pl-PL" sz="2400" dirty="0" smtClean="0"/>
              <a:t> § 3, </a:t>
            </a:r>
            <a:r>
              <a:rPr lang="pl-PL" sz="2400" dirty="0"/>
              <a:t>Art. 151</a:t>
            </a:r>
            <a:r>
              <a:rPr lang="pl-PL" sz="2400" baseline="30000" dirty="0"/>
              <a:t>10</a:t>
            </a:r>
            <a:r>
              <a:rPr lang="pl-PL" sz="2400" dirty="0" smtClean="0"/>
              <a:t> )       </a:t>
            </a:r>
          </a:p>
          <a:p>
            <a:pPr marL="109728" indent="0">
              <a:buNone/>
            </a:pPr>
            <a:endParaRPr lang="pl-PL" sz="2400" b="1" dirty="0"/>
          </a:p>
          <a:p>
            <a:pPr marL="109728" indent="0" algn="r">
              <a:buNone/>
            </a:pPr>
            <a:r>
              <a:rPr lang="pl-PL" sz="2400" b="1" dirty="0" smtClean="0"/>
              <a:t>ZAKAZANA  </a:t>
            </a:r>
          </a:p>
          <a:p>
            <a:pPr marL="109728" indent="0" algn="r">
              <a:buNone/>
            </a:pPr>
            <a:r>
              <a:rPr lang="pl-PL" sz="2400" dirty="0" smtClean="0"/>
              <a:t>(Art</a:t>
            </a:r>
            <a:r>
              <a:rPr lang="pl-PL" sz="2400" dirty="0"/>
              <a:t>. </a:t>
            </a:r>
            <a:r>
              <a:rPr lang="pl-PL" sz="2400" dirty="0" smtClean="0"/>
              <a:t>151</a:t>
            </a:r>
            <a:r>
              <a:rPr lang="pl-PL" sz="2400" baseline="30000" dirty="0" smtClean="0"/>
              <a:t>9a</a:t>
            </a:r>
            <a:r>
              <a:rPr lang="pl-PL" sz="2400" baseline="30000" dirty="0"/>
              <a:t> </a:t>
            </a:r>
            <a:r>
              <a:rPr lang="pl-PL" sz="2400" dirty="0" smtClean="0"/>
              <a:t>§ 1-2)</a:t>
            </a:r>
            <a:endParaRPr lang="pl-PL" sz="2400" dirty="0"/>
          </a:p>
          <a:p>
            <a:pPr marL="109728" indent="0" algn="ctr">
              <a:buNone/>
            </a:pP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204864"/>
            <a:ext cx="208823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204864"/>
            <a:ext cx="3096344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1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400" b="1" dirty="0" smtClean="0"/>
          </a:p>
          <a:p>
            <a:pPr marL="109728" indent="0" algn="ctr">
              <a:buNone/>
            </a:pPr>
            <a:r>
              <a:rPr lang="pl-PL" sz="2400" b="1" dirty="0" smtClean="0"/>
              <a:t>REKOMPENSATA PRACY</a:t>
            </a:r>
          </a:p>
          <a:p>
            <a:pPr marL="109728" indent="0" algn="ctr">
              <a:buNone/>
            </a:pPr>
            <a:endParaRPr lang="pl-PL" sz="2400" b="1" dirty="0"/>
          </a:p>
          <a:p>
            <a:pPr marL="109728" indent="0">
              <a:buNone/>
            </a:pPr>
            <a:endParaRPr lang="pl-PL" sz="2400" b="1" dirty="0"/>
          </a:p>
          <a:p>
            <a:pPr marL="109728" indent="0">
              <a:buNone/>
            </a:pPr>
            <a:endParaRPr lang="pl-PL" sz="2400" b="1" dirty="0"/>
          </a:p>
          <a:p>
            <a:pPr marL="109728" indent="0">
              <a:buNone/>
            </a:pPr>
            <a:r>
              <a:rPr lang="pl-PL" sz="2400" b="1" dirty="0" smtClean="0"/>
              <a:t>   W NIEDZIELĘ</a:t>
            </a:r>
          </a:p>
          <a:p>
            <a:pPr marL="109728" indent="0">
              <a:buNone/>
            </a:pPr>
            <a:r>
              <a:rPr lang="pl-PL" sz="2400" dirty="0" smtClean="0"/>
              <a:t>(Art</a:t>
            </a:r>
            <a:r>
              <a:rPr lang="pl-PL" sz="2400" dirty="0"/>
              <a:t>. 151</a:t>
            </a:r>
            <a:r>
              <a:rPr lang="pl-PL" sz="2400" baseline="30000" dirty="0"/>
              <a:t>11</a:t>
            </a:r>
            <a:r>
              <a:rPr lang="pl-PL" sz="2400" dirty="0"/>
              <a:t>. § 1</a:t>
            </a:r>
            <a:r>
              <a:rPr lang="pl-PL" sz="2400" dirty="0" smtClean="0"/>
              <a:t>. pkt 1</a:t>
            </a:r>
          </a:p>
          <a:p>
            <a:pPr marL="109728" indent="0">
              <a:buNone/>
            </a:pPr>
            <a:r>
              <a:rPr lang="pl-PL" sz="2400" dirty="0"/>
              <a:t>Art. 151</a:t>
            </a:r>
            <a:r>
              <a:rPr lang="pl-PL" sz="2400" baseline="30000" dirty="0"/>
              <a:t>11</a:t>
            </a:r>
            <a:r>
              <a:rPr lang="pl-PL" sz="2400" dirty="0"/>
              <a:t>. § </a:t>
            </a:r>
            <a:r>
              <a:rPr lang="pl-PL" sz="2400" dirty="0" smtClean="0"/>
              <a:t>2)                                     </a:t>
            </a:r>
            <a:r>
              <a:rPr lang="pl-PL" sz="2400" b="1" dirty="0" smtClean="0"/>
              <a:t>W ŚWIĘTO</a:t>
            </a:r>
          </a:p>
          <a:p>
            <a:pPr marL="109728" indent="0" algn="r">
              <a:buNone/>
            </a:pPr>
            <a:r>
              <a:rPr lang="pl-PL" sz="2400" dirty="0"/>
              <a:t>(Art. 151</a:t>
            </a:r>
            <a:r>
              <a:rPr lang="pl-PL" sz="2400" baseline="30000" dirty="0"/>
              <a:t>11</a:t>
            </a:r>
            <a:r>
              <a:rPr lang="pl-PL" sz="2400" dirty="0"/>
              <a:t>. § 1. pkt </a:t>
            </a:r>
            <a:r>
              <a:rPr lang="pl-PL" sz="2400" dirty="0" smtClean="0"/>
              <a:t>2</a:t>
            </a:r>
            <a:endParaRPr lang="pl-PL" sz="2400" dirty="0"/>
          </a:p>
          <a:p>
            <a:pPr marL="109728" indent="0" algn="r">
              <a:buNone/>
            </a:pPr>
            <a:r>
              <a:rPr lang="pl-PL" sz="2400" dirty="0"/>
              <a:t>Art. 151</a:t>
            </a:r>
            <a:r>
              <a:rPr lang="pl-PL" sz="2400" baseline="30000" dirty="0"/>
              <a:t>11</a:t>
            </a:r>
            <a:r>
              <a:rPr lang="pl-PL" sz="2400" dirty="0"/>
              <a:t>. § </a:t>
            </a:r>
            <a:r>
              <a:rPr lang="pl-PL" sz="2400" dirty="0" smtClean="0"/>
              <a:t>3)</a:t>
            </a:r>
            <a:endParaRPr lang="pl-PL" sz="2400" dirty="0"/>
          </a:p>
          <a:p>
            <a:pPr marL="109728" indent="0">
              <a:buNone/>
            </a:pPr>
            <a:endParaRPr lang="pl-PL" sz="2400" dirty="0" smtClean="0"/>
          </a:p>
          <a:p>
            <a:pPr marL="109728" indent="0">
              <a:buNone/>
            </a:pPr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2204864"/>
            <a:ext cx="237626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204864"/>
            <a:ext cx="3096344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08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4000" b="1" dirty="0" smtClean="0"/>
          </a:p>
          <a:p>
            <a:r>
              <a:rPr lang="pl-PL" sz="4000" b="1" i="1" dirty="0" smtClean="0"/>
              <a:t>Jakie okresy niewykonywania pracy  są wliczane do czasu pracy?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74946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4000" b="1" dirty="0" smtClean="0"/>
          </a:p>
          <a:p>
            <a:r>
              <a:rPr lang="pl-PL" sz="4000" b="1" i="1" dirty="0" smtClean="0"/>
              <a:t>Czego nie wlicza się do czasu pracy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63017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4000" b="1" dirty="0" smtClean="0"/>
          </a:p>
          <a:p>
            <a:pPr marL="109728" indent="0">
              <a:buNone/>
            </a:pPr>
            <a:endParaRPr lang="pl-PL" sz="4000" b="1" dirty="0" smtClean="0"/>
          </a:p>
          <a:p>
            <a:r>
              <a:rPr lang="pl-PL" sz="4000" b="1" dirty="0" smtClean="0"/>
              <a:t>Podróż służbowa a czas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307567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pl-PL" sz="4000" b="1" dirty="0" smtClean="0"/>
          </a:p>
          <a:p>
            <a:pPr marL="109728" indent="0" algn="ctr">
              <a:buNone/>
            </a:pPr>
            <a:r>
              <a:rPr lang="pl-PL" sz="4000" b="1" dirty="0"/>
              <a:t>Art. 77</a:t>
            </a:r>
            <a:r>
              <a:rPr lang="pl-PL" sz="4000" b="1" baseline="30000" dirty="0"/>
              <a:t>5</a:t>
            </a:r>
            <a:r>
              <a:rPr lang="pl-PL" sz="4000" b="1" dirty="0"/>
              <a:t>. </a:t>
            </a:r>
            <a:r>
              <a:rPr lang="pl-PL" sz="4000" b="1" dirty="0" smtClean="0"/>
              <a:t>§ </a:t>
            </a:r>
            <a:r>
              <a:rPr lang="pl-PL" sz="4000" b="1" dirty="0"/>
              <a:t>1. </a:t>
            </a:r>
            <a:r>
              <a:rPr lang="pl-PL" sz="4000" b="1" dirty="0" smtClean="0"/>
              <a:t>K.P.</a:t>
            </a:r>
          </a:p>
          <a:p>
            <a:pPr marL="109728" indent="0">
              <a:buNone/>
            </a:pPr>
            <a:r>
              <a:rPr lang="pl-PL" sz="4000" dirty="0" smtClean="0"/>
              <a:t>Pracownikowi </a:t>
            </a:r>
          </a:p>
          <a:p>
            <a:pPr marL="109728" indent="0">
              <a:buNone/>
            </a:pPr>
            <a:r>
              <a:rPr lang="pl-PL" sz="4000" dirty="0" smtClean="0">
                <a:solidFill>
                  <a:srgbClr val="FF0000"/>
                </a:solidFill>
              </a:rPr>
              <a:t>wykonującemu </a:t>
            </a:r>
            <a:r>
              <a:rPr lang="pl-PL" sz="4000" u="sng" dirty="0">
                <a:solidFill>
                  <a:srgbClr val="FF0000"/>
                </a:solidFill>
              </a:rPr>
              <a:t>na polecenie </a:t>
            </a:r>
            <a:r>
              <a:rPr lang="pl-PL" sz="4000" dirty="0">
                <a:solidFill>
                  <a:srgbClr val="FF0000"/>
                </a:solidFill>
              </a:rPr>
              <a:t>pracodawcy zadanie służbowe </a:t>
            </a:r>
            <a:endParaRPr lang="pl-PL" sz="40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pl-PL" sz="4000" u="sng" dirty="0" smtClean="0">
                <a:solidFill>
                  <a:srgbClr val="7030A0"/>
                </a:solidFill>
              </a:rPr>
              <a:t>poza </a:t>
            </a:r>
            <a:r>
              <a:rPr lang="pl-PL" sz="4000" u="sng" dirty="0">
                <a:solidFill>
                  <a:srgbClr val="7030A0"/>
                </a:solidFill>
              </a:rPr>
              <a:t>miejscowością</a:t>
            </a:r>
            <a:r>
              <a:rPr lang="pl-PL" sz="4000" dirty="0">
                <a:solidFill>
                  <a:srgbClr val="7030A0"/>
                </a:solidFill>
              </a:rPr>
              <a:t>, w której znajduje się </a:t>
            </a:r>
            <a:r>
              <a:rPr lang="pl-PL" sz="4000" u="sng" dirty="0">
                <a:solidFill>
                  <a:srgbClr val="7030A0"/>
                </a:solidFill>
              </a:rPr>
              <a:t>siedziba pracodawcy</a:t>
            </a:r>
            <a:r>
              <a:rPr lang="pl-PL" sz="4000" dirty="0"/>
              <a:t>, lub </a:t>
            </a:r>
            <a:endParaRPr lang="pl-PL" sz="4000" dirty="0" smtClean="0"/>
          </a:p>
          <a:p>
            <a:pPr marL="109728" indent="0">
              <a:buNone/>
            </a:pPr>
            <a:r>
              <a:rPr lang="pl-PL" sz="4000" dirty="0" smtClean="0">
                <a:solidFill>
                  <a:srgbClr val="00B050"/>
                </a:solidFill>
              </a:rPr>
              <a:t>poza </a:t>
            </a:r>
            <a:r>
              <a:rPr lang="pl-PL" sz="4000" u="sng" dirty="0">
                <a:solidFill>
                  <a:srgbClr val="00B050"/>
                </a:solidFill>
              </a:rPr>
              <a:t>stałym miejscem pracy </a:t>
            </a:r>
            <a:endParaRPr lang="pl-PL" sz="4000" u="sng" dirty="0" smtClean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pl-PL" sz="4000" dirty="0" smtClean="0"/>
              <a:t>przysługują </a:t>
            </a:r>
            <a:r>
              <a:rPr lang="pl-PL" sz="4000" dirty="0"/>
              <a:t>należności na pokrycie kosztów związanych z podróżą służbową.</a:t>
            </a:r>
          </a:p>
          <a:p>
            <a:pPr marL="109728" indent="0">
              <a:buNone/>
            </a:pPr>
            <a:endParaRPr lang="pl-PL" sz="40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Czas pracy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77444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</TotalTime>
  <Words>1553</Words>
  <Application>Microsoft Office PowerPoint</Application>
  <PresentationFormat>Pokaz na ekranie (4:3)</PresentationFormat>
  <Paragraphs>442</Paragraphs>
  <Slides>55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6" baseType="lpstr">
      <vt:lpstr>Hol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CZAS PRACY</dc:title>
  <dc:creator>Jacek</dc:creator>
  <cp:lastModifiedBy>Jacek Borowicz</cp:lastModifiedBy>
  <cp:revision>38</cp:revision>
  <dcterms:created xsi:type="dcterms:W3CDTF">2014-01-03T19:23:14Z</dcterms:created>
  <dcterms:modified xsi:type="dcterms:W3CDTF">2017-06-05T13:47:12Z</dcterms:modified>
</cp:coreProperties>
</file>