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256" r:id="rId3"/>
    <p:sldId id="258" r:id="rId4"/>
    <p:sldId id="259" r:id="rId5"/>
    <p:sldId id="260" r:id="rId6"/>
    <p:sldId id="263" r:id="rId7"/>
    <p:sldId id="264" r:id="rId8"/>
    <p:sldId id="265" r:id="rId9"/>
    <p:sldId id="266" r:id="rId10"/>
    <p:sldId id="261" r:id="rId11"/>
    <p:sldId id="268" r:id="rId12"/>
    <p:sldId id="269" r:id="rId13"/>
    <p:sldId id="267" r:id="rId14"/>
    <p:sldId id="271" r:id="rId15"/>
    <p:sldId id="272" r:id="rId16"/>
    <p:sldId id="273" r:id="rId17"/>
    <p:sldId id="274" r:id="rId18"/>
    <p:sldId id="275" r:id="rId19"/>
    <p:sldId id="262" r:id="rId20"/>
    <p:sldId id="270" r:id="rId21"/>
    <p:sldId id="276" r:id="rId22"/>
    <p:sldId id="278" r:id="rId23"/>
    <p:sldId id="279" r:id="rId24"/>
    <p:sldId id="280" r:id="rId25"/>
    <p:sldId id="292"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15" autoAdjust="0"/>
  </p:normalViewPr>
  <p:slideViewPr>
    <p:cSldViewPr snapToGrid="0">
      <p:cViewPr varScale="1">
        <p:scale>
          <a:sx n="62" d="100"/>
          <a:sy n="62" d="100"/>
        </p:scale>
        <p:origin x="8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C6474-950F-417B-951B-969ABF7569F1}" type="datetimeFigureOut">
              <a:rPr lang="pl-PL" smtClean="0"/>
              <a:t>2020-03-23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2828E-DAB1-4D64-A495-E9156648F5CA}" type="slidenum">
              <a:rPr lang="pl-PL" smtClean="0"/>
              <a:t>‹#›</a:t>
            </a:fld>
            <a:endParaRPr lang="pl-PL"/>
          </a:p>
        </p:txBody>
      </p:sp>
    </p:spTree>
    <p:extLst>
      <p:ext uri="{BB962C8B-B14F-4D97-AF65-F5344CB8AC3E}">
        <p14:creationId xmlns:p14="http://schemas.microsoft.com/office/powerpoint/2010/main" val="336001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a:p>
        </p:txBody>
      </p:sp>
    </p:spTree>
    <p:extLst>
      <p:ext uri="{BB962C8B-B14F-4D97-AF65-F5344CB8AC3E}">
        <p14:creationId xmlns:p14="http://schemas.microsoft.com/office/powerpoint/2010/main" val="149971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12</a:t>
            </a:fld>
            <a:endParaRPr lang="pl-PL"/>
          </a:p>
        </p:txBody>
      </p:sp>
    </p:spTree>
    <p:extLst>
      <p:ext uri="{BB962C8B-B14F-4D97-AF65-F5344CB8AC3E}">
        <p14:creationId xmlns:p14="http://schemas.microsoft.com/office/powerpoint/2010/main" val="2331631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13</a:t>
            </a:fld>
            <a:endParaRPr lang="pl-PL"/>
          </a:p>
        </p:txBody>
      </p:sp>
    </p:spTree>
    <p:extLst>
      <p:ext uri="{BB962C8B-B14F-4D97-AF65-F5344CB8AC3E}">
        <p14:creationId xmlns:p14="http://schemas.microsoft.com/office/powerpoint/2010/main" val="345981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14</a:t>
            </a:fld>
            <a:endParaRPr lang="pl-PL"/>
          </a:p>
        </p:txBody>
      </p:sp>
    </p:spTree>
    <p:extLst>
      <p:ext uri="{BB962C8B-B14F-4D97-AF65-F5344CB8AC3E}">
        <p14:creationId xmlns:p14="http://schemas.microsoft.com/office/powerpoint/2010/main" val="1971205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15</a:t>
            </a:fld>
            <a:endParaRPr lang="pl-PL"/>
          </a:p>
        </p:txBody>
      </p:sp>
    </p:spTree>
    <p:extLst>
      <p:ext uri="{BB962C8B-B14F-4D97-AF65-F5344CB8AC3E}">
        <p14:creationId xmlns:p14="http://schemas.microsoft.com/office/powerpoint/2010/main" val="3860872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16</a:t>
            </a:fld>
            <a:endParaRPr lang="pl-PL"/>
          </a:p>
        </p:txBody>
      </p:sp>
    </p:spTree>
    <p:extLst>
      <p:ext uri="{BB962C8B-B14F-4D97-AF65-F5344CB8AC3E}">
        <p14:creationId xmlns:p14="http://schemas.microsoft.com/office/powerpoint/2010/main" val="3637271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17</a:t>
            </a:fld>
            <a:endParaRPr lang="pl-PL"/>
          </a:p>
        </p:txBody>
      </p:sp>
    </p:spTree>
    <p:extLst>
      <p:ext uri="{BB962C8B-B14F-4D97-AF65-F5344CB8AC3E}">
        <p14:creationId xmlns:p14="http://schemas.microsoft.com/office/powerpoint/2010/main" val="382452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18</a:t>
            </a:fld>
            <a:endParaRPr lang="pl-PL"/>
          </a:p>
        </p:txBody>
      </p:sp>
    </p:spTree>
    <p:extLst>
      <p:ext uri="{BB962C8B-B14F-4D97-AF65-F5344CB8AC3E}">
        <p14:creationId xmlns:p14="http://schemas.microsoft.com/office/powerpoint/2010/main" val="890930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19</a:t>
            </a:fld>
            <a:endParaRPr lang="pl-PL"/>
          </a:p>
        </p:txBody>
      </p:sp>
    </p:spTree>
    <p:extLst>
      <p:ext uri="{BB962C8B-B14F-4D97-AF65-F5344CB8AC3E}">
        <p14:creationId xmlns:p14="http://schemas.microsoft.com/office/powerpoint/2010/main" val="1967928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20</a:t>
            </a:fld>
            <a:endParaRPr lang="pl-PL"/>
          </a:p>
        </p:txBody>
      </p:sp>
    </p:spTree>
    <p:extLst>
      <p:ext uri="{BB962C8B-B14F-4D97-AF65-F5344CB8AC3E}">
        <p14:creationId xmlns:p14="http://schemas.microsoft.com/office/powerpoint/2010/main" val="2372925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21</a:t>
            </a:fld>
            <a:endParaRPr lang="pl-PL"/>
          </a:p>
        </p:txBody>
      </p:sp>
    </p:spTree>
    <p:extLst>
      <p:ext uri="{BB962C8B-B14F-4D97-AF65-F5344CB8AC3E}">
        <p14:creationId xmlns:p14="http://schemas.microsoft.com/office/powerpoint/2010/main" val="1232437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a:p>
        </p:txBody>
      </p:sp>
    </p:spTree>
    <p:extLst>
      <p:ext uri="{BB962C8B-B14F-4D97-AF65-F5344CB8AC3E}">
        <p14:creationId xmlns:p14="http://schemas.microsoft.com/office/powerpoint/2010/main" val="567424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22</a:t>
            </a:fld>
            <a:endParaRPr lang="pl-PL"/>
          </a:p>
        </p:txBody>
      </p:sp>
    </p:spTree>
    <p:extLst>
      <p:ext uri="{BB962C8B-B14F-4D97-AF65-F5344CB8AC3E}">
        <p14:creationId xmlns:p14="http://schemas.microsoft.com/office/powerpoint/2010/main" val="2511995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23</a:t>
            </a:fld>
            <a:endParaRPr lang="pl-PL"/>
          </a:p>
        </p:txBody>
      </p:sp>
    </p:spTree>
    <p:extLst>
      <p:ext uri="{BB962C8B-B14F-4D97-AF65-F5344CB8AC3E}">
        <p14:creationId xmlns:p14="http://schemas.microsoft.com/office/powerpoint/2010/main" val="834294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24</a:t>
            </a:fld>
            <a:endParaRPr lang="pl-PL"/>
          </a:p>
        </p:txBody>
      </p:sp>
    </p:spTree>
    <p:extLst>
      <p:ext uri="{BB962C8B-B14F-4D97-AF65-F5344CB8AC3E}">
        <p14:creationId xmlns:p14="http://schemas.microsoft.com/office/powerpoint/2010/main" val="41349200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25</a:t>
            </a:fld>
            <a:endParaRPr lang="pl-PL"/>
          </a:p>
        </p:txBody>
      </p:sp>
    </p:spTree>
    <p:extLst>
      <p:ext uri="{BB962C8B-B14F-4D97-AF65-F5344CB8AC3E}">
        <p14:creationId xmlns:p14="http://schemas.microsoft.com/office/powerpoint/2010/main" val="2513167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26</a:t>
            </a:fld>
            <a:endParaRPr lang="pl-PL"/>
          </a:p>
        </p:txBody>
      </p:sp>
    </p:spTree>
    <p:extLst>
      <p:ext uri="{BB962C8B-B14F-4D97-AF65-F5344CB8AC3E}">
        <p14:creationId xmlns:p14="http://schemas.microsoft.com/office/powerpoint/2010/main" val="33443459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27</a:t>
            </a:fld>
            <a:endParaRPr lang="pl-PL"/>
          </a:p>
        </p:txBody>
      </p:sp>
    </p:spTree>
    <p:extLst>
      <p:ext uri="{BB962C8B-B14F-4D97-AF65-F5344CB8AC3E}">
        <p14:creationId xmlns:p14="http://schemas.microsoft.com/office/powerpoint/2010/main" val="14787918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28</a:t>
            </a:fld>
            <a:endParaRPr lang="pl-PL"/>
          </a:p>
        </p:txBody>
      </p:sp>
    </p:spTree>
    <p:extLst>
      <p:ext uri="{BB962C8B-B14F-4D97-AF65-F5344CB8AC3E}">
        <p14:creationId xmlns:p14="http://schemas.microsoft.com/office/powerpoint/2010/main" val="1522301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29</a:t>
            </a:fld>
            <a:endParaRPr lang="pl-PL"/>
          </a:p>
        </p:txBody>
      </p:sp>
    </p:spTree>
    <p:extLst>
      <p:ext uri="{BB962C8B-B14F-4D97-AF65-F5344CB8AC3E}">
        <p14:creationId xmlns:p14="http://schemas.microsoft.com/office/powerpoint/2010/main" val="25756388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30</a:t>
            </a:fld>
            <a:endParaRPr lang="pl-PL"/>
          </a:p>
        </p:txBody>
      </p:sp>
    </p:spTree>
    <p:extLst>
      <p:ext uri="{BB962C8B-B14F-4D97-AF65-F5344CB8AC3E}">
        <p14:creationId xmlns:p14="http://schemas.microsoft.com/office/powerpoint/2010/main" val="1990792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31</a:t>
            </a:fld>
            <a:endParaRPr lang="pl-PL"/>
          </a:p>
        </p:txBody>
      </p:sp>
    </p:spTree>
    <p:extLst>
      <p:ext uri="{BB962C8B-B14F-4D97-AF65-F5344CB8AC3E}">
        <p14:creationId xmlns:p14="http://schemas.microsoft.com/office/powerpoint/2010/main" val="175777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a:t>
            </a:r>
          </a:p>
        </p:txBody>
      </p:sp>
      <p:sp>
        <p:nvSpPr>
          <p:cNvPr id="4" name="Symbol zastępczy numeru slajdu 3"/>
          <p:cNvSpPr>
            <a:spLocks noGrp="1"/>
          </p:cNvSpPr>
          <p:nvPr>
            <p:ph type="sldNum" sz="quarter" idx="5"/>
          </p:nvPr>
        </p:nvSpPr>
        <p:spPr/>
        <p:txBody>
          <a:bodyPr/>
          <a:lstStyle/>
          <a:p>
            <a:fld id="{5172828E-DAB1-4D64-A495-E9156648F5CA}" type="slidenum">
              <a:rPr lang="pl-PL" smtClean="0"/>
              <a:t>4</a:t>
            </a:fld>
            <a:endParaRPr lang="pl-PL"/>
          </a:p>
        </p:txBody>
      </p:sp>
    </p:spTree>
    <p:extLst>
      <p:ext uri="{BB962C8B-B14F-4D97-AF65-F5344CB8AC3E}">
        <p14:creationId xmlns:p14="http://schemas.microsoft.com/office/powerpoint/2010/main" val="2493622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32</a:t>
            </a:fld>
            <a:endParaRPr lang="pl-PL"/>
          </a:p>
        </p:txBody>
      </p:sp>
    </p:spTree>
    <p:extLst>
      <p:ext uri="{BB962C8B-B14F-4D97-AF65-F5344CB8AC3E}">
        <p14:creationId xmlns:p14="http://schemas.microsoft.com/office/powerpoint/2010/main" val="14007067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33</a:t>
            </a:fld>
            <a:endParaRPr lang="pl-PL"/>
          </a:p>
        </p:txBody>
      </p:sp>
    </p:spTree>
    <p:extLst>
      <p:ext uri="{BB962C8B-B14F-4D97-AF65-F5344CB8AC3E}">
        <p14:creationId xmlns:p14="http://schemas.microsoft.com/office/powerpoint/2010/main" val="15029418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34</a:t>
            </a:fld>
            <a:endParaRPr lang="pl-PL"/>
          </a:p>
        </p:txBody>
      </p:sp>
    </p:spTree>
    <p:extLst>
      <p:ext uri="{BB962C8B-B14F-4D97-AF65-F5344CB8AC3E}">
        <p14:creationId xmlns:p14="http://schemas.microsoft.com/office/powerpoint/2010/main" val="2540156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35</a:t>
            </a:fld>
            <a:endParaRPr lang="pl-PL"/>
          </a:p>
        </p:txBody>
      </p:sp>
    </p:spTree>
    <p:extLst>
      <p:ext uri="{BB962C8B-B14F-4D97-AF65-F5344CB8AC3E}">
        <p14:creationId xmlns:p14="http://schemas.microsoft.com/office/powerpoint/2010/main" val="3968621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36</a:t>
            </a:fld>
            <a:endParaRPr lang="pl-PL"/>
          </a:p>
        </p:txBody>
      </p:sp>
    </p:spTree>
    <p:extLst>
      <p:ext uri="{BB962C8B-B14F-4D97-AF65-F5344CB8AC3E}">
        <p14:creationId xmlns:p14="http://schemas.microsoft.com/office/powerpoint/2010/main" val="3303949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5</a:t>
            </a:fld>
            <a:endParaRPr lang="pl-PL"/>
          </a:p>
        </p:txBody>
      </p:sp>
    </p:spTree>
    <p:extLst>
      <p:ext uri="{BB962C8B-B14F-4D97-AF65-F5344CB8AC3E}">
        <p14:creationId xmlns:p14="http://schemas.microsoft.com/office/powerpoint/2010/main" val="608805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6</a:t>
            </a:fld>
            <a:endParaRPr lang="pl-PL"/>
          </a:p>
        </p:txBody>
      </p:sp>
    </p:spTree>
    <p:extLst>
      <p:ext uri="{BB962C8B-B14F-4D97-AF65-F5344CB8AC3E}">
        <p14:creationId xmlns:p14="http://schemas.microsoft.com/office/powerpoint/2010/main" val="171888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7</a:t>
            </a:fld>
            <a:endParaRPr lang="pl-PL"/>
          </a:p>
        </p:txBody>
      </p:sp>
    </p:spTree>
    <p:extLst>
      <p:ext uri="{BB962C8B-B14F-4D97-AF65-F5344CB8AC3E}">
        <p14:creationId xmlns:p14="http://schemas.microsoft.com/office/powerpoint/2010/main" val="195952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8</a:t>
            </a:fld>
            <a:endParaRPr lang="pl-PL"/>
          </a:p>
        </p:txBody>
      </p:sp>
    </p:spTree>
    <p:extLst>
      <p:ext uri="{BB962C8B-B14F-4D97-AF65-F5344CB8AC3E}">
        <p14:creationId xmlns:p14="http://schemas.microsoft.com/office/powerpoint/2010/main" val="3572793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9</a:t>
            </a:fld>
            <a:endParaRPr lang="pl-PL"/>
          </a:p>
        </p:txBody>
      </p:sp>
    </p:spTree>
    <p:extLst>
      <p:ext uri="{BB962C8B-B14F-4D97-AF65-F5344CB8AC3E}">
        <p14:creationId xmlns:p14="http://schemas.microsoft.com/office/powerpoint/2010/main" val="4211233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10</a:t>
            </a:fld>
            <a:endParaRPr lang="pl-PL"/>
          </a:p>
        </p:txBody>
      </p:sp>
    </p:spTree>
    <p:extLst>
      <p:ext uri="{BB962C8B-B14F-4D97-AF65-F5344CB8AC3E}">
        <p14:creationId xmlns:p14="http://schemas.microsoft.com/office/powerpoint/2010/main" val="248889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095289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7163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753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52366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95033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1169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2020-03-23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36957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2020-03-23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520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2020-03-23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8338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115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144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815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p.lex.pl/akty-prawne/dzu-dziennik-ustaw/wzory-dokumentow-wydawanych-z-zakresu-rejestracji-stanu-cywilnego-18164747"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0EA206-5888-49D0-BD08-FA5696B01355}"/>
              </a:ext>
            </a:extLst>
          </p:cNvPr>
          <p:cNvSpPr>
            <a:spLocks noGrp="1"/>
          </p:cNvSpPr>
          <p:nvPr>
            <p:ph type="ctrTitle"/>
          </p:nvPr>
        </p:nvSpPr>
        <p:spPr/>
        <p:txBody>
          <a:bodyPr/>
          <a:lstStyle/>
          <a:p>
            <a:r>
              <a:rPr lang="pl-PL" dirty="0"/>
              <a:t>Akty stanu cywilnego</a:t>
            </a:r>
          </a:p>
        </p:txBody>
      </p:sp>
      <p:sp>
        <p:nvSpPr>
          <p:cNvPr id="3" name="Podtytuł 2">
            <a:extLst>
              <a:ext uri="{FF2B5EF4-FFF2-40B4-BE49-F238E27FC236}">
                <a16:creationId xmlns:a16="http://schemas.microsoft.com/office/drawing/2014/main" id="{37103387-748A-48A0-AC79-76A32A312DBE}"/>
              </a:ext>
            </a:extLst>
          </p:cNvPr>
          <p:cNvSpPr>
            <a:spLocks noGrp="1"/>
          </p:cNvSpPr>
          <p:nvPr>
            <p:ph type="subTitle" idx="1"/>
          </p:nvPr>
        </p:nvSpPr>
        <p:spPr>
          <a:xfrm>
            <a:off x="4582159" y="4565879"/>
            <a:ext cx="6319521" cy="1086237"/>
          </a:xfrm>
        </p:spPr>
        <p:txBody>
          <a:bodyPr/>
          <a:lstStyle/>
          <a:p>
            <a:r>
              <a:rPr lang="pl-PL" dirty="0"/>
              <a:t>Podstawa prawna: ustawa z dnia 28 listopada 2014 r. – Prawo o aktach stanu cywilnego</a:t>
            </a:r>
          </a:p>
          <a:p>
            <a:endParaRPr lang="pl-PL" dirty="0"/>
          </a:p>
        </p:txBody>
      </p:sp>
    </p:spTree>
    <p:extLst>
      <p:ext uri="{BB962C8B-B14F-4D97-AF65-F5344CB8AC3E}">
        <p14:creationId xmlns:p14="http://schemas.microsoft.com/office/powerpoint/2010/main" val="1113442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157465-3C2D-489D-8C56-916D92E9DF43}"/>
              </a:ext>
            </a:extLst>
          </p:cNvPr>
          <p:cNvSpPr>
            <a:spLocks noGrp="1"/>
          </p:cNvSpPr>
          <p:nvPr>
            <p:ph type="title"/>
          </p:nvPr>
        </p:nvSpPr>
        <p:spPr/>
        <p:txBody>
          <a:bodyPr/>
          <a:lstStyle/>
          <a:p>
            <a:r>
              <a:rPr lang="pl-PL" dirty="0"/>
              <a:t>ASC</a:t>
            </a:r>
          </a:p>
        </p:txBody>
      </p:sp>
      <p:sp>
        <p:nvSpPr>
          <p:cNvPr id="3" name="Symbol zastępczy zawartości 2">
            <a:extLst>
              <a:ext uri="{FF2B5EF4-FFF2-40B4-BE49-F238E27FC236}">
                <a16:creationId xmlns:a16="http://schemas.microsoft.com/office/drawing/2014/main" id="{5C3CCE23-DD9F-4CBC-BDA2-94BA7F3F97B3}"/>
              </a:ext>
            </a:extLst>
          </p:cNvPr>
          <p:cNvSpPr>
            <a:spLocks noGrp="1"/>
          </p:cNvSpPr>
          <p:nvPr>
            <p:ph idx="1"/>
          </p:nvPr>
        </p:nvSpPr>
        <p:spPr/>
        <p:txBody>
          <a:bodyPr>
            <a:normAutofit lnSpcReduction="10000"/>
          </a:bodyPr>
          <a:lstStyle/>
          <a:p>
            <a:r>
              <a:rPr lang="pl-PL" dirty="0">
                <a:hlinkClick r:id="rId3"/>
              </a:rPr>
              <a:t>Rozporządzenie</a:t>
            </a:r>
            <a:endParaRPr lang="pl-PL" dirty="0"/>
          </a:p>
          <a:p>
            <a:r>
              <a:rPr lang="pl-PL" dirty="0"/>
              <a:t> Aktem stanu cywilnego jest wpis </a:t>
            </a:r>
            <a:r>
              <a:rPr lang="pl-PL" b="1" dirty="0"/>
              <a:t>o urodzeniu, małżeństwie albo zgonie </a:t>
            </a:r>
            <a:r>
              <a:rPr lang="pl-PL" dirty="0"/>
              <a:t>w rejestrze stanu cywilnego wraz z treścią późniejszych wpisów wpływających na treść lub ważność tego aktu.</a:t>
            </a:r>
          </a:p>
          <a:p>
            <a:r>
              <a:rPr lang="pl-PL" dirty="0"/>
              <a:t>Akt stanu cywilnego jest sporządzony z chwilą dokonania wpisu o urodzeniu, małżeństwie albo zgonie w rejestrze stanu cywilnego.</a:t>
            </a:r>
          </a:p>
          <a:p>
            <a:r>
              <a:rPr lang="pl-PL" dirty="0"/>
              <a:t>Akty stanu cywilnego stanowią wyłączny dowód zdarzeń w nich stwierdzonych, a ich niezgodność z prawdą może być udowodniona jedynie w postępowaniu sądowym.</a:t>
            </a:r>
          </a:p>
          <a:p>
            <a:r>
              <a:rPr lang="pl-PL" dirty="0"/>
              <a:t>Akty stanu cywilnego oznacza się w rejestrze stanu cywilnego oddzielnie dla każdego rodzaju zdarzenia: urodzenia, małżeństwa albo zgonu, i odrębnie dla każdego roku kalendarzowego</a:t>
            </a:r>
          </a:p>
        </p:txBody>
      </p:sp>
    </p:spTree>
    <p:extLst>
      <p:ext uri="{BB962C8B-B14F-4D97-AF65-F5344CB8AC3E}">
        <p14:creationId xmlns:p14="http://schemas.microsoft.com/office/powerpoint/2010/main" val="43893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0C4F88-81F9-4A98-A0B0-43F0E9FB7157}"/>
              </a:ext>
            </a:extLst>
          </p:cNvPr>
          <p:cNvSpPr>
            <a:spLocks noGrp="1"/>
          </p:cNvSpPr>
          <p:nvPr>
            <p:ph type="title"/>
          </p:nvPr>
        </p:nvSpPr>
        <p:spPr/>
        <p:txBody>
          <a:bodyPr/>
          <a:lstStyle/>
          <a:p>
            <a:r>
              <a:rPr lang="pl-PL" dirty="0"/>
              <a:t>Akta zbiorowe rejestracji</a:t>
            </a:r>
          </a:p>
        </p:txBody>
      </p:sp>
      <p:sp>
        <p:nvSpPr>
          <p:cNvPr id="3" name="Symbol zastępczy zawartości 2">
            <a:extLst>
              <a:ext uri="{FF2B5EF4-FFF2-40B4-BE49-F238E27FC236}">
                <a16:creationId xmlns:a16="http://schemas.microsoft.com/office/drawing/2014/main" id="{3A480541-EBBB-4EDD-8B70-CA8EB5597B0D}"/>
              </a:ext>
            </a:extLst>
          </p:cNvPr>
          <p:cNvSpPr>
            <a:spLocks noGrp="1"/>
          </p:cNvSpPr>
          <p:nvPr>
            <p:ph idx="1"/>
          </p:nvPr>
        </p:nvSpPr>
        <p:spPr/>
        <p:txBody>
          <a:bodyPr/>
          <a:lstStyle/>
          <a:p>
            <a:r>
              <a:rPr lang="pl-PL" dirty="0"/>
              <a:t>Dokumenty stanowiące podstawę sporządzenia aktu stanu cywilnego lub dokumenty złożone po sporządzeniu aktu stanu cywilnego stanowiące podstawę do dołączenia wzmianki dodatkowej do aktu stanu cywilnego lub stanowiące podstawę zamieszczenia przypisku przy innych aktach stanu cywilnego</a:t>
            </a:r>
          </a:p>
        </p:txBody>
      </p:sp>
    </p:spTree>
    <p:extLst>
      <p:ext uri="{BB962C8B-B14F-4D97-AF65-F5344CB8AC3E}">
        <p14:creationId xmlns:p14="http://schemas.microsoft.com/office/powerpoint/2010/main" val="1597438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1A7225-37CA-4A72-BA94-9B8A5EFB5370}"/>
              </a:ext>
            </a:extLst>
          </p:cNvPr>
          <p:cNvSpPr>
            <a:spLocks noGrp="1"/>
          </p:cNvSpPr>
          <p:nvPr>
            <p:ph type="title"/>
          </p:nvPr>
        </p:nvSpPr>
        <p:spPr/>
        <p:txBody>
          <a:bodyPr/>
          <a:lstStyle/>
          <a:p>
            <a:r>
              <a:rPr lang="pl-PL" dirty="0"/>
              <a:t>Przechowywanie</a:t>
            </a:r>
          </a:p>
        </p:txBody>
      </p:sp>
      <p:sp>
        <p:nvSpPr>
          <p:cNvPr id="3" name="Symbol zastępczy zawartości 2">
            <a:extLst>
              <a:ext uri="{FF2B5EF4-FFF2-40B4-BE49-F238E27FC236}">
                <a16:creationId xmlns:a16="http://schemas.microsoft.com/office/drawing/2014/main" id="{3812BBA6-A5E8-43CC-A457-95A580A341D9}"/>
              </a:ext>
            </a:extLst>
          </p:cNvPr>
          <p:cNvSpPr>
            <a:spLocks noGrp="1"/>
          </p:cNvSpPr>
          <p:nvPr>
            <p:ph idx="1"/>
          </p:nvPr>
        </p:nvSpPr>
        <p:spPr/>
        <p:txBody>
          <a:bodyPr/>
          <a:lstStyle/>
          <a:p>
            <a:r>
              <a:rPr lang="pl-PL" dirty="0"/>
              <a:t>Akty stanu cywilnego oraz akta zbiorowe rejestracji stanu cywilnego kierownik urzędu stanu cywilnego przechowuje przez okres:</a:t>
            </a:r>
          </a:p>
          <a:p>
            <a:pPr lvl="1"/>
            <a:r>
              <a:rPr lang="pl-PL" dirty="0"/>
              <a:t> 100 lat – akty urodzenia oraz akta zbiorowe rejestracji stanu cywilnego dotyczące aktu urodzenia;</a:t>
            </a:r>
          </a:p>
          <a:p>
            <a:pPr lvl="1"/>
            <a:r>
              <a:rPr lang="pl-PL" dirty="0"/>
              <a:t>80 lat – akty małżeństwa, akty zgonu oraz akta zbiorowe rejestracji stanu cywilnego dotyczące aktu małżeństwa i aktu zgonu.</a:t>
            </a:r>
          </a:p>
        </p:txBody>
      </p:sp>
    </p:spTree>
    <p:extLst>
      <p:ext uri="{BB962C8B-B14F-4D97-AF65-F5344CB8AC3E}">
        <p14:creationId xmlns:p14="http://schemas.microsoft.com/office/powerpoint/2010/main" val="3553570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DD5771-8119-465C-AAD6-418C83BA765E}"/>
              </a:ext>
            </a:extLst>
          </p:cNvPr>
          <p:cNvSpPr>
            <a:spLocks noGrp="1"/>
          </p:cNvSpPr>
          <p:nvPr>
            <p:ph type="title"/>
          </p:nvPr>
        </p:nvSpPr>
        <p:spPr/>
        <p:txBody>
          <a:bodyPr/>
          <a:lstStyle/>
          <a:p>
            <a:r>
              <a:rPr lang="pl-PL" dirty="0"/>
              <a:t>Zmiany w ACS</a:t>
            </a:r>
          </a:p>
        </p:txBody>
      </p:sp>
      <p:sp>
        <p:nvSpPr>
          <p:cNvPr id="3" name="Symbol zastępczy zawartości 2">
            <a:extLst>
              <a:ext uri="{FF2B5EF4-FFF2-40B4-BE49-F238E27FC236}">
                <a16:creationId xmlns:a16="http://schemas.microsoft.com/office/drawing/2014/main" id="{A62BC9F5-AE10-4EA5-93EE-EBCA4E6634D9}"/>
              </a:ext>
            </a:extLst>
          </p:cNvPr>
          <p:cNvSpPr>
            <a:spLocks noGrp="1"/>
          </p:cNvSpPr>
          <p:nvPr>
            <p:ph idx="1"/>
          </p:nvPr>
        </p:nvSpPr>
        <p:spPr>
          <a:xfrm>
            <a:off x="1371600" y="2285999"/>
            <a:ext cx="9601200" cy="4305869"/>
          </a:xfrm>
        </p:spPr>
        <p:txBody>
          <a:bodyPr/>
          <a:lstStyle/>
          <a:p>
            <a:r>
              <a:rPr lang="pl-PL" dirty="0"/>
              <a:t>Sprostowanie </a:t>
            </a:r>
          </a:p>
          <a:p>
            <a:r>
              <a:rPr lang="pl-PL" dirty="0"/>
              <a:t>Z urzędu</a:t>
            </a:r>
          </a:p>
          <a:p>
            <a:r>
              <a:rPr lang="pl-PL" dirty="0"/>
              <a:t>Na wniosek:</a:t>
            </a:r>
          </a:p>
          <a:p>
            <a:pPr lvl="1"/>
            <a:r>
              <a:rPr lang="pl-PL" dirty="0"/>
              <a:t>Osoby, której akt dotyczy</a:t>
            </a:r>
          </a:p>
          <a:p>
            <a:pPr lvl="1"/>
            <a:r>
              <a:rPr lang="pl-PL" dirty="0"/>
              <a:t>Przedstawiciela ustawowego ww. osoby</a:t>
            </a:r>
          </a:p>
          <a:p>
            <a:pPr lvl="1"/>
            <a:r>
              <a:rPr lang="pl-PL" dirty="0"/>
              <a:t>Osoby mającej w tym interes prawny </a:t>
            </a:r>
          </a:p>
          <a:p>
            <a:pPr lvl="1"/>
            <a:r>
              <a:rPr lang="pl-PL" dirty="0"/>
              <a:t>Prokuratora </a:t>
            </a:r>
          </a:p>
          <a:p>
            <a:r>
              <a:rPr lang="pl-PL" dirty="0"/>
              <a:t>Czynność materialno-techniczna</a:t>
            </a:r>
          </a:p>
          <a:p>
            <a:r>
              <a:rPr lang="pl-PL" dirty="0"/>
              <a:t>Kierownik urzędu stanu cywilnego lub sąd </a:t>
            </a:r>
          </a:p>
          <a:p>
            <a:endParaRPr lang="pl-PL" dirty="0"/>
          </a:p>
        </p:txBody>
      </p:sp>
    </p:spTree>
    <p:extLst>
      <p:ext uri="{BB962C8B-B14F-4D97-AF65-F5344CB8AC3E}">
        <p14:creationId xmlns:p14="http://schemas.microsoft.com/office/powerpoint/2010/main" val="2846388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FC0A4B-5B8D-46C5-B5F4-81D8563FC1C9}"/>
              </a:ext>
            </a:extLst>
          </p:cNvPr>
          <p:cNvSpPr>
            <a:spLocks noGrp="1"/>
          </p:cNvSpPr>
          <p:nvPr>
            <p:ph type="title"/>
          </p:nvPr>
        </p:nvSpPr>
        <p:spPr/>
        <p:txBody>
          <a:bodyPr/>
          <a:lstStyle/>
          <a:p>
            <a:r>
              <a:rPr lang="pl-PL" dirty="0"/>
              <a:t>Unieważnienie ASC</a:t>
            </a:r>
          </a:p>
        </p:txBody>
      </p:sp>
      <p:sp>
        <p:nvSpPr>
          <p:cNvPr id="3" name="Symbol zastępczy zawartości 2">
            <a:extLst>
              <a:ext uri="{FF2B5EF4-FFF2-40B4-BE49-F238E27FC236}">
                <a16:creationId xmlns:a16="http://schemas.microsoft.com/office/drawing/2014/main" id="{BE989393-845E-49EA-87CB-C1DB63A26855}"/>
              </a:ext>
            </a:extLst>
          </p:cNvPr>
          <p:cNvSpPr>
            <a:spLocks noGrp="1"/>
          </p:cNvSpPr>
          <p:nvPr>
            <p:ph idx="1"/>
          </p:nvPr>
        </p:nvSpPr>
        <p:spPr>
          <a:xfrm>
            <a:off x="1371600" y="1787857"/>
            <a:ext cx="9601200" cy="4503761"/>
          </a:xfrm>
        </p:spPr>
        <p:txBody>
          <a:bodyPr>
            <a:normAutofit/>
          </a:bodyPr>
          <a:lstStyle/>
          <a:p>
            <a:r>
              <a:rPr lang="pl-PL" dirty="0"/>
              <a:t>Przez sąd</a:t>
            </a:r>
          </a:p>
          <a:p>
            <a:pPr lvl="1"/>
            <a:r>
              <a:rPr lang="pl-PL" dirty="0"/>
              <a:t>Na wniosek osoby zainteresowanej, prokuratora, kierownika USC</a:t>
            </a:r>
          </a:p>
          <a:p>
            <a:pPr lvl="1"/>
            <a:r>
              <a:rPr lang="pl-PL" dirty="0"/>
              <a:t>W razie stwierdzania zdarzenia niezgodnego ze stanem faktycznym lub w razie uchybienia, które zmniejsza moc dowodową aktu </a:t>
            </a:r>
          </a:p>
          <a:p>
            <a:pPr lvl="1"/>
            <a:r>
              <a:rPr lang="pl-PL" dirty="0"/>
              <a:t>Sąd może postanowić o sporządzeniu nowego aktu</a:t>
            </a:r>
          </a:p>
          <a:p>
            <a:r>
              <a:rPr lang="pl-PL" dirty="0"/>
              <a:t>Przez kierownika USC </a:t>
            </a:r>
          </a:p>
          <a:p>
            <a:pPr lvl="1"/>
            <a:r>
              <a:rPr lang="pl-PL" dirty="0"/>
              <a:t>Z urzędu</a:t>
            </a:r>
          </a:p>
          <a:p>
            <a:pPr lvl="1"/>
            <a:r>
              <a:rPr lang="pl-PL" dirty="0"/>
              <a:t>na wniosek osoby, której akt dotyczy, osoby mającej w tym interes prawny lub prokuratora</a:t>
            </a:r>
          </a:p>
          <a:p>
            <a:pPr lvl="1"/>
            <a:r>
              <a:rPr lang="pl-PL" dirty="0"/>
              <a:t>Czynność materialno-techniczna</a:t>
            </a:r>
          </a:p>
          <a:p>
            <a:pPr lvl="1"/>
            <a:r>
              <a:rPr lang="pl-PL" dirty="0"/>
              <a:t>Błędne zarejestrowanie stanu cywilnego z przyczyn technicznych lub w wyniku niewłaściwego zastosowania funkcjonalności rejestru stanu cywilnego </a:t>
            </a:r>
          </a:p>
        </p:txBody>
      </p:sp>
    </p:spTree>
    <p:extLst>
      <p:ext uri="{BB962C8B-B14F-4D97-AF65-F5344CB8AC3E}">
        <p14:creationId xmlns:p14="http://schemas.microsoft.com/office/powerpoint/2010/main" val="314942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FF434C-81F5-455E-9D83-AE91D7ECFDF1}"/>
              </a:ext>
            </a:extLst>
          </p:cNvPr>
          <p:cNvSpPr>
            <a:spLocks noGrp="1"/>
          </p:cNvSpPr>
          <p:nvPr>
            <p:ph type="title"/>
          </p:nvPr>
        </p:nvSpPr>
        <p:spPr/>
        <p:txBody>
          <a:bodyPr/>
          <a:lstStyle/>
          <a:p>
            <a:r>
              <a:rPr lang="pl-PL" dirty="0"/>
              <a:t>Unieważnienie ASC</a:t>
            </a:r>
          </a:p>
        </p:txBody>
      </p:sp>
      <p:sp>
        <p:nvSpPr>
          <p:cNvPr id="3" name="Symbol zastępczy zawartości 2">
            <a:extLst>
              <a:ext uri="{FF2B5EF4-FFF2-40B4-BE49-F238E27FC236}">
                <a16:creationId xmlns:a16="http://schemas.microsoft.com/office/drawing/2014/main" id="{774BEA29-8CAE-4C41-9F7B-B8A0CAC1C979}"/>
              </a:ext>
            </a:extLst>
          </p:cNvPr>
          <p:cNvSpPr>
            <a:spLocks noGrp="1"/>
          </p:cNvSpPr>
          <p:nvPr>
            <p:ph idx="1"/>
          </p:nvPr>
        </p:nvSpPr>
        <p:spPr/>
        <p:txBody>
          <a:bodyPr/>
          <a:lstStyle/>
          <a:p>
            <a:r>
              <a:rPr lang="pl-PL" dirty="0"/>
              <a:t>Wojewoda</a:t>
            </a:r>
          </a:p>
          <a:p>
            <a:pPr lvl="1"/>
            <a:r>
              <a:rPr lang="pl-PL" dirty="0"/>
              <a:t>W razie, gdy z innych przyczyn niż te, które uzasadniają dokonanie unieważnienia przez kierownika USC zarejestrowano więcej niż jeden akt stanu cywilnego stwierdzający to samo zdarzeni </a:t>
            </a:r>
          </a:p>
          <a:p>
            <a:pPr lvl="1"/>
            <a:r>
              <a:rPr lang="pl-PL" dirty="0"/>
              <a:t>Okoliczności wskazane w aktach nie budzą wątpliwości, że przedmiotem rejestracji w każdym z nich jest to samo zdarzenie</a:t>
            </a:r>
          </a:p>
          <a:p>
            <a:pPr lvl="1"/>
            <a:r>
              <a:rPr lang="pl-PL" dirty="0"/>
              <a:t>Decyzja administracyjna </a:t>
            </a:r>
          </a:p>
          <a:p>
            <a:pPr lvl="1"/>
            <a:r>
              <a:rPr lang="pl-PL" dirty="0"/>
              <a:t>Z urzędu</a:t>
            </a:r>
          </a:p>
          <a:p>
            <a:pPr lvl="1"/>
            <a:r>
              <a:rPr lang="pl-PL" dirty="0"/>
              <a:t>Na wniosek osoby, której akt dotyczy, osoby mającej w tym interes prawny lub prokuratora</a:t>
            </a:r>
          </a:p>
          <a:p>
            <a:pPr lvl="1"/>
            <a:endParaRPr lang="pl-PL" dirty="0"/>
          </a:p>
        </p:txBody>
      </p:sp>
    </p:spTree>
    <p:extLst>
      <p:ext uri="{BB962C8B-B14F-4D97-AF65-F5344CB8AC3E}">
        <p14:creationId xmlns:p14="http://schemas.microsoft.com/office/powerpoint/2010/main" val="1814570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0109B4-C562-4201-B773-3FC52FF2064D}"/>
              </a:ext>
            </a:extLst>
          </p:cNvPr>
          <p:cNvSpPr>
            <a:spLocks noGrp="1"/>
          </p:cNvSpPr>
          <p:nvPr>
            <p:ph type="title"/>
          </p:nvPr>
        </p:nvSpPr>
        <p:spPr/>
        <p:txBody>
          <a:bodyPr/>
          <a:lstStyle/>
          <a:p>
            <a:r>
              <a:rPr lang="pl-PL" dirty="0"/>
              <a:t>Dokumenty wydawane z rejestru stanu cywilnego</a:t>
            </a:r>
          </a:p>
        </p:txBody>
      </p:sp>
      <p:sp>
        <p:nvSpPr>
          <p:cNvPr id="3" name="Symbol zastępczy zawartości 2">
            <a:extLst>
              <a:ext uri="{FF2B5EF4-FFF2-40B4-BE49-F238E27FC236}">
                <a16:creationId xmlns:a16="http://schemas.microsoft.com/office/drawing/2014/main" id="{2489E4D6-9B5F-4168-B35C-958A79E594E9}"/>
              </a:ext>
            </a:extLst>
          </p:cNvPr>
          <p:cNvSpPr>
            <a:spLocks noGrp="1"/>
          </p:cNvSpPr>
          <p:nvPr>
            <p:ph idx="1"/>
          </p:nvPr>
        </p:nvSpPr>
        <p:spPr/>
        <p:txBody>
          <a:bodyPr/>
          <a:lstStyle/>
          <a:p>
            <a:r>
              <a:rPr lang="pl-PL" dirty="0"/>
              <a:t>odpisy zupełne i odpisy skrócone aktów stanu cywilnego; </a:t>
            </a:r>
          </a:p>
          <a:p>
            <a:r>
              <a:rPr lang="pl-PL" dirty="0"/>
              <a:t>zaświadczenia o zamieszczonych lub niezamieszczonych w rejestrze stanu cywilnego danych dotyczących wskazanej osoby; </a:t>
            </a:r>
          </a:p>
          <a:p>
            <a:r>
              <a:rPr lang="pl-PL" dirty="0"/>
              <a:t>zaświadczenia o stanie cywilnym</a:t>
            </a:r>
          </a:p>
          <a:p>
            <a:endParaRPr lang="pl-PL" dirty="0"/>
          </a:p>
          <a:p>
            <a:r>
              <a:rPr lang="pl-PL" dirty="0"/>
              <a:t>Odpis zupełny - dosłowne powtórzenie treści aktu stanu cywilnego oraz treści dołączonych wzmianek dodatkowych</a:t>
            </a:r>
          </a:p>
          <a:p>
            <a:r>
              <a:rPr lang="pl-PL" dirty="0"/>
              <a:t>Odpis skrócony - treść aktu stanu cywilnego uwzględniającą treść dołączonych wzmianek dodatkowych</a:t>
            </a:r>
          </a:p>
        </p:txBody>
      </p:sp>
    </p:spTree>
    <p:extLst>
      <p:ext uri="{BB962C8B-B14F-4D97-AF65-F5344CB8AC3E}">
        <p14:creationId xmlns:p14="http://schemas.microsoft.com/office/powerpoint/2010/main" val="141017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89DF2B-8DF3-4EB3-A81A-B994A470BF99}"/>
              </a:ext>
            </a:extLst>
          </p:cNvPr>
          <p:cNvSpPr>
            <a:spLocks noGrp="1"/>
          </p:cNvSpPr>
          <p:nvPr>
            <p:ph type="title"/>
          </p:nvPr>
        </p:nvSpPr>
        <p:spPr/>
        <p:txBody>
          <a:bodyPr/>
          <a:lstStyle/>
          <a:p>
            <a:r>
              <a:rPr lang="pl-PL" dirty="0"/>
              <a:t>Dokumenty wydawane z rejestru stanu cywilnego</a:t>
            </a:r>
          </a:p>
        </p:txBody>
      </p:sp>
      <p:sp>
        <p:nvSpPr>
          <p:cNvPr id="3" name="Symbol zastępczy zawartości 2">
            <a:extLst>
              <a:ext uri="{FF2B5EF4-FFF2-40B4-BE49-F238E27FC236}">
                <a16:creationId xmlns:a16="http://schemas.microsoft.com/office/drawing/2014/main" id="{505608E5-8795-4E6A-8AAB-77CE52E3E40E}"/>
              </a:ext>
            </a:extLst>
          </p:cNvPr>
          <p:cNvSpPr>
            <a:spLocks noGrp="1"/>
          </p:cNvSpPr>
          <p:nvPr>
            <p:ph idx="1"/>
          </p:nvPr>
        </p:nvSpPr>
        <p:spPr>
          <a:xfrm>
            <a:off x="1371600" y="2286000"/>
            <a:ext cx="9601200" cy="4572000"/>
          </a:xfrm>
        </p:spPr>
        <p:txBody>
          <a:bodyPr>
            <a:normAutofit fontScale="92500" lnSpcReduction="20000"/>
          </a:bodyPr>
          <a:lstStyle/>
          <a:p>
            <a:r>
              <a:rPr lang="pl-PL" dirty="0"/>
              <a:t>Podmioty uprawnione:</a:t>
            </a:r>
          </a:p>
          <a:p>
            <a:pPr lvl="1"/>
            <a:r>
              <a:rPr lang="pl-PL" dirty="0"/>
              <a:t>Osoba, której akt dotyczy</a:t>
            </a:r>
          </a:p>
          <a:p>
            <a:pPr lvl="1"/>
            <a:r>
              <a:rPr lang="pl-PL" dirty="0"/>
              <a:t>Małżonek, wstępny, zstępny, rodzeństwo, przedstawiciel ustawy opiekun osoby, której wniosek dotyczy </a:t>
            </a:r>
          </a:p>
          <a:p>
            <a:pPr lvl="1"/>
            <a:r>
              <a:rPr lang="pl-PL" dirty="0"/>
              <a:t>Osoba, która wykaże interes prawny</a:t>
            </a:r>
          </a:p>
          <a:p>
            <a:pPr lvl="1"/>
            <a:r>
              <a:rPr lang="pl-PL" dirty="0"/>
              <a:t>Sąd</a:t>
            </a:r>
          </a:p>
          <a:p>
            <a:pPr lvl="1"/>
            <a:r>
              <a:rPr lang="pl-PL" dirty="0"/>
              <a:t>Prokuratura</a:t>
            </a:r>
          </a:p>
          <a:p>
            <a:pPr lvl="1"/>
            <a:r>
              <a:rPr lang="pl-PL" dirty="0"/>
              <a:t>Organizacje społeczne (zgodne z ich statutowym celem, przemawia za tym interes społeczny)</a:t>
            </a:r>
          </a:p>
          <a:p>
            <a:pPr lvl="1"/>
            <a:r>
              <a:rPr lang="pl-PL" dirty="0"/>
              <a:t>Organom administracji publicznej* </a:t>
            </a:r>
          </a:p>
          <a:p>
            <a:pPr lvl="1"/>
            <a:r>
              <a:rPr lang="pl-PL" dirty="0"/>
              <a:t>Służba Ochrony Państwa*</a:t>
            </a:r>
          </a:p>
          <a:p>
            <a:pPr lvl="1"/>
            <a:r>
              <a:rPr lang="pl-PL" dirty="0"/>
              <a:t>Policja*</a:t>
            </a:r>
          </a:p>
          <a:p>
            <a:pPr lvl="1"/>
            <a:r>
              <a:rPr lang="pl-PL" dirty="0"/>
              <a:t>Straż Graniczna*</a:t>
            </a:r>
          </a:p>
          <a:p>
            <a:pPr lvl="1"/>
            <a:r>
              <a:rPr lang="pl-PL" dirty="0"/>
              <a:t>Służba Więzienna*</a:t>
            </a:r>
          </a:p>
          <a:p>
            <a:pPr lvl="1"/>
            <a:r>
              <a:rPr lang="pl-PL" dirty="0"/>
              <a:t>Żandarmeria Wojskowa*</a:t>
            </a:r>
          </a:p>
          <a:p>
            <a:pPr lvl="1"/>
            <a:endParaRPr lang="pl-PL" dirty="0"/>
          </a:p>
          <a:p>
            <a:pPr lvl="1"/>
            <a:endParaRPr lang="pl-PL" dirty="0"/>
          </a:p>
        </p:txBody>
      </p:sp>
    </p:spTree>
    <p:extLst>
      <p:ext uri="{BB962C8B-B14F-4D97-AF65-F5344CB8AC3E}">
        <p14:creationId xmlns:p14="http://schemas.microsoft.com/office/powerpoint/2010/main" val="4265187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89DF2B-8DF3-4EB3-A81A-B994A470BF99}"/>
              </a:ext>
            </a:extLst>
          </p:cNvPr>
          <p:cNvSpPr>
            <a:spLocks noGrp="1"/>
          </p:cNvSpPr>
          <p:nvPr>
            <p:ph type="title"/>
          </p:nvPr>
        </p:nvSpPr>
        <p:spPr/>
        <p:txBody>
          <a:bodyPr/>
          <a:lstStyle/>
          <a:p>
            <a:r>
              <a:rPr lang="pl-PL" dirty="0"/>
              <a:t>Dokumenty wydawane z rejestru stanu cywilnego</a:t>
            </a:r>
          </a:p>
        </p:txBody>
      </p:sp>
      <p:sp>
        <p:nvSpPr>
          <p:cNvPr id="3" name="Symbol zastępczy zawartości 2">
            <a:extLst>
              <a:ext uri="{FF2B5EF4-FFF2-40B4-BE49-F238E27FC236}">
                <a16:creationId xmlns:a16="http://schemas.microsoft.com/office/drawing/2014/main" id="{505608E5-8795-4E6A-8AAB-77CE52E3E40E}"/>
              </a:ext>
            </a:extLst>
          </p:cNvPr>
          <p:cNvSpPr>
            <a:spLocks noGrp="1"/>
          </p:cNvSpPr>
          <p:nvPr>
            <p:ph idx="1"/>
          </p:nvPr>
        </p:nvSpPr>
        <p:spPr>
          <a:xfrm>
            <a:off x="1371600" y="2286000"/>
            <a:ext cx="9601200" cy="4572000"/>
          </a:xfrm>
        </p:spPr>
        <p:txBody>
          <a:bodyPr>
            <a:normAutofit/>
          </a:bodyPr>
          <a:lstStyle/>
          <a:p>
            <a:r>
              <a:rPr lang="pl-PL" dirty="0"/>
              <a:t>Podmioty uprawnione:</a:t>
            </a:r>
          </a:p>
          <a:p>
            <a:pPr lvl="1"/>
            <a:r>
              <a:rPr lang="pl-PL" dirty="0"/>
              <a:t>Agencji Bezpieczeństwa Wewnętrznego*</a:t>
            </a:r>
          </a:p>
          <a:p>
            <a:pPr lvl="1"/>
            <a:r>
              <a:rPr lang="pl-PL" dirty="0"/>
              <a:t> Agencji Wywiadu*</a:t>
            </a:r>
          </a:p>
          <a:p>
            <a:pPr lvl="1"/>
            <a:r>
              <a:rPr lang="pl-PL" dirty="0"/>
              <a:t>Centralnemu Biuru Antykorupcyjnemu*</a:t>
            </a:r>
          </a:p>
          <a:p>
            <a:pPr lvl="1"/>
            <a:r>
              <a:rPr lang="pl-PL" dirty="0"/>
              <a:t>Służbie Kontrwywiadu Wojskowego*</a:t>
            </a:r>
          </a:p>
          <a:p>
            <a:pPr lvl="1"/>
            <a:r>
              <a:rPr lang="pl-PL" dirty="0"/>
              <a:t>Służbie Wywiadu Wojskowego*</a:t>
            </a:r>
          </a:p>
          <a:p>
            <a:pPr lvl="1"/>
            <a:endParaRPr lang="pl-PL" dirty="0"/>
          </a:p>
        </p:txBody>
      </p:sp>
    </p:spTree>
    <p:extLst>
      <p:ext uri="{BB962C8B-B14F-4D97-AF65-F5344CB8AC3E}">
        <p14:creationId xmlns:p14="http://schemas.microsoft.com/office/powerpoint/2010/main" val="415529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1BE59E-9BC0-4ECB-9537-CB7EDD927F3F}"/>
              </a:ext>
            </a:extLst>
          </p:cNvPr>
          <p:cNvSpPr>
            <a:spLocks noGrp="1"/>
          </p:cNvSpPr>
          <p:nvPr>
            <p:ph type="title"/>
          </p:nvPr>
        </p:nvSpPr>
        <p:spPr/>
        <p:txBody>
          <a:bodyPr/>
          <a:lstStyle/>
          <a:p>
            <a:r>
              <a:rPr lang="pl-PL" dirty="0"/>
              <a:t>Formy prawne działania</a:t>
            </a:r>
          </a:p>
        </p:txBody>
      </p:sp>
      <p:sp>
        <p:nvSpPr>
          <p:cNvPr id="3" name="Symbol zastępczy zawartości 2">
            <a:extLst>
              <a:ext uri="{FF2B5EF4-FFF2-40B4-BE49-F238E27FC236}">
                <a16:creationId xmlns:a16="http://schemas.microsoft.com/office/drawing/2014/main" id="{CAAA36BF-2BBA-4256-A398-30E7427943F1}"/>
              </a:ext>
            </a:extLst>
          </p:cNvPr>
          <p:cNvSpPr>
            <a:spLocks noGrp="1"/>
          </p:cNvSpPr>
          <p:nvPr>
            <p:ph idx="1"/>
          </p:nvPr>
        </p:nvSpPr>
        <p:spPr/>
        <p:txBody>
          <a:bodyPr/>
          <a:lstStyle/>
          <a:p>
            <a:r>
              <a:rPr lang="pl-PL" dirty="0"/>
              <a:t>Rejestracja stanu cywilnego – akt stanu cywilnego będący forma wpisu o urodzeniu, małżeństwie albo zgonie w rejestrze stanu cywilnego</a:t>
            </a:r>
          </a:p>
          <a:p>
            <a:r>
              <a:rPr lang="pl-PL" dirty="0"/>
              <a:t>Inne czynności z zakresu rejestracji stanu cywilnego – forma decyzji administracyjnej albo czynności materialno-technicznej </a:t>
            </a:r>
          </a:p>
          <a:p>
            <a:r>
              <a:rPr lang="pl-PL" dirty="0"/>
              <a:t>Odmowa dokonania czynności z zakresu rejestracji stanu cywilnego – forma decyzji  administracyjnej </a:t>
            </a:r>
          </a:p>
        </p:txBody>
      </p:sp>
    </p:spTree>
    <p:extLst>
      <p:ext uri="{BB962C8B-B14F-4D97-AF65-F5344CB8AC3E}">
        <p14:creationId xmlns:p14="http://schemas.microsoft.com/office/powerpoint/2010/main" val="194412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p:txBody>
          <a:bodyPr/>
          <a:lstStyle/>
          <a:p>
            <a:r>
              <a:rPr lang="pl-PL" dirty="0"/>
              <a:t>Stan cywilny </a:t>
            </a:r>
          </a:p>
        </p:txBody>
      </p:sp>
      <p:sp>
        <p:nvSpPr>
          <p:cNvPr id="3" name="Symbol zastępczy zawartości 2">
            <a:extLst>
              <a:ext uri="{FF2B5EF4-FFF2-40B4-BE49-F238E27FC236}">
                <a16:creationId xmlns:a16="http://schemas.microsoft.com/office/drawing/2014/main" id="{D9085E68-AEFE-420B-BBEF-97A4232AEBCA}"/>
              </a:ext>
            </a:extLst>
          </p:cNvPr>
          <p:cNvSpPr>
            <a:spLocks noGrp="1"/>
          </p:cNvSpPr>
          <p:nvPr>
            <p:ph idx="1"/>
          </p:nvPr>
        </p:nvSpPr>
        <p:spPr/>
        <p:txBody>
          <a:bodyPr/>
          <a:lstStyle/>
          <a:p>
            <a:r>
              <a:rPr lang="pl-PL" dirty="0"/>
              <a:t>ustawa  reguluje  zasady  i  tryb  rejestracji  stanu  cywilnego  oraz  dokonywania  czynności z zakresu rejestracji stanu cywilnego</a:t>
            </a:r>
          </a:p>
          <a:p>
            <a:pPr marL="0" indent="0">
              <a:buNone/>
            </a:pPr>
            <a:endParaRPr lang="pl-PL" dirty="0"/>
          </a:p>
          <a:p>
            <a:r>
              <a:rPr lang="pl-PL" dirty="0"/>
              <a:t>Stan cywilny - sytuacja prawna osoby wyrażona przez cechy indywidualizujące osobę, kształtowana przez zdarzenia naturalne, czynności prawne lub orzeczenia sądów, lub decyzje organów, stwierdzona w akcie stanu cywilnego.</a:t>
            </a:r>
          </a:p>
          <a:p>
            <a:endParaRPr lang="pl-PL" dirty="0"/>
          </a:p>
        </p:txBody>
      </p:sp>
    </p:spTree>
    <p:extLst>
      <p:ext uri="{BB962C8B-B14F-4D97-AF65-F5344CB8AC3E}">
        <p14:creationId xmlns:p14="http://schemas.microsoft.com/office/powerpoint/2010/main" val="1819039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E1DE25-5E01-4A27-8550-C99351E49BB1}"/>
              </a:ext>
            </a:extLst>
          </p:cNvPr>
          <p:cNvSpPr>
            <a:spLocks noGrp="1"/>
          </p:cNvSpPr>
          <p:nvPr>
            <p:ph type="title"/>
          </p:nvPr>
        </p:nvSpPr>
        <p:spPr/>
        <p:txBody>
          <a:bodyPr/>
          <a:lstStyle/>
          <a:p>
            <a:r>
              <a:rPr lang="pl-PL" dirty="0"/>
              <a:t>Pojęcia podstawowe </a:t>
            </a:r>
          </a:p>
        </p:txBody>
      </p:sp>
      <p:sp>
        <p:nvSpPr>
          <p:cNvPr id="3" name="Symbol zastępczy zawartości 2">
            <a:extLst>
              <a:ext uri="{FF2B5EF4-FFF2-40B4-BE49-F238E27FC236}">
                <a16:creationId xmlns:a16="http://schemas.microsoft.com/office/drawing/2014/main" id="{1E8D3AEE-E073-40D4-B6D7-B5AD41A92B7E}"/>
              </a:ext>
            </a:extLst>
          </p:cNvPr>
          <p:cNvSpPr>
            <a:spLocks noGrp="1"/>
          </p:cNvSpPr>
          <p:nvPr>
            <p:ph idx="1"/>
          </p:nvPr>
        </p:nvSpPr>
        <p:spPr/>
        <p:txBody>
          <a:bodyPr/>
          <a:lstStyle/>
          <a:p>
            <a:r>
              <a:rPr lang="pl-PL" dirty="0"/>
              <a:t>Nazwisko rodowe – nazwisko zamieszone w akcie urodzenia</a:t>
            </a:r>
          </a:p>
          <a:p>
            <a:r>
              <a:rPr lang="pl-PL" dirty="0"/>
              <a:t>Nazwisko – nazwisko zamieszczone w akcie małżeństwa lub zgonu</a:t>
            </a:r>
          </a:p>
          <a:p>
            <a:r>
              <a:rPr lang="pl-PL" dirty="0"/>
              <a:t>Stan cywilny – sytuacja danej osoby w odniesieniu do małżeństwa </a:t>
            </a:r>
          </a:p>
          <a:p>
            <a:endParaRPr lang="pl-PL" dirty="0"/>
          </a:p>
        </p:txBody>
      </p:sp>
    </p:spTree>
    <p:extLst>
      <p:ext uri="{BB962C8B-B14F-4D97-AF65-F5344CB8AC3E}">
        <p14:creationId xmlns:p14="http://schemas.microsoft.com/office/powerpoint/2010/main" val="3640725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D9E0E1-F3A7-40DA-AC6C-128D54437045}"/>
              </a:ext>
            </a:extLst>
          </p:cNvPr>
          <p:cNvSpPr>
            <a:spLocks noGrp="1"/>
          </p:cNvSpPr>
          <p:nvPr>
            <p:ph type="title"/>
          </p:nvPr>
        </p:nvSpPr>
        <p:spPr/>
        <p:txBody>
          <a:bodyPr/>
          <a:lstStyle/>
          <a:p>
            <a:r>
              <a:rPr lang="pl-PL" dirty="0"/>
              <a:t>Akt urodzenia</a:t>
            </a:r>
          </a:p>
        </p:txBody>
      </p:sp>
      <p:sp>
        <p:nvSpPr>
          <p:cNvPr id="3" name="Symbol zastępczy zawartości 2">
            <a:extLst>
              <a:ext uri="{FF2B5EF4-FFF2-40B4-BE49-F238E27FC236}">
                <a16:creationId xmlns:a16="http://schemas.microsoft.com/office/drawing/2014/main" id="{AEC03F9E-DD48-43B6-83B6-F4BFDD0AD9D2}"/>
              </a:ext>
            </a:extLst>
          </p:cNvPr>
          <p:cNvSpPr>
            <a:spLocks noGrp="1"/>
          </p:cNvSpPr>
          <p:nvPr>
            <p:ph idx="1"/>
          </p:nvPr>
        </p:nvSpPr>
        <p:spPr/>
        <p:txBody>
          <a:bodyPr/>
          <a:lstStyle/>
          <a:p>
            <a:r>
              <a:rPr lang="pl-PL" dirty="0"/>
              <a:t>Czas sporządzenia</a:t>
            </a:r>
          </a:p>
          <a:p>
            <a:pPr lvl="1"/>
            <a:r>
              <a:rPr lang="pl-PL" dirty="0"/>
              <a:t>Dzień zgłoszenia</a:t>
            </a:r>
          </a:p>
          <a:p>
            <a:pPr lvl="1"/>
            <a:r>
              <a:rPr lang="pl-PL" dirty="0"/>
              <a:t>W przypadku określonym w art. 17 i 58a – następny dzień roboczy po dniu zgłoszenia</a:t>
            </a:r>
          </a:p>
          <a:p>
            <a:r>
              <a:rPr lang="pl-PL" dirty="0"/>
              <a:t>Postawa sporządzenia</a:t>
            </a:r>
          </a:p>
          <a:p>
            <a:pPr lvl="1"/>
            <a:r>
              <a:rPr lang="pl-PL" dirty="0"/>
              <a:t>Karta urodzenia</a:t>
            </a:r>
          </a:p>
          <a:p>
            <a:pPr lvl="1"/>
            <a:r>
              <a:rPr lang="pl-PL" dirty="0"/>
              <a:t>Karta martwego urodzenia  </a:t>
            </a:r>
          </a:p>
          <a:p>
            <a:pPr lvl="1"/>
            <a:r>
              <a:rPr lang="pl-PL" dirty="0"/>
              <a:t>Protokół zgłoszenia urodzenia</a:t>
            </a:r>
          </a:p>
          <a:p>
            <a:pPr lvl="1"/>
            <a:r>
              <a:rPr lang="pl-PL" dirty="0"/>
              <a:t>Zgłoszenie urodzenia w formie dokumentu elektronicznego </a:t>
            </a:r>
          </a:p>
          <a:p>
            <a:pPr marL="530352" lvl="1" indent="0">
              <a:buNone/>
            </a:pPr>
            <a:endParaRPr lang="pl-PL" dirty="0"/>
          </a:p>
          <a:p>
            <a:pPr marL="0" indent="0">
              <a:buNone/>
            </a:pPr>
            <a:endParaRPr lang="pl-PL" dirty="0"/>
          </a:p>
        </p:txBody>
      </p:sp>
    </p:spTree>
    <p:extLst>
      <p:ext uri="{BB962C8B-B14F-4D97-AF65-F5344CB8AC3E}">
        <p14:creationId xmlns:p14="http://schemas.microsoft.com/office/powerpoint/2010/main" val="2023257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F9A679-7EED-4A36-BBF4-E662CD83AEDB}"/>
              </a:ext>
            </a:extLst>
          </p:cNvPr>
          <p:cNvSpPr>
            <a:spLocks noGrp="1"/>
          </p:cNvSpPr>
          <p:nvPr>
            <p:ph type="title"/>
          </p:nvPr>
        </p:nvSpPr>
        <p:spPr/>
        <p:txBody>
          <a:bodyPr/>
          <a:lstStyle/>
          <a:p>
            <a:r>
              <a:rPr lang="pl-PL" dirty="0"/>
              <a:t>Akt urodzenia</a:t>
            </a:r>
          </a:p>
        </p:txBody>
      </p:sp>
      <p:sp>
        <p:nvSpPr>
          <p:cNvPr id="3" name="Symbol zastępczy zawartości 2">
            <a:extLst>
              <a:ext uri="{FF2B5EF4-FFF2-40B4-BE49-F238E27FC236}">
                <a16:creationId xmlns:a16="http://schemas.microsoft.com/office/drawing/2014/main" id="{4CE96942-B984-45E7-92F8-410515DF412E}"/>
              </a:ext>
            </a:extLst>
          </p:cNvPr>
          <p:cNvSpPr>
            <a:spLocks noGrp="1"/>
          </p:cNvSpPr>
          <p:nvPr>
            <p:ph idx="1"/>
          </p:nvPr>
        </p:nvSpPr>
        <p:spPr>
          <a:xfrm>
            <a:off x="1371600" y="2286000"/>
            <a:ext cx="9601200" cy="3581400"/>
          </a:xfrm>
        </p:spPr>
        <p:txBody>
          <a:bodyPr/>
          <a:lstStyle/>
          <a:p>
            <a:r>
              <a:rPr lang="pl-PL" dirty="0"/>
              <a:t>Termin zgłoszenia</a:t>
            </a:r>
          </a:p>
          <a:p>
            <a:pPr lvl="1"/>
            <a:r>
              <a:rPr lang="pl-PL" dirty="0"/>
              <a:t>21 dni</a:t>
            </a:r>
          </a:p>
          <a:p>
            <a:pPr lvl="1"/>
            <a:r>
              <a:rPr lang="pl-PL" dirty="0"/>
              <a:t>3 dni </a:t>
            </a:r>
          </a:p>
          <a:p>
            <a:r>
              <a:rPr lang="pl-PL" dirty="0"/>
              <a:t>Sporządzenie z urzędu:</a:t>
            </a:r>
          </a:p>
          <a:p>
            <a:pPr lvl="1"/>
            <a:r>
              <a:rPr lang="pl-PL" dirty="0"/>
              <a:t>Brak zgłoszenia w ustawowym terminie</a:t>
            </a:r>
          </a:p>
          <a:p>
            <a:pPr lvl="1"/>
            <a:r>
              <a:rPr lang="pl-PL" dirty="0"/>
              <a:t>W razie śmierci matki dziecka niepozostającej w związku małżeńskim i braku uznania ojcostwa jej dziecka lub śmierci rodziców dziecka przed sporządzeniem aktu urodzenia albo w sytuacji zagrożenia życia i zdrowia dziecka</a:t>
            </a:r>
          </a:p>
          <a:p>
            <a:pPr marL="530352" lvl="1" indent="0">
              <a:buNone/>
            </a:pPr>
            <a:endParaRPr lang="pl-PL" dirty="0"/>
          </a:p>
          <a:p>
            <a:pPr lvl="1"/>
            <a:endParaRPr lang="pl-PL" dirty="0"/>
          </a:p>
        </p:txBody>
      </p:sp>
    </p:spTree>
    <p:extLst>
      <p:ext uri="{BB962C8B-B14F-4D97-AF65-F5344CB8AC3E}">
        <p14:creationId xmlns:p14="http://schemas.microsoft.com/office/powerpoint/2010/main" val="3400426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F48E2-99F0-4DF8-B29D-084240BCF3F3}"/>
              </a:ext>
            </a:extLst>
          </p:cNvPr>
          <p:cNvSpPr>
            <a:spLocks noGrp="1"/>
          </p:cNvSpPr>
          <p:nvPr>
            <p:ph type="title"/>
          </p:nvPr>
        </p:nvSpPr>
        <p:spPr/>
        <p:txBody>
          <a:bodyPr/>
          <a:lstStyle/>
          <a:p>
            <a:r>
              <a:rPr lang="pl-PL" dirty="0"/>
              <a:t>Akt urodzenia</a:t>
            </a:r>
          </a:p>
        </p:txBody>
      </p:sp>
      <p:sp>
        <p:nvSpPr>
          <p:cNvPr id="3" name="Symbol zastępczy zawartości 2">
            <a:extLst>
              <a:ext uri="{FF2B5EF4-FFF2-40B4-BE49-F238E27FC236}">
                <a16:creationId xmlns:a16="http://schemas.microsoft.com/office/drawing/2014/main" id="{55BC8F9C-B2A7-4839-A0DF-D3E8C4033CA1}"/>
              </a:ext>
            </a:extLst>
          </p:cNvPr>
          <p:cNvSpPr>
            <a:spLocks noGrp="1"/>
          </p:cNvSpPr>
          <p:nvPr>
            <p:ph idx="1"/>
          </p:nvPr>
        </p:nvSpPr>
        <p:spPr/>
        <p:txBody>
          <a:bodyPr/>
          <a:lstStyle/>
          <a:p>
            <a:r>
              <a:rPr lang="pl-PL" dirty="0"/>
              <a:t>Zgłaszający:</a:t>
            </a:r>
          </a:p>
          <a:p>
            <a:pPr lvl="1"/>
            <a:r>
              <a:rPr lang="pl-PL" dirty="0"/>
              <a:t>Matka lub ojciec posiadający pełną zdolność do czynności prawnych</a:t>
            </a:r>
          </a:p>
          <a:p>
            <a:pPr lvl="1"/>
            <a:r>
              <a:rPr lang="pl-PL" dirty="0"/>
              <a:t>Matka lub ojciec mający ukończone 16 lat, jeżeli posiadają ograniczoną zdolność prawną </a:t>
            </a:r>
          </a:p>
          <a:p>
            <a:pPr lvl="1"/>
            <a:r>
              <a:rPr lang="pl-PL" dirty="0"/>
              <a:t>Przedstawiciel ustawowy lub opiekun matki </a:t>
            </a:r>
          </a:p>
          <a:p>
            <a:pPr lvl="1"/>
            <a:r>
              <a:rPr lang="pl-PL" dirty="0"/>
              <a:t>Pełnomocnik </a:t>
            </a:r>
          </a:p>
          <a:p>
            <a:r>
              <a:rPr lang="pl-PL" dirty="0"/>
              <a:t>Forma zgłoszenia</a:t>
            </a:r>
          </a:p>
          <a:p>
            <a:pPr lvl="1"/>
            <a:r>
              <a:rPr lang="pl-PL" dirty="0"/>
              <a:t>Protokół, podpisywany przez kierownika USC oraz zgłaszającego </a:t>
            </a:r>
          </a:p>
        </p:txBody>
      </p:sp>
    </p:spTree>
    <p:extLst>
      <p:ext uri="{BB962C8B-B14F-4D97-AF65-F5344CB8AC3E}">
        <p14:creationId xmlns:p14="http://schemas.microsoft.com/office/powerpoint/2010/main" val="295069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38976-8348-4841-A77E-C55300D554FF}"/>
              </a:ext>
            </a:extLst>
          </p:cNvPr>
          <p:cNvSpPr>
            <a:spLocks noGrp="1"/>
          </p:cNvSpPr>
          <p:nvPr>
            <p:ph type="title"/>
          </p:nvPr>
        </p:nvSpPr>
        <p:spPr/>
        <p:txBody>
          <a:bodyPr/>
          <a:lstStyle/>
          <a:p>
            <a:r>
              <a:rPr lang="pl-PL" dirty="0"/>
              <a:t>Rejestracja urodzenia </a:t>
            </a:r>
          </a:p>
        </p:txBody>
      </p:sp>
      <p:sp>
        <p:nvSpPr>
          <p:cNvPr id="3" name="Symbol zastępczy zawartości 2">
            <a:extLst>
              <a:ext uri="{FF2B5EF4-FFF2-40B4-BE49-F238E27FC236}">
                <a16:creationId xmlns:a16="http://schemas.microsoft.com/office/drawing/2014/main" id="{58488D2D-A3D8-407F-9F5F-96DDFBE8BDA4}"/>
              </a:ext>
            </a:extLst>
          </p:cNvPr>
          <p:cNvSpPr>
            <a:spLocks noGrp="1"/>
          </p:cNvSpPr>
          <p:nvPr>
            <p:ph idx="1"/>
          </p:nvPr>
        </p:nvSpPr>
        <p:spPr/>
        <p:txBody>
          <a:bodyPr/>
          <a:lstStyle/>
          <a:p>
            <a:r>
              <a:rPr lang="pl-PL" dirty="0"/>
              <a:t>Oświadczenie o wyborze imienia</a:t>
            </a:r>
          </a:p>
          <a:p>
            <a:pPr lvl="1"/>
            <a:r>
              <a:rPr lang="pl-PL" dirty="0"/>
              <a:t>Nie więcej niż dwa imiona</a:t>
            </a:r>
          </a:p>
          <a:p>
            <a:pPr lvl="1"/>
            <a:r>
              <a:rPr lang="pl-PL" dirty="0"/>
              <a:t>Brak dopuszczalności zamieszczenia imienia w formie zdrobniałej, mającego charakter ośmieszający lub nieprzyzwoity, niewskazującym na płeć dziecka </a:t>
            </a:r>
          </a:p>
          <a:p>
            <a:r>
              <a:rPr lang="pl-PL" dirty="0"/>
              <a:t>Wybór imienia dziecka z urzędu:</a:t>
            </a:r>
          </a:p>
          <a:p>
            <a:pPr lvl="1"/>
            <a:r>
              <a:rPr lang="pl-PL" dirty="0"/>
              <a:t>Akt sporządzany jest z urzędu</a:t>
            </a:r>
          </a:p>
          <a:p>
            <a:pPr lvl="1"/>
            <a:r>
              <a:rPr lang="pl-PL" dirty="0"/>
              <a:t>Zgłoszone imię nie spełnia ustawowych wymagań </a:t>
            </a:r>
          </a:p>
        </p:txBody>
      </p:sp>
    </p:spTree>
    <p:extLst>
      <p:ext uri="{BB962C8B-B14F-4D97-AF65-F5344CB8AC3E}">
        <p14:creationId xmlns:p14="http://schemas.microsoft.com/office/powerpoint/2010/main" val="1659367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AAC5C150-6511-489C-ADEE-458C8E9251BB}"/>
              </a:ext>
            </a:extLst>
          </p:cNvPr>
          <p:cNvPicPr>
            <a:picLocks noChangeAspect="1"/>
          </p:cNvPicPr>
          <p:nvPr/>
        </p:nvPicPr>
        <p:blipFill>
          <a:blip r:embed="rId3"/>
          <a:stretch>
            <a:fillRect/>
          </a:stretch>
        </p:blipFill>
        <p:spPr>
          <a:xfrm>
            <a:off x="3370996" y="96676"/>
            <a:ext cx="6005015" cy="6664647"/>
          </a:xfrm>
          <a:prstGeom prst="rect">
            <a:avLst/>
          </a:prstGeom>
        </p:spPr>
      </p:pic>
    </p:spTree>
    <p:extLst>
      <p:ext uri="{BB962C8B-B14F-4D97-AF65-F5344CB8AC3E}">
        <p14:creationId xmlns:p14="http://schemas.microsoft.com/office/powerpoint/2010/main" val="70830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218EB-0F51-4EDE-9ADE-E8B9B25A7B05}"/>
              </a:ext>
            </a:extLst>
          </p:cNvPr>
          <p:cNvSpPr>
            <a:spLocks noGrp="1"/>
          </p:cNvSpPr>
          <p:nvPr>
            <p:ph type="title"/>
          </p:nvPr>
        </p:nvSpPr>
        <p:spPr/>
        <p:txBody>
          <a:bodyPr/>
          <a:lstStyle/>
          <a:p>
            <a:r>
              <a:rPr lang="pl-PL" dirty="0"/>
              <a:t>Akt urodzenia</a:t>
            </a:r>
          </a:p>
        </p:txBody>
      </p:sp>
      <p:sp>
        <p:nvSpPr>
          <p:cNvPr id="3" name="Symbol zastępczy zawartości 2">
            <a:extLst>
              <a:ext uri="{FF2B5EF4-FFF2-40B4-BE49-F238E27FC236}">
                <a16:creationId xmlns:a16="http://schemas.microsoft.com/office/drawing/2014/main" id="{C6AFA78D-BA51-4612-A6FE-A9B00B788597}"/>
              </a:ext>
            </a:extLst>
          </p:cNvPr>
          <p:cNvSpPr>
            <a:spLocks noGrp="1"/>
          </p:cNvSpPr>
          <p:nvPr>
            <p:ph idx="1"/>
          </p:nvPr>
        </p:nvSpPr>
        <p:spPr/>
        <p:txBody>
          <a:bodyPr/>
          <a:lstStyle/>
          <a:p>
            <a:r>
              <a:rPr lang="pl-PL" dirty="0"/>
              <a:t>Akt urodzenia zawiera:</a:t>
            </a:r>
          </a:p>
          <a:p>
            <a:pPr lvl="1"/>
            <a:r>
              <a:rPr lang="pl-PL" dirty="0"/>
              <a:t>nazwisko, imię (imiona) dziecka; </a:t>
            </a:r>
          </a:p>
          <a:p>
            <a:pPr lvl="1"/>
            <a:r>
              <a:rPr lang="pl-PL" dirty="0"/>
              <a:t> kraj, datę i miejsce urodzenia dziecka; </a:t>
            </a:r>
          </a:p>
          <a:p>
            <a:pPr lvl="1"/>
            <a:r>
              <a:rPr lang="pl-PL" dirty="0"/>
              <a:t>płeć dziecka; </a:t>
            </a:r>
          </a:p>
          <a:p>
            <a:pPr lvl="1"/>
            <a:r>
              <a:rPr lang="pl-PL" dirty="0"/>
              <a:t> nazwiska, imiona oraz nazwiska rodowe, daty i miejsca urodzenia rodziców dziecka; </a:t>
            </a:r>
          </a:p>
          <a:p>
            <a:pPr lvl="1"/>
            <a:r>
              <a:rPr lang="pl-PL" dirty="0"/>
              <a:t> nazwisko i imię osoby zgłaszającej urodzenie; </a:t>
            </a:r>
          </a:p>
          <a:p>
            <a:pPr lvl="1"/>
            <a:r>
              <a:rPr lang="pl-PL" dirty="0"/>
              <a:t>nazwisko i imię biegłego lub tłumacza, jeżeli brał udział w czynności.</a:t>
            </a:r>
          </a:p>
        </p:txBody>
      </p:sp>
    </p:spTree>
    <p:extLst>
      <p:ext uri="{BB962C8B-B14F-4D97-AF65-F5344CB8AC3E}">
        <p14:creationId xmlns:p14="http://schemas.microsoft.com/office/powerpoint/2010/main" val="3624915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5CD22A-1300-4614-8308-4F9875187D07}"/>
              </a:ext>
            </a:extLst>
          </p:cNvPr>
          <p:cNvSpPr>
            <a:spLocks noGrp="1"/>
          </p:cNvSpPr>
          <p:nvPr>
            <p:ph type="title"/>
          </p:nvPr>
        </p:nvSpPr>
        <p:spPr/>
        <p:txBody>
          <a:bodyPr/>
          <a:lstStyle/>
          <a:p>
            <a:r>
              <a:rPr lang="pl-PL" dirty="0"/>
              <a:t>Akt urodzenia dziecka nieznanych rodziców</a:t>
            </a:r>
          </a:p>
        </p:txBody>
      </p:sp>
      <p:sp>
        <p:nvSpPr>
          <p:cNvPr id="3" name="Symbol zastępczy zawartości 2">
            <a:extLst>
              <a:ext uri="{FF2B5EF4-FFF2-40B4-BE49-F238E27FC236}">
                <a16:creationId xmlns:a16="http://schemas.microsoft.com/office/drawing/2014/main" id="{C0C78012-CCD3-4474-8B04-A2B2E261D9D7}"/>
              </a:ext>
            </a:extLst>
          </p:cNvPr>
          <p:cNvSpPr>
            <a:spLocks noGrp="1"/>
          </p:cNvSpPr>
          <p:nvPr>
            <p:ph idx="1"/>
          </p:nvPr>
        </p:nvSpPr>
        <p:spPr/>
        <p:txBody>
          <a:bodyPr/>
          <a:lstStyle/>
          <a:p>
            <a:r>
              <a:rPr lang="pl-PL" dirty="0"/>
              <a:t>Sporządzany na podstawie orzeczenia sądu opiekuńczego</a:t>
            </a:r>
          </a:p>
          <a:p>
            <a:r>
              <a:rPr lang="pl-PL" dirty="0"/>
              <a:t>Dane urodzenia dziecka ustala sąd </a:t>
            </a:r>
          </a:p>
          <a:p>
            <a:r>
              <a:rPr lang="pl-PL" dirty="0"/>
              <a:t>Miejsce urodzenia – miejsce znalezienia dziecka (jeżeli nie można ustalić miejsca urodzenia) </a:t>
            </a:r>
          </a:p>
          <a:p>
            <a:r>
              <a:rPr lang="pl-PL" dirty="0"/>
              <a:t>Imię oraz nazwisko dziecka oraz rodziców określa sąd </a:t>
            </a:r>
          </a:p>
          <a:p>
            <a:pPr marL="0" indent="0">
              <a:buNone/>
            </a:pPr>
            <a:endParaRPr lang="pl-PL" dirty="0"/>
          </a:p>
        </p:txBody>
      </p:sp>
    </p:spTree>
    <p:extLst>
      <p:ext uri="{BB962C8B-B14F-4D97-AF65-F5344CB8AC3E}">
        <p14:creationId xmlns:p14="http://schemas.microsoft.com/office/powerpoint/2010/main" val="3753080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DE55C-E18C-4E77-9C1E-2E7BFEC26FDE}"/>
              </a:ext>
            </a:extLst>
          </p:cNvPr>
          <p:cNvSpPr>
            <a:spLocks noGrp="1"/>
          </p:cNvSpPr>
          <p:nvPr>
            <p:ph type="title"/>
          </p:nvPr>
        </p:nvSpPr>
        <p:spPr>
          <a:xfrm>
            <a:off x="1371600" y="685800"/>
            <a:ext cx="9601200" cy="1224887"/>
          </a:xfrm>
        </p:spPr>
        <p:txBody>
          <a:bodyPr/>
          <a:lstStyle/>
          <a:p>
            <a:r>
              <a:rPr lang="pl-PL" dirty="0"/>
              <a:t>Rejestracja małżeństw </a:t>
            </a:r>
          </a:p>
        </p:txBody>
      </p:sp>
      <p:sp>
        <p:nvSpPr>
          <p:cNvPr id="3" name="Symbol zastępczy zawartości 2">
            <a:extLst>
              <a:ext uri="{FF2B5EF4-FFF2-40B4-BE49-F238E27FC236}">
                <a16:creationId xmlns:a16="http://schemas.microsoft.com/office/drawing/2014/main" id="{8B9CD779-FCC9-461D-8136-4BB036F97316}"/>
              </a:ext>
            </a:extLst>
          </p:cNvPr>
          <p:cNvSpPr>
            <a:spLocks noGrp="1"/>
          </p:cNvSpPr>
          <p:nvPr>
            <p:ph idx="1"/>
          </p:nvPr>
        </p:nvSpPr>
        <p:spPr>
          <a:xfrm>
            <a:off x="1371600" y="2286000"/>
            <a:ext cx="9601200" cy="4101152"/>
          </a:xfrm>
        </p:spPr>
        <p:txBody>
          <a:bodyPr>
            <a:normAutofit/>
          </a:bodyPr>
          <a:lstStyle/>
          <a:p>
            <a:r>
              <a:rPr lang="pl-PL" dirty="0"/>
              <a:t>Przed zawarciem związku małżeńskiego nupturienci składają:</a:t>
            </a:r>
          </a:p>
          <a:p>
            <a:pPr lvl="1"/>
            <a:r>
              <a:rPr lang="pl-PL" dirty="0"/>
              <a:t>pisemne zapewnienie, że nie wiedzą o istnieniu okoliczności wyłączających zawarcie małżeństwa</a:t>
            </a:r>
          </a:p>
          <a:p>
            <a:pPr lvl="1"/>
            <a:r>
              <a:rPr lang="pl-PL" dirty="0"/>
              <a:t>zezwolenie na zawarcie małżeństwa, jeżeli wymagają tego przepisy Kodeksu rodzinnego i opiekuńczego</a:t>
            </a:r>
          </a:p>
          <a:p>
            <a:pPr lvl="1"/>
            <a:r>
              <a:rPr lang="pl-PL" dirty="0"/>
              <a:t>Odpis aktu urodzenia*</a:t>
            </a:r>
          </a:p>
          <a:p>
            <a:pPr lvl="1"/>
            <a:r>
              <a:rPr lang="pl-PL" dirty="0"/>
              <a:t>odpis aktu małżeństwa z adnotacją o jego ustaniu, unieważnieniu albo stwierdzeniu jego nieistnienia albo odpis aktu małżeństwa z dokumentem potwierdzającym jego ustanie lub unieważnienie albo dokumentem potwierdzającym stwierdzenie nieistnienia małżeństwa*</a:t>
            </a:r>
          </a:p>
          <a:p>
            <a:pPr lvl="1"/>
            <a:r>
              <a:rPr lang="pl-PL" dirty="0"/>
              <a:t>zezwolenie sądu na złożenie oświadczenia o wstąpieniu w związek małżeński przez pełnomocnika oraz pełnomocnictwo</a:t>
            </a:r>
          </a:p>
        </p:txBody>
      </p:sp>
    </p:spTree>
    <p:extLst>
      <p:ext uri="{BB962C8B-B14F-4D97-AF65-F5344CB8AC3E}">
        <p14:creationId xmlns:p14="http://schemas.microsoft.com/office/powerpoint/2010/main" val="458918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30A872-4C66-472F-AD43-6984B4634E49}"/>
              </a:ext>
            </a:extLst>
          </p:cNvPr>
          <p:cNvSpPr>
            <a:spLocks noGrp="1"/>
          </p:cNvSpPr>
          <p:nvPr>
            <p:ph type="title"/>
          </p:nvPr>
        </p:nvSpPr>
        <p:spPr/>
        <p:txBody>
          <a:bodyPr/>
          <a:lstStyle/>
          <a:p>
            <a:r>
              <a:rPr lang="pl-PL" dirty="0"/>
              <a:t>Akt małżeństwa</a:t>
            </a:r>
          </a:p>
        </p:txBody>
      </p:sp>
      <p:sp>
        <p:nvSpPr>
          <p:cNvPr id="3" name="Symbol zastępczy zawartości 2">
            <a:extLst>
              <a:ext uri="{FF2B5EF4-FFF2-40B4-BE49-F238E27FC236}">
                <a16:creationId xmlns:a16="http://schemas.microsoft.com/office/drawing/2014/main" id="{0EF73188-320A-479B-8A1E-E224AD856A30}"/>
              </a:ext>
            </a:extLst>
          </p:cNvPr>
          <p:cNvSpPr>
            <a:spLocks noGrp="1"/>
          </p:cNvSpPr>
          <p:nvPr>
            <p:ph idx="1"/>
          </p:nvPr>
        </p:nvSpPr>
        <p:spPr>
          <a:xfrm>
            <a:off x="1371600" y="1988048"/>
            <a:ext cx="9601200" cy="3755205"/>
          </a:xfrm>
        </p:spPr>
        <p:txBody>
          <a:bodyPr>
            <a:normAutofit/>
          </a:bodyPr>
          <a:lstStyle/>
          <a:p>
            <a:r>
              <a:rPr lang="pl-PL" dirty="0"/>
              <a:t>Termin sporządzenia</a:t>
            </a:r>
          </a:p>
          <a:p>
            <a:pPr lvl="1"/>
            <a:r>
              <a:rPr lang="pl-PL" dirty="0"/>
              <a:t>Najpóźniej w następny dzień roboczy od dnia złożenia oświadczenia przez kierownikiem USC</a:t>
            </a:r>
          </a:p>
          <a:p>
            <a:pPr lvl="1"/>
            <a:r>
              <a:rPr lang="pl-PL" dirty="0"/>
              <a:t>najpóźniej w następnym dniu roboczym po dniu otrzymania protokołu złożenia oświadczeń o wstąpieniu w związek małżeński</a:t>
            </a:r>
          </a:p>
          <a:p>
            <a:pPr lvl="1"/>
            <a:r>
              <a:rPr lang="pl-PL" dirty="0"/>
              <a:t>najpóźniej w następnym dniu roboczym po dniu otrzymania zaświadczenia stwierdzającego brak okoliczności wyłączających zawarcie małżeństwa oraz zaświadczenia stwierdzającego, że oświadczenia o wstąpieniu w związek małżeński zostały złożone w obecności duchownego</a:t>
            </a:r>
          </a:p>
          <a:p>
            <a:r>
              <a:rPr lang="pl-PL" dirty="0"/>
              <a:t>Akt małżeństwa sporządza się na podstawie protokołu przyjęcia oświadczeń o wstąpieniu w związek małżeński</a:t>
            </a:r>
          </a:p>
        </p:txBody>
      </p:sp>
    </p:spTree>
    <p:extLst>
      <p:ext uri="{BB962C8B-B14F-4D97-AF65-F5344CB8AC3E}">
        <p14:creationId xmlns:p14="http://schemas.microsoft.com/office/powerpoint/2010/main" val="392460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BBA1E7-812B-4F61-A535-5ED8426BB3DA}"/>
              </a:ext>
            </a:extLst>
          </p:cNvPr>
          <p:cNvSpPr>
            <a:spLocks noGrp="1"/>
          </p:cNvSpPr>
          <p:nvPr>
            <p:ph type="title"/>
          </p:nvPr>
        </p:nvSpPr>
        <p:spPr>
          <a:xfrm>
            <a:off x="1371600" y="685800"/>
            <a:ext cx="9601200" cy="856397"/>
          </a:xfrm>
        </p:spPr>
        <p:txBody>
          <a:bodyPr/>
          <a:lstStyle/>
          <a:p>
            <a:r>
              <a:rPr lang="pl-PL" dirty="0"/>
              <a:t>Stan cywilny</a:t>
            </a:r>
          </a:p>
        </p:txBody>
      </p:sp>
      <p:sp>
        <p:nvSpPr>
          <p:cNvPr id="3" name="Symbol zastępczy zawartości 2">
            <a:extLst>
              <a:ext uri="{FF2B5EF4-FFF2-40B4-BE49-F238E27FC236}">
                <a16:creationId xmlns:a16="http://schemas.microsoft.com/office/drawing/2014/main" id="{7A978DF1-78F7-4DD1-A4B5-B234DADA441A}"/>
              </a:ext>
            </a:extLst>
          </p:cNvPr>
          <p:cNvSpPr>
            <a:spLocks noGrp="1"/>
          </p:cNvSpPr>
          <p:nvPr>
            <p:ph idx="1"/>
          </p:nvPr>
        </p:nvSpPr>
        <p:spPr>
          <a:xfrm>
            <a:off x="1371600" y="2286000"/>
            <a:ext cx="9601200" cy="3581400"/>
          </a:xfrm>
        </p:spPr>
        <p:txBody>
          <a:bodyPr/>
          <a:lstStyle/>
          <a:p>
            <a:r>
              <a:rPr lang="pl-PL" dirty="0"/>
              <a:t>Zdarzenia naturalne:</a:t>
            </a:r>
          </a:p>
          <a:p>
            <a:pPr lvl="1"/>
            <a:r>
              <a:rPr lang="pl-PL" dirty="0"/>
              <a:t>Urodzenie</a:t>
            </a:r>
          </a:p>
          <a:p>
            <a:pPr lvl="1"/>
            <a:r>
              <a:rPr lang="pl-PL" dirty="0"/>
              <a:t>Zgon</a:t>
            </a:r>
          </a:p>
          <a:p>
            <a:r>
              <a:rPr lang="pl-PL" dirty="0"/>
              <a:t>Czynności prawne:</a:t>
            </a:r>
          </a:p>
          <a:p>
            <a:pPr lvl="1"/>
            <a:r>
              <a:rPr lang="pl-PL" dirty="0"/>
              <a:t>Zawarcie małżeństwa</a:t>
            </a:r>
          </a:p>
          <a:p>
            <a:pPr lvl="1"/>
            <a:r>
              <a:rPr lang="pl-PL" dirty="0"/>
              <a:t>Uznanie ojcostwa</a:t>
            </a:r>
          </a:p>
          <a:p>
            <a:pPr lvl="1"/>
            <a:r>
              <a:rPr lang="pl-PL" dirty="0"/>
              <a:t>Oświadczenie rodziców o wyborze imienia i jego zmianie </a:t>
            </a:r>
          </a:p>
          <a:p>
            <a:pPr lvl="1"/>
            <a:r>
              <a:rPr lang="pl-PL" dirty="0"/>
              <a:t>Oświadczenie o powrocie do nazwiska po rozwiązaniu małżeństwa </a:t>
            </a:r>
          </a:p>
        </p:txBody>
      </p:sp>
    </p:spTree>
    <p:extLst>
      <p:ext uri="{BB962C8B-B14F-4D97-AF65-F5344CB8AC3E}">
        <p14:creationId xmlns:p14="http://schemas.microsoft.com/office/powerpoint/2010/main" val="2260348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CA6322-B723-48F8-AF09-41FBE45422DC}"/>
              </a:ext>
            </a:extLst>
          </p:cNvPr>
          <p:cNvSpPr>
            <a:spLocks noGrp="1"/>
          </p:cNvSpPr>
          <p:nvPr>
            <p:ph type="title"/>
          </p:nvPr>
        </p:nvSpPr>
        <p:spPr/>
        <p:txBody>
          <a:bodyPr/>
          <a:lstStyle/>
          <a:p>
            <a:r>
              <a:rPr lang="pl-PL" dirty="0"/>
              <a:t>Akt małżeństwa</a:t>
            </a:r>
          </a:p>
        </p:txBody>
      </p:sp>
      <p:sp>
        <p:nvSpPr>
          <p:cNvPr id="3" name="Symbol zastępczy zawartości 2">
            <a:extLst>
              <a:ext uri="{FF2B5EF4-FFF2-40B4-BE49-F238E27FC236}">
                <a16:creationId xmlns:a16="http://schemas.microsoft.com/office/drawing/2014/main" id="{97AB90E3-9F7F-479D-BC3D-86A414A9D76B}"/>
              </a:ext>
            </a:extLst>
          </p:cNvPr>
          <p:cNvSpPr>
            <a:spLocks noGrp="1"/>
          </p:cNvSpPr>
          <p:nvPr>
            <p:ph idx="1"/>
          </p:nvPr>
        </p:nvSpPr>
        <p:spPr>
          <a:xfrm>
            <a:off x="1371600" y="1801504"/>
            <a:ext cx="9601200" cy="4503762"/>
          </a:xfrm>
        </p:spPr>
        <p:txBody>
          <a:bodyPr>
            <a:normAutofit/>
          </a:bodyPr>
          <a:lstStyle/>
          <a:p>
            <a:r>
              <a:rPr lang="pl-PL" dirty="0"/>
              <a:t>Akt małżeństwa zawiera: </a:t>
            </a:r>
          </a:p>
          <a:p>
            <a:pPr lvl="1"/>
            <a:r>
              <a:rPr lang="pl-PL" dirty="0"/>
              <a:t> nazwiska i imiona osób, które zawarły małżeństwo, nazwiska rodowe, stan cywilny oraz daty i miejsca urodzenia; </a:t>
            </a:r>
          </a:p>
          <a:p>
            <a:pPr lvl="1"/>
            <a:r>
              <a:rPr lang="pl-PL" dirty="0"/>
              <a:t>miejsce i datę zawarcia małżeństwa; </a:t>
            </a:r>
          </a:p>
          <a:p>
            <a:pPr lvl="1"/>
            <a:r>
              <a:rPr lang="pl-PL" dirty="0"/>
              <a:t> nazwiska i imiona oraz nazwiska rodowe rodziców osób, które zawarły małżeństwo; </a:t>
            </a:r>
          </a:p>
          <a:p>
            <a:pPr lvl="1"/>
            <a:r>
              <a:rPr lang="pl-PL" dirty="0"/>
              <a:t> nazwiska i imiona świadków; </a:t>
            </a:r>
          </a:p>
          <a:p>
            <a:pPr lvl="1"/>
            <a:r>
              <a:rPr lang="pl-PL" dirty="0"/>
              <a:t>nazwiska małżonków, które będą oni nosili po zawarciu małżeństwa;</a:t>
            </a:r>
          </a:p>
          <a:p>
            <a:pPr lvl="1"/>
            <a:r>
              <a:rPr lang="pl-PL" dirty="0"/>
              <a:t> nazwisko, jakie będą nosiły dzieci zrodzone z małżeństwa; </a:t>
            </a:r>
          </a:p>
          <a:p>
            <a:pPr lvl="1"/>
            <a:r>
              <a:rPr lang="pl-PL" dirty="0"/>
              <a:t>informację o złożeniu zgodnych oświadczeń o wstąpieniu w związek małżeński;</a:t>
            </a:r>
          </a:p>
          <a:p>
            <a:pPr lvl="1"/>
            <a:r>
              <a:rPr lang="pl-PL" dirty="0"/>
              <a:t>nazwisko i imię biegłego lub tłumacza, jeżeli brał udział w czynności.</a:t>
            </a:r>
          </a:p>
        </p:txBody>
      </p:sp>
    </p:spTree>
    <p:extLst>
      <p:ext uri="{BB962C8B-B14F-4D97-AF65-F5344CB8AC3E}">
        <p14:creationId xmlns:p14="http://schemas.microsoft.com/office/powerpoint/2010/main" val="782161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EFEF0-27EA-407A-826E-F8D533E06526}"/>
              </a:ext>
            </a:extLst>
          </p:cNvPr>
          <p:cNvSpPr>
            <a:spLocks noGrp="1"/>
          </p:cNvSpPr>
          <p:nvPr>
            <p:ph type="title"/>
          </p:nvPr>
        </p:nvSpPr>
        <p:spPr/>
        <p:txBody>
          <a:bodyPr/>
          <a:lstStyle/>
          <a:p>
            <a:r>
              <a:rPr lang="pl-PL" dirty="0"/>
              <a:t>Akt zgonu</a:t>
            </a:r>
          </a:p>
        </p:txBody>
      </p:sp>
      <p:sp>
        <p:nvSpPr>
          <p:cNvPr id="3" name="Symbol zastępczy zawartości 2">
            <a:extLst>
              <a:ext uri="{FF2B5EF4-FFF2-40B4-BE49-F238E27FC236}">
                <a16:creationId xmlns:a16="http://schemas.microsoft.com/office/drawing/2014/main" id="{D937CE33-99F7-49F3-A53B-3DBA27C3BD17}"/>
              </a:ext>
            </a:extLst>
          </p:cNvPr>
          <p:cNvSpPr>
            <a:spLocks noGrp="1"/>
          </p:cNvSpPr>
          <p:nvPr>
            <p:ph idx="1"/>
          </p:nvPr>
        </p:nvSpPr>
        <p:spPr>
          <a:xfrm>
            <a:off x="1371600" y="1992573"/>
            <a:ext cx="9601200" cy="4339987"/>
          </a:xfrm>
        </p:spPr>
        <p:txBody>
          <a:bodyPr>
            <a:normAutofit/>
          </a:bodyPr>
          <a:lstStyle/>
          <a:p>
            <a:r>
              <a:rPr lang="pl-PL" dirty="0"/>
              <a:t>Termin sporządzenia</a:t>
            </a:r>
          </a:p>
          <a:p>
            <a:pPr lvl="1"/>
            <a:r>
              <a:rPr lang="pl-PL" dirty="0"/>
              <a:t>W dniu zgłoszenia zgonu</a:t>
            </a:r>
          </a:p>
          <a:p>
            <a:pPr lvl="1"/>
            <a:r>
              <a:rPr lang="pl-PL" dirty="0"/>
              <a:t>Następny dzień roboczy po dniu zgłoszenia zgonu na podstawie art. 17 </a:t>
            </a:r>
          </a:p>
          <a:p>
            <a:r>
              <a:rPr lang="pl-PL" dirty="0"/>
              <a:t>Podstawa sporządzenia</a:t>
            </a:r>
          </a:p>
          <a:p>
            <a:pPr lvl="1"/>
            <a:r>
              <a:rPr lang="pl-PL" dirty="0"/>
              <a:t>Karta zgonu</a:t>
            </a:r>
          </a:p>
          <a:p>
            <a:pPr lvl="1"/>
            <a:r>
              <a:rPr lang="pl-PL" dirty="0"/>
              <a:t>Protokół zgonu</a:t>
            </a:r>
          </a:p>
          <a:p>
            <a:r>
              <a:rPr lang="pl-PL" dirty="0"/>
              <a:t>Zgłoszenie zgonu</a:t>
            </a:r>
          </a:p>
          <a:p>
            <a:pPr lvl="1"/>
            <a:r>
              <a:rPr lang="pl-PL" dirty="0"/>
              <a:t>W terminie 3 dni od sporządzenia karty zgonu</a:t>
            </a:r>
          </a:p>
          <a:p>
            <a:pPr lvl="1"/>
            <a:r>
              <a:rPr lang="pl-PL" dirty="0"/>
              <a:t>W terminie 24 h od zgonu w przypadku zgonu a skutek choroby zakaźnej</a:t>
            </a:r>
          </a:p>
          <a:p>
            <a:r>
              <a:rPr lang="pl-PL" dirty="0"/>
              <a:t>Nie sporządza się w przypadku, gdy dziecko urodziło się martwe (adnotacja w akcie urodzenia) </a:t>
            </a:r>
          </a:p>
          <a:p>
            <a:endParaRPr lang="pl-PL" dirty="0"/>
          </a:p>
        </p:txBody>
      </p:sp>
    </p:spTree>
    <p:extLst>
      <p:ext uri="{BB962C8B-B14F-4D97-AF65-F5344CB8AC3E}">
        <p14:creationId xmlns:p14="http://schemas.microsoft.com/office/powerpoint/2010/main" val="3257059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C6D25F-2EAD-4408-BDD8-1D2E205A9EE9}"/>
              </a:ext>
            </a:extLst>
          </p:cNvPr>
          <p:cNvSpPr>
            <a:spLocks noGrp="1"/>
          </p:cNvSpPr>
          <p:nvPr>
            <p:ph type="title"/>
          </p:nvPr>
        </p:nvSpPr>
        <p:spPr>
          <a:xfrm>
            <a:off x="1371600" y="685800"/>
            <a:ext cx="9601200" cy="774510"/>
          </a:xfrm>
        </p:spPr>
        <p:txBody>
          <a:bodyPr/>
          <a:lstStyle/>
          <a:p>
            <a:r>
              <a:rPr lang="pl-PL" dirty="0"/>
              <a:t>Akt zgonu</a:t>
            </a:r>
          </a:p>
        </p:txBody>
      </p:sp>
      <p:sp>
        <p:nvSpPr>
          <p:cNvPr id="3" name="Symbol zastępczy zawartości 2">
            <a:extLst>
              <a:ext uri="{FF2B5EF4-FFF2-40B4-BE49-F238E27FC236}">
                <a16:creationId xmlns:a16="http://schemas.microsoft.com/office/drawing/2014/main" id="{9B80600A-6D5D-46CF-A9E3-D3667970344D}"/>
              </a:ext>
            </a:extLst>
          </p:cNvPr>
          <p:cNvSpPr>
            <a:spLocks noGrp="1"/>
          </p:cNvSpPr>
          <p:nvPr>
            <p:ph idx="1"/>
          </p:nvPr>
        </p:nvSpPr>
        <p:spPr>
          <a:xfrm>
            <a:off x="1371600" y="1746913"/>
            <a:ext cx="9601200" cy="4872251"/>
          </a:xfrm>
        </p:spPr>
        <p:txBody>
          <a:bodyPr>
            <a:normAutofit lnSpcReduction="10000"/>
          </a:bodyPr>
          <a:lstStyle/>
          <a:p>
            <a:r>
              <a:rPr lang="pl-PL" dirty="0"/>
              <a:t>Uprawnieni do złożenia zgłoszenia:</a:t>
            </a:r>
          </a:p>
          <a:p>
            <a:pPr lvl="1"/>
            <a:r>
              <a:rPr lang="pl-PL" dirty="0"/>
              <a:t>Podmiot uprawniony do pochówku na podstawie art. 10 ust. 1 ustawy z dnia 31 stycznia 1959 r. o cmentarzach i chowaniu zmarłych </a:t>
            </a:r>
          </a:p>
          <a:p>
            <a:pPr lvl="2"/>
            <a:r>
              <a:rPr lang="pl-PL" dirty="0"/>
              <a:t>pozostały małżonek(ka); </a:t>
            </a:r>
          </a:p>
          <a:p>
            <a:pPr lvl="2"/>
            <a:r>
              <a:rPr lang="pl-PL" dirty="0"/>
              <a:t>krewni zstępni; </a:t>
            </a:r>
          </a:p>
          <a:p>
            <a:pPr lvl="2"/>
            <a:r>
              <a:rPr lang="pl-PL" dirty="0"/>
              <a:t>krewni wstępni; </a:t>
            </a:r>
          </a:p>
          <a:p>
            <a:pPr lvl="2"/>
            <a:r>
              <a:rPr lang="pl-PL" dirty="0"/>
              <a:t>krewni boczni do 4 stopnia pokrewieństwa; </a:t>
            </a:r>
          </a:p>
          <a:p>
            <a:pPr lvl="2"/>
            <a:r>
              <a:rPr lang="pl-PL" dirty="0"/>
              <a:t>powinowaci w linii prostej do 1 stopnia</a:t>
            </a:r>
          </a:p>
          <a:p>
            <a:pPr lvl="2"/>
            <a:r>
              <a:rPr lang="pl-PL" dirty="0"/>
              <a:t>właściwy organ wojskowy </a:t>
            </a:r>
          </a:p>
          <a:p>
            <a:pPr lvl="2"/>
            <a:r>
              <a:rPr lang="pl-PL" dirty="0"/>
              <a:t>Organ państwowy, instytucja i organizacja społeczna</a:t>
            </a:r>
          </a:p>
          <a:p>
            <a:pPr lvl="2"/>
            <a:r>
              <a:rPr lang="pl-PL" dirty="0"/>
              <a:t>Osoba, która dobrowolnie zobowiązuje się do pochowania zwłok </a:t>
            </a:r>
          </a:p>
          <a:p>
            <a:pPr lvl="1"/>
            <a:r>
              <a:rPr lang="pl-PL" dirty="0"/>
              <a:t>upoważniony pracownik publicznej uczelni medycznej albo uczelni publicznej prowadzącej działalność dydaktyczną i badawczą w dziedzinie nauk medycznych</a:t>
            </a:r>
          </a:p>
          <a:p>
            <a:pPr lvl="1"/>
            <a:r>
              <a:rPr lang="pl-PL" dirty="0"/>
              <a:t>przedstawiciel podmiotu obowiązanego do pochówku</a:t>
            </a:r>
          </a:p>
        </p:txBody>
      </p:sp>
    </p:spTree>
    <p:extLst>
      <p:ext uri="{BB962C8B-B14F-4D97-AF65-F5344CB8AC3E}">
        <p14:creationId xmlns:p14="http://schemas.microsoft.com/office/powerpoint/2010/main" val="2637648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D61F6E-BD9F-4B0F-80EC-7848510D19E7}"/>
              </a:ext>
            </a:extLst>
          </p:cNvPr>
          <p:cNvSpPr>
            <a:spLocks noGrp="1"/>
          </p:cNvSpPr>
          <p:nvPr>
            <p:ph type="title"/>
          </p:nvPr>
        </p:nvSpPr>
        <p:spPr/>
        <p:txBody>
          <a:bodyPr/>
          <a:lstStyle/>
          <a:p>
            <a:r>
              <a:rPr lang="pl-PL" dirty="0"/>
              <a:t>Akt zgonu</a:t>
            </a:r>
          </a:p>
        </p:txBody>
      </p:sp>
      <p:sp>
        <p:nvSpPr>
          <p:cNvPr id="3" name="Symbol zastępczy zawartości 2">
            <a:extLst>
              <a:ext uri="{FF2B5EF4-FFF2-40B4-BE49-F238E27FC236}">
                <a16:creationId xmlns:a16="http://schemas.microsoft.com/office/drawing/2014/main" id="{85374E6A-505A-46E4-8DB4-A31999CFABBC}"/>
              </a:ext>
            </a:extLst>
          </p:cNvPr>
          <p:cNvSpPr>
            <a:spLocks noGrp="1"/>
          </p:cNvSpPr>
          <p:nvPr>
            <p:ph idx="1"/>
          </p:nvPr>
        </p:nvSpPr>
        <p:spPr>
          <a:xfrm>
            <a:off x="1371600" y="1828801"/>
            <a:ext cx="9601200" cy="4653886"/>
          </a:xfrm>
        </p:spPr>
        <p:txBody>
          <a:bodyPr>
            <a:normAutofit lnSpcReduction="10000"/>
          </a:bodyPr>
          <a:lstStyle/>
          <a:p>
            <a:r>
              <a:rPr lang="pl-PL" dirty="0"/>
              <a:t>Forma zgłoszenia</a:t>
            </a:r>
          </a:p>
          <a:p>
            <a:pPr lvl="1"/>
            <a:r>
              <a:rPr lang="pl-PL" dirty="0"/>
              <a:t>protokół, który podpisują zgłaszający zgon i kierownik urzędu stanu cywilnego</a:t>
            </a:r>
          </a:p>
          <a:p>
            <a:r>
              <a:rPr lang="pl-PL" dirty="0"/>
              <a:t>Akt zgonu zawiera: </a:t>
            </a:r>
          </a:p>
          <a:p>
            <a:pPr lvl="1"/>
            <a:r>
              <a:rPr lang="pl-PL" dirty="0"/>
              <a:t> nazwisko, nazwisko rodowe, imię (imiona), datę i miejsce urodzenia osoby zmarłej; </a:t>
            </a:r>
          </a:p>
          <a:p>
            <a:pPr lvl="1"/>
            <a:r>
              <a:rPr lang="pl-PL" dirty="0"/>
              <a:t>stan cywilny; </a:t>
            </a:r>
          </a:p>
          <a:p>
            <a:pPr lvl="1"/>
            <a:r>
              <a:rPr lang="pl-PL" dirty="0"/>
              <a:t>nazwisko, nazwisko rodowe, imię (imiona) małżonka osoby zmarłej, jeżeli w chwili śmierci pozostawała ona w związku małżeńskim; </a:t>
            </a:r>
          </a:p>
          <a:p>
            <a:pPr lvl="1"/>
            <a:r>
              <a:rPr lang="pl-PL" dirty="0"/>
              <a:t>datę, godzinę oraz miejsce zgonu albo jeżeli nie są znane – datę, godzinę oraz miejsce znalezienia zwłok; </a:t>
            </a:r>
          </a:p>
          <a:p>
            <a:pPr lvl="1"/>
            <a:r>
              <a:rPr lang="pl-PL" dirty="0"/>
              <a:t> nazwiska, nazwiska rodowe, imiona rodziców osoby zmarłej; </a:t>
            </a:r>
          </a:p>
          <a:p>
            <a:pPr lvl="1"/>
            <a:r>
              <a:rPr lang="pl-PL" dirty="0"/>
              <a:t>nazwisko i imię lub nazwę zgłaszającego zgon; </a:t>
            </a:r>
          </a:p>
          <a:p>
            <a:pPr lvl="1"/>
            <a:r>
              <a:rPr lang="pl-PL" dirty="0"/>
              <a:t>nazwisko i imię biegłego lub tłumacza, jeżeli brał udział w czynności.</a:t>
            </a:r>
          </a:p>
        </p:txBody>
      </p:sp>
    </p:spTree>
    <p:extLst>
      <p:ext uri="{BB962C8B-B14F-4D97-AF65-F5344CB8AC3E}">
        <p14:creationId xmlns:p14="http://schemas.microsoft.com/office/powerpoint/2010/main" val="953979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E2D2C-E8B0-4AA3-87EC-215DA4906C3D}"/>
              </a:ext>
            </a:extLst>
          </p:cNvPr>
          <p:cNvSpPr>
            <a:spLocks noGrp="1"/>
          </p:cNvSpPr>
          <p:nvPr>
            <p:ph type="title"/>
          </p:nvPr>
        </p:nvSpPr>
        <p:spPr/>
        <p:txBody>
          <a:bodyPr/>
          <a:lstStyle/>
          <a:p>
            <a:r>
              <a:rPr lang="pl-PL" dirty="0"/>
              <a:t>Akt zgonu osoby o nieustalonej tożsamości </a:t>
            </a:r>
          </a:p>
        </p:txBody>
      </p:sp>
      <p:sp>
        <p:nvSpPr>
          <p:cNvPr id="3" name="Symbol zastępczy zawartości 2">
            <a:extLst>
              <a:ext uri="{FF2B5EF4-FFF2-40B4-BE49-F238E27FC236}">
                <a16:creationId xmlns:a16="http://schemas.microsoft.com/office/drawing/2014/main" id="{8785F7D0-1F37-4CA9-975B-BE78D17D2E36}"/>
              </a:ext>
            </a:extLst>
          </p:cNvPr>
          <p:cNvSpPr>
            <a:spLocks noGrp="1"/>
          </p:cNvSpPr>
          <p:nvPr>
            <p:ph idx="1"/>
          </p:nvPr>
        </p:nvSpPr>
        <p:spPr>
          <a:xfrm>
            <a:off x="1371600" y="2286000"/>
            <a:ext cx="9601200" cy="4237630"/>
          </a:xfrm>
        </p:spPr>
        <p:txBody>
          <a:bodyPr>
            <a:normAutofit/>
          </a:bodyPr>
          <a:lstStyle/>
          <a:p>
            <a:r>
              <a:rPr lang="pl-PL" dirty="0"/>
              <a:t>Forma opisowa</a:t>
            </a:r>
          </a:p>
          <a:p>
            <a:r>
              <a:rPr lang="pl-PL" dirty="0"/>
              <a:t>Akt zgonu zawiera:</a:t>
            </a:r>
          </a:p>
          <a:p>
            <a:pPr lvl="1"/>
            <a:r>
              <a:rPr lang="pl-PL" dirty="0"/>
              <a:t> datę i godzinę oraz miejsce zgonu; </a:t>
            </a:r>
          </a:p>
          <a:p>
            <a:pPr lvl="1"/>
            <a:r>
              <a:rPr lang="pl-PL" dirty="0"/>
              <a:t> datę, godzinę, miejsce i okoliczności znalezienia zwłok; </a:t>
            </a:r>
          </a:p>
          <a:p>
            <a:pPr lvl="1"/>
            <a:r>
              <a:rPr lang="pl-PL" dirty="0"/>
              <a:t>płeć oraz przypuszczalny wiek osoby zmarłej; </a:t>
            </a:r>
          </a:p>
          <a:p>
            <a:pPr lvl="1"/>
            <a:r>
              <a:rPr lang="pl-PL" dirty="0"/>
              <a:t>opis zewnętrznego wyglądu zwłok; </a:t>
            </a:r>
          </a:p>
          <a:p>
            <a:pPr lvl="1"/>
            <a:r>
              <a:rPr lang="pl-PL" dirty="0"/>
              <a:t>opis odzieży oraz innych przedmiotów znalezionych przy osobie zmarłej; </a:t>
            </a:r>
          </a:p>
          <a:p>
            <a:pPr lvl="1"/>
            <a:r>
              <a:rPr lang="pl-PL" dirty="0"/>
              <a:t> oznaczenie jednostki Policji lub wskazanie prokuratora w przypadku dokonania zawiadomienia o znalezieniu zwłok w stanie lub w okolicznościach uniemożliwiających ich identyfikację lub oznaczenie podmiotu leczniczego lub jednostki organizacyjnej pomocy społecznej</a:t>
            </a:r>
          </a:p>
        </p:txBody>
      </p:sp>
    </p:spTree>
    <p:extLst>
      <p:ext uri="{BB962C8B-B14F-4D97-AF65-F5344CB8AC3E}">
        <p14:creationId xmlns:p14="http://schemas.microsoft.com/office/powerpoint/2010/main" val="16899728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66859-9800-417E-A8AA-426375F13375}"/>
              </a:ext>
            </a:extLst>
          </p:cNvPr>
          <p:cNvSpPr>
            <a:spLocks noGrp="1"/>
          </p:cNvSpPr>
          <p:nvPr>
            <p:ph type="title"/>
          </p:nvPr>
        </p:nvSpPr>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59B9BE01-EB1E-46C8-B420-1AF1D18D6AC4}"/>
              </a:ext>
            </a:extLst>
          </p:cNvPr>
          <p:cNvSpPr>
            <a:spLocks noGrp="1"/>
          </p:cNvSpPr>
          <p:nvPr>
            <p:ph idx="1"/>
          </p:nvPr>
        </p:nvSpPr>
        <p:spPr>
          <a:xfrm>
            <a:off x="1371600" y="2171700"/>
            <a:ext cx="9601200" cy="4229100"/>
          </a:xfrm>
        </p:spPr>
        <p:txBody>
          <a:bodyPr>
            <a:normAutofit fontScale="92500" lnSpcReduction="10000"/>
          </a:bodyPr>
          <a:lstStyle/>
          <a:p>
            <a:r>
              <a:rPr lang="pl-PL" dirty="0"/>
              <a:t>Zdarzenia objęte szczególnym trybem:</a:t>
            </a:r>
          </a:p>
          <a:p>
            <a:pPr lvl="1"/>
            <a:r>
              <a:rPr lang="pl-PL" dirty="0"/>
              <a:t>Urodzenie na polskim statku morskim lub powietrznym, okręcie wojennym lub wojskowym statku powietrznym </a:t>
            </a:r>
          </a:p>
          <a:p>
            <a:pPr lvl="1"/>
            <a:r>
              <a:rPr lang="pl-PL" dirty="0"/>
              <a:t>Zgon na polskim statku morskim lub powietrznym, okręcie wojennym lub wojskowym statku powietrznym </a:t>
            </a:r>
          </a:p>
          <a:p>
            <a:pPr lvl="1"/>
            <a:r>
              <a:rPr lang="pl-PL" dirty="0"/>
              <a:t>Zgon żołnierza w czynnej służbie wojskowej albo innej osoby przydzielonej do jednostki wojskowej, który nastąpił w związku z działaniami wojennymi</a:t>
            </a:r>
          </a:p>
          <a:p>
            <a:r>
              <a:rPr lang="pl-PL" dirty="0"/>
              <a:t>Forma dokumentacji:</a:t>
            </a:r>
          </a:p>
          <a:p>
            <a:pPr lvl="1"/>
            <a:r>
              <a:rPr lang="pl-PL" dirty="0"/>
              <a:t>Protokół potwierdzający urodzenie lub zgon sporządzony przez kapitana polskiego statku morskiego lub powietrznego, okrętu wojennego lub wojskowego statku powietrznego </a:t>
            </a:r>
          </a:p>
          <a:p>
            <a:pPr lvl="1"/>
            <a:r>
              <a:rPr lang="pl-PL" dirty="0"/>
              <a:t>Protokół potwierdzający zgon sporządzony przez właściwy terytorialnie terenowy organ administracji wojskowej  </a:t>
            </a:r>
          </a:p>
          <a:p>
            <a:pPr lvl="1"/>
            <a:r>
              <a:rPr lang="pl-PL" dirty="0"/>
              <a:t>protokół rejestracji urodzenia lub zgonu sporządzony przez konsula </a:t>
            </a:r>
          </a:p>
          <a:p>
            <a:pPr lvl="1"/>
            <a:endParaRPr lang="pl-PL" dirty="0"/>
          </a:p>
        </p:txBody>
      </p:sp>
    </p:spTree>
    <p:extLst>
      <p:ext uri="{BB962C8B-B14F-4D97-AF65-F5344CB8AC3E}">
        <p14:creationId xmlns:p14="http://schemas.microsoft.com/office/powerpoint/2010/main" val="6768208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BD20E-AA04-4D1E-AAA0-BD795B21B235}"/>
              </a:ext>
            </a:extLst>
          </p:cNvPr>
          <p:cNvSpPr>
            <a:spLocks noGrp="1"/>
          </p:cNvSpPr>
          <p:nvPr>
            <p:ph type="title"/>
          </p:nvPr>
        </p:nvSpPr>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1EA0C664-F32B-4ACB-A31B-C4F42E347940}"/>
              </a:ext>
            </a:extLst>
          </p:cNvPr>
          <p:cNvSpPr>
            <a:spLocks noGrp="1"/>
          </p:cNvSpPr>
          <p:nvPr>
            <p:ph idx="1"/>
          </p:nvPr>
        </p:nvSpPr>
        <p:spPr>
          <a:xfrm>
            <a:off x="1371600" y="2286000"/>
            <a:ext cx="9601200" cy="4142096"/>
          </a:xfrm>
        </p:spPr>
        <p:txBody>
          <a:bodyPr>
            <a:normAutofit/>
          </a:bodyPr>
          <a:lstStyle/>
          <a:p>
            <a:r>
              <a:rPr lang="pl-PL" dirty="0"/>
              <a:t>Miejsce urodzenia lub zgonu:</a:t>
            </a:r>
          </a:p>
          <a:p>
            <a:pPr lvl="1"/>
            <a:r>
              <a:rPr lang="pl-PL" dirty="0"/>
              <a:t>miejscowość, w której znajduje się siedziba urzędu konsularnego lub przedstawicielstwa dyplomatycznego, w którym wykonuje swoje funkcje konsul właściwy dla portu, do którego zawinął statek morski lub okręt wojenny lub portu, w którym wylądował statek powietrzny</a:t>
            </a:r>
          </a:p>
          <a:p>
            <a:pPr lvl="1"/>
            <a:r>
              <a:rPr lang="pl-PL" dirty="0"/>
              <a:t>miejscowość, w której jest położony najbliższy port</a:t>
            </a:r>
          </a:p>
          <a:p>
            <a:r>
              <a:rPr lang="pl-PL" dirty="0"/>
              <a:t>Akt stanu cywilnego sporządza kierownik USC w Warszawie </a:t>
            </a:r>
          </a:p>
          <a:p>
            <a:pPr marL="530352" lvl="1" indent="0">
              <a:buNone/>
            </a:pPr>
            <a:r>
              <a:rPr lang="pl-PL"/>
              <a:t>Art. 97 </a:t>
            </a:r>
            <a:r>
              <a:rPr lang="pl-PL" dirty="0"/>
              <a:t>Kierownik urzędu stanu cywilnego albo konsul, któremu kapitan statku lub okrętu wojennego przekazał protokół potwierdzający urodzenie lub zgon, przekazuje ten protokół kierownikowi urzędu stanu cywilnego właściwemu dla miasta stołecznego Warszawy, wskazując miejsce zdarzenia, w celu sporządzenia aktu stanu cywilnego</a:t>
            </a:r>
          </a:p>
        </p:txBody>
      </p:sp>
    </p:spTree>
    <p:extLst>
      <p:ext uri="{BB962C8B-B14F-4D97-AF65-F5344CB8AC3E}">
        <p14:creationId xmlns:p14="http://schemas.microsoft.com/office/powerpoint/2010/main" val="1494954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3252DC-2660-4795-BF71-C5ED21ADFF95}"/>
              </a:ext>
            </a:extLst>
          </p:cNvPr>
          <p:cNvSpPr>
            <a:spLocks noGrp="1"/>
          </p:cNvSpPr>
          <p:nvPr>
            <p:ph type="title"/>
          </p:nvPr>
        </p:nvSpPr>
        <p:spPr/>
        <p:txBody>
          <a:bodyPr/>
          <a:lstStyle/>
          <a:p>
            <a:r>
              <a:rPr lang="pl-PL" dirty="0"/>
              <a:t>Stan cywilny</a:t>
            </a:r>
          </a:p>
        </p:txBody>
      </p:sp>
      <p:sp>
        <p:nvSpPr>
          <p:cNvPr id="3" name="Symbol zastępczy zawartości 2">
            <a:extLst>
              <a:ext uri="{FF2B5EF4-FFF2-40B4-BE49-F238E27FC236}">
                <a16:creationId xmlns:a16="http://schemas.microsoft.com/office/drawing/2014/main" id="{7B99EE6F-A3DE-45CB-9234-5F6FAD2A41A3}"/>
              </a:ext>
            </a:extLst>
          </p:cNvPr>
          <p:cNvSpPr>
            <a:spLocks noGrp="1"/>
          </p:cNvSpPr>
          <p:nvPr>
            <p:ph idx="1"/>
          </p:nvPr>
        </p:nvSpPr>
        <p:spPr/>
        <p:txBody>
          <a:bodyPr/>
          <a:lstStyle/>
          <a:p>
            <a:r>
              <a:rPr lang="pl-PL" dirty="0"/>
              <a:t>Orzeczenia sądowe:</a:t>
            </a:r>
          </a:p>
          <a:p>
            <a:pPr lvl="1"/>
            <a:r>
              <a:rPr lang="pl-PL" dirty="0"/>
              <a:t>Ustalenie, zaprzeczenie ojcostwa</a:t>
            </a:r>
          </a:p>
          <a:p>
            <a:pPr lvl="1"/>
            <a:r>
              <a:rPr lang="pl-PL" dirty="0"/>
              <a:t>Zaprzeczenie, ustalenie macierzyństwa</a:t>
            </a:r>
          </a:p>
          <a:p>
            <a:pPr lvl="1"/>
            <a:r>
              <a:rPr lang="pl-PL" dirty="0"/>
              <a:t>Ustalenie bezskuteczności uznania ojcostwa</a:t>
            </a:r>
          </a:p>
          <a:p>
            <a:pPr lvl="1"/>
            <a:r>
              <a:rPr lang="pl-PL" dirty="0"/>
              <a:t>Ustalenie treści aktu urodzenia dziecka nieznanych rodziców</a:t>
            </a:r>
          </a:p>
          <a:p>
            <a:pPr lvl="1"/>
            <a:r>
              <a:rPr lang="pl-PL" dirty="0"/>
              <a:t>Unieważnienie lub rozwiązanie małżeństwa</a:t>
            </a:r>
          </a:p>
          <a:p>
            <a:pPr lvl="1"/>
            <a:r>
              <a:rPr lang="pl-PL" dirty="0"/>
              <a:t>Ustalenie nieistnienia małżeństwa</a:t>
            </a:r>
          </a:p>
          <a:p>
            <a:pPr lvl="1"/>
            <a:r>
              <a:rPr lang="pl-PL" dirty="0"/>
              <a:t>Uznanie za zmarłego </a:t>
            </a:r>
          </a:p>
          <a:p>
            <a:pPr lvl="1"/>
            <a:endParaRPr lang="pl-PL" dirty="0"/>
          </a:p>
        </p:txBody>
      </p:sp>
    </p:spTree>
    <p:extLst>
      <p:ext uri="{BB962C8B-B14F-4D97-AF65-F5344CB8AC3E}">
        <p14:creationId xmlns:p14="http://schemas.microsoft.com/office/powerpoint/2010/main" val="193137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67B927-6066-4EE3-A8B5-60DF6A6B3620}"/>
              </a:ext>
            </a:extLst>
          </p:cNvPr>
          <p:cNvSpPr>
            <a:spLocks noGrp="1"/>
          </p:cNvSpPr>
          <p:nvPr>
            <p:ph type="title"/>
          </p:nvPr>
        </p:nvSpPr>
        <p:spPr/>
        <p:txBody>
          <a:bodyPr/>
          <a:lstStyle/>
          <a:p>
            <a:r>
              <a:rPr lang="pl-PL" dirty="0"/>
              <a:t>Stan cywilny </a:t>
            </a:r>
          </a:p>
        </p:txBody>
      </p:sp>
      <p:sp>
        <p:nvSpPr>
          <p:cNvPr id="3" name="Symbol zastępczy zawartości 2">
            <a:extLst>
              <a:ext uri="{FF2B5EF4-FFF2-40B4-BE49-F238E27FC236}">
                <a16:creationId xmlns:a16="http://schemas.microsoft.com/office/drawing/2014/main" id="{A1B5E852-74F7-4471-B620-5D0E84DAB9AA}"/>
              </a:ext>
            </a:extLst>
          </p:cNvPr>
          <p:cNvSpPr>
            <a:spLocks noGrp="1"/>
          </p:cNvSpPr>
          <p:nvPr>
            <p:ph idx="1"/>
          </p:nvPr>
        </p:nvSpPr>
        <p:spPr/>
        <p:txBody>
          <a:bodyPr/>
          <a:lstStyle/>
          <a:p>
            <a:r>
              <a:rPr lang="pl-PL" dirty="0"/>
              <a:t>Art. 49 ust. 2 </a:t>
            </a:r>
          </a:p>
          <a:p>
            <a:pPr marL="0" indent="0">
              <a:buNone/>
            </a:pPr>
            <a:r>
              <a:rPr lang="pl-PL" dirty="0"/>
              <a:t>Zaświadczenie o stanie cywilnym zawiera:</a:t>
            </a:r>
          </a:p>
          <a:p>
            <a:pPr marL="0" indent="0">
              <a:buNone/>
            </a:pPr>
            <a:r>
              <a:rPr lang="pl-PL" dirty="0"/>
              <a:t> 1) nazwisko, imię (imiona), nazwisko rodowe, datę i miejsce urodzenia osoby, której stanu cywilnego dotyczy, płeć, imiona oraz nazwiska rodowe rodziców; </a:t>
            </a:r>
          </a:p>
          <a:p>
            <a:pPr marL="0" indent="0">
              <a:buNone/>
            </a:pPr>
            <a:r>
              <a:rPr lang="pl-PL" dirty="0"/>
              <a:t>2) oznaczenie stanu cywilnego jako sytuacji osoby w odniesieniu do małżeństwa. </a:t>
            </a:r>
          </a:p>
        </p:txBody>
      </p:sp>
    </p:spTree>
    <p:extLst>
      <p:ext uri="{BB962C8B-B14F-4D97-AF65-F5344CB8AC3E}">
        <p14:creationId xmlns:p14="http://schemas.microsoft.com/office/powerpoint/2010/main" val="330616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12EDAE-BB7E-41FB-AE56-88608B1B9366}"/>
              </a:ext>
            </a:extLst>
          </p:cNvPr>
          <p:cNvSpPr>
            <a:spLocks noGrp="1"/>
          </p:cNvSpPr>
          <p:nvPr>
            <p:ph type="title"/>
          </p:nvPr>
        </p:nvSpPr>
        <p:spPr/>
        <p:txBody>
          <a:bodyPr/>
          <a:lstStyle/>
          <a:p>
            <a:r>
              <a:rPr lang="pl-PL" dirty="0"/>
              <a:t>Rejestr stanu cywilnego</a:t>
            </a:r>
          </a:p>
        </p:txBody>
      </p:sp>
      <p:sp>
        <p:nvSpPr>
          <p:cNvPr id="3" name="Symbol zastępczy zawartości 2">
            <a:extLst>
              <a:ext uri="{FF2B5EF4-FFF2-40B4-BE49-F238E27FC236}">
                <a16:creationId xmlns:a16="http://schemas.microsoft.com/office/drawing/2014/main" id="{7EC8C8E8-27E1-47D2-B3CE-FACCB5891578}"/>
              </a:ext>
            </a:extLst>
          </p:cNvPr>
          <p:cNvSpPr>
            <a:spLocks noGrp="1"/>
          </p:cNvSpPr>
          <p:nvPr>
            <p:ph idx="1"/>
          </p:nvPr>
        </p:nvSpPr>
        <p:spPr/>
        <p:txBody>
          <a:bodyPr>
            <a:normAutofit/>
          </a:bodyPr>
          <a:lstStyle/>
          <a:p>
            <a:r>
              <a:rPr lang="pl-PL" dirty="0"/>
              <a:t>Rejestracji stanu cywilnego dokonuje się w rejestrze stanu cywilnego w formie aktów stanu cywilnego.</a:t>
            </a:r>
          </a:p>
          <a:p>
            <a:r>
              <a:rPr lang="pl-PL" dirty="0"/>
              <a:t>Prowadzony w systemie teleinformatycznym przez ministra właściwego ds. informatyzacji </a:t>
            </a:r>
          </a:p>
          <a:p>
            <a:r>
              <a:rPr lang="pl-PL" dirty="0"/>
              <a:t>Wpisu w rejestrze stanu cywilnego dokonuje kierownik urzędu stanu cywilnego lub zastępca kierownika urzędu stanu cywilnego</a:t>
            </a:r>
          </a:p>
          <a:p>
            <a:r>
              <a:rPr lang="pl-PL" dirty="0"/>
              <a:t>Organ sprawujący nadzór nad rejestracją: wojewoda</a:t>
            </a:r>
          </a:p>
          <a:p>
            <a:r>
              <a:rPr lang="pl-PL" dirty="0"/>
              <a:t>Rejestracja wykonywana jest przez gminy w urzędach stanu cywilnego, jako zadanie zlecone z zakresu administracji rządowej </a:t>
            </a:r>
          </a:p>
          <a:p>
            <a:endParaRPr lang="pl-PL" dirty="0"/>
          </a:p>
        </p:txBody>
      </p:sp>
    </p:spTree>
    <p:extLst>
      <p:ext uri="{BB962C8B-B14F-4D97-AF65-F5344CB8AC3E}">
        <p14:creationId xmlns:p14="http://schemas.microsoft.com/office/powerpoint/2010/main" val="146802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0EF4C2-C877-415E-BBFC-6DDDFF1D2BAC}"/>
              </a:ext>
            </a:extLst>
          </p:cNvPr>
          <p:cNvSpPr>
            <a:spLocks noGrp="1"/>
          </p:cNvSpPr>
          <p:nvPr>
            <p:ph type="title"/>
          </p:nvPr>
        </p:nvSpPr>
        <p:spPr/>
        <p:txBody>
          <a:bodyPr/>
          <a:lstStyle/>
          <a:p>
            <a:r>
              <a:rPr lang="pl-PL" dirty="0"/>
              <a:t>Organy właściwy w sprawach rejestracji  </a:t>
            </a:r>
          </a:p>
        </p:txBody>
      </p:sp>
      <p:sp>
        <p:nvSpPr>
          <p:cNvPr id="3" name="Symbol zastępczy zawartości 2">
            <a:extLst>
              <a:ext uri="{FF2B5EF4-FFF2-40B4-BE49-F238E27FC236}">
                <a16:creationId xmlns:a16="http://schemas.microsoft.com/office/drawing/2014/main" id="{E0855A2E-414E-4FCC-BD2A-0835A084EF7A}"/>
              </a:ext>
            </a:extLst>
          </p:cNvPr>
          <p:cNvSpPr>
            <a:spLocks noGrp="1"/>
          </p:cNvSpPr>
          <p:nvPr>
            <p:ph idx="1"/>
          </p:nvPr>
        </p:nvSpPr>
        <p:spPr>
          <a:xfrm>
            <a:off x="1295400" y="2171700"/>
            <a:ext cx="9601200" cy="3581400"/>
          </a:xfrm>
        </p:spPr>
        <p:txBody>
          <a:bodyPr/>
          <a:lstStyle/>
          <a:p>
            <a:r>
              <a:rPr lang="pl-PL" dirty="0"/>
              <a:t>Kierownik urzędu stanu cywilnego – organ wykonawczy gminy </a:t>
            </a:r>
          </a:p>
          <a:p>
            <a:r>
              <a:rPr lang="pl-PL" dirty="0"/>
              <a:t>W okręgach liczących </a:t>
            </a:r>
            <a:r>
              <a:rPr lang="pl-PL" b="1" dirty="0"/>
              <a:t>poniżej 50 000 mieszkańców</a:t>
            </a:r>
            <a:r>
              <a:rPr lang="pl-PL" dirty="0"/>
              <a:t> wójt (burmistrz, prezydent miasta) </a:t>
            </a:r>
            <a:r>
              <a:rPr lang="pl-PL" b="1" dirty="0"/>
              <a:t>zatrudnia zastępcę </a:t>
            </a:r>
            <a:r>
              <a:rPr lang="pl-PL" dirty="0"/>
              <a:t>kierownika urzędu stanu cywilnego oraz </a:t>
            </a:r>
            <a:r>
              <a:rPr lang="pl-PL" b="1" dirty="0"/>
              <a:t>może zatrudnić </a:t>
            </a:r>
            <a:r>
              <a:rPr lang="pl-PL" dirty="0"/>
              <a:t>inną osobę na </a:t>
            </a:r>
            <a:r>
              <a:rPr lang="pl-PL" b="1" dirty="0"/>
              <a:t>stanowisku kierownika urzędu stanu cywilnego</a:t>
            </a:r>
            <a:r>
              <a:rPr lang="pl-PL" dirty="0"/>
              <a:t>.</a:t>
            </a:r>
          </a:p>
          <a:p>
            <a:r>
              <a:rPr lang="pl-PL" dirty="0"/>
              <a:t>W okręgach liczących </a:t>
            </a:r>
            <a:r>
              <a:rPr lang="pl-PL" b="1" dirty="0"/>
              <a:t>powyżej 50 000 mieszkańców </a:t>
            </a:r>
            <a:r>
              <a:rPr lang="pl-PL" dirty="0"/>
              <a:t>wójt (burmistrz, prezydent miasta) </a:t>
            </a:r>
            <a:r>
              <a:rPr lang="pl-PL" b="1" dirty="0"/>
              <a:t>zatrudnia inną osobę na stanowisku kierownika urzędu stanu cywilnego </a:t>
            </a:r>
            <a:r>
              <a:rPr lang="pl-PL" dirty="0"/>
              <a:t>oraz </a:t>
            </a:r>
            <a:r>
              <a:rPr lang="pl-PL" b="1" dirty="0"/>
              <a:t>może zatrudnić zastępcę lub zastępców </a:t>
            </a:r>
            <a:r>
              <a:rPr lang="pl-PL" dirty="0"/>
              <a:t>kierownika urzędu stanu cywilnego.</a:t>
            </a:r>
          </a:p>
        </p:txBody>
      </p:sp>
    </p:spTree>
    <p:extLst>
      <p:ext uri="{BB962C8B-B14F-4D97-AF65-F5344CB8AC3E}">
        <p14:creationId xmlns:p14="http://schemas.microsoft.com/office/powerpoint/2010/main" val="1152475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A2B13D-72B9-41F2-ABE6-F16E21567956}"/>
              </a:ext>
            </a:extLst>
          </p:cNvPr>
          <p:cNvSpPr>
            <a:spLocks noGrp="1"/>
          </p:cNvSpPr>
          <p:nvPr>
            <p:ph type="title"/>
          </p:nvPr>
        </p:nvSpPr>
        <p:spPr/>
        <p:txBody>
          <a:bodyPr/>
          <a:lstStyle/>
          <a:p>
            <a:r>
              <a:rPr lang="pl-PL" dirty="0"/>
              <a:t>Rejestr stanu cywilnego </a:t>
            </a:r>
          </a:p>
        </p:txBody>
      </p:sp>
      <p:sp>
        <p:nvSpPr>
          <p:cNvPr id="3" name="Symbol zastępczy zawartości 2">
            <a:extLst>
              <a:ext uri="{FF2B5EF4-FFF2-40B4-BE49-F238E27FC236}">
                <a16:creationId xmlns:a16="http://schemas.microsoft.com/office/drawing/2014/main" id="{801CAA41-059F-4AA7-A44F-5CECB5A28ACA}"/>
              </a:ext>
            </a:extLst>
          </p:cNvPr>
          <p:cNvSpPr>
            <a:spLocks noGrp="1"/>
          </p:cNvSpPr>
          <p:nvPr>
            <p:ph idx="1"/>
          </p:nvPr>
        </p:nvSpPr>
        <p:spPr/>
        <p:txBody>
          <a:bodyPr/>
          <a:lstStyle/>
          <a:p>
            <a:r>
              <a:rPr lang="pl-PL" dirty="0"/>
              <a:t>Czynności z zakresu rejestracji stanu cywilnego są dokonywane przez kierownika urzędu stanu cywilnego lub zastępcę kierownika urzędu stanu cywilnego.</a:t>
            </a:r>
          </a:p>
          <a:p>
            <a:r>
              <a:rPr lang="pl-PL" dirty="0"/>
              <a:t>Upoważniony pracownik</a:t>
            </a:r>
          </a:p>
        </p:txBody>
      </p:sp>
    </p:spTree>
    <p:extLst>
      <p:ext uri="{BB962C8B-B14F-4D97-AF65-F5344CB8AC3E}">
        <p14:creationId xmlns:p14="http://schemas.microsoft.com/office/powerpoint/2010/main" val="388665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DE49D-64F4-4DE6-9A27-3FCFC50CAFD2}"/>
              </a:ext>
            </a:extLst>
          </p:cNvPr>
          <p:cNvSpPr>
            <a:spLocks noGrp="1"/>
          </p:cNvSpPr>
          <p:nvPr>
            <p:ph type="title"/>
          </p:nvPr>
        </p:nvSpPr>
        <p:spPr/>
        <p:txBody>
          <a:bodyPr/>
          <a:lstStyle/>
          <a:p>
            <a:r>
              <a:rPr lang="pl-PL" dirty="0"/>
              <a:t>Organy – właściwość miejscowa </a:t>
            </a:r>
          </a:p>
        </p:txBody>
      </p:sp>
      <p:sp>
        <p:nvSpPr>
          <p:cNvPr id="3" name="Symbol zastępczy zawartości 2">
            <a:extLst>
              <a:ext uri="{FF2B5EF4-FFF2-40B4-BE49-F238E27FC236}">
                <a16:creationId xmlns:a16="http://schemas.microsoft.com/office/drawing/2014/main" id="{F9C44AA9-2E00-4717-A05A-6B3777BA9281}"/>
              </a:ext>
            </a:extLst>
          </p:cNvPr>
          <p:cNvSpPr>
            <a:spLocks noGrp="1"/>
          </p:cNvSpPr>
          <p:nvPr>
            <p:ph idx="1"/>
          </p:nvPr>
        </p:nvSpPr>
        <p:spPr/>
        <p:txBody>
          <a:bodyPr/>
          <a:lstStyle/>
          <a:p>
            <a:r>
              <a:rPr lang="pl-PL" dirty="0"/>
              <a:t>Urodzenie, małżeństwo:</a:t>
            </a:r>
          </a:p>
          <a:p>
            <a:pPr lvl="1"/>
            <a:r>
              <a:rPr lang="pl-PL" dirty="0"/>
              <a:t>kierownik urzędu stanu cywilnego właściwy ze względu na miejsce urodzenia albo zawarcia małżeństwa</a:t>
            </a:r>
          </a:p>
          <a:p>
            <a:pPr lvl="1"/>
            <a:r>
              <a:rPr lang="pl-PL" dirty="0"/>
              <a:t>kierownik urzędu stanu cywilnego właściwy dla miasta stołecznego Warszawy</a:t>
            </a:r>
          </a:p>
          <a:p>
            <a:r>
              <a:rPr lang="pl-PL" dirty="0"/>
              <a:t>Zgon:</a:t>
            </a:r>
          </a:p>
          <a:p>
            <a:pPr lvl="1"/>
            <a:r>
              <a:rPr lang="pl-PL" dirty="0"/>
              <a:t>kierownik urzędu stanu cywilnego właściwy ze względu na miejsce zgonu albo miejsce znalezienia zwłok</a:t>
            </a:r>
          </a:p>
          <a:p>
            <a:pPr lvl="1"/>
            <a:r>
              <a:rPr lang="pl-PL" dirty="0"/>
              <a:t>kierownik urzędu stanu cywilnego właściwy dla miasta stołecznego Warszawy</a:t>
            </a:r>
          </a:p>
          <a:p>
            <a:pPr marL="530352" lvl="1" indent="0">
              <a:buNone/>
            </a:pPr>
            <a:endParaRPr lang="pl-PL" dirty="0"/>
          </a:p>
        </p:txBody>
      </p:sp>
    </p:spTree>
    <p:extLst>
      <p:ext uri="{BB962C8B-B14F-4D97-AF65-F5344CB8AC3E}">
        <p14:creationId xmlns:p14="http://schemas.microsoft.com/office/powerpoint/2010/main" val="13566729"/>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917</TotalTime>
  <Words>2177</Words>
  <Application>Microsoft Office PowerPoint</Application>
  <PresentationFormat>Panoramiczny</PresentationFormat>
  <Paragraphs>285</Paragraphs>
  <Slides>36</Slides>
  <Notes>34</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36</vt:i4>
      </vt:variant>
    </vt:vector>
  </HeadingPairs>
  <TitlesOfParts>
    <vt:vector size="39" baseType="lpstr">
      <vt:lpstr>Calibri</vt:lpstr>
      <vt:lpstr>Franklin Gothic Book</vt:lpstr>
      <vt:lpstr>Przycinanie</vt:lpstr>
      <vt:lpstr>Akty stanu cywilnego</vt:lpstr>
      <vt:lpstr>Stan cywilny </vt:lpstr>
      <vt:lpstr>Stan cywilny</vt:lpstr>
      <vt:lpstr>Stan cywilny</vt:lpstr>
      <vt:lpstr>Stan cywilny </vt:lpstr>
      <vt:lpstr>Rejestr stanu cywilnego</vt:lpstr>
      <vt:lpstr>Organy właściwy w sprawach rejestracji  </vt:lpstr>
      <vt:lpstr>Rejestr stanu cywilnego </vt:lpstr>
      <vt:lpstr>Organy – właściwość miejscowa </vt:lpstr>
      <vt:lpstr>ASC</vt:lpstr>
      <vt:lpstr>Akta zbiorowe rejestracji</vt:lpstr>
      <vt:lpstr>Przechowywanie</vt:lpstr>
      <vt:lpstr>Zmiany w ACS</vt:lpstr>
      <vt:lpstr>Unieważnienie ASC</vt:lpstr>
      <vt:lpstr>Unieważnienie ASC</vt:lpstr>
      <vt:lpstr>Dokumenty wydawane z rejestru stanu cywilnego</vt:lpstr>
      <vt:lpstr>Dokumenty wydawane z rejestru stanu cywilnego</vt:lpstr>
      <vt:lpstr>Dokumenty wydawane z rejestru stanu cywilnego</vt:lpstr>
      <vt:lpstr>Formy prawne działania</vt:lpstr>
      <vt:lpstr>Pojęcia podstawowe </vt:lpstr>
      <vt:lpstr>Akt urodzenia</vt:lpstr>
      <vt:lpstr>Akt urodzenia</vt:lpstr>
      <vt:lpstr>Akt urodzenia</vt:lpstr>
      <vt:lpstr>Rejestracja urodzenia </vt:lpstr>
      <vt:lpstr>Prezentacja programu PowerPoint</vt:lpstr>
      <vt:lpstr>Akt urodzenia</vt:lpstr>
      <vt:lpstr>Akt urodzenia dziecka nieznanych rodziców</vt:lpstr>
      <vt:lpstr>Rejestracja małżeństw </vt:lpstr>
      <vt:lpstr>Akt małżeństwa</vt:lpstr>
      <vt:lpstr>Akt małżeństwa</vt:lpstr>
      <vt:lpstr>Akt zgonu</vt:lpstr>
      <vt:lpstr>Akt zgonu</vt:lpstr>
      <vt:lpstr>Akt zgonu</vt:lpstr>
      <vt:lpstr>Akt zgonu osoby o nieustalonej tożsamości </vt:lpstr>
      <vt:lpstr>Szczególny tryb rejestracji stanu cywilnego</vt:lpstr>
      <vt:lpstr>Szczególny tryb rejestracji stanu cywilnego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Przybyła</dc:creator>
  <cp:lastModifiedBy>Patrycja Przybyła</cp:lastModifiedBy>
  <cp:revision>116</cp:revision>
  <dcterms:created xsi:type="dcterms:W3CDTF">2020-03-07T20:09:01Z</dcterms:created>
  <dcterms:modified xsi:type="dcterms:W3CDTF">2020-03-23T17:46:07Z</dcterms:modified>
</cp:coreProperties>
</file>