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270" r:id="rId3"/>
    <p:sldId id="276" r:id="rId4"/>
    <p:sldId id="293" r:id="rId5"/>
    <p:sldId id="278" r:id="rId6"/>
    <p:sldId id="279" r:id="rId7"/>
    <p:sldId id="280" r:id="rId8"/>
    <p:sldId id="309" r:id="rId9"/>
    <p:sldId id="304" r:id="rId10"/>
    <p:sldId id="305" r:id="rId11"/>
    <p:sldId id="306" r:id="rId12"/>
    <p:sldId id="307" r:id="rId13"/>
    <p:sldId id="308" r:id="rId14"/>
    <p:sldId id="294" r:id="rId15"/>
    <p:sldId id="292" r:id="rId16"/>
    <p:sldId id="281" r:id="rId17"/>
    <p:sldId id="295" r:id="rId18"/>
    <p:sldId id="310" r:id="rId19"/>
    <p:sldId id="282" r:id="rId20"/>
    <p:sldId id="283" r:id="rId21"/>
    <p:sldId id="284" r:id="rId22"/>
    <p:sldId id="285" r:id="rId23"/>
    <p:sldId id="286" r:id="rId24"/>
    <p:sldId id="287" r:id="rId25"/>
    <p:sldId id="296" r:id="rId26"/>
    <p:sldId id="288" r:id="rId27"/>
    <p:sldId id="289" r:id="rId28"/>
    <p:sldId id="290" r:id="rId29"/>
    <p:sldId id="299" r:id="rId30"/>
    <p:sldId id="297" r:id="rId31"/>
    <p:sldId id="291" r:id="rId32"/>
    <p:sldId id="298" r:id="rId33"/>
    <p:sldId id="300" r:id="rId34"/>
    <p:sldId id="301" r:id="rId35"/>
    <p:sldId id="302" r:id="rId36"/>
    <p:sldId id="303"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50" autoAdjust="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C6474-950F-417B-951B-969ABF7569F1}" type="datetimeFigureOut">
              <a:rPr lang="pl-PL" smtClean="0"/>
              <a:t>2020-03-23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2828E-DAB1-4D64-A495-E9156648F5CA}" type="slidenum">
              <a:rPr lang="pl-PL" smtClean="0"/>
              <a:t>‹#›</a:t>
            </a:fld>
            <a:endParaRPr lang="pl-PL"/>
          </a:p>
        </p:txBody>
      </p:sp>
    </p:spTree>
    <p:extLst>
      <p:ext uri="{BB962C8B-B14F-4D97-AF65-F5344CB8AC3E}">
        <p14:creationId xmlns:p14="http://schemas.microsoft.com/office/powerpoint/2010/main" val="336001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a:p>
        </p:txBody>
      </p:sp>
    </p:spTree>
    <p:extLst>
      <p:ext uri="{BB962C8B-B14F-4D97-AF65-F5344CB8AC3E}">
        <p14:creationId xmlns:p14="http://schemas.microsoft.com/office/powerpoint/2010/main" val="2372925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17</a:t>
            </a:fld>
            <a:endParaRPr lang="pl-PL"/>
          </a:p>
        </p:txBody>
      </p:sp>
    </p:spTree>
    <p:extLst>
      <p:ext uri="{BB962C8B-B14F-4D97-AF65-F5344CB8AC3E}">
        <p14:creationId xmlns:p14="http://schemas.microsoft.com/office/powerpoint/2010/main" val="567281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18</a:t>
            </a:fld>
            <a:endParaRPr lang="pl-PL"/>
          </a:p>
        </p:txBody>
      </p:sp>
    </p:spTree>
    <p:extLst>
      <p:ext uri="{BB962C8B-B14F-4D97-AF65-F5344CB8AC3E}">
        <p14:creationId xmlns:p14="http://schemas.microsoft.com/office/powerpoint/2010/main" val="2858356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19</a:t>
            </a:fld>
            <a:endParaRPr lang="pl-PL"/>
          </a:p>
        </p:txBody>
      </p:sp>
    </p:spTree>
    <p:extLst>
      <p:ext uri="{BB962C8B-B14F-4D97-AF65-F5344CB8AC3E}">
        <p14:creationId xmlns:p14="http://schemas.microsoft.com/office/powerpoint/2010/main" val="1478791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20</a:t>
            </a:fld>
            <a:endParaRPr lang="pl-PL"/>
          </a:p>
        </p:txBody>
      </p:sp>
    </p:spTree>
    <p:extLst>
      <p:ext uri="{BB962C8B-B14F-4D97-AF65-F5344CB8AC3E}">
        <p14:creationId xmlns:p14="http://schemas.microsoft.com/office/powerpoint/2010/main" val="1522301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21</a:t>
            </a:fld>
            <a:endParaRPr lang="pl-PL"/>
          </a:p>
        </p:txBody>
      </p:sp>
    </p:spTree>
    <p:extLst>
      <p:ext uri="{BB962C8B-B14F-4D97-AF65-F5344CB8AC3E}">
        <p14:creationId xmlns:p14="http://schemas.microsoft.com/office/powerpoint/2010/main" val="2575638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22</a:t>
            </a:fld>
            <a:endParaRPr lang="pl-PL"/>
          </a:p>
        </p:txBody>
      </p:sp>
    </p:spTree>
    <p:extLst>
      <p:ext uri="{BB962C8B-B14F-4D97-AF65-F5344CB8AC3E}">
        <p14:creationId xmlns:p14="http://schemas.microsoft.com/office/powerpoint/2010/main" val="1990792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24</a:t>
            </a:fld>
            <a:endParaRPr lang="pl-PL"/>
          </a:p>
        </p:txBody>
      </p:sp>
    </p:spTree>
    <p:extLst>
      <p:ext uri="{BB962C8B-B14F-4D97-AF65-F5344CB8AC3E}">
        <p14:creationId xmlns:p14="http://schemas.microsoft.com/office/powerpoint/2010/main" val="1400706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25</a:t>
            </a:fld>
            <a:endParaRPr lang="pl-PL"/>
          </a:p>
        </p:txBody>
      </p:sp>
    </p:spTree>
    <p:extLst>
      <p:ext uri="{BB962C8B-B14F-4D97-AF65-F5344CB8AC3E}">
        <p14:creationId xmlns:p14="http://schemas.microsoft.com/office/powerpoint/2010/main" val="2714834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26</a:t>
            </a:fld>
            <a:endParaRPr lang="pl-PL"/>
          </a:p>
        </p:txBody>
      </p:sp>
    </p:spTree>
    <p:extLst>
      <p:ext uri="{BB962C8B-B14F-4D97-AF65-F5344CB8AC3E}">
        <p14:creationId xmlns:p14="http://schemas.microsoft.com/office/powerpoint/2010/main" val="1502941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27</a:t>
            </a:fld>
            <a:endParaRPr lang="pl-PL"/>
          </a:p>
        </p:txBody>
      </p:sp>
    </p:spTree>
    <p:extLst>
      <p:ext uri="{BB962C8B-B14F-4D97-AF65-F5344CB8AC3E}">
        <p14:creationId xmlns:p14="http://schemas.microsoft.com/office/powerpoint/2010/main" val="2540156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a:p>
        </p:txBody>
      </p:sp>
    </p:spTree>
    <p:extLst>
      <p:ext uri="{BB962C8B-B14F-4D97-AF65-F5344CB8AC3E}">
        <p14:creationId xmlns:p14="http://schemas.microsoft.com/office/powerpoint/2010/main" val="1232437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r>
              <a:rPr lang="pl-PL" dirty="0"/>
              <a:t>Transkrypcja </a:t>
            </a:r>
          </a:p>
        </p:txBody>
      </p:sp>
      <p:sp>
        <p:nvSpPr>
          <p:cNvPr id="4" name="Symbol zastępczy numeru slajdu 3"/>
          <p:cNvSpPr>
            <a:spLocks noGrp="1"/>
          </p:cNvSpPr>
          <p:nvPr>
            <p:ph type="sldNum" sz="quarter" idx="5"/>
          </p:nvPr>
        </p:nvSpPr>
        <p:spPr/>
        <p:txBody>
          <a:bodyPr/>
          <a:lstStyle/>
          <a:p>
            <a:fld id="{5172828E-DAB1-4D64-A495-E9156648F5CA}" type="slidenum">
              <a:rPr lang="pl-PL" smtClean="0"/>
              <a:t>28</a:t>
            </a:fld>
            <a:endParaRPr lang="pl-PL"/>
          </a:p>
        </p:txBody>
      </p:sp>
    </p:spTree>
    <p:extLst>
      <p:ext uri="{BB962C8B-B14F-4D97-AF65-F5344CB8AC3E}">
        <p14:creationId xmlns:p14="http://schemas.microsoft.com/office/powerpoint/2010/main" val="39686219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29</a:t>
            </a:fld>
            <a:endParaRPr lang="pl-PL"/>
          </a:p>
        </p:txBody>
      </p:sp>
    </p:spTree>
    <p:extLst>
      <p:ext uri="{BB962C8B-B14F-4D97-AF65-F5344CB8AC3E}">
        <p14:creationId xmlns:p14="http://schemas.microsoft.com/office/powerpoint/2010/main" val="1255868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30</a:t>
            </a:fld>
            <a:endParaRPr lang="pl-PL"/>
          </a:p>
        </p:txBody>
      </p:sp>
    </p:spTree>
    <p:extLst>
      <p:ext uri="{BB962C8B-B14F-4D97-AF65-F5344CB8AC3E}">
        <p14:creationId xmlns:p14="http://schemas.microsoft.com/office/powerpoint/2010/main" val="11260831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31</a:t>
            </a:fld>
            <a:endParaRPr lang="pl-PL"/>
          </a:p>
        </p:txBody>
      </p:sp>
    </p:spTree>
    <p:extLst>
      <p:ext uri="{BB962C8B-B14F-4D97-AF65-F5344CB8AC3E}">
        <p14:creationId xmlns:p14="http://schemas.microsoft.com/office/powerpoint/2010/main" val="33039498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32</a:t>
            </a:fld>
            <a:endParaRPr lang="pl-PL"/>
          </a:p>
        </p:txBody>
      </p:sp>
    </p:spTree>
    <p:extLst>
      <p:ext uri="{BB962C8B-B14F-4D97-AF65-F5344CB8AC3E}">
        <p14:creationId xmlns:p14="http://schemas.microsoft.com/office/powerpoint/2010/main" val="4223609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33</a:t>
            </a:fld>
            <a:endParaRPr lang="pl-PL"/>
          </a:p>
        </p:txBody>
      </p:sp>
    </p:spTree>
    <p:extLst>
      <p:ext uri="{BB962C8B-B14F-4D97-AF65-F5344CB8AC3E}">
        <p14:creationId xmlns:p14="http://schemas.microsoft.com/office/powerpoint/2010/main" val="41302846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34</a:t>
            </a:fld>
            <a:endParaRPr lang="pl-PL"/>
          </a:p>
        </p:txBody>
      </p:sp>
    </p:spTree>
    <p:extLst>
      <p:ext uri="{BB962C8B-B14F-4D97-AF65-F5344CB8AC3E}">
        <p14:creationId xmlns:p14="http://schemas.microsoft.com/office/powerpoint/2010/main" val="153283054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35</a:t>
            </a:fld>
            <a:endParaRPr lang="pl-PL"/>
          </a:p>
        </p:txBody>
      </p:sp>
    </p:spTree>
    <p:extLst>
      <p:ext uri="{BB962C8B-B14F-4D97-AF65-F5344CB8AC3E}">
        <p14:creationId xmlns:p14="http://schemas.microsoft.com/office/powerpoint/2010/main" val="3436611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36</a:t>
            </a:fld>
            <a:endParaRPr lang="pl-PL"/>
          </a:p>
        </p:txBody>
      </p:sp>
    </p:spTree>
    <p:extLst>
      <p:ext uri="{BB962C8B-B14F-4D97-AF65-F5344CB8AC3E}">
        <p14:creationId xmlns:p14="http://schemas.microsoft.com/office/powerpoint/2010/main" val="189859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4</a:t>
            </a:fld>
            <a:endParaRPr lang="pl-PL"/>
          </a:p>
        </p:txBody>
      </p:sp>
    </p:spTree>
    <p:extLst>
      <p:ext uri="{BB962C8B-B14F-4D97-AF65-F5344CB8AC3E}">
        <p14:creationId xmlns:p14="http://schemas.microsoft.com/office/powerpoint/2010/main" val="2908070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5</a:t>
            </a:fld>
            <a:endParaRPr lang="pl-PL"/>
          </a:p>
        </p:txBody>
      </p:sp>
    </p:spTree>
    <p:extLst>
      <p:ext uri="{BB962C8B-B14F-4D97-AF65-F5344CB8AC3E}">
        <p14:creationId xmlns:p14="http://schemas.microsoft.com/office/powerpoint/2010/main" val="2511995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6</a:t>
            </a:fld>
            <a:endParaRPr lang="pl-PL"/>
          </a:p>
        </p:txBody>
      </p:sp>
    </p:spTree>
    <p:extLst>
      <p:ext uri="{BB962C8B-B14F-4D97-AF65-F5344CB8AC3E}">
        <p14:creationId xmlns:p14="http://schemas.microsoft.com/office/powerpoint/2010/main" val="834294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7</a:t>
            </a:fld>
            <a:endParaRPr lang="pl-PL"/>
          </a:p>
        </p:txBody>
      </p:sp>
    </p:spTree>
    <p:extLst>
      <p:ext uri="{BB962C8B-B14F-4D97-AF65-F5344CB8AC3E}">
        <p14:creationId xmlns:p14="http://schemas.microsoft.com/office/powerpoint/2010/main" val="413492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8</a:t>
            </a:fld>
            <a:endParaRPr lang="pl-PL"/>
          </a:p>
        </p:txBody>
      </p:sp>
    </p:spTree>
    <p:extLst>
      <p:ext uri="{BB962C8B-B14F-4D97-AF65-F5344CB8AC3E}">
        <p14:creationId xmlns:p14="http://schemas.microsoft.com/office/powerpoint/2010/main" val="2644354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15</a:t>
            </a:fld>
            <a:endParaRPr lang="pl-PL"/>
          </a:p>
        </p:txBody>
      </p:sp>
    </p:spTree>
    <p:extLst>
      <p:ext uri="{BB962C8B-B14F-4D97-AF65-F5344CB8AC3E}">
        <p14:creationId xmlns:p14="http://schemas.microsoft.com/office/powerpoint/2010/main" val="251316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16</a:t>
            </a:fld>
            <a:endParaRPr lang="pl-PL"/>
          </a:p>
        </p:txBody>
      </p:sp>
    </p:spTree>
    <p:extLst>
      <p:ext uri="{BB962C8B-B14F-4D97-AF65-F5344CB8AC3E}">
        <p14:creationId xmlns:p14="http://schemas.microsoft.com/office/powerpoint/2010/main" val="3344345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095289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7163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753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52366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95033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1169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2020-03-23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36957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2020-03-23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520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2020-03-23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8338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115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2020-03-23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144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2020-03-23</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815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0EA206-5888-49D0-BD08-FA5696B01355}"/>
              </a:ext>
            </a:extLst>
          </p:cNvPr>
          <p:cNvSpPr>
            <a:spLocks noGrp="1"/>
          </p:cNvSpPr>
          <p:nvPr>
            <p:ph type="ctrTitle"/>
          </p:nvPr>
        </p:nvSpPr>
        <p:spPr/>
        <p:txBody>
          <a:bodyPr/>
          <a:lstStyle/>
          <a:p>
            <a:r>
              <a:rPr lang="pl-PL" dirty="0"/>
              <a:t>Akty stanu cywilnego</a:t>
            </a:r>
          </a:p>
        </p:txBody>
      </p:sp>
      <p:sp>
        <p:nvSpPr>
          <p:cNvPr id="3" name="Podtytuł 2">
            <a:extLst>
              <a:ext uri="{FF2B5EF4-FFF2-40B4-BE49-F238E27FC236}">
                <a16:creationId xmlns:a16="http://schemas.microsoft.com/office/drawing/2014/main" id="{37103387-748A-48A0-AC79-76A32A312DBE}"/>
              </a:ext>
            </a:extLst>
          </p:cNvPr>
          <p:cNvSpPr>
            <a:spLocks noGrp="1"/>
          </p:cNvSpPr>
          <p:nvPr>
            <p:ph type="subTitle" idx="1"/>
          </p:nvPr>
        </p:nvSpPr>
        <p:spPr>
          <a:xfrm>
            <a:off x="7260609" y="4872251"/>
            <a:ext cx="3641071" cy="779865"/>
          </a:xfrm>
        </p:spPr>
        <p:txBody>
          <a:bodyPr/>
          <a:lstStyle/>
          <a:p>
            <a:r>
              <a:rPr lang="pl-PL" dirty="0"/>
              <a:t>Część 2</a:t>
            </a:r>
          </a:p>
          <a:p>
            <a:endParaRPr lang="pl-PL" dirty="0"/>
          </a:p>
        </p:txBody>
      </p:sp>
    </p:spTree>
    <p:extLst>
      <p:ext uri="{BB962C8B-B14F-4D97-AF65-F5344CB8AC3E}">
        <p14:creationId xmlns:p14="http://schemas.microsoft.com/office/powerpoint/2010/main" val="1113442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4B444-634F-46C9-861C-57EDB150F7DE}"/>
              </a:ext>
            </a:extLst>
          </p:cNvPr>
          <p:cNvSpPr>
            <a:spLocks noGrp="1"/>
          </p:cNvSpPr>
          <p:nvPr>
            <p:ph type="title"/>
          </p:nvPr>
        </p:nvSpPr>
        <p:spPr>
          <a:xfrm>
            <a:off x="1371600" y="685800"/>
            <a:ext cx="9601200" cy="903514"/>
          </a:xfrm>
        </p:spPr>
        <p:txBody>
          <a:bodyPr/>
          <a:lstStyle/>
          <a:p>
            <a:r>
              <a:rPr lang="pl-PL" dirty="0"/>
              <a:t>Stanowisko WSA</a:t>
            </a:r>
          </a:p>
        </p:txBody>
      </p:sp>
      <p:sp>
        <p:nvSpPr>
          <p:cNvPr id="3" name="Symbol zastępczy zawartości 2">
            <a:extLst>
              <a:ext uri="{FF2B5EF4-FFF2-40B4-BE49-F238E27FC236}">
                <a16:creationId xmlns:a16="http://schemas.microsoft.com/office/drawing/2014/main" id="{668ACFAB-9464-4DE1-BCE4-8BC579FAA1C6}"/>
              </a:ext>
            </a:extLst>
          </p:cNvPr>
          <p:cNvSpPr>
            <a:spLocks noGrp="1"/>
          </p:cNvSpPr>
          <p:nvPr>
            <p:ph idx="1"/>
          </p:nvPr>
        </p:nvSpPr>
        <p:spPr/>
        <p:txBody>
          <a:bodyPr>
            <a:normAutofit fontScale="92500" lnSpcReduction="10000"/>
          </a:bodyPr>
          <a:lstStyle/>
          <a:p>
            <a:pPr marL="0" indent="0">
              <a:buNone/>
            </a:pPr>
            <a:r>
              <a:rPr lang="pl-PL" dirty="0"/>
              <a:t>Ponadto nie można wykluczyć, iż wybrane przez rodziców imię dla dziecka w przyszłości mogłoby narazić je na ośmieszenie. Funkcjonuje w języku polskim powiedzenie "chłop jak dąb", które kojarzone jest z osobą postawną i silną. Nadając dziecku imię Dąb, nie sposób przewidzieć czy gdy chłopiec dorośnie będzie ono do niego pasowało, czy nie narazi go na przykrości ze strony innych osób. Imię i nazwisko każdego człowieka jest bardzo ważne, pozwala na identyfikowanie spośród innych ludzi. Oryginalne imię wyróżnia, ale wybierając takie imię dla dziecka, rodzice nie powinni tylko dążyć do zaspokojenia własnych gustów. Należy pamiętać, że wybór imienia ważyć będzie na przyszłości dziecka w kontaktach interpersonalnych. Faktem jest, że w języku polskim funkcjonują imiona pochodzące od nazw roślin, lecz są to przede wszystkim imiona tradycyjne żeńskie jak np. Jagoda, Róża, Kalina. Zdaniem Sądu organ właściwie wyjaśnił skarżącym, że powoływanie się przez nich na osobę generała S. D.-B. jako osoby noszącej imię Dąb nie jest trafne, bowiem w tym przypadku Dąb jest członem nazwiska rodowego ww. osoby.</a:t>
            </a:r>
          </a:p>
        </p:txBody>
      </p:sp>
    </p:spTree>
    <p:extLst>
      <p:ext uri="{BB962C8B-B14F-4D97-AF65-F5344CB8AC3E}">
        <p14:creationId xmlns:p14="http://schemas.microsoft.com/office/powerpoint/2010/main" val="1394023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4B444-634F-46C9-861C-57EDB150F7DE}"/>
              </a:ext>
            </a:extLst>
          </p:cNvPr>
          <p:cNvSpPr>
            <a:spLocks noGrp="1"/>
          </p:cNvSpPr>
          <p:nvPr>
            <p:ph type="title"/>
          </p:nvPr>
        </p:nvSpPr>
        <p:spPr>
          <a:xfrm>
            <a:off x="1371600" y="685800"/>
            <a:ext cx="9601200" cy="1023257"/>
          </a:xfrm>
        </p:spPr>
        <p:txBody>
          <a:bodyPr/>
          <a:lstStyle/>
          <a:p>
            <a:r>
              <a:rPr lang="pl-PL" dirty="0"/>
              <a:t>Stanowisko NSA</a:t>
            </a:r>
          </a:p>
        </p:txBody>
      </p:sp>
      <p:sp>
        <p:nvSpPr>
          <p:cNvPr id="3" name="Symbol zastępczy zawartości 2">
            <a:extLst>
              <a:ext uri="{FF2B5EF4-FFF2-40B4-BE49-F238E27FC236}">
                <a16:creationId xmlns:a16="http://schemas.microsoft.com/office/drawing/2014/main" id="{668ACFAB-9464-4DE1-BCE4-8BC579FAA1C6}"/>
              </a:ext>
            </a:extLst>
          </p:cNvPr>
          <p:cNvSpPr>
            <a:spLocks noGrp="1"/>
          </p:cNvSpPr>
          <p:nvPr>
            <p:ph idx="1"/>
          </p:nvPr>
        </p:nvSpPr>
        <p:spPr/>
        <p:txBody>
          <a:bodyPr>
            <a:normAutofit/>
          </a:bodyPr>
          <a:lstStyle/>
          <a:p>
            <a:pPr marL="0" indent="0">
              <a:buNone/>
            </a:pPr>
            <a:r>
              <a:rPr lang="pl-PL" dirty="0"/>
              <a:t>Słowo "Dąb", nie tylko w polskiej kulturze jest synonimem siły, honoru i szlachetności. Jest wyrazem przywiązania rodziców do tradycji oraz wyznawania pewnych podstawowych zasad, którymi powinien kierować się każdy człowiek. Chęć przekazania takich prawd swojemu dziecku, także poprzez nadanie mu drugiego imienia, może być rozpatrywane tylko w pozytywnym świetle i nie powinno być blokowane przez arbitralne decyzje urzędników aparatu państwowego. Potwierdza to Naczelny Sąd Administracyjny w wyroku z dnia 24.06.1988 r. (S.A./</a:t>
            </a:r>
            <a:r>
              <a:rPr lang="pl-PL" dirty="0" err="1"/>
              <a:t>Wr</a:t>
            </a:r>
            <a:r>
              <a:rPr lang="pl-PL" dirty="0"/>
              <a:t> 115/88), stwierdzając, że "...imię nadawane dziecku może być symbolem wartości kultywowanych w rodzinie, wybór tych wartości i sposób ich afirmacji (jeśli tylko nie narusza obowiązującego prawa) należy do rodziców dziecka".</a:t>
            </a:r>
          </a:p>
        </p:txBody>
      </p:sp>
    </p:spTree>
    <p:extLst>
      <p:ext uri="{BB962C8B-B14F-4D97-AF65-F5344CB8AC3E}">
        <p14:creationId xmlns:p14="http://schemas.microsoft.com/office/powerpoint/2010/main" val="1599365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4B444-634F-46C9-861C-57EDB150F7DE}"/>
              </a:ext>
            </a:extLst>
          </p:cNvPr>
          <p:cNvSpPr>
            <a:spLocks noGrp="1"/>
          </p:cNvSpPr>
          <p:nvPr>
            <p:ph type="title"/>
          </p:nvPr>
        </p:nvSpPr>
        <p:spPr>
          <a:xfrm>
            <a:off x="1371600" y="685800"/>
            <a:ext cx="9601200" cy="990600"/>
          </a:xfrm>
        </p:spPr>
        <p:txBody>
          <a:bodyPr/>
          <a:lstStyle/>
          <a:p>
            <a:r>
              <a:rPr lang="pl-PL" dirty="0"/>
              <a:t>Stanowisko NSA</a:t>
            </a:r>
          </a:p>
        </p:txBody>
      </p:sp>
      <p:sp>
        <p:nvSpPr>
          <p:cNvPr id="3" name="Symbol zastępczy zawartości 2">
            <a:extLst>
              <a:ext uri="{FF2B5EF4-FFF2-40B4-BE49-F238E27FC236}">
                <a16:creationId xmlns:a16="http://schemas.microsoft.com/office/drawing/2014/main" id="{668ACFAB-9464-4DE1-BCE4-8BC579FAA1C6}"/>
              </a:ext>
            </a:extLst>
          </p:cNvPr>
          <p:cNvSpPr>
            <a:spLocks noGrp="1"/>
          </p:cNvSpPr>
          <p:nvPr>
            <p:ph idx="1"/>
          </p:nvPr>
        </p:nvSpPr>
        <p:spPr/>
        <p:txBody>
          <a:bodyPr>
            <a:normAutofit/>
          </a:bodyPr>
          <a:lstStyle/>
          <a:p>
            <a:pPr marL="0" indent="0">
              <a:buNone/>
            </a:pPr>
            <a:r>
              <a:rPr lang="pl-PL" dirty="0"/>
              <a:t>Nieprawidłowe jest twierdzenie Sądu, że imię Dąb nie pozwala na odróżnienie płci dziecka. Zgodnie z zasadą nr II.1.a "Zaleceń dla urzędów stanu cywilnego dotyczących nadawania imion dzieciom osób obywatelstwa polskiego i narodowości polskiej" (opublikowane w "Komunikatach Komisji Kultury Języka Komitetu Językoznawstwa PAN" nr l(4)/l996) imię powinno odróżniać płeć dziecka ze względów: 1) językowych (odmiana imienia przez przypadki), 2) praktycznych, 3) imiona nadawane chłopcom powinny kończyć się na spółgłoskę. Imię Dąb spełnia wszystkie te wymagania i wprost wskazuje męską płeć dziecka. </a:t>
            </a:r>
          </a:p>
        </p:txBody>
      </p:sp>
    </p:spTree>
    <p:extLst>
      <p:ext uri="{BB962C8B-B14F-4D97-AF65-F5344CB8AC3E}">
        <p14:creationId xmlns:p14="http://schemas.microsoft.com/office/powerpoint/2010/main" val="4016618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4B444-634F-46C9-861C-57EDB150F7DE}"/>
              </a:ext>
            </a:extLst>
          </p:cNvPr>
          <p:cNvSpPr>
            <a:spLocks noGrp="1"/>
          </p:cNvSpPr>
          <p:nvPr>
            <p:ph type="title"/>
          </p:nvPr>
        </p:nvSpPr>
        <p:spPr/>
        <p:txBody>
          <a:bodyPr/>
          <a:lstStyle/>
          <a:p>
            <a:r>
              <a:rPr lang="pl-PL" dirty="0"/>
              <a:t>Stanowisko NSA</a:t>
            </a:r>
          </a:p>
        </p:txBody>
      </p:sp>
      <p:sp>
        <p:nvSpPr>
          <p:cNvPr id="3" name="Symbol zastępczy zawartości 2">
            <a:extLst>
              <a:ext uri="{FF2B5EF4-FFF2-40B4-BE49-F238E27FC236}">
                <a16:creationId xmlns:a16="http://schemas.microsoft.com/office/drawing/2014/main" id="{668ACFAB-9464-4DE1-BCE4-8BC579FAA1C6}"/>
              </a:ext>
            </a:extLst>
          </p:cNvPr>
          <p:cNvSpPr>
            <a:spLocks noGrp="1"/>
          </p:cNvSpPr>
          <p:nvPr>
            <p:ph idx="1"/>
          </p:nvPr>
        </p:nvSpPr>
        <p:spPr/>
        <p:txBody>
          <a:bodyPr>
            <a:normAutofit/>
          </a:bodyPr>
          <a:lstStyle/>
          <a:p>
            <a:pPr marL="0" indent="0">
              <a:buNone/>
            </a:pPr>
            <a:r>
              <a:rPr lang="pl-PL" dirty="0"/>
              <a:t>Słowo ,,Dąb" jest nie tylko rzeczownikiem rodzaju męskiego, ale i nazwą rodzajową konkretnego gatunku drzewa. Trudno przypuszczać, aby w takim wypadku, w codziennym życiu mogło dojść do pomyłki. Dodać należy, że imię Dąb zawsze będzie używane w kontekście z pierwszym imieniem - Tadeusz, więc jakiekolwiek pomyłka, co do płci jest wykluczona. Wydaje się również, że nadanie takiego imienia byłoby zgodne z polską tradycją imienniczą, w której istnieje wiele imion pochodzących od nazw roślin, takich jak Róża, Kalina.</a:t>
            </a:r>
          </a:p>
        </p:txBody>
      </p:sp>
    </p:spTree>
    <p:extLst>
      <p:ext uri="{BB962C8B-B14F-4D97-AF65-F5344CB8AC3E}">
        <p14:creationId xmlns:p14="http://schemas.microsoft.com/office/powerpoint/2010/main" val="125355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8B88AC-08BE-415A-B626-C0C50367BC00}"/>
              </a:ext>
            </a:extLst>
          </p:cNvPr>
          <p:cNvSpPr>
            <a:spLocks noGrp="1"/>
          </p:cNvSpPr>
          <p:nvPr>
            <p:ph type="title"/>
          </p:nvPr>
        </p:nvSpPr>
        <p:spPr/>
        <p:txBody>
          <a:bodyPr/>
          <a:lstStyle/>
          <a:p>
            <a:r>
              <a:rPr lang="pl-PL" dirty="0"/>
              <a:t>Akt urodzenia</a:t>
            </a:r>
          </a:p>
        </p:txBody>
      </p:sp>
      <p:sp>
        <p:nvSpPr>
          <p:cNvPr id="3" name="Symbol zastępczy zawartości 2">
            <a:extLst>
              <a:ext uri="{FF2B5EF4-FFF2-40B4-BE49-F238E27FC236}">
                <a16:creationId xmlns:a16="http://schemas.microsoft.com/office/drawing/2014/main" id="{C6887BDE-0A2B-4476-A38F-69DE47FFF4C1}"/>
              </a:ext>
            </a:extLst>
          </p:cNvPr>
          <p:cNvSpPr>
            <a:spLocks noGrp="1"/>
          </p:cNvSpPr>
          <p:nvPr>
            <p:ph idx="1"/>
          </p:nvPr>
        </p:nvSpPr>
        <p:spPr/>
        <p:txBody>
          <a:bodyPr/>
          <a:lstStyle/>
          <a:p>
            <a:r>
              <a:rPr lang="pl-PL" dirty="0"/>
              <a:t>Wybór imienia dziecka z urzędu:</a:t>
            </a:r>
          </a:p>
          <a:p>
            <a:pPr lvl="1"/>
            <a:r>
              <a:rPr lang="pl-PL" dirty="0"/>
              <a:t>W sytuacji, gdy akt sporządzany jest z urzędu</a:t>
            </a:r>
          </a:p>
          <a:p>
            <a:pPr lvl="1"/>
            <a:r>
              <a:rPr lang="pl-PL" dirty="0"/>
              <a:t>Zgłoszone imię nie spełnia ustawowych wymagań – forma: decyzja administracyjna podlegająca natychmiastowemu wykonaniu (uwaga: w ramach decyzji odmawia się nadania dziecku imienia wybranego przez rodziców oraz nadaje się imię z urzędu) </a:t>
            </a:r>
          </a:p>
          <a:p>
            <a:pPr marL="0" indent="0">
              <a:buNone/>
            </a:pPr>
            <a:endParaRPr lang="pl-PL" dirty="0"/>
          </a:p>
        </p:txBody>
      </p:sp>
    </p:spTree>
    <p:extLst>
      <p:ext uri="{BB962C8B-B14F-4D97-AF65-F5344CB8AC3E}">
        <p14:creationId xmlns:p14="http://schemas.microsoft.com/office/powerpoint/2010/main" val="2097290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AAC5C150-6511-489C-ADEE-458C8E9251BB}"/>
              </a:ext>
            </a:extLst>
          </p:cNvPr>
          <p:cNvPicPr>
            <a:picLocks noChangeAspect="1"/>
          </p:cNvPicPr>
          <p:nvPr/>
        </p:nvPicPr>
        <p:blipFill>
          <a:blip r:embed="rId3"/>
          <a:stretch>
            <a:fillRect/>
          </a:stretch>
        </p:blipFill>
        <p:spPr>
          <a:xfrm>
            <a:off x="3266221" y="221928"/>
            <a:ext cx="6005015" cy="6664647"/>
          </a:xfrm>
          <a:prstGeom prst="rect">
            <a:avLst/>
          </a:prstGeom>
        </p:spPr>
      </p:pic>
    </p:spTree>
    <p:extLst>
      <p:ext uri="{BB962C8B-B14F-4D97-AF65-F5344CB8AC3E}">
        <p14:creationId xmlns:p14="http://schemas.microsoft.com/office/powerpoint/2010/main" val="708301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6218EB-0F51-4EDE-9ADE-E8B9B25A7B05}"/>
              </a:ext>
            </a:extLst>
          </p:cNvPr>
          <p:cNvSpPr>
            <a:spLocks noGrp="1"/>
          </p:cNvSpPr>
          <p:nvPr>
            <p:ph type="title"/>
          </p:nvPr>
        </p:nvSpPr>
        <p:spPr>
          <a:xfrm>
            <a:off x="1371600" y="434008"/>
            <a:ext cx="9601200" cy="983975"/>
          </a:xfrm>
        </p:spPr>
        <p:txBody>
          <a:bodyPr/>
          <a:lstStyle/>
          <a:p>
            <a:r>
              <a:rPr lang="pl-PL" dirty="0"/>
              <a:t>Akt urodzenia</a:t>
            </a:r>
          </a:p>
        </p:txBody>
      </p:sp>
      <p:sp>
        <p:nvSpPr>
          <p:cNvPr id="3" name="Symbol zastępczy zawartości 2">
            <a:extLst>
              <a:ext uri="{FF2B5EF4-FFF2-40B4-BE49-F238E27FC236}">
                <a16:creationId xmlns:a16="http://schemas.microsoft.com/office/drawing/2014/main" id="{C6AFA78D-BA51-4612-A6FE-A9B00B788597}"/>
              </a:ext>
            </a:extLst>
          </p:cNvPr>
          <p:cNvSpPr>
            <a:spLocks noGrp="1"/>
          </p:cNvSpPr>
          <p:nvPr>
            <p:ph idx="1"/>
          </p:nvPr>
        </p:nvSpPr>
        <p:spPr>
          <a:xfrm>
            <a:off x="1371600" y="1537252"/>
            <a:ext cx="9601200" cy="5320748"/>
          </a:xfrm>
        </p:spPr>
        <p:txBody>
          <a:bodyPr>
            <a:normAutofit fontScale="92500" lnSpcReduction="10000"/>
          </a:bodyPr>
          <a:lstStyle/>
          <a:p>
            <a:r>
              <a:rPr lang="pl-PL" dirty="0"/>
              <a:t>Akt urodzenia zawiera:</a:t>
            </a:r>
          </a:p>
          <a:p>
            <a:pPr lvl="1"/>
            <a:r>
              <a:rPr lang="pl-PL" dirty="0"/>
              <a:t>nazwisko, imię (imiona) dziecka; </a:t>
            </a:r>
          </a:p>
          <a:p>
            <a:pPr lvl="1"/>
            <a:r>
              <a:rPr lang="pl-PL" dirty="0"/>
              <a:t> kraj, datę i miejsce urodzenia dziecka; </a:t>
            </a:r>
          </a:p>
          <a:p>
            <a:pPr lvl="1"/>
            <a:r>
              <a:rPr lang="pl-PL" dirty="0"/>
              <a:t>płeć dziecka; </a:t>
            </a:r>
          </a:p>
          <a:p>
            <a:pPr lvl="1"/>
            <a:r>
              <a:rPr lang="pl-PL" dirty="0"/>
              <a:t> nazwiska, imiona oraz nazwiska rodowe, daty i miejsca urodzenia rodziców dziecka*;</a:t>
            </a:r>
          </a:p>
          <a:p>
            <a:pPr lvl="1"/>
            <a:r>
              <a:rPr lang="pl-PL" dirty="0"/>
              <a:t> nazwisko i imię osoby zgłaszającej urodzenie; </a:t>
            </a:r>
          </a:p>
          <a:p>
            <a:pPr lvl="1"/>
            <a:r>
              <a:rPr lang="pl-PL" dirty="0"/>
              <a:t>nazwisko i imię biegłego lub tłumacza, jeżeli brał udział w czynności.</a:t>
            </a:r>
          </a:p>
          <a:p>
            <a:pPr lvl="1"/>
            <a:endParaRPr lang="pl-PL" dirty="0"/>
          </a:p>
          <a:p>
            <a:pPr marL="530352" lvl="1" indent="0">
              <a:buNone/>
            </a:pPr>
            <a:r>
              <a:rPr lang="pl-PL" i="0" dirty="0"/>
              <a:t>*Jeżeli nie stosuje się domniemania, że mąż matki dziecka jest ojcem dziecka, dane ojca zamieszcza się w akcie urodzenia w razie uznania ojcostwa albo sądowego ustalenia ojcostwa.</a:t>
            </a:r>
          </a:p>
          <a:p>
            <a:pPr marL="530352" lvl="1" indent="0">
              <a:buNone/>
            </a:pPr>
            <a:r>
              <a:rPr lang="pl-PL" i="0" dirty="0"/>
              <a:t>Jeżeli nie nastąpiło uznanie ojcostwa albo sądowe ustalenie ojcostwa, w akcie urodzenia zamieszcza się jako imię ojca imię wskazane przez osobę zgłaszającą urodzenie, a w razie braku takiego wskazania w akcie urodzenia zamieszcza się jako imię ojca imię wybrane przez kierownika urzędu stanu cywilnego; jako nazwisko ojca i jego nazwisko rodowe zamieszcza się nazwisko matki z chwili urodzenia dziecka, z adnotacją o wpisaniu nazwiska matki i wybranego imienia jako danych ojca.  </a:t>
            </a:r>
          </a:p>
          <a:p>
            <a:pPr marL="530352" lvl="1" indent="0">
              <a:buNone/>
            </a:pPr>
            <a:endParaRPr lang="pl-PL" dirty="0"/>
          </a:p>
        </p:txBody>
      </p:sp>
    </p:spTree>
    <p:extLst>
      <p:ext uri="{BB962C8B-B14F-4D97-AF65-F5344CB8AC3E}">
        <p14:creationId xmlns:p14="http://schemas.microsoft.com/office/powerpoint/2010/main" val="3624915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F09194-EF54-4EDA-A78D-87758B7D1B41}"/>
              </a:ext>
            </a:extLst>
          </p:cNvPr>
          <p:cNvSpPr>
            <a:spLocks noGrp="1"/>
          </p:cNvSpPr>
          <p:nvPr>
            <p:ph type="title"/>
          </p:nvPr>
        </p:nvSpPr>
        <p:spPr>
          <a:xfrm>
            <a:off x="1371600" y="430696"/>
            <a:ext cx="9601200" cy="947057"/>
          </a:xfrm>
        </p:spPr>
        <p:txBody>
          <a:bodyPr>
            <a:normAutofit fontScale="90000"/>
          </a:bodyPr>
          <a:lstStyle/>
          <a:p>
            <a:r>
              <a:rPr lang="pl-PL" dirty="0"/>
              <a:t>Zmiana imienia dziecka – na podstawie ust. Prawo o aktach stanu cywilnego</a:t>
            </a:r>
          </a:p>
        </p:txBody>
      </p:sp>
      <p:sp>
        <p:nvSpPr>
          <p:cNvPr id="3" name="Symbol zastępczy zawartości 2">
            <a:extLst>
              <a:ext uri="{FF2B5EF4-FFF2-40B4-BE49-F238E27FC236}">
                <a16:creationId xmlns:a16="http://schemas.microsoft.com/office/drawing/2014/main" id="{06F9FD2F-7873-49BF-9D5D-33BBCBF226B1}"/>
              </a:ext>
            </a:extLst>
          </p:cNvPr>
          <p:cNvSpPr>
            <a:spLocks noGrp="1"/>
          </p:cNvSpPr>
          <p:nvPr>
            <p:ph idx="1"/>
          </p:nvPr>
        </p:nvSpPr>
        <p:spPr>
          <a:xfrm>
            <a:off x="1371600" y="1921565"/>
            <a:ext cx="9601200" cy="4704522"/>
          </a:xfrm>
        </p:spPr>
        <p:txBody>
          <a:bodyPr>
            <a:normAutofit fontScale="92500" lnSpcReduction="20000"/>
          </a:bodyPr>
          <a:lstStyle/>
          <a:p>
            <a:r>
              <a:rPr lang="pl-PL" dirty="0"/>
              <a:t>Podstawa: oświadczenie rodziców dziecka o zmianie imienia/imion dziecka złożone przed wybranym kierownikiem USC</a:t>
            </a:r>
          </a:p>
          <a:p>
            <a:r>
              <a:rPr lang="pl-PL" dirty="0"/>
              <a:t>Oświadczenie może być złożone w terminie 6 miesięcy od dnia sporządzenia aktu urodzenia</a:t>
            </a:r>
          </a:p>
          <a:p>
            <a:r>
              <a:rPr lang="pl-PL" dirty="0"/>
              <a:t>Zmiana imienia może polegać na:</a:t>
            </a:r>
          </a:p>
          <a:p>
            <a:pPr lvl="1"/>
            <a:r>
              <a:rPr lang="pl-PL" dirty="0"/>
              <a:t>Zastąpieniu wybranego imienia innym imieniem</a:t>
            </a:r>
          </a:p>
          <a:p>
            <a:pPr lvl="1"/>
            <a:r>
              <a:rPr lang="pl-PL" dirty="0"/>
              <a:t>Zastąpieniu dwóch imion jednym imieniem</a:t>
            </a:r>
          </a:p>
          <a:p>
            <a:pPr lvl="1"/>
            <a:r>
              <a:rPr lang="pl-PL" dirty="0"/>
              <a:t>Zastąpieniu jednego imienia dwoma imionami</a:t>
            </a:r>
          </a:p>
          <a:p>
            <a:pPr lvl="1"/>
            <a:r>
              <a:rPr lang="pl-PL" dirty="0"/>
              <a:t>Dodanie drugiego imienia</a:t>
            </a:r>
          </a:p>
          <a:p>
            <a:pPr lvl="1"/>
            <a:r>
              <a:rPr lang="pl-PL" dirty="0"/>
              <a:t>Zmiana pisowni imienia/imion</a:t>
            </a:r>
          </a:p>
          <a:p>
            <a:pPr lvl="1"/>
            <a:r>
              <a:rPr lang="pl-PL" dirty="0"/>
              <a:t>Zmiana kolejności imion dziecka</a:t>
            </a:r>
          </a:p>
          <a:p>
            <a:r>
              <a:rPr lang="pl-PL" dirty="0"/>
              <a:t>Kierownik urzędu stanu cywilnego odmawia przyjęcia oświadczenia, jeżeli nie został zachowany termin do jego złożenia.</a:t>
            </a:r>
          </a:p>
          <a:p>
            <a:r>
              <a:rPr lang="pl-PL" dirty="0"/>
              <a:t>Zmiana imienia musi odpowiadać warunkom określonym w art. 59 (traktującym o tym, jakie warunki musi spełnić imię/imiona)</a:t>
            </a:r>
          </a:p>
        </p:txBody>
      </p:sp>
    </p:spTree>
    <p:extLst>
      <p:ext uri="{BB962C8B-B14F-4D97-AF65-F5344CB8AC3E}">
        <p14:creationId xmlns:p14="http://schemas.microsoft.com/office/powerpoint/2010/main" val="3089531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F09194-EF54-4EDA-A78D-87758B7D1B41}"/>
              </a:ext>
            </a:extLst>
          </p:cNvPr>
          <p:cNvSpPr>
            <a:spLocks noGrp="1"/>
          </p:cNvSpPr>
          <p:nvPr>
            <p:ph type="title"/>
          </p:nvPr>
        </p:nvSpPr>
        <p:spPr>
          <a:xfrm>
            <a:off x="1371600" y="430696"/>
            <a:ext cx="9601200" cy="947057"/>
          </a:xfrm>
        </p:spPr>
        <p:txBody>
          <a:bodyPr>
            <a:normAutofit fontScale="90000"/>
          </a:bodyPr>
          <a:lstStyle/>
          <a:p>
            <a:r>
              <a:rPr lang="pl-PL" dirty="0"/>
              <a:t>Zmiana imienia dziecka – na podstawie ust. Prawo o aktach stanu cywilnego</a:t>
            </a:r>
          </a:p>
        </p:txBody>
      </p:sp>
      <p:sp>
        <p:nvSpPr>
          <p:cNvPr id="3" name="Symbol zastępczy zawartości 2">
            <a:extLst>
              <a:ext uri="{FF2B5EF4-FFF2-40B4-BE49-F238E27FC236}">
                <a16:creationId xmlns:a16="http://schemas.microsoft.com/office/drawing/2014/main" id="{06F9FD2F-7873-49BF-9D5D-33BBCBF226B1}"/>
              </a:ext>
            </a:extLst>
          </p:cNvPr>
          <p:cNvSpPr>
            <a:spLocks noGrp="1"/>
          </p:cNvSpPr>
          <p:nvPr>
            <p:ph idx="1"/>
          </p:nvPr>
        </p:nvSpPr>
        <p:spPr>
          <a:xfrm>
            <a:off x="1371600" y="2252869"/>
            <a:ext cx="9601200" cy="4704522"/>
          </a:xfrm>
        </p:spPr>
        <p:txBody>
          <a:bodyPr>
            <a:normAutofit/>
          </a:bodyPr>
          <a:lstStyle/>
          <a:p>
            <a:r>
              <a:rPr lang="pl-PL" dirty="0"/>
              <a:t>Forma oświadczenia: protokół, który podpisują rodzice dziecka i kierownik urzędu stanu cywilnego albo konsul</a:t>
            </a:r>
          </a:p>
          <a:p>
            <a:r>
              <a:rPr lang="pl-PL" dirty="0"/>
              <a:t>Kierownik urzędu stanu cywilnego, który przyjął oświadczenie rodziców dziecka o zmianie imienia lub imion dziecka zamieszczonych w akcie urodzenia, przesyła protokół kierownikowi urzędu stanu cywilnego właściwemu do sporządzenia aktu urodzenia, </a:t>
            </a:r>
            <a:r>
              <a:rPr lang="pl-PL" b="1" dirty="0"/>
              <a:t>w terminie jednego dnia roboczego </a:t>
            </a:r>
            <a:r>
              <a:rPr lang="pl-PL" dirty="0"/>
              <a:t>od dnia sporządzenia tego protokołu, w celu dołączenia do aktu urodzenia wzmianki dodatkowej o zmianie imienia lub imion dziecka</a:t>
            </a:r>
          </a:p>
          <a:p>
            <a:r>
              <a:rPr lang="pl-PL" dirty="0"/>
              <a:t>Przepis powyższy ma również zastosowanie w przypadku, gdy oświadczenia zostały złożone przed konsulem. Konsul jest obowiązany do niezwłocznego przekazania protokołu kierownikowi urzędu stanu cywilnego właściwemu do sporządzenia aktu urodzenia</a:t>
            </a:r>
          </a:p>
        </p:txBody>
      </p:sp>
    </p:spTree>
    <p:extLst>
      <p:ext uri="{BB962C8B-B14F-4D97-AF65-F5344CB8AC3E}">
        <p14:creationId xmlns:p14="http://schemas.microsoft.com/office/powerpoint/2010/main" val="3639803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5CD22A-1300-4614-8308-4F9875187D07}"/>
              </a:ext>
            </a:extLst>
          </p:cNvPr>
          <p:cNvSpPr>
            <a:spLocks noGrp="1"/>
          </p:cNvSpPr>
          <p:nvPr>
            <p:ph type="title"/>
          </p:nvPr>
        </p:nvSpPr>
        <p:spPr/>
        <p:txBody>
          <a:bodyPr/>
          <a:lstStyle/>
          <a:p>
            <a:r>
              <a:rPr lang="pl-PL" dirty="0"/>
              <a:t>Akt urodzenia dziecka nieznanych rodziców</a:t>
            </a:r>
          </a:p>
        </p:txBody>
      </p:sp>
      <p:sp>
        <p:nvSpPr>
          <p:cNvPr id="3" name="Symbol zastępczy zawartości 2">
            <a:extLst>
              <a:ext uri="{FF2B5EF4-FFF2-40B4-BE49-F238E27FC236}">
                <a16:creationId xmlns:a16="http://schemas.microsoft.com/office/drawing/2014/main" id="{C0C78012-CCD3-4474-8B04-A2B2E261D9D7}"/>
              </a:ext>
            </a:extLst>
          </p:cNvPr>
          <p:cNvSpPr>
            <a:spLocks noGrp="1"/>
          </p:cNvSpPr>
          <p:nvPr>
            <p:ph idx="1"/>
          </p:nvPr>
        </p:nvSpPr>
        <p:spPr/>
        <p:txBody>
          <a:bodyPr/>
          <a:lstStyle/>
          <a:p>
            <a:r>
              <a:rPr lang="pl-PL" dirty="0"/>
              <a:t>Sporządzany na podstawie orzeczenia sądu opiekuńczego</a:t>
            </a:r>
          </a:p>
          <a:p>
            <a:r>
              <a:rPr lang="pl-PL" dirty="0"/>
              <a:t>Dane urodzenia dziecka ustala sąd </a:t>
            </a:r>
          </a:p>
          <a:p>
            <a:r>
              <a:rPr lang="pl-PL" dirty="0"/>
              <a:t>Imię oraz nazwisko dziecka oraz rodziców określa sąd </a:t>
            </a:r>
          </a:p>
          <a:p>
            <a:pPr marL="530352" lvl="1" indent="0">
              <a:buNone/>
            </a:pPr>
            <a:r>
              <a:rPr lang="pl-PL" dirty="0"/>
              <a:t>Sąd opiekuńczy ustala dane dotyczące urodzenia dziecka po zasięgnięciu opinii osoby, pod opieką której dziecko się znajduje, nadaje dziecku nazwisko i imię oraz określa, jakie imiona rodziców i nazwiska rodowe będą zamieszczone w akcie urodzenia. </a:t>
            </a:r>
          </a:p>
          <a:p>
            <a:r>
              <a:rPr lang="pl-PL" dirty="0"/>
              <a:t>Miejsce urodzenia – miejsce znalezienia dziecka (jeżeli nie można ustalić miejsca urodzenia) </a:t>
            </a:r>
          </a:p>
          <a:p>
            <a:pPr marL="0" indent="0">
              <a:buNone/>
            </a:pPr>
            <a:endParaRPr lang="pl-PL" dirty="0"/>
          </a:p>
        </p:txBody>
      </p:sp>
    </p:spTree>
    <p:extLst>
      <p:ext uri="{BB962C8B-B14F-4D97-AF65-F5344CB8AC3E}">
        <p14:creationId xmlns:p14="http://schemas.microsoft.com/office/powerpoint/2010/main" val="3753080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E1DE25-5E01-4A27-8550-C99351E49BB1}"/>
              </a:ext>
            </a:extLst>
          </p:cNvPr>
          <p:cNvSpPr>
            <a:spLocks noGrp="1"/>
          </p:cNvSpPr>
          <p:nvPr>
            <p:ph type="title"/>
          </p:nvPr>
        </p:nvSpPr>
        <p:spPr/>
        <p:txBody>
          <a:bodyPr/>
          <a:lstStyle/>
          <a:p>
            <a:r>
              <a:rPr lang="pl-PL" dirty="0"/>
              <a:t>Pojęcia podstawowe </a:t>
            </a:r>
          </a:p>
        </p:txBody>
      </p:sp>
      <p:sp>
        <p:nvSpPr>
          <p:cNvPr id="3" name="Symbol zastępczy zawartości 2">
            <a:extLst>
              <a:ext uri="{FF2B5EF4-FFF2-40B4-BE49-F238E27FC236}">
                <a16:creationId xmlns:a16="http://schemas.microsoft.com/office/drawing/2014/main" id="{1E8D3AEE-E073-40D4-B6D7-B5AD41A92B7E}"/>
              </a:ext>
            </a:extLst>
          </p:cNvPr>
          <p:cNvSpPr>
            <a:spLocks noGrp="1"/>
          </p:cNvSpPr>
          <p:nvPr>
            <p:ph idx="1"/>
          </p:nvPr>
        </p:nvSpPr>
        <p:spPr/>
        <p:txBody>
          <a:bodyPr/>
          <a:lstStyle/>
          <a:p>
            <a:r>
              <a:rPr lang="pl-PL" dirty="0"/>
              <a:t>Nazwisko rodowe – nazwisko zamieszone w akcie urodzenia</a:t>
            </a:r>
          </a:p>
          <a:p>
            <a:r>
              <a:rPr lang="pl-PL" dirty="0"/>
              <a:t>Nazwisko – nazwisko zamieszczone w akcie małżeństwa lub zgonu.</a:t>
            </a:r>
          </a:p>
          <a:p>
            <a:pPr marL="0" indent="0">
              <a:buNone/>
            </a:pPr>
            <a:r>
              <a:rPr lang="pl-PL" i="0" dirty="0"/>
              <a:t>      Nazwiskiem osoby, która nie zawarła związku małżeńskiego jest nazwisko rodowe. </a:t>
            </a:r>
          </a:p>
          <a:p>
            <a:r>
              <a:rPr lang="pl-PL" dirty="0"/>
              <a:t>Stan cywilny – sytuacja danej osoby w odniesieniu do małżeństwa: panna, kawaler, zamężna, żonaty, rozwiedziona, rozwiedziony, wdowa, wdowiec </a:t>
            </a:r>
          </a:p>
          <a:p>
            <a:endParaRPr lang="pl-PL" dirty="0"/>
          </a:p>
        </p:txBody>
      </p:sp>
    </p:spTree>
    <p:extLst>
      <p:ext uri="{BB962C8B-B14F-4D97-AF65-F5344CB8AC3E}">
        <p14:creationId xmlns:p14="http://schemas.microsoft.com/office/powerpoint/2010/main" val="3640725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DE55C-E18C-4E77-9C1E-2E7BFEC26FDE}"/>
              </a:ext>
            </a:extLst>
          </p:cNvPr>
          <p:cNvSpPr>
            <a:spLocks noGrp="1"/>
          </p:cNvSpPr>
          <p:nvPr>
            <p:ph type="title"/>
          </p:nvPr>
        </p:nvSpPr>
        <p:spPr>
          <a:xfrm>
            <a:off x="1295400" y="231913"/>
            <a:ext cx="9601200" cy="960387"/>
          </a:xfrm>
        </p:spPr>
        <p:txBody>
          <a:bodyPr>
            <a:normAutofit fontScale="90000"/>
          </a:bodyPr>
          <a:lstStyle/>
          <a:p>
            <a:r>
              <a:rPr lang="pl-PL" dirty="0"/>
              <a:t>Czynności podejmowane przez zawarciem związku małżeńskiego</a:t>
            </a:r>
          </a:p>
        </p:txBody>
      </p:sp>
      <p:sp>
        <p:nvSpPr>
          <p:cNvPr id="3" name="Symbol zastępczy zawartości 2">
            <a:extLst>
              <a:ext uri="{FF2B5EF4-FFF2-40B4-BE49-F238E27FC236}">
                <a16:creationId xmlns:a16="http://schemas.microsoft.com/office/drawing/2014/main" id="{8B9CD779-FCC9-461D-8136-4BB036F97316}"/>
              </a:ext>
            </a:extLst>
          </p:cNvPr>
          <p:cNvSpPr>
            <a:spLocks noGrp="1"/>
          </p:cNvSpPr>
          <p:nvPr>
            <p:ph idx="1"/>
          </p:nvPr>
        </p:nvSpPr>
        <p:spPr>
          <a:xfrm>
            <a:off x="1371600" y="1616765"/>
            <a:ext cx="9601200" cy="5009322"/>
          </a:xfrm>
        </p:spPr>
        <p:txBody>
          <a:bodyPr>
            <a:normAutofit/>
          </a:bodyPr>
          <a:lstStyle/>
          <a:p>
            <a:r>
              <a:rPr lang="pl-PL" dirty="0"/>
              <a:t>Przed zawarciem związku małżeńskiego nupturienci składają:</a:t>
            </a:r>
          </a:p>
          <a:p>
            <a:pPr lvl="1"/>
            <a:r>
              <a:rPr lang="pl-PL" dirty="0"/>
              <a:t>pisemne zapewnienie, że nie wiedzą o istnieniu okoliczności wyłączających zawarcie małżeństwa</a:t>
            </a:r>
          </a:p>
          <a:p>
            <a:pPr lvl="1"/>
            <a:r>
              <a:rPr lang="pl-PL" dirty="0"/>
              <a:t>zezwolenie na zawarcie małżeństwa, jeżeli wymagają tego przepisy Kodeksu rodzinnego i opiekuńczego</a:t>
            </a:r>
          </a:p>
          <a:p>
            <a:pPr lvl="1"/>
            <a:r>
              <a:rPr lang="pl-PL" dirty="0"/>
              <a:t>Odpis aktu urodzenia*</a:t>
            </a:r>
          </a:p>
          <a:p>
            <a:pPr lvl="1"/>
            <a:r>
              <a:rPr lang="pl-PL" dirty="0"/>
              <a:t>odpis aktu małżeństwa z adnotacją o jego ustaniu, unieważnieniu albo stwierdzeniu jego nieistnienia albo odpis aktu małżeństwa z dokumentem potwierdzającym jego ustanie lub unieważnienie albo dokumentem potwierdzającym stwierdzenie nieistnienia małżeństwa*</a:t>
            </a:r>
          </a:p>
          <a:p>
            <a:pPr lvl="1"/>
            <a:r>
              <a:rPr lang="pl-PL" dirty="0"/>
              <a:t>zezwolenie sądu na złożenie oświadczenia o wstąpieniu w związek małżeński przez pełnomocnika oraz pełnomocnictwo (tylko w sytuacji, gdy ma dojść do zawarcia związku małżeńskiego przez pełnomocnika) </a:t>
            </a:r>
          </a:p>
          <a:p>
            <a:pPr marL="987552" lvl="2" indent="0">
              <a:buNone/>
            </a:pPr>
            <a:r>
              <a:rPr lang="pl-PL" dirty="0"/>
              <a:t>*odpisy składane są tylko w razie zamiaru zawarcia związku małżeńskiego przed konsulem</a:t>
            </a:r>
          </a:p>
        </p:txBody>
      </p:sp>
    </p:spTree>
    <p:extLst>
      <p:ext uri="{BB962C8B-B14F-4D97-AF65-F5344CB8AC3E}">
        <p14:creationId xmlns:p14="http://schemas.microsoft.com/office/powerpoint/2010/main" val="458918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30A872-4C66-472F-AD43-6984B4634E49}"/>
              </a:ext>
            </a:extLst>
          </p:cNvPr>
          <p:cNvSpPr>
            <a:spLocks noGrp="1"/>
          </p:cNvSpPr>
          <p:nvPr>
            <p:ph type="title"/>
          </p:nvPr>
        </p:nvSpPr>
        <p:spPr>
          <a:xfrm>
            <a:off x="1371600" y="342899"/>
            <a:ext cx="9601200" cy="1008823"/>
          </a:xfrm>
        </p:spPr>
        <p:txBody>
          <a:bodyPr/>
          <a:lstStyle/>
          <a:p>
            <a:r>
              <a:rPr lang="pl-PL" dirty="0"/>
              <a:t>Akt małżeństwa</a:t>
            </a:r>
          </a:p>
        </p:txBody>
      </p:sp>
      <p:sp>
        <p:nvSpPr>
          <p:cNvPr id="3" name="Symbol zastępczy zawartości 2">
            <a:extLst>
              <a:ext uri="{FF2B5EF4-FFF2-40B4-BE49-F238E27FC236}">
                <a16:creationId xmlns:a16="http://schemas.microsoft.com/office/drawing/2014/main" id="{0EF73188-320A-479B-8A1E-E224AD856A30}"/>
              </a:ext>
            </a:extLst>
          </p:cNvPr>
          <p:cNvSpPr>
            <a:spLocks noGrp="1"/>
          </p:cNvSpPr>
          <p:nvPr>
            <p:ph idx="1"/>
          </p:nvPr>
        </p:nvSpPr>
        <p:spPr>
          <a:xfrm>
            <a:off x="1371600" y="1470991"/>
            <a:ext cx="9601200" cy="5155095"/>
          </a:xfrm>
        </p:spPr>
        <p:txBody>
          <a:bodyPr>
            <a:normAutofit lnSpcReduction="10000"/>
          </a:bodyPr>
          <a:lstStyle/>
          <a:p>
            <a:r>
              <a:rPr lang="pl-PL" dirty="0"/>
              <a:t>Termin sporządzenia</a:t>
            </a:r>
          </a:p>
          <a:p>
            <a:pPr lvl="1"/>
            <a:r>
              <a:rPr lang="pl-PL" dirty="0"/>
              <a:t>Najpóźniej w następny dzień roboczy od dnia złożenia oświadczenia przed kierownikiem USC</a:t>
            </a:r>
          </a:p>
          <a:p>
            <a:pPr lvl="1"/>
            <a:r>
              <a:rPr lang="pl-PL" dirty="0"/>
              <a:t>najpóźniej w następnym dniu roboczym po dniu otrzymania protokołu złożenia oświadczeń o wstąpieniu w związek małżeński (jeżeli małżeństwo zostało zawarte przed konsulem – obowiązek niezwłocznego przesłania protokołu)</a:t>
            </a:r>
          </a:p>
          <a:p>
            <a:pPr lvl="1"/>
            <a:r>
              <a:rPr lang="pl-PL" dirty="0"/>
              <a:t>najpóźniej w następnym dniu roboczym po dniu otrzymania zaświadczenia stwierdzającego brak okoliczności wyłączających zawarcie małżeństwa oraz zaświadczenia stwierdzającego, że oświadczenia o wstąpieniu w związek małżeński zostały złożone w obecności duchownego</a:t>
            </a:r>
          </a:p>
          <a:p>
            <a:r>
              <a:rPr lang="pl-PL" dirty="0"/>
              <a:t>Akt małżeństwa sporządza się na podstawie:</a:t>
            </a:r>
          </a:p>
          <a:p>
            <a:pPr lvl="1"/>
            <a:r>
              <a:rPr lang="pl-PL" dirty="0"/>
              <a:t> protokołu przyjęcia oświadczeń o wstąpieniu w związek małżeński (jeżeli małżeństwo zostało zawarte przed kierownikiem USC lub konsulem)</a:t>
            </a:r>
          </a:p>
          <a:p>
            <a:pPr lvl="1"/>
            <a:r>
              <a:rPr lang="pl-PL" dirty="0"/>
              <a:t>zaświadczenia stwierdzającego brak okoliczności wyłączających zawarcie małżeństwa oraz zaświadczenia stwierdzającego, że oświadczenia o wstąpieniu w związek małżeński zostały złożone w obecności duchownego</a:t>
            </a:r>
          </a:p>
        </p:txBody>
      </p:sp>
    </p:spTree>
    <p:extLst>
      <p:ext uri="{BB962C8B-B14F-4D97-AF65-F5344CB8AC3E}">
        <p14:creationId xmlns:p14="http://schemas.microsoft.com/office/powerpoint/2010/main" val="392460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CA6322-B723-48F8-AF09-41FBE45422DC}"/>
              </a:ext>
            </a:extLst>
          </p:cNvPr>
          <p:cNvSpPr>
            <a:spLocks noGrp="1"/>
          </p:cNvSpPr>
          <p:nvPr>
            <p:ph type="title"/>
          </p:nvPr>
        </p:nvSpPr>
        <p:spPr>
          <a:xfrm>
            <a:off x="1295400" y="315604"/>
            <a:ext cx="9601200" cy="943353"/>
          </a:xfrm>
        </p:spPr>
        <p:txBody>
          <a:bodyPr/>
          <a:lstStyle/>
          <a:p>
            <a:r>
              <a:rPr lang="pl-PL" dirty="0"/>
              <a:t>Akt małżeństwa</a:t>
            </a:r>
          </a:p>
        </p:txBody>
      </p:sp>
      <p:sp>
        <p:nvSpPr>
          <p:cNvPr id="3" name="Symbol zastępczy zawartości 2">
            <a:extLst>
              <a:ext uri="{FF2B5EF4-FFF2-40B4-BE49-F238E27FC236}">
                <a16:creationId xmlns:a16="http://schemas.microsoft.com/office/drawing/2014/main" id="{97AB90E3-9F7F-479D-BC3D-86A414A9D76B}"/>
              </a:ext>
            </a:extLst>
          </p:cNvPr>
          <p:cNvSpPr>
            <a:spLocks noGrp="1"/>
          </p:cNvSpPr>
          <p:nvPr>
            <p:ph idx="1"/>
          </p:nvPr>
        </p:nvSpPr>
        <p:spPr>
          <a:xfrm>
            <a:off x="1371600" y="1431235"/>
            <a:ext cx="9601200" cy="5261113"/>
          </a:xfrm>
        </p:spPr>
        <p:txBody>
          <a:bodyPr>
            <a:normAutofit/>
          </a:bodyPr>
          <a:lstStyle/>
          <a:p>
            <a:r>
              <a:rPr lang="pl-PL" dirty="0"/>
              <a:t>Akt małżeństwa zawiera: </a:t>
            </a:r>
          </a:p>
          <a:p>
            <a:pPr lvl="1"/>
            <a:r>
              <a:rPr lang="pl-PL" dirty="0"/>
              <a:t> nazwiska i imiona osób, które zawarły małżeństwo, nazwiska rodowe, stan cywilny oraz daty i miejsca urodzenia; </a:t>
            </a:r>
          </a:p>
          <a:p>
            <a:pPr lvl="1"/>
            <a:r>
              <a:rPr lang="pl-PL" dirty="0"/>
              <a:t>miejsce i datę zawarcia małżeństwa; </a:t>
            </a:r>
          </a:p>
          <a:p>
            <a:pPr lvl="1"/>
            <a:r>
              <a:rPr lang="pl-PL" dirty="0"/>
              <a:t> nazwiska i imiona oraz nazwiska rodowe rodziców osób, które zawarły małżeństwo; </a:t>
            </a:r>
          </a:p>
          <a:p>
            <a:pPr lvl="1"/>
            <a:r>
              <a:rPr lang="pl-PL" dirty="0"/>
              <a:t> nazwiska i imiona świadków; </a:t>
            </a:r>
          </a:p>
          <a:p>
            <a:pPr lvl="1"/>
            <a:r>
              <a:rPr lang="pl-PL" dirty="0"/>
              <a:t>nazwiska małżonków, które będą oni nosili po zawarciu małżeństwa;</a:t>
            </a:r>
          </a:p>
          <a:p>
            <a:pPr lvl="1"/>
            <a:r>
              <a:rPr lang="pl-PL" dirty="0"/>
              <a:t> nazwisko, jakie będą nosiły dzieci zrodzone z małżeństwa; </a:t>
            </a:r>
          </a:p>
          <a:p>
            <a:pPr marL="987552" lvl="2" indent="0">
              <a:buNone/>
            </a:pPr>
            <a:r>
              <a:rPr lang="pl-PL" dirty="0"/>
              <a:t>Jeżeli małżonkowie nie złożyli zgodnych oświadczeń w sprawie nazwiska dzieci zrodzonych z tego małżeństwa, adnotację o tym zamieszcza się w akcie małżeństwa</a:t>
            </a:r>
          </a:p>
          <a:p>
            <a:pPr lvl="1"/>
            <a:r>
              <a:rPr lang="pl-PL" dirty="0"/>
              <a:t>informację o złożeniu zgodnych oświadczeń o wstąpieniu w związek małżeński;</a:t>
            </a:r>
          </a:p>
          <a:p>
            <a:pPr lvl="1"/>
            <a:r>
              <a:rPr lang="pl-PL" dirty="0"/>
              <a:t>nazwisko i imię biegłego lub tłumacza, jeżeli brał udział w czynności.</a:t>
            </a:r>
          </a:p>
        </p:txBody>
      </p:sp>
    </p:spTree>
    <p:extLst>
      <p:ext uri="{BB962C8B-B14F-4D97-AF65-F5344CB8AC3E}">
        <p14:creationId xmlns:p14="http://schemas.microsoft.com/office/powerpoint/2010/main" val="782161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EFEF0-27EA-407A-826E-F8D533E06526}"/>
              </a:ext>
            </a:extLst>
          </p:cNvPr>
          <p:cNvSpPr>
            <a:spLocks noGrp="1"/>
          </p:cNvSpPr>
          <p:nvPr>
            <p:ph type="title"/>
          </p:nvPr>
        </p:nvSpPr>
        <p:spPr>
          <a:xfrm>
            <a:off x="1371600" y="341243"/>
            <a:ext cx="9601200" cy="944218"/>
          </a:xfrm>
        </p:spPr>
        <p:txBody>
          <a:bodyPr/>
          <a:lstStyle/>
          <a:p>
            <a:r>
              <a:rPr lang="pl-PL" dirty="0"/>
              <a:t>Akt zgonu</a:t>
            </a:r>
          </a:p>
        </p:txBody>
      </p:sp>
      <p:sp>
        <p:nvSpPr>
          <p:cNvPr id="3" name="Symbol zastępczy zawartości 2">
            <a:extLst>
              <a:ext uri="{FF2B5EF4-FFF2-40B4-BE49-F238E27FC236}">
                <a16:creationId xmlns:a16="http://schemas.microsoft.com/office/drawing/2014/main" id="{D937CE33-99F7-49F3-A53B-3DBA27C3BD17}"/>
              </a:ext>
            </a:extLst>
          </p:cNvPr>
          <p:cNvSpPr>
            <a:spLocks noGrp="1"/>
          </p:cNvSpPr>
          <p:nvPr>
            <p:ph idx="1"/>
          </p:nvPr>
        </p:nvSpPr>
        <p:spPr>
          <a:xfrm>
            <a:off x="1371600" y="1842052"/>
            <a:ext cx="9601200" cy="4490508"/>
          </a:xfrm>
        </p:spPr>
        <p:txBody>
          <a:bodyPr>
            <a:normAutofit/>
          </a:bodyPr>
          <a:lstStyle/>
          <a:p>
            <a:r>
              <a:rPr lang="pl-PL" dirty="0"/>
              <a:t>Termin sporządzenia</a:t>
            </a:r>
          </a:p>
          <a:p>
            <a:pPr lvl="1"/>
            <a:r>
              <a:rPr lang="pl-PL" dirty="0"/>
              <a:t>W dniu zgłoszenia zgonu</a:t>
            </a:r>
          </a:p>
          <a:p>
            <a:pPr lvl="1"/>
            <a:r>
              <a:rPr lang="pl-PL" dirty="0"/>
              <a:t>Następny dzień roboczy po dniu zgłoszenia zgonu na podstawie art. 17 </a:t>
            </a:r>
          </a:p>
          <a:p>
            <a:r>
              <a:rPr lang="pl-PL" dirty="0"/>
              <a:t>Podstawa sporządzenia</a:t>
            </a:r>
          </a:p>
          <a:p>
            <a:pPr lvl="1"/>
            <a:r>
              <a:rPr lang="pl-PL" dirty="0"/>
              <a:t>Karta zgonu oraz protokół zgonu</a:t>
            </a:r>
          </a:p>
          <a:p>
            <a:r>
              <a:rPr lang="pl-PL" dirty="0"/>
              <a:t>Zgłoszenie zgonu</a:t>
            </a:r>
          </a:p>
          <a:p>
            <a:pPr lvl="1"/>
            <a:r>
              <a:rPr lang="pl-PL" dirty="0"/>
              <a:t>W terminie 3 dni od sporządzenia karty zgonu</a:t>
            </a:r>
          </a:p>
          <a:p>
            <a:pPr lvl="1"/>
            <a:r>
              <a:rPr lang="pl-PL" dirty="0"/>
              <a:t>W terminie 24 h od zgonu w przypadku zgonu na skutek choroby zakaźnej</a:t>
            </a:r>
          </a:p>
        </p:txBody>
      </p:sp>
    </p:spTree>
    <p:extLst>
      <p:ext uri="{BB962C8B-B14F-4D97-AF65-F5344CB8AC3E}">
        <p14:creationId xmlns:p14="http://schemas.microsoft.com/office/powerpoint/2010/main" val="3257059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C6D25F-2EAD-4408-BDD8-1D2E205A9EE9}"/>
              </a:ext>
            </a:extLst>
          </p:cNvPr>
          <p:cNvSpPr>
            <a:spLocks noGrp="1"/>
          </p:cNvSpPr>
          <p:nvPr>
            <p:ph type="title"/>
          </p:nvPr>
        </p:nvSpPr>
        <p:spPr>
          <a:xfrm>
            <a:off x="1295400" y="350520"/>
            <a:ext cx="9601200" cy="774510"/>
          </a:xfrm>
        </p:spPr>
        <p:txBody>
          <a:bodyPr/>
          <a:lstStyle/>
          <a:p>
            <a:r>
              <a:rPr lang="pl-PL" dirty="0"/>
              <a:t>Akt zgonu</a:t>
            </a:r>
          </a:p>
        </p:txBody>
      </p:sp>
      <p:sp>
        <p:nvSpPr>
          <p:cNvPr id="3" name="Symbol zastępczy zawartości 2">
            <a:extLst>
              <a:ext uri="{FF2B5EF4-FFF2-40B4-BE49-F238E27FC236}">
                <a16:creationId xmlns:a16="http://schemas.microsoft.com/office/drawing/2014/main" id="{9B80600A-6D5D-46CF-A9E3-D3667970344D}"/>
              </a:ext>
            </a:extLst>
          </p:cNvPr>
          <p:cNvSpPr>
            <a:spLocks noGrp="1"/>
          </p:cNvSpPr>
          <p:nvPr>
            <p:ph idx="1"/>
          </p:nvPr>
        </p:nvSpPr>
        <p:spPr>
          <a:xfrm>
            <a:off x="1371600" y="1656081"/>
            <a:ext cx="9601200" cy="4963084"/>
          </a:xfrm>
        </p:spPr>
        <p:txBody>
          <a:bodyPr>
            <a:normAutofit lnSpcReduction="10000"/>
          </a:bodyPr>
          <a:lstStyle/>
          <a:p>
            <a:r>
              <a:rPr lang="pl-PL" dirty="0"/>
              <a:t>Uprawnieni do złożenia zgłoszenia:</a:t>
            </a:r>
          </a:p>
          <a:p>
            <a:pPr lvl="1"/>
            <a:r>
              <a:rPr lang="pl-PL" dirty="0"/>
              <a:t>Podmiot uprawniony do pochówku na podstawie art. 10 ust. 1 ustawy z dnia 31 stycznia 1959 r. o cmentarzach i chowaniu zmarłych: </a:t>
            </a:r>
          </a:p>
          <a:p>
            <a:pPr lvl="2"/>
            <a:r>
              <a:rPr lang="pl-PL" dirty="0"/>
              <a:t>pozostały małżonek(ka); </a:t>
            </a:r>
          </a:p>
          <a:p>
            <a:pPr lvl="2"/>
            <a:r>
              <a:rPr lang="pl-PL" dirty="0"/>
              <a:t>krewni zstępni; </a:t>
            </a:r>
          </a:p>
          <a:p>
            <a:pPr lvl="2"/>
            <a:r>
              <a:rPr lang="pl-PL" dirty="0"/>
              <a:t>krewni wstępni; </a:t>
            </a:r>
          </a:p>
          <a:p>
            <a:pPr lvl="2"/>
            <a:r>
              <a:rPr lang="pl-PL" dirty="0"/>
              <a:t>krewni boczni do 4 stopnia pokrewieństwa; </a:t>
            </a:r>
          </a:p>
          <a:p>
            <a:pPr lvl="2"/>
            <a:r>
              <a:rPr lang="pl-PL" dirty="0"/>
              <a:t>powinowaci w linii prostej do 1 stopnia</a:t>
            </a:r>
          </a:p>
          <a:p>
            <a:pPr lvl="2"/>
            <a:r>
              <a:rPr lang="pl-PL" dirty="0"/>
              <a:t>właściwy organ wojskowy </a:t>
            </a:r>
          </a:p>
          <a:p>
            <a:pPr marL="1444752" lvl="3" indent="0">
              <a:buNone/>
            </a:pPr>
            <a:r>
              <a:rPr lang="pl-PL" dirty="0"/>
              <a:t>Prawo pochowania zwłok osób wojskowych zmarłych w czynnej służbie wojskowej przysługuje właściwym organom wojskowym w myśl przepisów wojskowych. </a:t>
            </a:r>
          </a:p>
          <a:p>
            <a:pPr lvl="2"/>
            <a:r>
              <a:rPr lang="pl-PL" dirty="0"/>
              <a:t>Organ państwowy, instytucja i organizacja społeczna</a:t>
            </a:r>
          </a:p>
          <a:p>
            <a:pPr marL="1444752" lvl="3" indent="0">
              <a:buNone/>
            </a:pPr>
            <a:r>
              <a:rPr lang="pl-PL" dirty="0"/>
              <a:t>Prawo pochowania zwłok osób zasłużonych wobec Państwa i społeczeństwa przysługuje organom państwowym, instytucjom i organizacjom społecznym</a:t>
            </a:r>
          </a:p>
          <a:p>
            <a:pPr lvl="2"/>
            <a:r>
              <a:rPr lang="pl-PL" dirty="0"/>
              <a:t>Osoba, która dobrowolnie zobowiązuje się do pochowania zwłok </a:t>
            </a:r>
          </a:p>
        </p:txBody>
      </p:sp>
    </p:spTree>
    <p:extLst>
      <p:ext uri="{BB962C8B-B14F-4D97-AF65-F5344CB8AC3E}">
        <p14:creationId xmlns:p14="http://schemas.microsoft.com/office/powerpoint/2010/main" val="2637648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F51CD3-F8D7-4513-B6A0-34A2CC401B19}"/>
              </a:ext>
            </a:extLst>
          </p:cNvPr>
          <p:cNvSpPr>
            <a:spLocks noGrp="1"/>
          </p:cNvSpPr>
          <p:nvPr>
            <p:ph type="title"/>
          </p:nvPr>
        </p:nvSpPr>
        <p:spPr>
          <a:xfrm>
            <a:off x="1371600" y="364436"/>
            <a:ext cx="9601200" cy="1159564"/>
          </a:xfrm>
        </p:spPr>
        <p:txBody>
          <a:bodyPr/>
          <a:lstStyle/>
          <a:p>
            <a:r>
              <a:rPr lang="pl-PL" dirty="0"/>
              <a:t>Akt zgonu:</a:t>
            </a:r>
          </a:p>
        </p:txBody>
      </p:sp>
      <p:sp>
        <p:nvSpPr>
          <p:cNvPr id="3" name="Symbol zastępczy zawartości 2">
            <a:extLst>
              <a:ext uri="{FF2B5EF4-FFF2-40B4-BE49-F238E27FC236}">
                <a16:creationId xmlns:a16="http://schemas.microsoft.com/office/drawing/2014/main" id="{F2870D7F-A8F8-445B-AD0E-7C1716387FB9}"/>
              </a:ext>
            </a:extLst>
          </p:cNvPr>
          <p:cNvSpPr>
            <a:spLocks noGrp="1"/>
          </p:cNvSpPr>
          <p:nvPr>
            <p:ph idx="1"/>
          </p:nvPr>
        </p:nvSpPr>
        <p:spPr>
          <a:xfrm>
            <a:off x="1371600" y="1351723"/>
            <a:ext cx="9601200" cy="5340626"/>
          </a:xfrm>
        </p:spPr>
        <p:txBody>
          <a:bodyPr>
            <a:normAutofit fontScale="92500" lnSpcReduction="20000"/>
          </a:bodyPr>
          <a:lstStyle/>
          <a:p>
            <a:r>
              <a:rPr lang="pl-PL" dirty="0"/>
              <a:t>Uprawnienie do złożenia zgłoszenia:</a:t>
            </a:r>
          </a:p>
          <a:p>
            <a:pPr lvl="1"/>
            <a:r>
              <a:rPr lang="pl-PL" dirty="0"/>
              <a:t>upoważniony pracownik publicznej uczelni medycznej albo uczelni publicznej prowadzącej działalność dydaktyczną i badawczą w dziedzinie nauk medycznych  (jeżeli zwłoki zostały przekazane do celów naukowych)</a:t>
            </a:r>
          </a:p>
          <a:p>
            <a:pPr lvl="1"/>
            <a:r>
              <a:rPr lang="pl-PL" dirty="0"/>
              <a:t>przedstawiciel podmiotu obowiązanego do pochówku wskazany w art. 10 ust. 3 ustawy o chowaniu zmarłych(W przypadku niedokonania zgłoszenia zgonu przez podmiot uprawniony do pochówku lub przez upoważnionego pracownika publicznej uczelni medycznej albo uczelni publicznej prowadzącej działalność dydaktyczną i badawczą w dziedzinie nauk medycznych )</a:t>
            </a:r>
          </a:p>
          <a:p>
            <a:pPr marL="530352" lvl="1" indent="0">
              <a:buNone/>
            </a:pPr>
            <a:endParaRPr lang="pl-PL" dirty="0"/>
          </a:p>
          <a:p>
            <a:r>
              <a:rPr lang="pl-PL" dirty="0"/>
              <a:t>Art. 10 ust. 3 ustawy o chowaniu zmarłych:</a:t>
            </a:r>
          </a:p>
          <a:p>
            <a:pPr marL="530352" lvl="1" indent="0">
              <a:buNone/>
            </a:pPr>
            <a:r>
              <a:rPr lang="pl-PL" i="0" dirty="0"/>
              <a:t>Zwłoki niepochowane przez ww. podmioty (tj. podmioty uprawnione do pochówku), albo nieprzekazane uczelni lub federacji podmiotów systemu szkolnictwa wyższego i nauki są chowane przez gminę właściwą ze względu na miejsce zgonu, a w przypadku osób pozbawionych wolności zmarłych w zakładach karnych lub aresztach śledczych – przez dany zakład karny lub areszt śledczy, z wyjątkiem zwłok osób, które uwolniły się z zakładu karnego lub aresztu śledczego, oraz osób, które przebywały poza terenem zakładu karnego lub aresztu śledczego, w szczególności w trakcie korzystania z zezwolenia na czasowe opuszczenie tego zakładu lub aresztu bez dozoru lub asysty funkcjonariusza Służby Więziennej.</a:t>
            </a:r>
          </a:p>
          <a:p>
            <a:endParaRPr lang="pl-PL" dirty="0"/>
          </a:p>
          <a:p>
            <a:endParaRPr lang="pl-PL" dirty="0"/>
          </a:p>
        </p:txBody>
      </p:sp>
    </p:spTree>
    <p:extLst>
      <p:ext uri="{BB962C8B-B14F-4D97-AF65-F5344CB8AC3E}">
        <p14:creationId xmlns:p14="http://schemas.microsoft.com/office/powerpoint/2010/main" val="2525398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D61F6E-BD9F-4B0F-80EC-7848510D19E7}"/>
              </a:ext>
            </a:extLst>
          </p:cNvPr>
          <p:cNvSpPr>
            <a:spLocks noGrp="1"/>
          </p:cNvSpPr>
          <p:nvPr>
            <p:ph type="title"/>
          </p:nvPr>
        </p:nvSpPr>
        <p:spPr>
          <a:xfrm>
            <a:off x="1371600" y="182218"/>
            <a:ext cx="9601200" cy="1116495"/>
          </a:xfrm>
        </p:spPr>
        <p:txBody>
          <a:bodyPr/>
          <a:lstStyle/>
          <a:p>
            <a:r>
              <a:rPr lang="pl-PL" dirty="0"/>
              <a:t>Akt zgonu</a:t>
            </a:r>
          </a:p>
        </p:txBody>
      </p:sp>
      <p:sp>
        <p:nvSpPr>
          <p:cNvPr id="3" name="Symbol zastępczy zawartości 2">
            <a:extLst>
              <a:ext uri="{FF2B5EF4-FFF2-40B4-BE49-F238E27FC236}">
                <a16:creationId xmlns:a16="http://schemas.microsoft.com/office/drawing/2014/main" id="{85374E6A-505A-46E4-8DB4-A31999CFABBC}"/>
              </a:ext>
            </a:extLst>
          </p:cNvPr>
          <p:cNvSpPr>
            <a:spLocks noGrp="1"/>
          </p:cNvSpPr>
          <p:nvPr>
            <p:ph idx="1"/>
          </p:nvPr>
        </p:nvSpPr>
        <p:spPr>
          <a:xfrm>
            <a:off x="1371600" y="1444486"/>
            <a:ext cx="9601200" cy="5231295"/>
          </a:xfrm>
        </p:spPr>
        <p:txBody>
          <a:bodyPr>
            <a:normAutofit lnSpcReduction="10000"/>
          </a:bodyPr>
          <a:lstStyle/>
          <a:p>
            <a:r>
              <a:rPr lang="pl-PL" dirty="0"/>
              <a:t>Forma zgłoszenia</a:t>
            </a:r>
          </a:p>
          <a:p>
            <a:pPr lvl="1"/>
            <a:r>
              <a:rPr lang="pl-PL" dirty="0"/>
              <a:t>protokół, który podpisują zgłaszający zgon i kierownik urzędu stanu cywilnego</a:t>
            </a:r>
          </a:p>
          <a:p>
            <a:r>
              <a:rPr lang="pl-PL" dirty="0"/>
              <a:t>Akt zgonu zawiera: </a:t>
            </a:r>
          </a:p>
          <a:p>
            <a:pPr lvl="1"/>
            <a:r>
              <a:rPr lang="pl-PL" dirty="0"/>
              <a:t> nazwisko, nazwisko rodowe, imię (imiona), datę i miejsce urodzenia osoby zmarłej; </a:t>
            </a:r>
          </a:p>
          <a:p>
            <a:pPr lvl="1"/>
            <a:r>
              <a:rPr lang="pl-PL" dirty="0"/>
              <a:t>stan cywilny; </a:t>
            </a:r>
          </a:p>
          <a:p>
            <a:pPr lvl="1"/>
            <a:r>
              <a:rPr lang="pl-PL" dirty="0"/>
              <a:t>nazwisko, nazwisko rodowe, imię (imiona) małżonka osoby zmarłej, jeżeli w chwili śmierci pozostawała ona w związku małżeńskim; </a:t>
            </a:r>
          </a:p>
          <a:p>
            <a:pPr lvl="1"/>
            <a:r>
              <a:rPr lang="pl-PL" dirty="0"/>
              <a:t>datę, godzinę oraz miejsce zgonu albo jeżeli nie są znane – datę, godzinę oraz miejsce znalezienia zwłok; </a:t>
            </a:r>
          </a:p>
          <a:p>
            <a:pPr lvl="1"/>
            <a:r>
              <a:rPr lang="pl-PL" dirty="0"/>
              <a:t> nazwiska, nazwiska rodowe, imiona rodziców osoby zmarłej; </a:t>
            </a:r>
          </a:p>
          <a:p>
            <a:pPr lvl="1"/>
            <a:r>
              <a:rPr lang="pl-PL" dirty="0"/>
              <a:t>nazwisko i imię lub nazwę zgłaszającego zgon; </a:t>
            </a:r>
          </a:p>
          <a:p>
            <a:pPr lvl="1"/>
            <a:r>
              <a:rPr lang="pl-PL" dirty="0"/>
              <a:t>nazwisko i imię biegłego lub tłumacza, jeżeli brał udział w czynności.</a:t>
            </a:r>
          </a:p>
          <a:p>
            <a:r>
              <a:rPr lang="pl-PL" dirty="0"/>
              <a:t>Nie sporządza się aktu zgonu w przypadku, gdy dziecko urodziło się martwe (adnotacja w akcie urodzenia) </a:t>
            </a:r>
          </a:p>
          <a:p>
            <a:endParaRPr lang="pl-PL" dirty="0"/>
          </a:p>
        </p:txBody>
      </p:sp>
    </p:spTree>
    <p:extLst>
      <p:ext uri="{BB962C8B-B14F-4D97-AF65-F5344CB8AC3E}">
        <p14:creationId xmlns:p14="http://schemas.microsoft.com/office/powerpoint/2010/main" val="953979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0E2D2C-E8B0-4AA3-87EC-215DA4906C3D}"/>
              </a:ext>
            </a:extLst>
          </p:cNvPr>
          <p:cNvSpPr>
            <a:spLocks noGrp="1"/>
          </p:cNvSpPr>
          <p:nvPr>
            <p:ph type="title"/>
          </p:nvPr>
        </p:nvSpPr>
        <p:spPr>
          <a:xfrm>
            <a:off x="1371600" y="334370"/>
            <a:ext cx="9601200" cy="1308900"/>
          </a:xfrm>
        </p:spPr>
        <p:txBody>
          <a:bodyPr/>
          <a:lstStyle/>
          <a:p>
            <a:r>
              <a:rPr lang="pl-PL" dirty="0"/>
              <a:t>Akt zgonu osoby o nieustalonej tożsamości </a:t>
            </a:r>
          </a:p>
        </p:txBody>
      </p:sp>
      <p:sp>
        <p:nvSpPr>
          <p:cNvPr id="3" name="Symbol zastępczy zawartości 2">
            <a:extLst>
              <a:ext uri="{FF2B5EF4-FFF2-40B4-BE49-F238E27FC236}">
                <a16:creationId xmlns:a16="http://schemas.microsoft.com/office/drawing/2014/main" id="{8785F7D0-1F37-4CA9-975B-BE78D17D2E36}"/>
              </a:ext>
            </a:extLst>
          </p:cNvPr>
          <p:cNvSpPr>
            <a:spLocks noGrp="1"/>
          </p:cNvSpPr>
          <p:nvPr>
            <p:ph idx="1"/>
          </p:nvPr>
        </p:nvSpPr>
        <p:spPr>
          <a:xfrm>
            <a:off x="1371600" y="2067339"/>
            <a:ext cx="9601200" cy="4456291"/>
          </a:xfrm>
        </p:spPr>
        <p:txBody>
          <a:bodyPr>
            <a:normAutofit/>
          </a:bodyPr>
          <a:lstStyle/>
          <a:p>
            <a:r>
              <a:rPr lang="pl-PL" dirty="0"/>
              <a:t>Forma opisowa</a:t>
            </a:r>
          </a:p>
          <a:p>
            <a:r>
              <a:rPr lang="pl-PL" dirty="0"/>
              <a:t>Akt zgonu zawiera:</a:t>
            </a:r>
          </a:p>
          <a:p>
            <a:pPr lvl="1"/>
            <a:r>
              <a:rPr lang="pl-PL" dirty="0"/>
              <a:t> datę i godzinę oraz miejsce zgonu; </a:t>
            </a:r>
          </a:p>
          <a:p>
            <a:pPr lvl="1"/>
            <a:r>
              <a:rPr lang="pl-PL" dirty="0"/>
              <a:t> datę, godzinę, miejsce i okoliczności znalezienia zwłok; </a:t>
            </a:r>
          </a:p>
          <a:p>
            <a:pPr lvl="1"/>
            <a:r>
              <a:rPr lang="pl-PL" dirty="0"/>
              <a:t>płeć oraz przypuszczalny wiek osoby zmarłej; </a:t>
            </a:r>
          </a:p>
          <a:p>
            <a:pPr lvl="1"/>
            <a:r>
              <a:rPr lang="pl-PL" dirty="0"/>
              <a:t>opis zewnętrznego wyglądu zwłok; </a:t>
            </a:r>
          </a:p>
          <a:p>
            <a:pPr lvl="1"/>
            <a:r>
              <a:rPr lang="pl-PL" dirty="0"/>
              <a:t>opis odzieży oraz innych przedmiotów znalezionych przy osobie zmarłej; </a:t>
            </a:r>
          </a:p>
          <a:p>
            <a:pPr lvl="1"/>
            <a:r>
              <a:rPr lang="pl-PL" dirty="0"/>
              <a:t> oznaczenie jednostki Policji lub wskazanie prokuratora w przypadku dokonania zawiadomienia o znalezieniu zwłok w stanie lub w okolicznościach uniemożliwiających ich identyfikację lub oznaczenie podmiotu leczniczego lub jednostki organizacyjnej pomocy społecznej</a:t>
            </a:r>
          </a:p>
        </p:txBody>
      </p:sp>
    </p:spTree>
    <p:extLst>
      <p:ext uri="{BB962C8B-B14F-4D97-AF65-F5344CB8AC3E}">
        <p14:creationId xmlns:p14="http://schemas.microsoft.com/office/powerpoint/2010/main" val="1689972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66859-9800-417E-A8AA-426375F13375}"/>
              </a:ext>
            </a:extLst>
          </p:cNvPr>
          <p:cNvSpPr>
            <a:spLocks noGrp="1"/>
          </p:cNvSpPr>
          <p:nvPr>
            <p:ph type="title"/>
          </p:nvPr>
        </p:nvSpPr>
        <p:spPr>
          <a:xfrm>
            <a:off x="1464366" y="278296"/>
            <a:ext cx="9601200" cy="1325217"/>
          </a:xfrm>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59B9BE01-EB1E-46C8-B420-1AF1D18D6AC4}"/>
              </a:ext>
            </a:extLst>
          </p:cNvPr>
          <p:cNvSpPr>
            <a:spLocks noGrp="1"/>
          </p:cNvSpPr>
          <p:nvPr>
            <p:ph idx="1"/>
          </p:nvPr>
        </p:nvSpPr>
        <p:spPr>
          <a:xfrm>
            <a:off x="1464366" y="1948070"/>
            <a:ext cx="9601200" cy="4518991"/>
          </a:xfrm>
        </p:spPr>
        <p:txBody>
          <a:bodyPr>
            <a:normAutofit/>
          </a:bodyPr>
          <a:lstStyle/>
          <a:p>
            <a:r>
              <a:rPr lang="pl-PL" dirty="0"/>
              <a:t>Zdarzenia objęte szczególnym trybem:</a:t>
            </a:r>
          </a:p>
          <a:p>
            <a:pPr lvl="1"/>
            <a:r>
              <a:rPr lang="pl-PL" dirty="0"/>
              <a:t>Urodzenie na polskim statku morskim lub powietrznym, okręcie wojennym lub wojskowym statku powietrznym (w formie protokołu potwierdzającego urodzenie )</a:t>
            </a:r>
          </a:p>
          <a:p>
            <a:pPr lvl="1"/>
            <a:r>
              <a:rPr lang="pl-PL" dirty="0"/>
              <a:t>Zgon na polskim statku morskim lub powietrznym, okręcie wojennym lub wojskowym statku powietrznym (w formie protokołu potwierdzającego zgon)</a:t>
            </a:r>
          </a:p>
          <a:p>
            <a:pPr lvl="1"/>
            <a:r>
              <a:rPr lang="pl-PL" dirty="0"/>
              <a:t>Zgon żołnierza w czynnej służbie wojskowej albo innej osoby przydzielonej do jednostki wojskowej, który nastąpił w związku z działaniami wojennymi (w formie protokołu potwierdzającego zgon)</a:t>
            </a:r>
          </a:p>
          <a:p>
            <a:pPr lvl="1"/>
            <a:r>
              <a:rPr lang="pl-PL" dirty="0"/>
              <a:t>urodzenie albo zgon, które nastąpiły poza granicami Rzeczypospolitej Polskiej i nie zostały tam zarejestrowane, oraz urodzenie, zawarcie małżeństwa albo zgon, które nastąpiły poza granicami Rzeczypospolitej Polskiej, jeżeli w państwie urodzenia, zawarcia małżeństwa albo zgonu nie jest prowadzona rejestracja stanu cywilnego</a:t>
            </a:r>
          </a:p>
          <a:p>
            <a:pPr lvl="1"/>
            <a:endParaRPr lang="pl-PL" dirty="0"/>
          </a:p>
          <a:p>
            <a:pPr lvl="1"/>
            <a:endParaRPr lang="pl-PL" dirty="0"/>
          </a:p>
        </p:txBody>
      </p:sp>
    </p:spTree>
    <p:extLst>
      <p:ext uri="{BB962C8B-B14F-4D97-AF65-F5344CB8AC3E}">
        <p14:creationId xmlns:p14="http://schemas.microsoft.com/office/powerpoint/2010/main" val="676820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66859-9800-417E-A8AA-426375F13375}"/>
              </a:ext>
            </a:extLst>
          </p:cNvPr>
          <p:cNvSpPr>
            <a:spLocks noGrp="1"/>
          </p:cNvSpPr>
          <p:nvPr>
            <p:ph type="title"/>
          </p:nvPr>
        </p:nvSpPr>
        <p:spPr>
          <a:xfrm>
            <a:off x="1464366" y="278296"/>
            <a:ext cx="9601200" cy="1325217"/>
          </a:xfrm>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59B9BE01-EB1E-46C8-B420-1AF1D18D6AC4}"/>
              </a:ext>
            </a:extLst>
          </p:cNvPr>
          <p:cNvSpPr>
            <a:spLocks noGrp="1"/>
          </p:cNvSpPr>
          <p:nvPr>
            <p:ph idx="1"/>
          </p:nvPr>
        </p:nvSpPr>
        <p:spPr>
          <a:xfrm>
            <a:off x="1464366" y="1948070"/>
            <a:ext cx="9601200" cy="4518991"/>
          </a:xfrm>
        </p:spPr>
        <p:txBody>
          <a:bodyPr>
            <a:normAutofit fontScale="92500" lnSpcReduction="20000"/>
          </a:bodyPr>
          <a:lstStyle/>
          <a:p>
            <a:r>
              <a:rPr lang="pl-PL" dirty="0"/>
              <a:t>Zdarzenia objęte szczególnym trybem:</a:t>
            </a:r>
          </a:p>
          <a:p>
            <a:pPr lvl="1"/>
            <a:r>
              <a:rPr lang="pl-PL" dirty="0"/>
              <a:t>Transkrypcja</a:t>
            </a:r>
          </a:p>
          <a:p>
            <a:pPr marL="987552" lvl="2" indent="0">
              <a:buNone/>
            </a:pPr>
            <a:r>
              <a:rPr lang="pl-PL" dirty="0"/>
              <a:t>Zagraniczny dokument stanu cywilnego, będący dowodem zdarzenia i jego rejestracji, może zostać przeniesiony do rejestru stanu cywilnego w drodze transkrypcji. </a:t>
            </a:r>
          </a:p>
          <a:p>
            <a:pPr marL="987552" lvl="2" indent="0">
              <a:buNone/>
            </a:pPr>
            <a:endParaRPr lang="pl-PL" dirty="0"/>
          </a:p>
          <a:p>
            <a:pPr marL="987552" lvl="2" indent="0">
              <a:buNone/>
            </a:pPr>
            <a:r>
              <a:rPr lang="pl-PL" dirty="0"/>
              <a:t>Transkrypcja – wierne i literalne przeniesienie treści zagranicznego dokumentu stanu cywilnego zarówno językowo, jak i formalnie, bez żadnej ingerencji w pisownię imion i nazwisk osób wskazanych w zagranicznym dokumencie stanu cywilnego.</a:t>
            </a:r>
          </a:p>
          <a:p>
            <a:pPr marL="987552" lvl="2" indent="0">
              <a:buNone/>
            </a:pPr>
            <a:endParaRPr lang="pl-PL" dirty="0"/>
          </a:p>
          <a:p>
            <a:pPr marL="987552" lvl="2" indent="0">
              <a:buNone/>
            </a:pPr>
            <a:r>
              <a:rPr lang="pl-PL" dirty="0"/>
              <a:t>Transkrypcji podlega dokument, który w państwie wystawienia jest uznawany za dokument stanu cywilnego i ma moc dokumentu urzędowego, jest wydany przez właściwy organ oraz nie budzi wątpliwości co do autentyczności.</a:t>
            </a:r>
          </a:p>
          <a:p>
            <a:pPr marL="987552" lvl="2" indent="0">
              <a:buNone/>
            </a:pPr>
            <a:endParaRPr lang="pl-PL" dirty="0"/>
          </a:p>
          <a:p>
            <a:pPr marL="987552" lvl="2" indent="0">
              <a:buNone/>
            </a:pPr>
            <a:r>
              <a:rPr lang="pl-PL" dirty="0"/>
              <a:t>Transkrypcja jest obligatoryjna, jeżeli obywatel polski, którego dotyczy zagraniczny dokument stanu cywilnego, posiada akt stanu cywilnego potwierdzający zdarzenia wcześniejsze sporządzony na terytorium Rzeczypospolitej Polskiej i żąda dokonania czynności z zakresu rejestracji stanu cywilnego lub ubiega się o polski dokument tożsamości lub nadanie numeru PESEL.</a:t>
            </a:r>
          </a:p>
          <a:p>
            <a:pPr marL="530352" lvl="1" indent="0">
              <a:buNone/>
            </a:pPr>
            <a:endParaRPr lang="pl-PL" dirty="0"/>
          </a:p>
        </p:txBody>
      </p:sp>
    </p:spTree>
    <p:extLst>
      <p:ext uri="{BB962C8B-B14F-4D97-AF65-F5344CB8AC3E}">
        <p14:creationId xmlns:p14="http://schemas.microsoft.com/office/powerpoint/2010/main" val="271732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D9E0E1-F3A7-40DA-AC6C-128D54437045}"/>
              </a:ext>
            </a:extLst>
          </p:cNvPr>
          <p:cNvSpPr>
            <a:spLocks noGrp="1"/>
          </p:cNvSpPr>
          <p:nvPr>
            <p:ph type="title"/>
          </p:nvPr>
        </p:nvSpPr>
        <p:spPr>
          <a:xfrm>
            <a:off x="1371600" y="317310"/>
            <a:ext cx="9601200" cy="1143000"/>
          </a:xfrm>
        </p:spPr>
        <p:txBody>
          <a:bodyPr/>
          <a:lstStyle/>
          <a:p>
            <a:r>
              <a:rPr lang="pl-PL" dirty="0"/>
              <a:t>Akt urodzenia</a:t>
            </a:r>
          </a:p>
        </p:txBody>
      </p:sp>
      <p:sp>
        <p:nvSpPr>
          <p:cNvPr id="3" name="Symbol zastępczy zawartości 2">
            <a:extLst>
              <a:ext uri="{FF2B5EF4-FFF2-40B4-BE49-F238E27FC236}">
                <a16:creationId xmlns:a16="http://schemas.microsoft.com/office/drawing/2014/main" id="{AEC03F9E-DD48-43B6-83B6-F4BFDD0AD9D2}"/>
              </a:ext>
            </a:extLst>
          </p:cNvPr>
          <p:cNvSpPr>
            <a:spLocks noGrp="1"/>
          </p:cNvSpPr>
          <p:nvPr>
            <p:ph idx="1"/>
          </p:nvPr>
        </p:nvSpPr>
        <p:spPr>
          <a:xfrm>
            <a:off x="1371600" y="1692322"/>
            <a:ext cx="9601200" cy="5165677"/>
          </a:xfrm>
        </p:spPr>
        <p:txBody>
          <a:bodyPr>
            <a:normAutofit fontScale="92500" lnSpcReduction="10000"/>
          </a:bodyPr>
          <a:lstStyle/>
          <a:p>
            <a:r>
              <a:rPr lang="pl-PL" dirty="0"/>
              <a:t>Akt urodzenia – akt stanu cywilnego stwierdzający zdarzenie naturalne jakim są narodziny dziecka </a:t>
            </a:r>
          </a:p>
          <a:p>
            <a:endParaRPr lang="pl-PL" dirty="0"/>
          </a:p>
          <a:p>
            <a:r>
              <a:rPr lang="pl-PL" dirty="0"/>
              <a:t>Termin sporządzenia</a:t>
            </a:r>
          </a:p>
          <a:p>
            <a:pPr lvl="1"/>
            <a:r>
              <a:rPr lang="pl-PL" dirty="0"/>
              <a:t>Dzień zgłoszenia urodzenia dziecka </a:t>
            </a:r>
          </a:p>
          <a:p>
            <a:pPr lvl="1"/>
            <a:r>
              <a:rPr lang="pl-PL" dirty="0"/>
              <a:t>W przypadku określonym w art. 17 i 58a – następny dzień roboczy po dniu zgłoszenia</a:t>
            </a:r>
          </a:p>
          <a:p>
            <a:pPr lvl="1"/>
            <a:endParaRPr lang="pl-PL" dirty="0"/>
          </a:p>
          <a:p>
            <a:pPr marL="530352" lvl="1" indent="0">
              <a:buNone/>
            </a:pPr>
            <a:r>
              <a:rPr lang="pl-PL" dirty="0"/>
              <a:t>Art. 17. W przypadku osoby, której osobisty udział w czynności z zakresu rejestracji stanu cywilnego w siedzibie urzędu stanu cywilnego nie jest możliwy z powodu choroby, niepełnosprawności lub innej niedającej się pokonać przeszkody, czynności tej można dokonać w miejscu pobytu tej osoby, jeżeli pozwalają na to okoliczności.</a:t>
            </a:r>
          </a:p>
          <a:p>
            <a:pPr marL="530352" lvl="1" indent="0">
              <a:buNone/>
            </a:pPr>
            <a:endParaRPr lang="pl-PL" dirty="0"/>
          </a:p>
          <a:p>
            <a:pPr marL="530352" lvl="1" indent="0">
              <a:buNone/>
            </a:pPr>
            <a:r>
              <a:rPr lang="pl-PL" dirty="0"/>
              <a:t>Art. 58a. 1. Matka lub ojciec dziecka posiadający pełną zdolność do czynności prawnych mogą dokonać zgłoszenia urodzenia w formie dokumentu elektronicznego zgodnego ze wzorem, o którym mowa w ust. 4.</a:t>
            </a:r>
          </a:p>
          <a:p>
            <a:pPr marL="530352" lvl="1" indent="0">
              <a:buNone/>
            </a:pPr>
            <a:endParaRPr lang="pl-PL" dirty="0"/>
          </a:p>
          <a:p>
            <a:pPr marL="530352" lvl="1" indent="0">
              <a:buNone/>
            </a:pPr>
            <a:endParaRPr lang="pl-PL" dirty="0"/>
          </a:p>
          <a:p>
            <a:pPr marL="0" indent="0">
              <a:buNone/>
            </a:pPr>
            <a:endParaRPr lang="pl-PL" dirty="0"/>
          </a:p>
        </p:txBody>
      </p:sp>
    </p:spTree>
    <p:extLst>
      <p:ext uri="{BB962C8B-B14F-4D97-AF65-F5344CB8AC3E}">
        <p14:creationId xmlns:p14="http://schemas.microsoft.com/office/powerpoint/2010/main" val="2023257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066859-9800-417E-A8AA-426375F13375}"/>
              </a:ext>
            </a:extLst>
          </p:cNvPr>
          <p:cNvSpPr>
            <a:spLocks noGrp="1"/>
          </p:cNvSpPr>
          <p:nvPr>
            <p:ph type="title"/>
          </p:nvPr>
        </p:nvSpPr>
        <p:spPr>
          <a:xfrm>
            <a:off x="1464366" y="278296"/>
            <a:ext cx="9601200" cy="1325217"/>
          </a:xfrm>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59B9BE01-EB1E-46C8-B420-1AF1D18D6AC4}"/>
              </a:ext>
            </a:extLst>
          </p:cNvPr>
          <p:cNvSpPr>
            <a:spLocks noGrp="1"/>
          </p:cNvSpPr>
          <p:nvPr>
            <p:ph idx="1"/>
          </p:nvPr>
        </p:nvSpPr>
        <p:spPr>
          <a:xfrm>
            <a:off x="1464366" y="2001077"/>
            <a:ext cx="9601200" cy="4682751"/>
          </a:xfrm>
        </p:spPr>
        <p:txBody>
          <a:bodyPr>
            <a:normAutofit fontScale="92500" lnSpcReduction="10000"/>
          </a:bodyPr>
          <a:lstStyle/>
          <a:p>
            <a:r>
              <a:rPr lang="pl-PL" dirty="0"/>
              <a:t>Forma dokumentacji:</a:t>
            </a:r>
          </a:p>
          <a:p>
            <a:pPr lvl="1"/>
            <a:r>
              <a:rPr lang="pl-PL" dirty="0"/>
              <a:t>Protokół potwierdzający urodzenie lub zgon sporządzony przez kapitana polskiego statku morskiego lub powietrznego, okrętu wojennego lub wojskowego statku powietrznego </a:t>
            </a:r>
          </a:p>
          <a:p>
            <a:pPr lvl="1"/>
            <a:r>
              <a:rPr lang="pl-PL" dirty="0"/>
              <a:t>Protokół potwierdzający zgon sporządzony przez właściwy terytorialnie terenowy organ administracji wojskowej  </a:t>
            </a:r>
          </a:p>
          <a:p>
            <a:pPr lvl="1"/>
            <a:r>
              <a:rPr lang="pl-PL" dirty="0"/>
              <a:t>protokół rejestracji urodzenia, zawarcia małżeństwa lub zgonu sporządzony przez konsula </a:t>
            </a:r>
          </a:p>
          <a:p>
            <a:pPr marL="987552" lvl="2" indent="0">
              <a:buNone/>
            </a:pPr>
            <a:r>
              <a:rPr lang="pl-PL" dirty="0"/>
              <a:t>Konsul sporządza ww. protokoły w sytuacji, gdy urodzenie lub zgon nastąpiły poza granicami RP i nie zostały tam zarejestrowane lub w sytuacji gdy  urodzenie, zawarcie małżeństwa lub zgon nastąpiły w państwie, gdzie nie jest prowadzona rejestracja stanu cywilnego </a:t>
            </a:r>
          </a:p>
          <a:p>
            <a:pPr lvl="1"/>
            <a:r>
              <a:rPr lang="pl-PL" dirty="0"/>
              <a:t>Wniosek o rejestrację oraz dokument wydany przez właściwy podmiot zagraniczny potwierdzający to zdarzenie (jeżeli urodzenie, zawarcie związku małżeńskiego lub zgon miały miejsce poza terytorium RP i nie został sporządzony protokół przez konsula)</a:t>
            </a:r>
          </a:p>
          <a:p>
            <a:pPr lvl="1"/>
            <a:r>
              <a:rPr lang="pl-PL" dirty="0"/>
              <a:t>Zagraniczny dokumentu stanu cywilnego</a:t>
            </a:r>
          </a:p>
          <a:p>
            <a:pPr lvl="1"/>
            <a:endParaRPr lang="pl-PL" dirty="0"/>
          </a:p>
        </p:txBody>
      </p:sp>
    </p:spTree>
    <p:extLst>
      <p:ext uri="{BB962C8B-B14F-4D97-AF65-F5344CB8AC3E}">
        <p14:creationId xmlns:p14="http://schemas.microsoft.com/office/powerpoint/2010/main" val="1934733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BD20E-AA04-4D1E-AAA0-BD795B21B235}"/>
              </a:ext>
            </a:extLst>
          </p:cNvPr>
          <p:cNvSpPr>
            <a:spLocks noGrp="1"/>
          </p:cNvSpPr>
          <p:nvPr>
            <p:ph type="title"/>
          </p:nvPr>
        </p:nvSpPr>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1EA0C664-F32B-4ACB-A31B-C4F42E347940}"/>
              </a:ext>
            </a:extLst>
          </p:cNvPr>
          <p:cNvSpPr>
            <a:spLocks noGrp="1"/>
          </p:cNvSpPr>
          <p:nvPr>
            <p:ph idx="1"/>
          </p:nvPr>
        </p:nvSpPr>
        <p:spPr>
          <a:xfrm>
            <a:off x="1371600" y="2498035"/>
            <a:ext cx="9601200" cy="4142096"/>
          </a:xfrm>
        </p:spPr>
        <p:txBody>
          <a:bodyPr>
            <a:normAutofit/>
          </a:bodyPr>
          <a:lstStyle/>
          <a:p>
            <a:r>
              <a:rPr lang="pl-PL" dirty="0"/>
              <a:t>Miejsce urodzenia lub zgonu:</a:t>
            </a:r>
          </a:p>
          <a:p>
            <a:pPr lvl="1"/>
            <a:r>
              <a:rPr lang="pl-PL" dirty="0"/>
              <a:t>miejscowość, w której znajduje się siedziba urzędu konsularnego lub przedstawicielstwa dyplomatycznego, w którym wykonuje swoje funkcje konsul właściwy dla portu, do którego zawinął statek morski lub okręt wojenny lub portu, w którym wylądował statek powietrzny (w przypadku gdy zdarzenia naturalne miało miejsce na statku morskim lub okręcie wojennym poza granicami RP)</a:t>
            </a:r>
          </a:p>
          <a:p>
            <a:pPr lvl="1"/>
            <a:r>
              <a:rPr lang="pl-PL" dirty="0"/>
              <a:t>miejscowość, w której jest położony najbliższy port (w przypadku gdy zdarzenie miało miejsce na statku morskim lub okręcie wojennym na terytorium RP)</a:t>
            </a:r>
          </a:p>
        </p:txBody>
      </p:sp>
    </p:spTree>
    <p:extLst>
      <p:ext uri="{BB962C8B-B14F-4D97-AF65-F5344CB8AC3E}">
        <p14:creationId xmlns:p14="http://schemas.microsoft.com/office/powerpoint/2010/main" val="1494954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BD20E-AA04-4D1E-AAA0-BD795B21B235}"/>
              </a:ext>
            </a:extLst>
          </p:cNvPr>
          <p:cNvSpPr>
            <a:spLocks noGrp="1"/>
          </p:cNvSpPr>
          <p:nvPr>
            <p:ph type="title"/>
          </p:nvPr>
        </p:nvSpPr>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1EA0C664-F32B-4ACB-A31B-C4F42E347940}"/>
              </a:ext>
            </a:extLst>
          </p:cNvPr>
          <p:cNvSpPr>
            <a:spLocks noGrp="1"/>
          </p:cNvSpPr>
          <p:nvPr>
            <p:ph idx="1"/>
          </p:nvPr>
        </p:nvSpPr>
        <p:spPr>
          <a:xfrm>
            <a:off x="1371600" y="2286000"/>
            <a:ext cx="10051774" cy="4142096"/>
          </a:xfrm>
        </p:spPr>
        <p:txBody>
          <a:bodyPr>
            <a:normAutofit/>
          </a:bodyPr>
          <a:lstStyle/>
          <a:p>
            <a:r>
              <a:rPr lang="pl-PL" dirty="0"/>
              <a:t>Akt stanu cywilnego sporządza: kierownik USC w Warszawie lub wybrany kierownik USC</a:t>
            </a:r>
          </a:p>
          <a:p>
            <a:pPr marL="0" indent="0">
              <a:buNone/>
            </a:pPr>
            <a:endParaRPr lang="pl-PL" dirty="0"/>
          </a:p>
          <a:p>
            <a:pPr marL="530352" lvl="1" indent="0">
              <a:buNone/>
            </a:pPr>
            <a:r>
              <a:rPr lang="pl-PL" dirty="0"/>
              <a:t>- </a:t>
            </a:r>
            <a:r>
              <a:rPr lang="pl-PL" i="0" dirty="0"/>
              <a:t>kierownik USC w Warszawie</a:t>
            </a:r>
          </a:p>
          <a:p>
            <a:pPr marL="530352" lvl="1" indent="0">
              <a:buNone/>
            </a:pPr>
            <a:r>
              <a:rPr lang="pl-PL" dirty="0"/>
              <a:t>Art. 97 Kierownik urzędu stanu cywilnego albo konsul, któremu kapitan statku lub okrętu wojennego przekazał protokół potwierdzający urodzenie lub zgon, przekazuje ten protokół kierownikowi urzędu stanu cywilnego właściwemu dla miasta stołecznego Warszawy, wskazując miejsce zdarzenia, w celu sporządzenia aktu stanu cywilnego</a:t>
            </a:r>
          </a:p>
          <a:p>
            <a:pPr marL="530352" lvl="1" indent="0">
              <a:buNone/>
            </a:pPr>
            <a:r>
              <a:rPr lang="pl-PL" dirty="0"/>
              <a:t>Art.. 98 ust. 3. Właściwy terytorialnie terenowy organ administracji wojskowej niezwłocznie przekazuje protokół zgonu kierownikowi urzędu stanu cywilnego właściwemu dla miasta stołecznego Warszawy w celu sporządzenia aktu zgonu.</a:t>
            </a:r>
          </a:p>
        </p:txBody>
      </p:sp>
    </p:spTree>
    <p:extLst>
      <p:ext uri="{BB962C8B-B14F-4D97-AF65-F5344CB8AC3E}">
        <p14:creationId xmlns:p14="http://schemas.microsoft.com/office/powerpoint/2010/main" val="1452476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BD20E-AA04-4D1E-AAA0-BD795B21B235}"/>
              </a:ext>
            </a:extLst>
          </p:cNvPr>
          <p:cNvSpPr>
            <a:spLocks noGrp="1"/>
          </p:cNvSpPr>
          <p:nvPr>
            <p:ph type="title"/>
          </p:nvPr>
        </p:nvSpPr>
        <p:spPr>
          <a:xfrm>
            <a:off x="1371600" y="235226"/>
            <a:ext cx="9601200" cy="1421296"/>
          </a:xfrm>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1EA0C664-F32B-4ACB-A31B-C4F42E347940}"/>
              </a:ext>
            </a:extLst>
          </p:cNvPr>
          <p:cNvSpPr>
            <a:spLocks noGrp="1"/>
          </p:cNvSpPr>
          <p:nvPr>
            <p:ph idx="1"/>
          </p:nvPr>
        </p:nvSpPr>
        <p:spPr>
          <a:xfrm>
            <a:off x="1371600" y="1789043"/>
            <a:ext cx="10051774" cy="4833731"/>
          </a:xfrm>
        </p:spPr>
        <p:txBody>
          <a:bodyPr>
            <a:normAutofit fontScale="92500" lnSpcReduction="20000"/>
          </a:bodyPr>
          <a:lstStyle/>
          <a:p>
            <a:r>
              <a:rPr lang="pl-PL" dirty="0"/>
              <a:t>Akt stanu cywilnego sporządza: kierownik USC w Warszawie lub wybrany kierownik USC</a:t>
            </a:r>
          </a:p>
          <a:p>
            <a:pPr marL="0" indent="0">
              <a:buNone/>
            </a:pPr>
            <a:endParaRPr lang="pl-PL" dirty="0"/>
          </a:p>
          <a:p>
            <a:pPr lvl="1">
              <a:buFontTx/>
              <a:buChar char="-"/>
            </a:pPr>
            <a:r>
              <a:rPr lang="pl-PL" i="0" dirty="0"/>
              <a:t>wybrany kierownik USC </a:t>
            </a:r>
          </a:p>
          <a:p>
            <a:pPr marL="530352" lvl="1" indent="0">
              <a:buNone/>
            </a:pPr>
            <a:r>
              <a:rPr lang="pl-PL" dirty="0"/>
              <a:t>Art. 101. Konsul przekazuje niezwłocznie protokół rejestracji urodzenia lub zgonu wybranemu przez wnioskodawcę kierownikowi urzędu stanu cywilnego, który sporządza akt urodzenia lub akt zgonu, z adnotacją o rejestracji urodzenia lub zgonu, które nastąpiły poza granicami Rzeczypospolitej Polskiej i nie zostały tam zarejestrowane</a:t>
            </a:r>
          </a:p>
          <a:p>
            <a:pPr marL="530352" lvl="1" indent="0">
              <a:buNone/>
            </a:pPr>
            <a:endParaRPr lang="pl-PL" i="0" dirty="0"/>
          </a:p>
          <a:p>
            <a:pPr marL="530352" lvl="1" indent="0">
              <a:buNone/>
            </a:pPr>
            <a:r>
              <a:rPr lang="pl-PL" dirty="0"/>
              <a:t>Do wybranego kierownika USC może również zostać złożony wniosek o rejestrację urodzenia lub zgonu, które nastąpiły poza granicami Rzeczypospolitej Polskiej i nie zostały tam zarejestrowane, oraz rejestracji urodzenia, zawarcia małżeństwa albo zgonu, które nastąpiły poza granicami Rzeczypospolitej Polskiej, jeżeli w państwie urodzenia, zawarcia małżeństwa albo zgonu nie jest prowadzona rejestracja stanu cywilnego.</a:t>
            </a:r>
          </a:p>
          <a:p>
            <a:pPr marL="530352" lvl="1" indent="0">
              <a:buNone/>
            </a:pPr>
            <a:r>
              <a:rPr lang="pl-PL" dirty="0"/>
              <a:t>Wniosek o rejestrację zdarzenia do wybranego kierownika urzędu stanu cywilnego może złożyć osoba, której zdarzenie dotyczy, lub jej przedstawiciel ustawowy, inna osoba, która wykaże interes prawny w rejestracji zdarzenia lub interes faktyczny w rejestracji zgonu.</a:t>
            </a:r>
          </a:p>
          <a:p>
            <a:pPr marL="530352" lvl="1" indent="0">
              <a:buNone/>
            </a:pPr>
            <a:r>
              <a:rPr lang="pl-PL" i="0" dirty="0"/>
              <a:t>W</a:t>
            </a:r>
            <a:r>
              <a:rPr lang="pl-PL" b="1" i="0" dirty="0"/>
              <a:t> sytuacji, gdy wniosek nie został złożony do konsula</a:t>
            </a:r>
          </a:p>
        </p:txBody>
      </p:sp>
    </p:spTree>
    <p:extLst>
      <p:ext uri="{BB962C8B-B14F-4D97-AF65-F5344CB8AC3E}">
        <p14:creationId xmlns:p14="http://schemas.microsoft.com/office/powerpoint/2010/main" val="2905956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BD20E-AA04-4D1E-AAA0-BD795B21B235}"/>
              </a:ext>
            </a:extLst>
          </p:cNvPr>
          <p:cNvSpPr>
            <a:spLocks noGrp="1"/>
          </p:cNvSpPr>
          <p:nvPr>
            <p:ph type="title"/>
          </p:nvPr>
        </p:nvSpPr>
        <p:spPr>
          <a:xfrm>
            <a:off x="1371600" y="235226"/>
            <a:ext cx="9601200" cy="1421296"/>
          </a:xfrm>
        </p:spPr>
        <p:txBody>
          <a:bodyPr/>
          <a:lstStyle/>
          <a:p>
            <a:r>
              <a:rPr lang="pl-PL" dirty="0"/>
              <a:t>Szczególny tryb rejestracji stanu cywilnego</a:t>
            </a:r>
          </a:p>
        </p:txBody>
      </p:sp>
      <p:sp>
        <p:nvSpPr>
          <p:cNvPr id="3" name="Symbol zastępczy zawartości 2">
            <a:extLst>
              <a:ext uri="{FF2B5EF4-FFF2-40B4-BE49-F238E27FC236}">
                <a16:creationId xmlns:a16="http://schemas.microsoft.com/office/drawing/2014/main" id="{1EA0C664-F32B-4ACB-A31B-C4F42E347940}"/>
              </a:ext>
            </a:extLst>
          </p:cNvPr>
          <p:cNvSpPr>
            <a:spLocks noGrp="1"/>
          </p:cNvSpPr>
          <p:nvPr>
            <p:ph idx="1"/>
          </p:nvPr>
        </p:nvSpPr>
        <p:spPr>
          <a:xfrm>
            <a:off x="1371600" y="1789043"/>
            <a:ext cx="10051774" cy="4833731"/>
          </a:xfrm>
        </p:spPr>
        <p:txBody>
          <a:bodyPr>
            <a:normAutofit/>
          </a:bodyPr>
          <a:lstStyle/>
          <a:p>
            <a:r>
              <a:rPr lang="pl-PL" dirty="0"/>
              <a:t>Akt stanu cywilnego sporządza: kierownik USC w Warszawie lub wybrany kierownik USC</a:t>
            </a:r>
          </a:p>
          <a:p>
            <a:pPr marL="0" indent="0">
              <a:buNone/>
            </a:pPr>
            <a:endParaRPr lang="pl-PL" dirty="0"/>
          </a:p>
          <a:p>
            <a:pPr lvl="1">
              <a:buFontTx/>
              <a:buChar char="-"/>
            </a:pPr>
            <a:r>
              <a:rPr lang="pl-PL" i="0" dirty="0"/>
              <a:t>wybrany kierownik USC </a:t>
            </a:r>
          </a:p>
          <a:p>
            <a:pPr marL="530352" lvl="1" indent="0">
              <a:buNone/>
            </a:pPr>
            <a:r>
              <a:rPr lang="pl-PL" dirty="0"/>
              <a:t>Art. 104 ust. 4. Wniosek do wybranego kierownika urzędu stanu cywilnego o dokonanie transkrypcji może złożyć osoba, której dotyczy zdarzenie podlegające transkrypcji, lub inna osoba, która wykaże interes prawny w transkrypcji lub interes faktyczny w transkrypcji dokumentu potwierdzającego zgon.</a:t>
            </a:r>
          </a:p>
          <a:p>
            <a:pPr marL="530352" lvl="1" indent="0">
              <a:buNone/>
            </a:pPr>
            <a:r>
              <a:rPr lang="pl-PL" i="0" dirty="0"/>
              <a:t>Wniosek o transkrypcję może zostać złożony do konsula, w takim przypadku to konsul przesyła wniosek do wybranego przez wnioskodawcę kierownika USC</a:t>
            </a:r>
          </a:p>
        </p:txBody>
      </p:sp>
    </p:spTree>
    <p:extLst>
      <p:ext uri="{BB962C8B-B14F-4D97-AF65-F5344CB8AC3E}">
        <p14:creationId xmlns:p14="http://schemas.microsoft.com/office/powerpoint/2010/main" val="2235755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FDA1C6-8DE2-48B1-8A5E-63FEC0F0516E}"/>
              </a:ext>
            </a:extLst>
          </p:cNvPr>
          <p:cNvSpPr>
            <a:spLocks noGrp="1"/>
          </p:cNvSpPr>
          <p:nvPr>
            <p:ph type="title"/>
          </p:nvPr>
        </p:nvSpPr>
        <p:spPr/>
        <p:txBody>
          <a:bodyPr/>
          <a:lstStyle/>
          <a:p>
            <a:r>
              <a:rPr lang="pl-PL" dirty="0"/>
              <a:t>Formy prawne działania w ustawie Prawo o aktach stanu cywilnego</a:t>
            </a:r>
          </a:p>
        </p:txBody>
      </p:sp>
      <p:sp>
        <p:nvSpPr>
          <p:cNvPr id="3" name="Symbol zastępczy zawartości 2">
            <a:extLst>
              <a:ext uri="{FF2B5EF4-FFF2-40B4-BE49-F238E27FC236}">
                <a16:creationId xmlns:a16="http://schemas.microsoft.com/office/drawing/2014/main" id="{9024FF96-7197-4182-AC71-E76D67ACD98C}"/>
              </a:ext>
            </a:extLst>
          </p:cNvPr>
          <p:cNvSpPr>
            <a:spLocks noGrp="1"/>
          </p:cNvSpPr>
          <p:nvPr>
            <p:ph idx="1"/>
          </p:nvPr>
        </p:nvSpPr>
        <p:spPr/>
        <p:txBody>
          <a:bodyPr/>
          <a:lstStyle/>
          <a:p>
            <a:r>
              <a:rPr lang="pl-PL" dirty="0"/>
              <a:t>Rejestracja stanu cywilnego – akt stanu cywilnego będący forma wpisu o urodzeniu, małżeństwie albo zgonie w rejestrze stanu cywilnego</a:t>
            </a:r>
          </a:p>
          <a:p>
            <a:r>
              <a:rPr lang="pl-PL" dirty="0"/>
              <a:t>Inne czynności z zakresu rejestracji stanu cywilnego – forma decyzji administracyjnej albo czynności materialno-technicznej </a:t>
            </a:r>
          </a:p>
          <a:p>
            <a:r>
              <a:rPr lang="pl-PL" dirty="0"/>
              <a:t>Odmowa dokonania czynności z zakresu rejestracji stanu cywilnego – forma decyzji  administracyjnej </a:t>
            </a:r>
          </a:p>
          <a:p>
            <a:pPr marL="0" indent="0">
              <a:buNone/>
            </a:pPr>
            <a:endParaRPr lang="pl-PL" dirty="0"/>
          </a:p>
        </p:txBody>
      </p:sp>
    </p:spTree>
    <p:extLst>
      <p:ext uri="{BB962C8B-B14F-4D97-AF65-F5344CB8AC3E}">
        <p14:creationId xmlns:p14="http://schemas.microsoft.com/office/powerpoint/2010/main" val="1047920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FDA1C6-8DE2-48B1-8A5E-63FEC0F0516E}"/>
              </a:ext>
            </a:extLst>
          </p:cNvPr>
          <p:cNvSpPr>
            <a:spLocks noGrp="1"/>
          </p:cNvSpPr>
          <p:nvPr>
            <p:ph type="title"/>
          </p:nvPr>
        </p:nvSpPr>
        <p:spPr/>
        <p:txBody>
          <a:bodyPr>
            <a:normAutofit fontScale="90000"/>
          </a:bodyPr>
          <a:lstStyle/>
          <a:p>
            <a:r>
              <a:rPr lang="pl-PL" dirty="0"/>
              <a:t>Formy prawne działania w ustawie Prawo o aktach stanu cywilnego - przykłady</a:t>
            </a:r>
          </a:p>
        </p:txBody>
      </p:sp>
      <p:sp>
        <p:nvSpPr>
          <p:cNvPr id="3" name="Symbol zastępczy zawartości 2">
            <a:extLst>
              <a:ext uri="{FF2B5EF4-FFF2-40B4-BE49-F238E27FC236}">
                <a16:creationId xmlns:a16="http://schemas.microsoft.com/office/drawing/2014/main" id="{9024FF96-7197-4182-AC71-E76D67ACD98C}"/>
              </a:ext>
            </a:extLst>
          </p:cNvPr>
          <p:cNvSpPr>
            <a:spLocks noGrp="1"/>
          </p:cNvSpPr>
          <p:nvPr>
            <p:ph idx="1"/>
          </p:nvPr>
        </p:nvSpPr>
        <p:spPr>
          <a:xfrm>
            <a:off x="1371600" y="2285999"/>
            <a:ext cx="9601200" cy="4082143"/>
          </a:xfrm>
        </p:spPr>
        <p:txBody>
          <a:bodyPr/>
          <a:lstStyle/>
          <a:p>
            <a:r>
              <a:rPr lang="pl-PL" dirty="0"/>
              <a:t>Decyzja administracyjna</a:t>
            </a:r>
          </a:p>
          <a:p>
            <a:pPr lvl="1"/>
            <a:r>
              <a:rPr lang="pl-PL" dirty="0"/>
              <a:t>Decyzja administracyjna o unieważnieniu aktu/aktów stanu cywilnego (art. 39b ust.1, art. 127 ust. 2)</a:t>
            </a:r>
          </a:p>
          <a:p>
            <a:pPr lvl="1"/>
            <a:r>
              <a:rPr lang="pl-PL" dirty="0"/>
              <a:t>Decyzja administracyjna o nadaniu imienia dziecku z urzędu (art. 59 ust. 4)</a:t>
            </a:r>
          </a:p>
          <a:p>
            <a:r>
              <a:rPr lang="pl-PL" dirty="0"/>
              <a:t>Czynność materialno-techniczna:</a:t>
            </a:r>
          </a:p>
          <a:p>
            <a:pPr lvl="1"/>
            <a:r>
              <a:rPr lang="pl-PL" dirty="0"/>
              <a:t>Sprostowanie ASC (art. 35 ust. 3)</a:t>
            </a:r>
          </a:p>
          <a:p>
            <a:pPr lvl="1"/>
            <a:r>
              <a:rPr lang="pl-PL" dirty="0"/>
              <a:t>Uzupełnienie ASC (art. 37 ust. 3)</a:t>
            </a:r>
          </a:p>
          <a:p>
            <a:pPr lvl="1"/>
            <a:r>
              <a:rPr lang="pl-PL" dirty="0"/>
              <a:t>Unieważnienie ASC dokonywane przez kierownika USC (art. 39a ust. 1)</a:t>
            </a:r>
          </a:p>
          <a:p>
            <a:pPr lvl="1"/>
            <a:r>
              <a:rPr lang="pl-PL" dirty="0"/>
              <a:t>Unieważnienie wzmianki dodatkowej zawartej w ASC (art. 41 ust. 1)</a:t>
            </a:r>
          </a:p>
          <a:p>
            <a:pPr lvl="1"/>
            <a:r>
              <a:rPr lang="pl-PL" dirty="0"/>
              <a:t>Przeniesienie treści zagranicznego dokumentu stanu cywilnego do rejestru stanu cywilnego (art. 105 ust. 1)</a:t>
            </a:r>
          </a:p>
        </p:txBody>
      </p:sp>
    </p:spTree>
    <p:extLst>
      <p:ext uri="{BB962C8B-B14F-4D97-AF65-F5344CB8AC3E}">
        <p14:creationId xmlns:p14="http://schemas.microsoft.com/office/powerpoint/2010/main" val="221482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D9E0E1-F3A7-40DA-AC6C-128D54437045}"/>
              </a:ext>
            </a:extLst>
          </p:cNvPr>
          <p:cNvSpPr>
            <a:spLocks noGrp="1"/>
          </p:cNvSpPr>
          <p:nvPr>
            <p:ph type="title"/>
          </p:nvPr>
        </p:nvSpPr>
        <p:spPr>
          <a:xfrm>
            <a:off x="1371600" y="685800"/>
            <a:ext cx="9601200" cy="1143000"/>
          </a:xfrm>
        </p:spPr>
        <p:txBody>
          <a:bodyPr/>
          <a:lstStyle/>
          <a:p>
            <a:r>
              <a:rPr lang="pl-PL" dirty="0"/>
              <a:t>Akt urodzenia</a:t>
            </a:r>
          </a:p>
        </p:txBody>
      </p:sp>
      <p:sp>
        <p:nvSpPr>
          <p:cNvPr id="3" name="Symbol zastępczy zawartości 2">
            <a:extLst>
              <a:ext uri="{FF2B5EF4-FFF2-40B4-BE49-F238E27FC236}">
                <a16:creationId xmlns:a16="http://schemas.microsoft.com/office/drawing/2014/main" id="{AEC03F9E-DD48-43B6-83B6-F4BFDD0AD9D2}"/>
              </a:ext>
            </a:extLst>
          </p:cNvPr>
          <p:cNvSpPr>
            <a:spLocks noGrp="1"/>
          </p:cNvSpPr>
          <p:nvPr>
            <p:ph idx="1"/>
          </p:nvPr>
        </p:nvSpPr>
        <p:spPr>
          <a:xfrm>
            <a:off x="1371600" y="2088107"/>
            <a:ext cx="10297236" cy="4271750"/>
          </a:xfrm>
        </p:spPr>
        <p:txBody>
          <a:bodyPr>
            <a:normAutofit/>
          </a:bodyPr>
          <a:lstStyle/>
          <a:p>
            <a:r>
              <a:rPr lang="pl-PL" dirty="0"/>
              <a:t>Postawa sporządzenia</a:t>
            </a:r>
          </a:p>
          <a:p>
            <a:pPr lvl="1"/>
            <a:r>
              <a:rPr lang="pl-PL" dirty="0"/>
              <a:t>Karta urodzenia lub karta martwego urodzenia  </a:t>
            </a:r>
          </a:p>
          <a:p>
            <a:pPr marL="530352" lvl="1" indent="0">
              <a:buNone/>
            </a:pPr>
            <a:r>
              <a:rPr lang="pl-PL" dirty="0"/>
              <a:t>oraz </a:t>
            </a:r>
          </a:p>
          <a:p>
            <a:pPr lvl="1"/>
            <a:r>
              <a:rPr lang="pl-PL" dirty="0"/>
              <a:t>Protokół zgłoszenia urodzenia lub zgłoszenie urodzenia w formie dokumentu elektronicznego </a:t>
            </a:r>
          </a:p>
          <a:p>
            <a:pPr lvl="1"/>
            <a:endParaRPr lang="pl-PL" dirty="0"/>
          </a:p>
          <a:p>
            <a:r>
              <a:rPr lang="pl-PL" dirty="0"/>
              <a:t>Karta urodzenia przekazywana jest kierownikowi urzędu stanu cywilnego przez podmiot leczniczy w terminie 3 dni od dnia sporządzenia </a:t>
            </a:r>
          </a:p>
          <a:p>
            <a:r>
              <a:rPr lang="pl-PL" dirty="0"/>
              <a:t>Karta martwego urodzenia przekazywana jest kierownikowi urzędu stanu cywilnego przez pomiot leczniczy w terminie 1 dnia od dnia sporządzenia.</a:t>
            </a:r>
          </a:p>
          <a:p>
            <a:pPr marL="0" indent="0">
              <a:buNone/>
            </a:pPr>
            <a:r>
              <a:rPr lang="pl-PL" dirty="0"/>
              <a:t>      Jeżeli nie jest możliwe ustalenie płci dziecka, karty martwego urodzenia nie przekazuje się.</a:t>
            </a:r>
          </a:p>
          <a:p>
            <a:pPr marL="0" indent="0">
              <a:buNone/>
            </a:pPr>
            <a:endParaRPr lang="pl-PL" dirty="0"/>
          </a:p>
        </p:txBody>
      </p:sp>
    </p:spTree>
    <p:extLst>
      <p:ext uri="{BB962C8B-B14F-4D97-AF65-F5344CB8AC3E}">
        <p14:creationId xmlns:p14="http://schemas.microsoft.com/office/powerpoint/2010/main" val="191771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F9A679-7EED-4A36-BBF4-E662CD83AEDB}"/>
              </a:ext>
            </a:extLst>
          </p:cNvPr>
          <p:cNvSpPr>
            <a:spLocks noGrp="1"/>
          </p:cNvSpPr>
          <p:nvPr>
            <p:ph type="title"/>
          </p:nvPr>
        </p:nvSpPr>
        <p:spPr>
          <a:xfrm>
            <a:off x="1371600" y="424787"/>
            <a:ext cx="9601200" cy="967285"/>
          </a:xfrm>
        </p:spPr>
        <p:txBody>
          <a:bodyPr/>
          <a:lstStyle/>
          <a:p>
            <a:r>
              <a:rPr lang="pl-PL" dirty="0"/>
              <a:t>Akt urodzenia</a:t>
            </a:r>
          </a:p>
        </p:txBody>
      </p:sp>
      <p:sp>
        <p:nvSpPr>
          <p:cNvPr id="3" name="Symbol zastępczy zawartości 2">
            <a:extLst>
              <a:ext uri="{FF2B5EF4-FFF2-40B4-BE49-F238E27FC236}">
                <a16:creationId xmlns:a16="http://schemas.microsoft.com/office/drawing/2014/main" id="{4CE96942-B984-45E7-92F8-410515DF412E}"/>
              </a:ext>
            </a:extLst>
          </p:cNvPr>
          <p:cNvSpPr>
            <a:spLocks noGrp="1"/>
          </p:cNvSpPr>
          <p:nvPr>
            <p:ph idx="1"/>
          </p:nvPr>
        </p:nvSpPr>
        <p:spPr>
          <a:xfrm>
            <a:off x="1371600" y="1528549"/>
            <a:ext cx="9601200" cy="5199797"/>
          </a:xfrm>
        </p:spPr>
        <p:txBody>
          <a:bodyPr>
            <a:normAutofit/>
          </a:bodyPr>
          <a:lstStyle/>
          <a:p>
            <a:r>
              <a:rPr lang="pl-PL" dirty="0"/>
              <a:t>Termin zgłoszenia urodzenia dziecka </a:t>
            </a:r>
          </a:p>
          <a:p>
            <a:pPr lvl="1"/>
            <a:r>
              <a:rPr lang="pl-PL" dirty="0"/>
              <a:t>21 dni od dnia sporządzenia karty urodzenia</a:t>
            </a:r>
          </a:p>
          <a:p>
            <a:pPr lvl="1"/>
            <a:r>
              <a:rPr lang="pl-PL" dirty="0"/>
              <a:t>3 dni od dnia sporządzenia karty martwego urodzenia</a:t>
            </a:r>
            <a:br>
              <a:rPr lang="pl-PL" dirty="0"/>
            </a:br>
            <a:endParaRPr lang="pl-PL" dirty="0"/>
          </a:p>
          <a:p>
            <a:r>
              <a:rPr lang="pl-PL" dirty="0"/>
              <a:t>Sporządzenie aktu urodzenia z urzędu:</a:t>
            </a:r>
          </a:p>
          <a:p>
            <a:pPr lvl="1"/>
            <a:r>
              <a:rPr lang="pl-PL" dirty="0"/>
              <a:t>Brak  dokonania zgłoszenia w ustawowym terminie</a:t>
            </a:r>
          </a:p>
          <a:p>
            <a:pPr lvl="1"/>
            <a:r>
              <a:rPr lang="pl-PL" dirty="0"/>
              <a:t>W razie śmierci matki dziecka niepozostającej w związku małżeńskim i braku uznania ojcostwa jej dziecka lub śmierci rodziców dziecka przed sporządzeniem aktu urodzenia albo w sytuacji zagrożenia życia i zdrowia dziecka</a:t>
            </a:r>
          </a:p>
          <a:p>
            <a:pPr lvl="1"/>
            <a:r>
              <a:rPr lang="pl-PL" dirty="0"/>
              <a:t>Następuje </a:t>
            </a:r>
            <a:r>
              <a:rPr lang="pl-PL" b="1" dirty="0"/>
              <a:t>wyłącznie</a:t>
            </a:r>
            <a:r>
              <a:rPr lang="pl-PL" dirty="0"/>
              <a:t> na podstawie karty urodzenia lub karty martwego urodzenia </a:t>
            </a:r>
          </a:p>
          <a:p>
            <a:pPr lvl="1"/>
            <a:r>
              <a:rPr lang="pl-PL" dirty="0"/>
              <a:t>Kierownik USC wybiera z urzędu imię dziecka (w akcie urodzenia zamieszcza się adnotację o wyborze imienia z urzędu) </a:t>
            </a:r>
          </a:p>
          <a:p>
            <a:pPr lvl="1"/>
            <a:r>
              <a:rPr lang="pl-PL" dirty="0"/>
              <a:t>Kierownik USC informuje rodziców o sporządzeniu aktu z urzędu</a:t>
            </a:r>
          </a:p>
          <a:p>
            <a:pPr marL="530352" lvl="1" indent="0">
              <a:buNone/>
            </a:pPr>
            <a:endParaRPr lang="pl-PL" dirty="0"/>
          </a:p>
          <a:p>
            <a:pPr lvl="1"/>
            <a:endParaRPr lang="pl-PL" dirty="0"/>
          </a:p>
        </p:txBody>
      </p:sp>
    </p:spTree>
    <p:extLst>
      <p:ext uri="{BB962C8B-B14F-4D97-AF65-F5344CB8AC3E}">
        <p14:creationId xmlns:p14="http://schemas.microsoft.com/office/powerpoint/2010/main" val="3400426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8F48E2-99F0-4DF8-B29D-084240BCF3F3}"/>
              </a:ext>
            </a:extLst>
          </p:cNvPr>
          <p:cNvSpPr>
            <a:spLocks noGrp="1"/>
          </p:cNvSpPr>
          <p:nvPr>
            <p:ph type="title"/>
          </p:nvPr>
        </p:nvSpPr>
        <p:spPr>
          <a:xfrm>
            <a:off x="1371599" y="252485"/>
            <a:ext cx="9601200" cy="1485900"/>
          </a:xfrm>
        </p:spPr>
        <p:txBody>
          <a:bodyPr/>
          <a:lstStyle/>
          <a:p>
            <a:r>
              <a:rPr lang="pl-PL" dirty="0"/>
              <a:t>Akt urodzenia</a:t>
            </a:r>
          </a:p>
        </p:txBody>
      </p:sp>
      <p:sp>
        <p:nvSpPr>
          <p:cNvPr id="3" name="Symbol zastępczy zawartości 2">
            <a:extLst>
              <a:ext uri="{FF2B5EF4-FFF2-40B4-BE49-F238E27FC236}">
                <a16:creationId xmlns:a16="http://schemas.microsoft.com/office/drawing/2014/main" id="{55BC8F9C-B2A7-4839-A0DF-D3E8C4033CA1}"/>
              </a:ext>
            </a:extLst>
          </p:cNvPr>
          <p:cNvSpPr>
            <a:spLocks noGrp="1"/>
          </p:cNvSpPr>
          <p:nvPr>
            <p:ph idx="1"/>
          </p:nvPr>
        </p:nvSpPr>
        <p:spPr>
          <a:xfrm>
            <a:off x="1371599" y="1323832"/>
            <a:ext cx="10228997" cy="5281683"/>
          </a:xfrm>
        </p:spPr>
        <p:txBody>
          <a:bodyPr>
            <a:normAutofit lnSpcReduction="10000"/>
          </a:bodyPr>
          <a:lstStyle/>
          <a:p>
            <a:r>
              <a:rPr lang="pl-PL" dirty="0"/>
              <a:t>Zgłoszenia urodzenia dziecka może dokonać:</a:t>
            </a:r>
          </a:p>
          <a:p>
            <a:pPr lvl="1"/>
            <a:r>
              <a:rPr lang="pl-PL" dirty="0"/>
              <a:t>Matka lub ojciec posiadający pełną zdolność do czynności prawnych</a:t>
            </a:r>
          </a:p>
          <a:p>
            <a:pPr marL="987552" lvl="2" indent="0">
              <a:buNone/>
            </a:pPr>
            <a:r>
              <a:rPr lang="pl-PL" sz="2000" dirty="0"/>
              <a:t>Matka lub ojciec dziecka posiadający pełną zdolność do czynności prawnych mogą dokonać zgłoszenia urodzenia w formie dokumentu elektronicznego </a:t>
            </a:r>
            <a:endParaRPr lang="pl-PL" dirty="0"/>
          </a:p>
          <a:p>
            <a:pPr lvl="1"/>
            <a:r>
              <a:rPr lang="pl-PL" dirty="0"/>
              <a:t>Matka lub ojciec mający ukończone 16 lat, jeżeli posiadają ograniczoną zdolność prawną </a:t>
            </a:r>
          </a:p>
          <a:p>
            <a:pPr lvl="1"/>
            <a:r>
              <a:rPr lang="pl-PL" dirty="0"/>
              <a:t>Przedstawiciel ustawowy lub opiekun matki </a:t>
            </a:r>
          </a:p>
          <a:p>
            <a:pPr lvl="1"/>
            <a:r>
              <a:rPr lang="pl-PL" dirty="0"/>
              <a:t>Pełnomocnik </a:t>
            </a:r>
          </a:p>
          <a:p>
            <a:pPr lvl="1"/>
            <a:endParaRPr lang="pl-PL" dirty="0"/>
          </a:p>
          <a:p>
            <a:pPr lvl="1"/>
            <a:r>
              <a:rPr lang="pl-PL" dirty="0"/>
              <a:t>Rodzice dziecka nieposiadający co najmniej ograniczonej zdolności do czynności prawnej nie mogą zgłosić urodzenia dziecka! </a:t>
            </a:r>
          </a:p>
          <a:p>
            <a:pPr marL="530352" lvl="1" indent="0">
              <a:buNone/>
            </a:pPr>
            <a:endParaRPr lang="pl-PL" dirty="0"/>
          </a:p>
          <a:p>
            <a:r>
              <a:rPr lang="pl-PL" dirty="0"/>
              <a:t>Forma zgłoszenia</a:t>
            </a:r>
          </a:p>
          <a:p>
            <a:pPr lvl="1"/>
            <a:r>
              <a:rPr lang="pl-PL" dirty="0"/>
              <a:t>Protokół, podpisywany przez kierownika USC oraz zgłaszającego </a:t>
            </a:r>
          </a:p>
          <a:p>
            <a:pPr marL="987552" lvl="2" indent="0">
              <a:buNone/>
            </a:pPr>
            <a:r>
              <a:rPr lang="pl-PL" sz="2000" b="1" dirty="0"/>
              <a:t>W przypadku zgłoszenia urodzenia w formie dokumentu elektronicznego protokołu zgłoszenia urodzenia nie sporządza się.</a:t>
            </a:r>
          </a:p>
        </p:txBody>
      </p:sp>
    </p:spTree>
    <p:extLst>
      <p:ext uri="{BB962C8B-B14F-4D97-AF65-F5344CB8AC3E}">
        <p14:creationId xmlns:p14="http://schemas.microsoft.com/office/powerpoint/2010/main" val="295069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38976-8348-4841-A77E-C55300D554FF}"/>
              </a:ext>
            </a:extLst>
          </p:cNvPr>
          <p:cNvSpPr>
            <a:spLocks noGrp="1"/>
          </p:cNvSpPr>
          <p:nvPr>
            <p:ph type="title"/>
          </p:nvPr>
        </p:nvSpPr>
        <p:spPr>
          <a:xfrm>
            <a:off x="1371600" y="356548"/>
            <a:ext cx="9601200" cy="885398"/>
          </a:xfrm>
        </p:spPr>
        <p:txBody>
          <a:bodyPr/>
          <a:lstStyle/>
          <a:p>
            <a:r>
              <a:rPr lang="pl-PL" dirty="0"/>
              <a:t>Akt urodzenia </a:t>
            </a:r>
          </a:p>
        </p:txBody>
      </p:sp>
      <p:sp>
        <p:nvSpPr>
          <p:cNvPr id="3" name="Symbol zastępczy zawartości 2">
            <a:extLst>
              <a:ext uri="{FF2B5EF4-FFF2-40B4-BE49-F238E27FC236}">
                <a16:creationId xmlns:a16="http://schemas.microsoft.com/office/drawing/2014/main" id="{58488D2D-A3D8-407F-9F5F-96DDFBE8BDA4}"/>
              </a:ext>
            </a:extLst>
          </p:cNvPr>
          <p:cNvSpPr>
            <a:spLocks noGrp="1"/>
          </p:cNvSpPr>
          <p:nvPr>
            <p:ph idx="1"/>
          </p:nvPr>
        </p:nvSpPr>
        <p:spPr>
          <a:xfrm>
            <a:off x="1371600" y="1460310"/>
            <a:ext cx="9601200" cy="5145206"/>
          </a:xfrm>
        </p:spPr>
        <p:txBody>
          <a:bodyPr>
            <a:normAutofit/>
          </a:bodyPr>
          <a:lstStyle/>
          <a:p>
            <a:r>
              <a:rPr lang="pl-PL" dirty="0"/>
              <a:t>Osoba zgłaszająca urodzenie składa oświadczenie o wyborze </a:t>
            </a:r>
            <a:r>
              <a:rPr lang="pl-PL" b="1" dirty="0"/>
              <a:t>nie więcej niż dwóch imion </a:t>
            </a:r>
            <a:r>
              <a:rPr lang="pl-PL" dirty="0"/>
              <a:t>dla dziecka</a:t>
            </a:r>
          </a:p>
          <a:p>
            <a:r>
              <a:rPr lang="pl-PL" dirty="0"/>
              <a:t>Brak dopuszczalności zamieszczenia imienia w formie zdrobniałej, mającego charakter ośmieszający, nieprzyzwoity lub niewskazujący na płeć dziecka </a:t>
            </a:r>
          </a:p>
          <a:p>
            <a:r>
              <a:rPr lang="pl-PL" dirty="0"/>
              <a:t>Dziecku niezależnie od obywatelstwa i narodowości rodziców może być nadane imię/imiona obce</a:t>
            </a:r>
          </a:p>
          <a:p>
            <a:r>
              <a:rPr lang="pl-PL" dirty="0"/>
              <a:t>Można wybrać imię, które nie wskazuje na płeć dziecka, ale w powszechnym znaczeniu jest przypisane do danej płci. </a:t>
            </a:r>
          </a:p>
          <a:p>
            <a:r>
              <a:rPr lang="pl-PL" dirty="0">
                <a:solidFill>
                  <a:schemeClr val="tx1"/>
                </a:solidFill>
              </a:rPr>
              <a:t>Jeżeli zgłoszenie urodzenia dziecka następuje za pośrednictwem pełnomocnika, pełnomocnictwo powinno zawierać wskazanie przez rodziców imion dla dziecka, gdyż ich nadanie (poza przypadkami określonymi w ustawie) należy do atrybutów władzy rodzicielskiej.</a:t>
            </a:r>
          </a:p>
          <a:p>
            <a:r>
              <a:rPr lang="pl-PL" dirty="0">
                <a:solidFill>
                  <a:schemeClr val="tx1"/>
                </a:solidFill>
              </a:rPr>
              <a:t>Jeżeli zgłoszenia urodzenia dziecka dokonuje jedno z rodziców, domniemywa się, że imię (imiona) rodzice wybrali wspólnie</a:t>
            </a:r>
            <a:endParaRPr lang="pl-PL" dirty="0"/>
          </a:p>
        </p:txBody>
      </p:sp>
    </p:spTree>
    <p:extLst>
      <p:ext uri="{BB962C8B-B14F-4D97-AF65-F5344CB8AC3E}">
        <p14:creationId xmlns:p14="http://schemas.microsoft.com/office/powerpoint/2010/main" val="165936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7A4C7F-E495-4810-A2CA-D125CD214F71}"/>
              </a:ext>
            </a:extLst>
          </p:cNvPr>
          <p:cNvSpPr>
            <a:spLocks noGrp="1"/>
          </p:cNvSpPr>
          <p:nvPr>
            <p:ph type="title"/>
          </p:nvPr>
        </p:nvSpPr>
        <p:spPr>
          <a:xfrm>
            <a:off x="1371600" y="685800"/>
            <a:ext cx="9601200" cy="1088571"/>
          </a:xfrm>
        </p:spPr>
        <p:txBody>
          <a:bodyPr/>
          <a:lstStyle/>
          <a:p>
            <a:r>
              <a:rPr lang="pl-PL" dirty="0"/>
              <a:t>Przykład z orzecznictwa</a:t>
            </a:r>
          </a:p>
        </p:txBody>
      </p:sp>
      <p:sp>
        <p:nvSpPr>
          <p:cNvPr id="3" name="Symbol zastępczy zawartości 2">
            <a:extLst>
              <a:ext uri="{FF2B5EF4-FFF2-40B4-BE49-F238E27FC236}">
                <a16:creationId xmlns:a16="http://schemas.microsoft.com/office/drawing/2014/main" id="{5CBA9DA1-F188-4E6E-8E07-013D216456FF}"/>
              </a:ext>
            </a:extLst>
          </p:cNvPr>
          <p:cNvSpPr>
            <a:spLocks noGrp="1"/>
          </p:cNvSpPr>
          <p:nvPr>
            <p:ph idx="1"/>
          </p:nvPr>
        </p:nvSpPr>
        <p:spPr>
          <a:xfrm>
            <a:off x="1371600" y="2285999"/>
            <a:ext cx="9601200" cy="4016829"/>
          </a:xfrm>
        </p:spPr>
        <p:txBody>
          <a:bodyPr>
            <a:normAutofit fontScale="92500" lnSpcReduction="10000"/>
          </a:bodyPr>
          <a:lstStyle/>
          <a:p>
            <a:r>
              <a:rPr lang="pl-PL" dirty="0"/>
              <a:t>Podczas rejestracji urodzenia dziecka, rodzice zgłosili, że wybrali dla syna imiona Tadeusz Dąb</a:t>
            </a:r>
          </a:p>
          <a:p>
            <a:r>
              <a:rPr lang="pl-PL" dirty="0"/>
              <a:t>Kierownik urzędu stanu cywilnego odmówił wpisania imienia Dąb wskazując, że jest to imię ośmieszające i nie wskazuje wyraźnie na płeć dziecka</a:t>
            </a:r>
          </a:p>
          <a:p>
            <a:r>
              <a:rPr lang="pl-PL" dirty="0"/>
              <a:t>Na skutek odwołania, wojewoda podtrzymał stanowisko kierownika urzędu stanu cywilnego</a:t>
            </a:r>
          </a:p>
          <a:p>
            <a:r>
              <a:rPr lang="pl-PL" dirty="0"/>
              <a:t>Na skutek skargi do sądu administracyjnego, WSA podtrzymał zaskarżona decyzję, przychylając się do argumentacji organu (sygn. akt II SA/</a:t>
            </a:r>
            <a:r>
              <a:rPr lang="pl-PL" dirty="0" err="1"/>
              <a:t>Sz</a:t>
            </a:r>
            <a:r>
              <a:rPr lang="pl-PL" dirty="0"/>
              <a:t> 896/05)</a:t>
            </a:r>
          </a:p>
          <a:p>
            <a:r>
              <a:rPr lang="pl-PL" dirty="0"/>
              <a:t>NSA w wyniku skargi kasacyjnej uchylił zaskarżony wyrok oraz decyzje organów administracyjnych obu instancji (II OSK 614/06)</a:t>
            </a:r>
          </a:p>
          <a:p>
            <a:endParaRPr lang="pl-PL" dirty="0"/>
          </a:p>
          <a:p>
            <a:pPr marL="0" indent="0">
              <a:buNone/>
            </a:pPr>
            <a:r>
              <a:rPr lang="pl-PL" dirty="0"/>
              <a:t>Na kolejnych slajdach znajdują się fragmenty stanowisk WSA oraz NSA </a:t>
            </a:r>
          </a:p>
          <a:p>
            <a:pPr marL="0" indent="0">
              <a:buNone/>
            </a:pPr>
            <a:endParaRPr lang="pl-PL" dirty="0"/>
          </a:p>
          <a:p>
            <a:endParaRPr lang="pl-PL" dirty="0"/>
          </a:p>
        </p:txBody>
      </p:sp>
    </p:spTree>
    <p:extLst>
      <p:ext uri="{BB962C8B-B14F-4D97-AF65-F5344CB8AC3E}">
        <p14:creationId xmlns:p14="http://schemas.microsoft.com/office/powerpoint/2010/main" val="12651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4B444-634F-46C9-861C-57EDB150F7DE}"/>
              </a:ext>
            </a:extLst>
          </p:cNvPr>
          <p:cNvSpPr>
            <a:spLocks noGrp="1"/>
          </p:cNvSpPr>
          <p:nvPr>
            <p:ph type="title"/>
          </p:nvPr>
        </p:nvSpPr>
        <p:spPr>
          <a:xfrm>
            <a:off x="1371600" y="685800"/>
            <a:ext cx="9601200" cy="849086"/>
          </a:xfrm>
        </p:spPr>
        <p:txBody>
          <a:bodyPr/>
          <a:lstStyle/>
          <a:p>
            <a:r>
              <a:rPr lang="pl-PL" dirty="0"/>
              <a:t>Stanowisko WSA</a:t>
            </a:r>
          </a:p>
        </p:txBody>
      </p:sp>
      <p:sp>
        <p:nvSpPr>
          <p:cNvPr id="3" name="Symbol zastępczy zawartości 2">
            <a:extLst>
              <a:ext uri="{FF2B5EF4-FFF2-40B4-BE49-F238E27FC236}">
                <a16:creationId xmlns:a16="http://schemas.microsoft.com/office/drawing/2014/main" id="{668ACFAB-9464-4DE1-BCE4-8BC579FAA1C6}"/>
              </a:ext>
            </a:extLst>
          </p:cNvPr>
          <p:cNvSpPr>
            <a:spLocks noGrp="1"/>
          </p:cNvSpPr>
          <p:nvPr>
            <p:ph idx="1"/>
          </p:nvPr>
        </p:nvSpPr>
        <p:spPr/>
        <p:txBody>
          <a:bodyPr/>
          <a:lstStyle/>
          <a:p>
            <a:pPr marL="0" indent="0">
              <a:buNone/>
            </a:pPr>
            <a:r>
              <a:rPr lang="pl-PL" dirty="0"/>
              <a:t>W niniejszej sprawie organ prawidłowo uznał, że wybrane imię Dąb nie pozwala na odróżnienie płci dziecka. Pogląd skarżących, że skoro Dąb jest rzeczownikiem rodzaju męskiego to wzorowane na nim imię może otrzymać chłopiec, jest błędny, bowiem płci nie można utożsamiać z rodzajem męskim lub żeńskim rzeczowników. Nazwy przedmiotów są rzeczownikami i gdyby przyjąć punkt widzenia skarżących, można by imię wzorowane na słowie np. pierścionek, kwiatek (rzeczownik rodzaju męskiego) - nadać chłopcu, zaś np. imię wzorowane na słowie wstążka (rzeczownik rodzaju żeńskiego) - dziewczynce, zaś imiona wzorowane na rzeczownikach rodzaju nijakiego, np. drzewo, jak i rzeczownikach występujących jedynie w liczbie mnogiej, np. nożyczki - nadawać zarówno chłopcom jak i dziewczynkom.</a:t>
            </a:r>
          </a:p>
          <a:p>
            <a:pPr marL="0" indent="0">
              <a:buNone/>
            </a:pPr>
            <a:endParaRPr lang="pl-PL" dirty="0"/>
          </a:p>
        </p:txBody>
      </p:sp>
    </p:spTree>
    <p:extLst>
      <p:ext uri="{BB962C8B-B14F-4D97-AF65-F5344CB8AC3E}">
        <p14:creationId xmlns:p14="http://schemas.microsoft.com/office/powerpoint/2010/main" val="2268702006"/>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1413</TotalTime>
  <Words>3902</Words>
  <Application>Microsoft Office PowerPoint</Application>
  <PresentationFormat>Panoramiczny</PresentationFormat>
  <Paragraphs>282</Paragraphs>
  <Slides>36</Slides>
  <Notes>28</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36</vt:i4>
      </vt:variant>
    </vt:vector>
  </HeadingPairs>
  <TitlesOfParts>
    <vt:vector size="39" baseType="lpstr">
      <vt:lpstr>Calibri</vt:lpstr>
      <vt:lpstr>Franklin Gothic Book</vt:lpstr>
      <vt:lpstr>Przycinanie</vt:lpstr>
      <vt:lpstr>Akty stanu cywilnego</vt:lpstr>
      <vt:lpstr>Pojęcia podstawowe </vt:lpstr>
      <vt:lpstr>Akt urodzenia</vt:lpstr>
      <vt:lpstr>Akt urodzenia</vt:lpstr>
      <vt:lpstr>Akt urodzenia</vt:lpstr>
      <vt:lpstr>Akt urodzenia</vt:lpstr>
      <vt:lpstr>Akt urodzenia </vt:lpstr>
      <vt:lpstr>Przykład z orzecznictwa</vt:lpstr>
      <vt:lpstr>Stanowisko WSA</vt:lpstr>
      <vt:lpstr>Stanowisko WSA</vt:lpstr>
      <vt:lpstr>Stanowisko NSA</vt:lpstr>
      <vt:lpstr>Stanowisko NSA</vt:lpstr>
      <vt:lpstr>Stanowisko NSA</vt:lpstr>
      <vt:lpstr>Akt urodzenia</vt:lpstr>
      <vt:lpstr>Prezentacja programu PowerPoint</vt:lpstr>
      <vt:lpstr>Akt urodzenia</vt:lpstr>
      <vt:lpstr>Zmiana imienia dziecka – na podstawie ust. Prawo o aktach stanu cywilnego</vt:lpstr>
      <vt:lpstr>Zmiana imienia dziecka – na podstawie ust. Prawo o aktach stanu cywilnego</vt:lpstr>
      <vt:lpstr>Akt urodzenia dziecka nieznanych rodziców</vt:lpstr>
      <vt:lpstr>Czynności podejmowane przez zawarciem związku małżeńskiego</vt:lpstr>
      <vt:lpstr>Akt małżeństwa</vt:lpstr>
      <vt:lpstr>Akt małżeństwa</vt:lpstr>
      <vt:lpstr>Akt zgonu</vt:lpstr>
      <vt:lpstr>Akt zgonu</vt:lpstr>
      <vt:lpstr>Akt zgonu:</vt:lpstr>
      <vt:lpstr>Akt zgonu</vt:lpstr>
      <vt:lpstr>Akt zgonu osoby o nieustalonej tożsamości </vt:lpstr>
      <vt:lpstr>Szczególny tryb rejestracji stanu cywilnego</vt:lpstr>
      <vt:lpstr>Szczególny tryb rejestracji stanu cywilnego</vt:lpstr>
      <vt:lpstr>Szczególny tryb rejestracji stanu cywilnego</vt:lpstr>
      <vt:lpstr>Szczególny tryb rejestracji stanu cywilnego</vt:lpstr>
      <vt:lpstr>Szczególny tryb rejestracji stanu cywilnego</vt:lpstr>
      <vt:lpstr>Szczególny tryb rejestracji stanu cywilnego</vt:lpstr>
      <vt:lpstr>Szczególny tryb rejestracji stanu cywilnego</vt:lpstr>
      <vt:lpstr>Formy prawne działania w ustawie Prawo o aktach stanu cywilnego</vt:lpstr>
      <vt:lpstr>Formy prawne działania w ustawie Prawo o aktach stanu cywilnego - przykłady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Przybyła</dc:creator>
  <cp:lastModifiedBy>Patrycja Przybyła</cp:lastModifiedBy>
  <cp:revision>179</cp:revision>
  <dcterms:created xsi:type="dcterms:W3CDTF">2020-03-07T20:09:01Z</dcterms:created>
  <dcterms:modified xsi:type="dcterms:W3CDTF">2020-03-23T17:47:20Z</dcterms:modified>
</cp:coreProperties>
</file>