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92" r:id="rId2"/>
    <p:sldId id="276" r:id="rId3"/>
    <p:sldId id="257" r:id="rId4"/>
    <p:sldId id="258" r:id="rId5"/>
    <p:sldId id="259" r:id="rId6"/>
    <p:sldId id="260" r:id="rId7"/>
    <p:sldId id="291" r:id="rId8"/>
    <p:sldId id="261" r:id="rId9"/>
    <p:sldId id="266" r:id="rId10"/>
    <p:sldId id="267" r:id="rId11"/>
    <p:sldId id="268" r:id="rId12"/>
    <p:sldId id="269" r:id="rId13"/>
    <p:sldId id="277" r:id="rId14"/>
    <p:sldId id="263" r:id="rId15"/>
    <p:sldId id="264" r:id="rId16"/>
    <p:sldId id="265" r:id="rId17"/>
    <p:sldId id="270" r:id="rId18"/>
    <p:sldId id="271" r:id="rId19"/>
    <p:sldId id="272" r:id="rId20"/>
    <p:sldId id="273" r:id="rId21"/>
    <p:sldId id="279" r:id="rId22"/>
    <p:sldId id="278" r:id="rId23"/>
    <p:sldId id="280" r:id="rId24"/>
    <p:sldId id="274" r:id="rId25"/>
    <p:sldId id="275"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63" d="100"/>
          <a:sy n="63" d="100"/>
        </p:scale>
        <p:origin x="864" y="66"/>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AC7CB26-0DD0-4FF9-AC00-CEB25D629EF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B91F70B-C339-442C-AAA8-F5F78BBF1611}">
      <dgm:prSet/>
      <dgm:spPr/>
      <dgm:t>
        <a:bodyPr/>
        <a:lstStyle/>
        <a:p>
          <a:r>
            <a:rPr lang="pl-PL" b="1"/>
            <a:t>podstawą faktyczną </a:t>
          </a:r>
          <a:r>
            <a:rPr lang="pl-PL"/>
            <a:t>jest czyn zarzucany oskarżonemu, który w sytuacji udowodnienia jego popełnienia przypisuje się oskarżonemu w wyroku </a:t>
          </a:r>
          <a:endParaRPr lang="en-US"/>
        </a:p>
      </dgm:t>
    </dgm:pt>
    <dgm:pt modelId="{53E7756C-2E8A-47AF-8EC4-4C95E51C2268}" type="parTrans" cxnId="{FC781F76-0FB2-42A5-825F-7AECEEBFB624}">
      <dgm:prSet/>
      <dgm:spPr/>
      <dgm:t>
        <a:bodyPr/>
        <a:lstStyle/>
        <a:p>
          <a:endParaRPr lang="en-US"/>
        </a:p>
      </dgm:t>
    </dgm:pt>
    <dgm:pt modelId="{0E92DEA1-8575-4D13-BBC5-67D57227DEB5}" type="sibTrans" cxnId="{FC781F76-0FB2-42A5-825F-7AECEEBFB624}">
      <dgm:prSet/>
      <dgm:spPr/>
      <dgm:t>
        <a:bodyPr/>
        <a:lstStyle/>
        <a:p>
          <a:endParaRPr lang="en-US"/>
        </a:p>
      </dgm:t>
    </dgm:pt>
    <dgm:pt modelId="{4F90AF20-5B61-4591-ACC5-AB79FB9CB711}">
      <dgm:prSet/>
      <dgm:spPr/>
      <dgm:t>
        <a:bodyPr/>
        <a:lstStyle/>
        <a:p>
          <a:r>
            <a:rPr lang="pl-PL"/>
            <a:t>-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endParaRPr lang="en-US"/>
        </a:p>
      </dgm:t>
    </dgm:pt>
    <dgm:pt modelId="{4127D4F8-CC87-46CB-8719-F6AA61789FBF}" type="parTrans" cxnId="{B4CAEEF5-7E18-4862-9F51-7CF318298FA2}">
      <dgm:prSet/>
      <dgm:spPr/>
      <dgm:t>
        <a:bodyPr/>
        <a:lstStyle/>
        <a:p>
          <a:endParaRPr lang="en-US"/>
        </a:p>
      </dgm:t>
    </dgm:pt>
    <dgm:pt modelId="{FD2E03A0-3574-4739-B42F-A9D1C22052C0}" type="sibTrans" cxnId="{B4CAEEF5-7E18-4862-9F51-7CF318298FA2}">
      <dgm:prSet/>
      <dgm:spPr/>
      <dgm:t>
        <a:bodyPr/>
        <a:lstStyle/>
        <a:p>
          <a:endParaRPr lang="en-US"/>
        </a:p>
      </dgm:t>
    </dgm:pt>
    <dgm:pt modelId="{47D155AE-B854-4D78-9B6A-CE55C1278828}">
      <dgm:prSet/>
      <dgm:spPr/>
      <dgm:t>
        <a:bodyPr/>
        <a:lstStyle/>
        <a:p>
          <a:r>
            <a:rPr lang="pl-PL" b="1"/>
            <a:t>podstawa normatywna </a:t>
          </a:r>
          <a:r>
            <a:rPr lang="pl-PL"/>
            <a:t>to kwalifikacja prawna czynu zarzucanego oskarżonemu; w odróżnieniu od podstawy faktycznej może ona zmieniać się w toku postępowania</a:t>
          </a:r>
          <a:endParaRPr lang="en-US"/>
        </a:p>
      </dgm:t>
    </dgm:pt>
    <dgm:pt modelId="{D7BF6FCA-0413-459D-A709-ED569C7FAB6F}" type="parTrans" cxnId="{71F98D1A-4F44-483E-9D11-61DF965248FA}">
      <dgm:prSet/>
      <dgm:spPr/>
      <dgm:t>
        <a:bodyPr/>
        <a:lstStyle/>
        <a:p>
          <a:endParaRPr lang="en-US"/>
        </a:p>
      </dgm:t>
    </dgm:pt>
    <dgm:pt modelId="{197539EB-4530-46BB-9545-725BC19401F9}" type="sibTrans" cxnId="{71F98D1A-4F44-483E-9D11-61DF965248FA}">
      <dgm:prSet/>
      <dgm:spPr/>
      <dgm:t>
        <a:bodyPr/>
        <a:lstStyle/>
        <a:p>
          <a:endParaRPr lang="en-US"/>
        </a:p>
      </dgm:t>
    </dgm:pt>
    <dgm:pt modelId="{39D14DD0-58AE-425D-BE4E-61CFE6E4AAD9}" type="pres">
      <dgm:prSet presAssocID="{FAC7CB26-0DD0-4FF9-AC00-CEB25D629EF5}" presName="root" presStyleCnt="0">
        <dgm:presLayoutVars>
          <dgm:dir/>
          <dgm:resizeHandles val="exact"/>
        </dgm:presLayoutVars>
      </dgm:prSet>
      <dgm:spPr/>
    </dgm:pt>
    <dgm:pt modelId="{FB409090-5A7E-4E89-A54D-FA515E10AD28}" type="pres">
      <dgm:prSet presAssocID="{5B91F70B-C339-442C-AAA8-F5F78BBF1611}" presName="compNode" presStyleCnt="0"/>
      <dgm:spPr/>
    </dgm:pt>
    <dgm:pt modelId="{D4B54A6C-5DE8-4FD3-9909-FB03A74B4285}" type="pres">
      <dgm:prSet presAssocID="{5B91F70B-C339-442C-AAA8-F5F78BBF1611}" presName="bgRect" presStyleLbl="bgShp" presStyleIdx="0" presStyleCnt="3"/>
      <dgm:spPr/>
    </dgm:pt>
    <dgm:pt modelId="{E3AA1C1E-61D1-4B0E-BC1D-1A52DD04FCB5}" type="pres">
      <dgm:prSet presAssocID="{5B91F70B-C339-442C-AAA8-F5F78BBF161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348C1CE8-E315-4A12-ADCC-83DFD18B5279}" type="pres">
      <dgm:prSet presAssocID="{5B91F70B-C339-442C-AAA8-F5F78BBF1611}" presName="spaceRect" presStyleCnt="0"/>
      <dgm:spPr/>
    </dgm:pt>
    <dgm:pt modelId="{EEABBA05-041D-49F5-B0DF-FF7092241906}" type="pres">
      <dgm:prSet presAssocID="{5B91F70B-C339-442C-AAA8-F5F78BBF1611}" presName="parTx" presStyleLbl="revTx" presStyleIdx="0" presStyleCnt="3">
        <dgm:presLayoutVars>
          <dgm:chMax val="0"/>
          <dgm:chPref val="0"/>
        </dgm:presLayoutVars>
      </dgm:prSet>
      <dgm:spPr/>
    </dgm:pt>
    <dgm:pt modelId="{90D56717-F0ED-4196-88BC-8A17ACE50036}" type="pres">
      <dgm:prSet presAssocID="{0E92DEA1-8575-4D13-BBC5-67D57227DEB5}" presName="sibTrans" presStyleCnt="0"/>
      <dgm:spPr/>
    </dgm:pt>
    <dgm:pt modelId="{38EFA580-D433-4429-8953-274ABD155CAC}" type="pres">
      <dgm:prSet presAssocID="{4F90AF20-5B61-4591-ACC5-AB79FB9CB711}" presName="compNode" presStyleCnt="0"/>
      <dgm:spPr/>
    </dgm:pt>
    <dgm:pt modelId="{90415820-C3BA-4374-A36E-C191479166F7}" type="pres">
      <dgm:prSet presAssocID="{4F90AF20-5B61-4591-ACC5-AB79FB9CB711}" presName="bgRect" presStyleLbl="bgShp" presStyleIdx="1" presStyleCnt="3"/>
      <dgm:spPr/>
    </dgm:pt>
    <dgm:pt modelId="{4D631B84-8A44-4B25-9246-0F3DE2E1CEF9}" type="pres">
      <dgm:prSet presAssocID="{4F90AF20-5B61-4591-ACC5-AB79FB9CB71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sconnected"/>
        </a:ext>
      </dgm:extLst>
    </dgm:pt>
    <dgm:pt modelId="{FB1D6D69-C6C8-420D-A62C-026D69A577F7}" type="pres">
      <dgm:prSet presAssocID="{4F90AF20-5B61-4591-ACC5-AB79FB9CB711}" presName="spaceRect" presStyleCnt="0"/>
      <dgm:spPr/>
    </dgm:pt>
    <dgm:pt modelId="{A4E5FB09-25C4-4971-821D-F82EA7E91A2B}" type="pres">
      <dgm:prSet presAssocID="{4F90AF20-5B61-4591-ACC5-AB79FB9CB711}" presName="parTx" presStyleLbl="revTx" presStyleIdx="1" presStyleCnt="3">
        <dgm:presLayoutVars>
          <dgm:chMax val="0"/>
          <dgm:chPref val="0"/>
        </dgm:presLayoutVars>
      </dgm:prSet>
      <dgm:spPr/>
    </dgm:pt>
    <dgm:pt modelId="{E2324D14-060E-46BB-AADB-E975052B8174}" type="pres">
      <dgm:prSet presAssocID="{FD2E03A0-3574-4739-B42F-A9D1C22052C0}" presName="sibTrans" presStyleCnt="0"/>
      <dgm:spPr/>
    </dgm:pt>
    <dgm:pt modelId="{2A9F6702-9080-4CCF-9A1C-D0A9E1964239}" type="pres">
      <dgm:prSet presAssocID="{47D155AE-B854-4D78-9B6A-CE55C1278828}" presName="compNode" presStyleCnt="0"/>
      <dgm:spPr/>
    </dgm:pt>
    <dgm:pt modelId="{72684033-005B-47FE-BDE3-04D88050F4D9}" type="pres">
      <dgm:prSet presAssocID="{47D155AE-B854-4D78-9B6A-CE55C1278828}" presName="bgRect" presStyleLbl="bgShp" presStyleIdx="2" presStyleCnt="3"/>
      <dgm:spPr/>
    </dgm:pt>
    <dgm:pt modelId="{628CF11B-3402-4D5F-A950-55933BAC9740}" type="pres">
      <dgm:prSet presAssocID="{47D155AE-B854-4D78-9B6A-CE55C127882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tabase"/>
        </a:ext>
      </dgm:extLst>
    </dgm:pt>
    <dgm:pt modelId="{0E322B4B-D2A6-482A-8003-0236DF5B2561}" type="pres">
      <dgm:prSet presAssocID="{47D155AE-B854-4D78-9B6A-CE55C1278828}" presName="spaceRect" presStyleCnt="0"/>
      <dgm:spPr/>
    </dgm:pt>
    <dgm:pt modelId="{F1E162C4-AB80-4D19-B9E9-2976B9BD2B63}" type="pres">
      <dgm:prSet presAssocID="{47D155AE-B854-4D78-9B6A-CE55C1278828}" presName="parTx" presStyleLbl="revTx" presStyleIdx="2" presStyleCnt="3">
        <dgm:presLayoutVars>
          <dgm:chMax val="0"/>
          <dgm:chPref val="0"/>
        </dgm:presLayoutVars>
      </dgm:prSet>
      <dgm:spPr/>
    </dgm:pt>
  </dgm:ptLst>
  <dgm:cxnLst>
    <dgm:cxn modelId="{71F98D1A-4F44-483E-9D11-61DF965248FA}" srcId="{FAC7CB26-0DD0-4FF9-AC00-CEB25D629EF5}" destId="{47D155AE-B854-4D78-9B6A-CE55C1278828}" srcOrd="2" destOrd="0" parTransId="{D7BF6FCA-0413-459D-A709-ED569C7FAB6F}" sibTransId="{197539EB-4530-46BB-9545-725BC19401F9}"/>
    <dgm:cxn modelId="{85A80150-F251-4DDF-BB78-8FAAA78E7C3C}" type="presOf" srcId="{4F90AF20-5B61-4591-ACC5-AB79FB9CB711}" destId="{A4E5FB09-25C4-4971-821D-F82EA7E91A2B}" srcOrd="0" destOrd="0" presId="urn:microsoft.com/office/officeart/2018/2/layout/IconVerticalSolidList"/>
    <dgm:cxn modelId="{FC781F76-0FB2-42A5-825F-7AECEEBFB624}" srcId="{FAC7CB26-0DD0-4FF9-AC00-CEB25D629EF5}" destId="{5B91F70B-C339-442C-AAA8-F5F78BBF1611}" srcOrd="0" destOrd="0" parTransId="{53E7756C-2E8A-47AF-8EC4-4C95E51C2268}" sibTransId="{0E92DEA1-8575-4D13-BBC5-67D57227DEB5}"/>
    <dgm:cxn modelId="{028EECBF-617B-4BD9-8980-8B178E193B75}" type="presOf" srcId="{47D155AE-B854-4D78-9B6A-CE55C1278828}" destId="{F1E162C4-AB80-4D19-B9E9-2976B9BD2B63}" srcOrd="0" destOrd="0" presId="urn:microsoft.com/office/officeart/2018/2/layout/IconVerticalSolidList"/>
    <dgm:cxn modelId="{4D20E6D5-A14D-43AF-9B0E-475FE48C8F84}" type="presOf" srcId="{5B91F70B-C339-442C-AAA8-F5F78BBF1611}" destId="{EEABBA05-041D-49F5-B0DF-FF7092241906}" srcOrd="0" destOrd="0" presId="urn:microsoft.com/office/officeart/2018/2/layout/IconVerticalSolidList"/>
    <dgm:cxn modelId="{43AE6FE9-DF05-4712-BBD5-F699344F2682}" type="presOf" srcId="{FAC7CB26-0DD0-4FF9-AC00-CEB25D629EF5}" destId="{39D14DD0-58AE-425D-BE4E-61CFE6E4AAD9}" srcOrd="0" destOrd="0" presId="urn:microsoft.com/office/officeart/2018/2/layout/IconVerticalSolidList"/>
    <dgm:cxn modelId="{B4CAEEF5-7E18-4862-9F51-7CF318298FA2}" srcId="{FAC7CB26-0DD0-4FF9-AC00-CEB25D629EF5}" destId="{4F90AF20-5B61-4591-ACC5-AB79FB9CB711}" srcOrd="1" destOrd="0" parTransId="{4127D4F8-CC87-46CB-8719-F6AA61789FBF}" sibTransId="{FD2E03A0-3574-4739-B42F-A9D1C22052C0}"/>
    <dgm:cxn modelId="{782A4393-C296-4144-AAD6-D837A34427CF}" type="presParOf" srcId="{39D14DD0-58AE-425D-BE4E-61CFE6E4AAD9}" destId="{FB409090-5A7E-4E89-A54D-FA515E10AD28}" srcOrd="0" destOrd="0" presId="urn:microsoft.com/office/officeart/2018/2/layout/IconVerticalSolidList"/>
    <dgm:cxn modelId="{D4334B4C-8BF0-4B18-ADE5-399F73984456}" type="presParOf" srcId="{FB409090-5A7E-4E89-A54D-FA515E10AD28}" destId="{D4B54A6C-5DE8-4FD3-9909-FB03A74B4285}" srcOrd="0" destOrd="0" presId="urn:microsoft.com/office/officeart/2018/2/layout/IconVerticalSolidList"/>
    <dgm:cxn modelId="{88AD0C17-7DA3-4857-9A82-D739BF039B8E}" type="presParOf" srcId="{FB409090-5A7E-4E89-A54D-FA515E10AD28}" destId="{E3AA1C1E-61D1-4B0E-BC1D-1A52DD04FCB5}" srcOrd="1" destOrd="0" presId="urn:microsoft.com/office/officeart/2018/2/layout/IconVerticalSolidList"/>
    <dgm:cxn modelId="{7BDA20FE-E52F-47EB-BCA9-4280161E1B3A}" type="presParOf" srcId="{FB409090-5A7E-4E89-A54D-FA515E10AD28}" destId="{348C1CE8-E315-4A12-ADCC-83DFD18B5279}" srcOrd="2" destOrd="0" presId="urn:microsoft.com/office/officeart/2018/2/layout/IconVerticalSolidList"/>
    <dgm:cxn modelId="{C84F95F3-924C-4F9C-B542-7CD94E5A2AC4}" type="presParOf" srcId="{FB409090-5A7E-4E89-A54D-FA515E10AD28}" destId="{EEABBA05-041D-49F5-B0DF-FF7092241906}" srcOrd="3" destOrd="0" presId="urn:microsoft.com/office/officeart/2018/2/layout/IconVerticalSolidList"/>
    <dgm:cxn modelId="{BDD69AF9-9208-4297-89CF-30BD4629768F}" type="presParOf" srcId="{39D14DD0-58AE-425D-BE4E-61CFE6E4AAD9}" destId="{90D56717-F0ED-4196-88BC-8A17ACE50036}" srcOrd="1" destOrd="0" presId="urn:microsoft.com/office/officeart/2018/2/layout/IconVerticalSolidList"/>
    <dgm:cxn modelId="{CDB5D54E-EBE2-4BC4-9FAB-7927D92199E0}" type="presParOf" srcId="{39D14DD0-58AE-425D-BE4E-61CFE6E4AAD9}" destId="{38EFA580-D433-4429-8953-274ABD155CAC}" srcOrd="2" destOrd="0" presId="urn:microsoft.com/office/officeart/2018/2/layout/IconVerticalSolidList"/>
    <dgm:cxn modelId="{D74D7408-887F-4C3D-8867-899F5AA28E58}" type="presParOf" srcId="{38EFA580-D433-4429-8953-274ABD155CAC}" destId="{90415820-C3BA-4374-A36E-C191479166F7}" srcOrd="0" destOrd="0" presId="urn:microsoft.com/office/officeart/2018/2/layout/IconVerticalSolidList"/>
    <dgm:cxn modelId="{03D1B506-6C9A-4314-9C9C-CEDD6D401055}" type="presParOf" srcId="{38EFA580-D433-4429-8953-274ABD155CAC}" destId="{4D631B84-8A44-4B25-9246-0F3DE2E1CEF9}" srcOrd="1" destOrd="0" presId="urn:microsoft.com/office/officeart/2018/2/layout/IconVerticalSolidList"/>
    <dgm:cxn modelId="{65DB1DFF-5A1E-4F07-9DA3-C3F92C098CDD}" type="presParOf" srcId="{38EFA580-D433-4429-8953-274ABD155CAC}" destId="{FB1D6D69-C6C8-420D-A62C-026D69A577F7}" srcOrd="2" destOrd="0" presId="urn:microsoft.com/office/officeart/2018/2/layout/IconVerticalSolidList"/>
    <dgm:cxn modelId="{7CB235F6-CBCE-4697-A1A7-983C0F18C896}" type="presParOf" srcId="{38EFA580-D433-4429-8953-274ABD155CAC}" destId="{A4E5FB09-25C4-4971-821D-F82EA7E91A2B}" srcOrd="3" destOrd="0" presId="urn:microsoft.com/office/officeart/2018/2/layout/IconVerticalSolidList"/>
    <dgm:cxn modelId="{46B0FF74-5D95-4A59-B352-A9C879CD2DCA}" type="presParOf" srcId="{39D14DD0-58AE-425D-BE4E-61CFE6E4AAD9}" destId="{E2324D14-060E-46BB-AADB-E975052B8174}" srcOrd="3" destOrd="0" presId="urn:microsoft.com/office/officeart/2018/2/layout/IconVerticalSolidList"/>
    <dgm:cxn modelId="{51FA07AC-704E-4382-9E6B-61444A546EFF}" type="presParOf" srcId="{39D14DD0-58AE-425D-BE4E-61CFE6E4AAD9}" destId="{2A9F6702-9080-4CCF-9A1C-D0A9E1964239}" srcOrd="4" destOrd="0" presId="urn:microsoft.com/office/officeart/2018/2/layout/IconVerticalSolidList"/>
    <dgm:cxn modelId="{A0C70741-753E-4B42-9FAE-6C78D62E6FA6}" type="presParOf" srcId="{2A9F6702-9080-4CCF-9A1C-D0A9E1964239}" destId="{72684033-005B-47FE-BDE3-04D88050F4D9}" srcOrd="0" destOrd="0" presId="urn:microsoft.com/office/officeart/2018/2/layout/IconVerticalSolidList"/>
    <dgm:cxn modelId="{3A6858DE-BB10-4592-9812-31794F48F73B}" type="presParOf" srcId="{2A9F6702-9080-4CCF-9A1C-D0A9E1964239}" destId="{628CF11B-3402-4D5F-A950-55933BAC9740}" srcOrd="1" destOrd="0" presId="urn:microsoft.com/office/officeart/2018/2/layout/IconVerticalSolidList"/>
    <dgm:cxn modelId="{33E9F38F-24CF-4BEE-87A6-F557AD1AF083}" type="presParOf" srcId="{2A9F6702-9080-4CCF-9A1C-D0A9E1964239}" destId="{0E322B4B-D2A6-482A-8003-0236DF5B2561}" srcOrd="2" destOrd="0" presId="urn:microsoft.com/office/officeart/2018/2/layout/IconVerticalSolidList"/>
    <dgm:cxn modelId="{7F0468FD-E0E5-4C4E-A476-3F46EE12708B}" type="presParOf" srcId="{2A9F6702-9080-4CCF-9A1C-D0A9E1964239}" destId="{F1E162C4-AB80-4D19-B9E9-2976B9BD2B6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54A6C-5DE8-4FD3-9909-FB03A74B4285}">
      <dsp:nvSpPr>
        <dsp:cNvPr id="0" name=""/>
        <dsp:cNvSpPr/>
      </dsp:nvSpPr>
      <dsp:spPr>
        <a:xfrm>
          <a:off x="0" y="2402"/>
          <a:ext cx="4992577" cy="7067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AA1C1E-61D1-4B0E-BC1D-1A52DD04FCB5}">
      <dsp:nvSpPr>
        <dsp:cNvPr id="0" name=""/>
        <dsp:cNvSpPr/>
      </dsp:nvSpPr>
      <dsp:spPr>
        <a:xfrm>
          <a:off x="21380" y="18305"/>
          <a:ext cx="38873" cy="388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EABBA05-041D-49F5-B0DF-FF7092241906}">
      <dsp:nvSpPr>
        <dsp:cNvPr id="0" name=""/>
        <dsp:cNvSpPr/>
      </dsp:nvSpPr>
      <dsp:spPr>
        <a:xfrm>
          <a:off x="81635" y="2402"/>
          <a:ext cx="4560530" cy="1519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826" tIns="160826" rIns="160826" bIns="160826" numCol="1" spcCol="1270" anchor="ctr" anchorCtr="0">
          <a:noAutofit/>
        </a:bodyPr>
        <a:lstStyle/>
        <a:p>
          <a:pPr marL="0" lvl="0" indent="0" algn="l" defTabSz="622300">
            <a:lnSpc>
              <a:spcPct val="90000"/>
            </a:lnSpc>
            <a:spcBef>
              <a:spcPct val="0"/>
            </a:spcBef>
            <a:spcAft>
              <a:spcPct val="35000"/>
            </a:spcAft>
            <a:buNone/>
          </a:pPr>
          <a:r>
            <a:rPr lang="pl-PL" sz="1400" b="1" kern="1200"/>
            <a:t>podstawą faktyczną </a:t>
          </a:r>
          <a:r>
            <a:rPr lang="pl-PL" sz="1400" kern="1200"/>
            <a:t>jest czyn zarzucany oskarżonemu, który w sytuacji udowodnienia jego popełnienia przypisuje się oskarżonemu w wyroku </a:t>
          </a:r>
          <a:endParaRPr lang="en-US" sz="1400" kern="1200"/>
        </a:p>
      </dsp:txBody>
      <dsp:txXfrm>
        <a:off x="81635" y="2402"/>
        <a:ext cx="4560530" cy="1519617"/>
      </dsp:txXfrm>
    </dsp:sp>
    <dsp:sp modelId="{90415820-C3BA-4374-A36E-C191479166F7}">
      <dsp:nvSpPr>
        <dsp:cNvPr id="0" name=""/>
        <dsp:cNvSpPr/>
      </dsp:nvSpPr>
      <dsp:spPr>
        <a:xfrm>
          <a:off x="0" y="1700798"/>
          <a:ext cx="4992577" cy="7067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631B84-8A44-4B25-9246-0F3DE2E1CEF9}">
      <dsp:nvSpPr>
        <dsp:cNvPr id="0" name=""/>
        <dsp:cNvSpPr/>
      </dsp:nvSpPr>
      <dsp:spPr>
        <a:xfrm>
          <a:off x="21380" y="1716701"/>
          <a:ext cx="38873" cy="388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4E5FB09-25C4-4971-821D-F82EA7E91A2B}">
      <dsp:nvSpPr>
        <dsp:cNvPr id="0" name=""/>
        <dsp:cNvSpPr/>
      </dsp:nvSpPr>
      <dsp:spPr>
        <a:xfrm>
          <a:off x="81635" y="1700798"/>
          <a:ext cx="4560530" cy="1519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826" tIns="160826" rIns="160826" bIns="160826" numCol="1" spcCol="1270" anchor="ctr" anchorCtr="0">
          <a:noAutofit/>
        </a:bodyPr>
        <a:lstStyle/>
        <a:p>
          <a:pPr marL="0" lvl="0" indent="0" algn="l" defTabSz="622300">
            <a:lnSpc>
              <a:spcPct val="90000"/>
            </a:lnSpc>
            <a:spcBef>
              <a:spcPct val="0"/>
            </a:spcBef>
            <a:spcAft>
              <a:spcPct val="35000"/>
            </a:spcAft>
            <a:buNone/>
          </a:pPr>
          <a:r>
            <a:rPr lang="pl-PL" sz="1400" kern="1200"/>
            <a:t>-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endParaRPr lang="en-US" sz="1400" kern="1200"/>
        </a:p>
      </dsp:txBody>
      <dsp:txXfrm>
        <a:off x="81635" y="1700798"/>
        <a:ext cx="4560530" cy="1519617"/>
      </dsp:txXfrm>
    </dsp:sp>
    <dsp:sp modelId="{72684033-005B-47FE-BDE3-04D88050F4D9}">
      <dsp:nvSpPr>
        <dsp:cNvPr id="0" name=""/>
        <dsp:cNvSpPr/>
      </dsp:nvSpPr>
      <dsp:spPr>
        <a:xfrm>
          <a:off x="0" y="3399194"/>
          <a:ext cx="4992577" cy="7067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8CF11B-3402-4D5F-A950-55933BAC9740}">
      <dsp:nvSpPr>
        <dsp:cNvPr id="0" name=""/>
        <dsp:cNvSpPr/>
      </dsp:nvSpPr>
      <dsp:spPr>
        <a:xfrm>
          <a:off x="21380" y="3415097"/>
          <a:ext cx="38873" cy="388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1E162C4-AB80-4D19-B9E9-2976B9BD2B63}">
      <dsp:nvSpPr>
        <dsp:cNvPr id="0" name=""/>
        <dsp:cNvSpPr/>
      </dsp:nvSpPr>
      <dsp:spPr>
        <a:xfrm>
          <a:off x="81635" y="3399194"/>
          <a:ext cx="4560530" cy="15196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0826" tIns="160826" rIns="160826" bIns="160826" numCol="1" spcCol="1270" anchor="ctr" anchorCtr="0">
          <a:noAutofit/>
        </a:bodyPr>
        <a:lstStyle/>
        <a:p>
          <a:pPr marL="0" lvl="0" indent="0" algn="l" defTabSz="622300">
            <a:lnSpc>
              <a:spcPct val="90000"/>
            </a:lnSpc>
            <a:spcBef>
              <a:spcPct val="0"/>
            </a:spcBef>
            <a:spcAft>
              <a:spcPct val="35000"/>
            </a:spcAft>
            <a:buNone/>
          </a:pPr>
          <a:r>
            <a:rPr lang="pl-PL" sz="1400" b="1" kern="1200"/>
            <a:t>podstawa normatywna </a:t>
          </a:r>
          <a:r>
            <a:rPr lang="pl-PL" sz="1400" kern="1200"/>
            <a:t>to kwalifikacja prawna czynu zarzucanego oskarżonemu; w odróżnieniu od podstawy faktycznej może ona zmieniać się w toku postępowania</a:t>
          </a:r>
          <a:endParaRPr lang="en-US" sz="1400" kern="1200"/>
        </a:p>
      </dsp:txBody>
      <dsp:txXfrm>
        <a:off x="81635" y="3399194"/>
        <a:ext cx="4560530" cy="151961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909857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00361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97727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851585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264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824968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758499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947256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542512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413817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pl-PL"/>
              <a:t>Kliknij, aby edytować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59600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896210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07648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127141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34021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6221E02-25CB-4963-84BC-0813985E7D90}" type="datetimeFigureOut">
              <a:rPr lang="pl-PL" smtClean="0"/>
              <a:pPr/>
              <a:t>17.03.2020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11856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6221E02-25CB-4963-84BC-0813985E7D90}" type="datetimeFigureOut">
              <a:rPr lang="pl-PL" smtClean="0"/>
              <a:pPr/>
              <a:t>17.03.2020</a:t>
            </a:fld>
            <a:endParaRPr lang="pl-P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3070478205"/>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5F26A87-0610-435F-AA13-BD658385C9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00422" y="-8468"/>
            <a:ext cx="3572669"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1520012"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5F944E7-2B4E-4AE2-B4DB-846FF8AE0B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FF14952D-390F-46CC-B302-73DDD9C41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867CDE55-B22A-40D0-882A-9452919EE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C409231-C942-4808-B529-DAC32A7DB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ytuł 1">
            <a:extLst>
              <a:ext uri="{FF2B5EF4-FFF2-40B4-BE49-F238E27FC236}">
                <a16:creationId xmlns:a16="http://schemas.microsoft.com/office/drawing/2014/main" id="{267196EA-4835-4CE3-A1F1-C369EC59113F}"/>
              </a:ext>
            </a:extLst>
          </p:cNvPr>
          <p:cNvSpPr>
            <a:spLocks noGrp="1"/>
          </p:cNvSpPr>
          <p:nvPr>
            <p:ph type="ctrTitle"/>
          </p:nvPr>
        </p:nvSpPr>
        <p:spPr>
          <a:xfrm>
            <a:off x="508001" y="1282701"/>
            <a:ext cx="3822045" cy="4307148"/>
          </a:xfrm>
        </p:spPr>
        <p:txBody>
          <a:bodyPr anchor="ctr">
            <a:normAutofit/>
          </a:bodyPr>
          <a:lstStyle/>
          <a:p>
            <a:r>
              <a:rPr lang="pl-PL"/>
              <a:t>Podstawy procesu karnego</a:t>
            </a:r>
            <a:endParaRPr lang="en-GB"/>
          </a:p>
        </p:txBody>
      </p:sp>
      <p:sp>
        <p:nvSpPr>
          <p:cNvPr id="19" name="Freeform: Shape 18">
            <a:extLst>
              <a:ext uri="{FF2B5EF4-FFF2-40B4-BE49-F238E27FC236}">
                <a16:creationId xmlns:a16="http://schemas.microsoft.com/office/drawing/2014/main" id="{69370F01-B8C9-4CE4-824C-92B2792E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52372" y="-8468"/>
            <a:ext cx="3806198"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odtytuł 2">
            <a:extLst>
              <a:ext uri="{FF2B5EF4-FFF2-40B4-BE49-F238E27FC236}">
                <a16:creationId xmlns:a16="http://schemas.microsoft.com/office/drawing/2014/main" id="{AB87D6A8-D78E-4880-92A2-E5CC934944FE}"/>
              </a:ext>
            </a:extLst>
          </p:cNvPr>
          <p:cNvSpPr>
            <a:spLocks noGrp="1"/>
          </p:cNvSpPr>
          <p:nvPr>
            <p:ph type="subTitle" idx="1"/>
          </p:nvPr>
        </p:nvSpPr>
        <p:spPr>
          <a:xfrm>
            <a:off x="5865840" y="2876315"/>
            <a:ext cx="2701925" cy="1096899"/>
          </a:xfrm>
        </p:spPr>
        <p:txBody>
          <a:bodyPr anchor="ctr">
            <a:normAutofit/>
          </a:bodyPr>
          <a:lstStyle/>
          <a:p>
            <a:pPr algn="l"/>
            <a:r>
              <a:rPr lang="pl-PL">
                <a:solidFill>
                  <a:srgbClr val="FFFFFF"/>
                </a:solidFill>
              </a:rPr>
              <a:t>Podstawowe pojęcia</a:t>
            </a:r>
            <a:endParaRPr lang="en-GB">
              <a:solidFill>
                <a:srgbClr val="FFFFFF"/>
              </a:solidFill>
            </a:endParaRPr>
          </a:p>
        </p:txBody>
      </p:sp>
    </p:spTree>
    <p:extLst>
      <p:ext uri="{BB962C8B-B14F-4D97-AF65-F5344CB8AC3E}">
        <p14:creationId xmlns:p14="http://schemas.microsoft.com/office/powerpoint/2010/main" val="1256112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a:solidFill>
                  <a:schemeClr val="tx1">
                    <a:lumMod val="85000"/>
                    <a:lumOff val="15000"/>
                  </a:schemeClr>
                </a:solidFill>
              </a:rPr>
              <a:t>CELE PROCESU KARNEGO - ART. 2 § 1 KPK</a:t>
            </a:r>
          </a:p>
        </p:txBody>
      </p:sp>
      <p:sp>
        <p:nvSpPr>
          <p:cNvPr id="3" name="Symbol zastępczy zawartości 2"/>
          <p:cNvSpPr>
            <a:spLocks noGrp="1"/>
          </p:cNvSpPr>
          <p:nvPr>
            <p:ph idx="1"/>
          </p:nvPr>
        </p:nvSpPr>
        <p:spPr>
          <a:xfrm>
            <a:off x="4587063" y="609600"/>
            <a:ext cx="4133472" cy="5545667"/>
          </a:xfrm>
        </p:spPr>
        <p:txBody>
          <a:bodyPr anchor="ctr">
            <a:normAutofit/>
          </a:bodyPr>
          <a:lstStyle/>
          <a:p>
            <a:r>
              <a:rPr lang="pl-PL">
                <a:solidFill>
                  <a:srgbClr val="FFFFFF"/>
                </a:solidFill>
              </a:rPr>
              <a:t>art. 2 § 1 pkt 1 i 2 k.p.k. - dyrektywa trafnej represji karnej</a:t>
            </a:r>
          </a:p>
          <a:p>
            <a:r>
              <a:rPr lang="pl-PL">
                <a:solidFill>
                  <a:srgbClr val="FFFFFF"/>
                </a:solidFill>
              </a:rPr>
              <a:t> art. 2 § 1 pkt 2 k.p.k. - prewencja ogólna i szczególna </a:t>
            </a:r>
          </a:p>
          <a:p>
            <a:r>
              <a:rPr lang="pl-PL">
                <a:solidFill>
                  <a:srgbClr val="FFFFFF"/>
                </a:solidFill>
              </a:rPr>
              <a:t>art. 2 § 1 pkt 3 k.p.k. - dyrektywa ochrony interesu i godności pokrzywdzonego </a:t>
            </a:r>
          </a:p>
          <a:p>
            <a:r>
              <a:rPr lang="pl-PL">
                <a:solidFill>
                  <a:srgbClr val="FFFFFF"/>
                </a:solidFill>
              </a:rPr>
              <a:t>art. 2 § 1 pkt 4 k.p.k. - dyrektywa rozstrzygnięcia sprawy w rozsądnym terminie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2800"/>
              <a:t>DOKTRYNALNE CELE PROCESU KARNEGO - S. WALTOŚ</a:t>
            </a:r>
          </a:p>
        </p:txBody>
      </p:sp>
      <p:sp>
        <p:nvSpPr>
          <p:cNvPr id="3" name="Symbol zastępczy zawartości 2"/>
          <p:cNvSpPr>
            <a:spLocks noGrp="1"/>
          </p:cNvSpPr>
          <p:nvPr>
            <p:ph idx="1"/>
          </p:nvPr>
        </p:nvSpPr>
        <p:spPr>
          <a:xfrm>
            <a:off x="3490721" y="816638"/>
            <a:ext cx="3464779" cy="5224724"/>
          </a:xfrm>
        </p:spPr>
        <p:txBody>
          <a:bodyPr anchor="ctr">
            <a:normAutofit/>
          </a:bodyPr>
          <a:lstStyle/>
          <a:p>
            <a:pPr>
              <a:lnSpc>
                <a:spcPct val="90000"/>
              </a:lnSpc>
            </a:pPr>
            <a:r>
              <a:rPr lang="pl-PL" sz="1500"/>
              <a:t>1. Osiągnięcie </a:t>
            </a:r>
            <a:r>
              <a:rPr lang="pl-PL" sz="1500" b="1"/>
              <a:t>stanu sprawiedliwości </a:t>
            </a:r>
            <a:r>
              <a:rPr lang="pl-PL" sz="1500" b="1" err="1"/>
              <a:t>prawnomaterialnej</a:t>
            </a:r>
            <a:r>
              <a:rPr lang="pl-PL" sz="1500"/>
              <a:t>, czyli doprowadzenie do słusznego zastosowania normy prawa karnego materialnego.</a:t>
            </a:r>
          </a:p>
          <a:p>
            <a:pPr>
              <a:lnSpc>
                <a:spcPct val="90000"/>
              </a:lnSpc>
            </a:pPr>
            <a:r>
              <a:rPr lang="pl-PL" sz="1500"/>
              <a:t> 2. Osiągnięcie </a:t>
            </a:r>
            <a:r>
              <a:rPr lang="pl-PL" sz="1500" b="1"/>
              <a:t>stanu sprawiedliwości proceduralnej</a:t>
            </a:r>
            <a:r>
              <a:rPr lang="pl-PL" sz="150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a:solidFill>
                  <a:schemeClr val="tx1">
                    <a:lumMod val="85000"/>
                    <a:lumOff val="15000"/>
                  </a:schemeClr>
                </a:solidFill>
              </a:rPr>
              <a:t>CELE PROCESU KARNEGO</a:t>
            </a:r>
          </a:p>
        </p:txBody>
      </p:sp>
      <p:sp>
        <p:nvSpPr>
          <p:cNvPr id="3" name="Symbol zastępczy zawartości 2"/>
          <p:cNvSpPr>
            <a:spLocks noGrp="1"/>
          </p:cNvSpPr>
          <p:nvPr>
            <p:ph idx="1"/>
          </p:nvPr>
        </p:nvSpPr>
        <p:spPr>
          <a:xfrm>
            <a:off x="4587063" y="609600"/>
            <a:ext cx="4133472" cy="5545667"/>
          </a:xfrm>
        </p:spPr>
        <p:txBody>
          <a:bodyPr anchor="ctr">
            <a:normAutofit/>
          </a:bodyPr>
          <a:lstStyle/>
          <a:p>
            <a:r>
              <a:rPr lang="pl-PL">
                <a:solidFill>
                  <a:srgbClr val="FFFFFF"/>
                </a:solidFill>
              </a:rPr>
              <a:t>„Zadaniem procesu karnego jest nie tylko implementacja norm prawa karnego materialnego. Równorzędnym zadaniem jest wszak takie zorganizowanie postępowania karnego (…), aby toczyło się ono rzetelnie i uczciwie w stosunku do stron, względnie innych uczestników. (…) Oba cele procesu karnego, a mianowicie sprawiedliwość karnomaterialna i sprawiedliwość proceduralna są zatem komplementarne.” </a:t>
            </a:r>
            <a:r>
              <a:rPr lang="pl-PL">
                <a:solidFill>
                  <a:srgbClr val="FFFFFF"/>
                </a:solidFill>
                <a:latin typeface="Arial Narrow" pitchFamily="34" charset="0"/>
              </a:rPr>
              <a:t>(prof. dr hab Jerzy Skorupka)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a:solidFill>
                  <a:schemeClr val="tx1">
                    <a:lumMod val="85000"/>
                    <a:lumOff val="15000"/>
                  </a:schemeClr>
                </a:solidFill>
              </a:rPr>
              <a:t>FUNKCJE PROCESU KARNEGO</a:t>
            </a:r>
          </a:p>
        </p:txBody>
      </p:sp>
      <p:sp>
        <p:nvSpPr>
          <p:cNvPr id="3" name="Symbol zastępczy zawartości 2"/>
          <p:cNvSpPr>
            <a:spLocks noGrp="1"/>
          </p:cNvSpPr>
          <p:nvPr>
            <p:ph idx="1"/>
          </p:nvPr>
        </p:nvSpPr>
        <p:spPr>
          <a:xfrm>
            <a:off x="4587063" y="609600"/>
            <a:ext cx="4133472" cy="5545667"/>
          </a:xfrm>
        </p:spPr>
        <p:txBody>
          <a:bodyPr anchor="ctr">
            <a:normAutofit/>
          </a:bodyPr>
          <a:lstStyle/>
          <a:p>
            <a:pPr marL="0" indent="0">
              <a:buNone/>
            </a:pPr>
            <a:r>
              <a:rPr lang="pl-PL">
                <a:solidFill>
                  <a:srgbClr val="FFFFFF"/>
                </a:solidFill>
              </a:rPr>
              <a:t>1) porządkująca – stwarza podstawy prawne i ramy działania w toku procesu</a:t>
            </a:r>
          </a:p>
          <a:p>
            <a:pPr marL="0" indent="0">
              <a:buNone/>
            </a:pPr>
            <a:r>
              <a:rPr lang="pl-PL">
                <a:solidFill>
                  <a:srgbClr val="FFFFFF"/>
                </a:solidFill>
              </a:rPr>
              <a:t>2) instrumentalna – kreuje taki kształt procesu, który najlepiej pozwoli realizować jego cele</a:t>
            </a:r>
          </a:p>
          <a:p>
            <a:pPr marL="0" indent="0">
              <a:buNone/>
            </a:pPr>
            <a:r>
              <a:rPr lang="pl-PL">
                <a:solidFill>
                  <a:srgbClr val="FFFFFF"/>
                </a:solidFill>
              </a:rPr>
              <a:t>3) gwarancyjna – wyznacza ramy ingerencji w prawa i wolności jednostki</a:t>
            </a:r>
          </a:p>
          <a:p>
            <a:endParaRPr lang="pl-PL">
              <a:solidFill>
                <a:srgbClr val="FFFFFF"/>
              </a:solidFill>
            </a:endParaRPr>
          </a:p>
          <a:p>
            <a:r>
              <a:rPr lang="pl-PL">
                <a:solidFill>
                  <a:srgbClr val="FFFFFF"/>
                </a:solidFill>
              </a:rPr>
              <a:t>Odróżnić pojęcie funkcji procesowych!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pPr lvl="0"/>
            <a:r>
              <a:rPr lang="pl-PL" dirty="0"/>
              <a:t>Odmiany procesu karnego</a:t>
            </a:r>
            <a:br>
              <a:rPr lang="pl-PL" dirty="0"/>
            </a:br>
            <a:endParaRPr lang="pl-PL" dirty="0"/>
          </a:p>
        </p:txBody>
      </p:sp>
      <p:sp>
        <p:nvSpPr>
          <p:cNvPr id="3" name="Symbol zastępczy zawartości 2"/>
          <p:cNvSpPr>
            <a:spLocks noGrp="1"/>
          </p:cNvSpPr>
          <p:nvPr>
            <p:ph idx="1"/>
          </p:nvPr>
        </p:nvSpPr>
        <p:spPr>
          <a:xfrm>
            <a:off x="3490721" y="816638"/>
            <a:ext cx="3464779" cy="5224724"/>
          </a:xfrm>
        </p:spPr>
        <p:txBody>
          <a:bodyPr anchor="ctr">
            <a:normAutofit/>
          </a:bodyPr>
          <a:lstStyle/>
          <a:p>
            <a:pPr lvl="0"/>
            <a:r>
              <a:rPr lang="pl-PL" dirty="0"/>
              <a:t>z uwagi na sposób ścigania: z oskarżenia publicznego lub prywatnego → </a:t>
            </a:r>
            <a:r>
              <a:rPr lang="pl-PL" b="1" dirty="0">
                <a:latin typeface="Baskerville Old Face" pitchFamily="18" charset="0"/>
              </a:rPr>
              <a:t>TRYBY ŚCIGANIA</a:t>
            </a:r>
            <a:endParaRPr lang="pl-PL" dirty="0">
              <a:latin typeface="Baskerville Old Face" pitchFamily="18" charset="0"/>
            </a:endParaRPr>
          </a:p>
          <a:p>
            <a:pPr lvl="0"/>
            <a:r>
              <a:rPr lang="pl-PL" dirty="0"/>
              <a:t>ze względu na osobę oskarżonego: postępowanie w sprawach osób pełnoletnich, nieletnich i wobec osób wojskowych</a:t>
            </a:r>
          </a:p>
          <a:p>
            <a:pPr lvl="0"/>
            <a:r>
              <a:rPr lang="pl-PL" dirty="0"/>
              <a:t>postępowanie podstawowe w trybie zwyczajnym i postępowania w trybach szczególnych</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939916"/>
          </a:xfrm>
        </p:spPr>
        <p:txBody>
          <a:bodyPr>
            <a:normAutofit fontScale="90000"/>
          </a:bodyPr>
          <a:lstStyle/>
          <a:p>
            <a:pPr lvl="0"/>
            <a:r>
              <a:rPr lang="pl-PL" dirty="0"/>
              <a:t>Postępowanie zwyczajne i postępowania szczególne </a:t>
            </a:r>
            <a:r>
              <a:rPr lang="pl-PL" dirty="0">
                <a:latin typeface="Baskerville Old Face" pitchFamily="18" charset="0"/>
              </a:rPr>
              <a:t>  </a:t>
            </a:r>
            <a:r>
              <a:rPr lang="pl-PL" b="1" dirty="0">
                <a:latin typeface="Baskerville Old Face" pitchFamily="18" charset="0"/>
              </a:rPr>
              <a:t>TRYBY PROCESU KARNEGO</a:t>
            </a:r>
            <a:br>
              <a:rPr lang="pl-PL" dirty="0"/>
            </a:br>
            <a:endParaRPr lang="pl-PL" dirty="0"/>
          </a:p>
        </p:txBody>
      </p:sp>
      <p:sp>
        <p:nvSpPr>
          <p:cNvPr id="3" name="Symbol zastępczy zawartości 2"/>
          <p:cNvSpPr>
            <a:spLocks noGrp="1"/>
          </p:cNvSpPr>
          <p:nvPr>
            <p:ph idx="1"/>
          </p:nvPr>
        </p:nvSpPr>
        <p:spPr>
          <a:xfrm>
            <a:off x="457200" y="1857364"/>
            <a:ext cx="8229600" cy="4268799"/>
          </a:xfrm>
        </p:spPr>
        <p:txBody>
          <a:bodyPr>
            <a:normAutofit fontScale="85000" lnSpcReduction="10000"/>
          </a:bodyPr>
          <a:lstStyle/>
          <a:p>
            <a:pPr lvl="0"/>
            <a:r>
              <a:rPr lang="pl-PL" sz="2800" dirty="0"/>
              <a:t>postępowanie szczególne – tak jak zwyczajne – zmierza do rozstrzygnięcia o głównym przedmiocie procesu, ale istotnie różni się od postępowania zwyczajnego w sposób z góry przewidziany przez prawo procesowe</a:t>
            </a:r>
          </a:p>
          <a:p>
            <a:pPr lvl="0"/>
            <a:endParaRPr lang="pl-PL" sz="3000" dirty="0"/>
          </a:p>
          <a:p>
            <a:pPr lvl="0"/>
            <a:r>
              <a:rPr lang="pl-PL" sz="3000" dirty="0"/>
              <a:t>postępowanie szczególne mogą się toczyć: obligatoryjnie i fakultatywnie, w sprawach wielkiej wagi i o drobne czyny zabronione, przed sądem powszechnym lub szczególnym, na podstawie k.p.k. lub innych aktów ustawodawczych </a:t>
            </a:r>
          </a:p>
          <a:p>
            <a:endParaRPr lang="pl-PL" dirty="0"/>
          </a:p>
        </p:txBody>
      </p:sp>
      <p:sp>
        <p:nvSpPr>
          <p:cNvPr id="4" name="Strzałka w prawo 3"/>
          <p:cNvSpPr/>
          <p:nvPr/>
        </p:nvSpPr>
        <p:spPr>
          <a:xfrm>
            <a:off x="2555776" y="923125"/>
            <a:ext cx="28575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pPr lvl="0"/>
            <a:r>
              <a:rPr lang="pl-PL" sz="3300">
                <a:solidFill>
                  <a:schemeClr val="tx1">
                    <a:lumMod val="85000"/>
                    <a:lumOff val="15000"/>
                  </a:schemeClr>
                </a:solidFill>
              </a:rPr>
              <a:t>Postępowanie zwyczajne i postępowania szczególne</a:t>
            </a:r>
            <a:br>
              <a:rPr lang="pl-PL" sz="3300">
                <a:solidFill>
                  <a:schemeClr val="tx1">
                    <a:lumMod val="85000"/>
                    <a:lumOff val="15000"/>
                  </a:schemeClr>
                </a:solidFill>
              </a:rPr>
            </a:br>
            <a:endParaRPr lang="pl-PL" sz="3300">
              <a:solidFill>
                <a:schemeClr val="tx1">
                  <a:lumMod val="85000"/>
                  <a:lumOff val="15000"/>
                </a:schemeClr>
              </a:solidFill>
            </a:endParaRPr>
          </a:p>
        </p:txBody>
      </p:sp>
      <p:sp>
        <p:nvSpPr>
          <p:cNvPr id="3" name="Symbol zastępczy zawartości 2"/>
          <p:cNvSpPr>
            <a:spLocks noGrp="1"/>
          </p:cNvSpPr>
          <p:nvPr>
            <p:ph idx="1"/>
          </p:nvPr>
        </p:nvSpPr>
        <p:spPr>
          <a:xfrm>
            <a:off x="4587063" y="609600"/>
            <a:ext cx="4133472" cy="5545667"/>
          </a:xfrm>
        </p:spPr>
        <p:txBody>
          <a:bodyPr anchor="ctr">
            <a:normAutofit/>
          </a:bodyPr>
          <a:lstStyle/>
          <a:p>
            <a:pPr lvl="0"/>
            <a:r>
              <a:rPr lang="pl-PL">
                <a:solidFill>
                  <a:srgbClr val="FFFFFF"/>
                </a:solidFill>
              </a:rPr>
              <a:t>ze względu na stosunek postępowań szczególnych do formalizmu procesowego mogą być one:</a:t>
            </a:r>
          </a:p>
          <a:p>
            <a:pPr lvl="1"/>
            <a:r>
              <a:rPr lang="pl-PL" b="1">
                <a:solidFill>
                  <a:srgbClr val="FFFFFF"/>
                </a:solidFill>
              </a:rPr>
              <a:t>ekwiwalentne</a:t>
            </a:r>
            <a:r>
              <a:rPr lang="pl-PL">
                <a:solidFill>
                  <a:srgbClr val="FFFFFF"/>
                </a:solidFill>
              </a:rPr>
              <a:t> – postępowanie karne skarbowe zwyczajne, postępowanie poprawcze w sprawach nieletnich</a:t>
            </a:r>
          </a:p>
          <a:p>
            <a:pPr lvl="1"/>
            <a:r>
              <a:rPr lang="pl-PL" b="1">
                <a:solidFill>
                  <a:srgbClr val="FFFFFF"/>
                </a:solidFill>
              </a:rPr>
              <a:t>wzbogacone</a:t>
            </a:r>
            <a:r>
              <a:rPr lang="pl-PL">
                <a:solidFill>
                  <a:srgbClr val="FFFFFF"/>
                </a:solidFill>
              </a:rPr>
              <a:t> – obecnie nie występuje, do 1928 r. - postępowanie o zbrodnie przed sądami przysięgłych</a:t>
            </a:r>
          </a:p>
          <a:p>
            <a:pPr lvl="1"/>
            <a:r>
              <a:rPr lang="pl-PL" b="1">
                <a:solidFill>
                  <a:srgbClr val="FFFFFF"/>
                </a:solidFill>
              </a:rPr>
              <a:t>zredukowane</a:t>
            </a:r>
            <a:r>
              <a:rPr lang="pl-PL">
                <a:solidFill>
                  <a:srgbClr val="FFFFFF"/>
                </a:solidFill>
              </a:rPr>
              <a:t> – przyspieszone, nakazowe i z oskarżenia prywatnego (to ostatnie jest i trybem ścigania, i postępowaniem szczególnym!)</a:t>
            </a:r>
          </a:p>
          <a:p>
            <a:endParaRPr lang="pl-PL">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508000" y="609600"/>
            <a:ext cx="6447501" cy="1320800"/>
          </a:xfrm>
        </p:spPr>
        <p:txBody>
          <a:bodyPr anchor="t">
            <a:normAutofit/>
          </a:bodyPr>
          <a:lstStyle/>
          <a:p>
            <a:r>
              <a:rPr lang="pl-PL"/>
              <a:t>STADIA PROCESU</a:t>
            </a:r>
            <a:endParaRPr lang="pl-PL" dirty="0"/>
          </a:p>
        </p:txBody>
      </p:sp>
      <p:pic>
        <p:nvPicPr>
          <p:cNvPr id="7" name="Graphic 6">
            <a:extLst>
              <a:ext uri="{FF2B5EF4-FFF2-40B4-BE49-F238E27FC236}">
                <a16:creationId xmlns:a16="http://schemas.microsoft.com/office/drawing/2014/main" id="{98A83D98-DAAB-4D2B-804B-D9A4979F7F0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3105" y="2159331"/>
            <a:ext cx="2186980" cy="2186980"/>
          </a:xfrm>
          <a:prstGeom prst="rect">
            <a:avLst/>
          </a:prstGeom>
        </p:spPr>
      </p:pic>
      <p:sp>
        <p:nvSpPr>
          <p:cNvPr id="3" name="Symbol zastępczy zawartości 2"/>
          <p:cNvSpPr>
            <a:spLocks noGrp="1"/>
          </p:cNvSpPr>
          <p:nvPr>
            <p:ph idx="1"/>
          </p:nvPr>
        </p:nvSpPr>
        <p:spPr>
          <a:xfrm>
            <a:off x="3047370" y="2160589"/>
            <a:ext cx="3905879" cy="3880773"/>
          </a:xfrm>
        </p:spPr>
        <p:txBody>
          <a:bodyPr>
            <a:normAutofit/>
          </a:bodyPr>
          <a:lstStyle/>
          <a:p>
            <a:pPr>
              <a:lnSpc>
                <a:spcPct val="90000"/>
              </a:lnSpc>
            </a:pPr>
            <a:r>
              <a:rPr lang="pl-PL" sz="1500"/>
              <a:t>postępowanie przygotowawcze </a:t>
            </a:r>
          </a:p>
          <a:p>
            <a:pPr>
              <a:lnSpc>
                <a:spcPct val="90000"/>
              </a:lnSpc>
              <a:buNone/>
            </a:pPr>
            <a:r>
              <a:rPr lang="pl-PL" sz="1500"/>
              <a:t>      - śledztwo </a:t>
            </a:r>
          </a:p>
          <a:p>
            <a:pPr>
              <a:lnSpc>
                <a:spcPct val="90000"/>
              </a:lnSpc>
              <a:buNone/>
            </a:pPr>
            <a:r>
              <a:rPr lang="pl-PL" sz="1500"/>
              <a:t>      - dochodzenie  </a:t>
            </a:r>
          </a:p>
          <a:p>
            <a:pPr>
              <a:lnSpc>
                <a:spcPct val="90000"/>
              </a:lnSpc>
            </a:pPr>
            <a:r>
              <a:rPr lang="pl-PL" sz="1500"/>
              <a:t>postępowanie główne (przed sądem I instancji)</a:t>
            </a:r>
          </a:p>
          <a:p>
            <a:pPr>
              <a:lnSpc>
                <a:spcPct val="90000"/>
              </a:lnSpc>
            </a:pPr>
            <a:r>
              <a:rPr lang="pl-PL" sz="1500"/>
              <a:t> postępowanie odwoławcze </a:t>
            </a:r>
          </a:p>
          <a:p>
            <a:pPr>
              <a:lnSpc>
                <a:spcPct val="90000"/>
              </a:lnSpc>
            </a:pPr>
            <a:r>
              <a:rPr lang="pl-PL" sz="1500"/>
              <a:t>postępowanie wykonawcze (uregulowane w Kodeksie karnym wykonawczym) </a:t>
            </a:r>
          </a:p>
          <a:p>
            <a:pPr>
              <a:lnSpc>
                <a:spcPct val="90000"/>
              </a:lnSpc>
              <a:buNone/>
            </a:pPr>
            <a:endParaRPr lang="pl-PL" sz="1500"/>
          </a:p>
          <a:p>
            <a:pPr>
              <a:lnSpc>
                <a:spcPct val="90000"/>
              </a:lnSpc>
              <a:buNone/>
            </a:pPr>
            <a:r>
              <a:rPr lang="pl-PL" sz="1500"/>
              <a:t>postępowanie główne + postępowanie odwoławcze = postępowanie jurysdykcyjne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508000" y="609600"/>
            <a:ext cx="6447501" cy="1320800"/>
          </a:xfrm>
        </p:spPr>
        <p:txBody>
          <a:bodyPr>
            <a:normAutofit/>
          </a:bodyPr>
          <a:lstStyle/>
          <a:p>
            <a:r>
              <a:rPr lang="pl-PL"/>
              <a:t>POSTĘPOWANIE PRZYGOTOWAWCZE</a:t>
            </a:r>
            <a:endParaRPr lang="pl-PL" dirty="0"/>
          </a:p>
        </p:txBody>
      </p:sp>
      <p:graphicFrame>
        <p:nvGraphicFramePr>
          <p:cNvPr id="4" name="Symbol zastępczy zawartości 3"/>
          <p:cNvGraphicFramePr>
            <a:graphicFrameLocks noGrp="1"/>
          </p:cNvGraphicFramePr>
          <p:nvPr>
            <p:ph idx="1"/>
          </p:nvPr>
        </p:nvGraphicFramePr>
        <p:xfrm>
          <a:off x="508397" y="2413716"/>
          <a:ext cx="6447234" cy="3375183"/>
        </p:xfrm>
        <a:graphic>
          <a:graphicData uri="http://schemas.openxmlformats.org/drawingml/2006/table">
            <a:tbl>
              <a:tblPr firstRow="1" bandRow="1">
                <a:noFill/>
                <a:tableStyleId>{5C22544A-7EE6-4342-B048-85BDC9FD1C3A}</a:tableStyleId>
              </a:tblPr>
              <a:tblGrid>
                <a:gridCol w="3186389">
                  <a:extLst>
                    <a:ext uri="{9D8B030D-6E8A-4147-A177-3AD203B41FA5}">
                      <a16:colId xmlns:a16="http://schemas.microsoft.com/office/drawing/2014/main" val="20000"/>
                    </a:ext>
                  </a:extLst>
                </a:gridCol>
                <a:gridCol w="3260845">
                  <a:extLst>
                    <a:ext uri="{9D8B030D-6E8A-4147-A177-3AD203B41FA5}">
                      <a16:colId xmlns:a16="http://schemas.microsoft.com/office/drawing/2014/main" val="20001"/>
                    </a:ext>
                  </a:extLst>
                </a:gridCol>
              </a:tblGrid>
              <a:tr h="634590">
                <a:tc>
                  <a:txBody>
                    <a:bodyPr/>
                    <a:lstStyle/>
                    <a:p>
                      <a:pPr algn="ctr"/>
                      <a:r>
                        <a:rPr lang="pl-PL" sz="1800" b="1">
                          <a:solidFill>
                            <a:srgbClr val="FFFFFF"/>
                          </a:solidFill>
                        </a:rPr>
                        <a:t>śledztwo</a:t>
                      </a:r>
                    </a:p>
                  </a:txBody>
                  <a:tcPr marL="261507" marR="156904" marT="156904" marB="156904">
                    <a:lnL w="38100" cap="flat" cmpd="sng" algn="ctr">
                      <a:noFill/>
                      <a:prstDash val="solid"/>
                    </a:lnL>
                    <a:lnR w="38100" cap="flat" cmpd="sng" algn="ctr">
                      <a:solidFill>
                        <a:srgbClr val="FFFFFF"/>
                      </a:solidFill>
                      <a:prstDash val="solid"/>
                    </a:lnR>
                    <a:lnT w="38100" cap="flat" cmpd="sng" algn="ctr">
                      <a:noFill/>
                      <a:prstDash val="solid"/>
                    </a:lnT>
                    <a:lnB w="38100" cap="flat" cmpd="sng" algn="ctr">
                      <a:solidFill>
                        <a:srgbClr val="FFFFFF"/>
                      </a:solidFill>
                      <a:prstDash val="solid"/>
                    </a:lnB>
                    <a:solidFill>
                      <a:srgbClr val="636B68">
                        <a:alpha val="69804"/>
                      </a:srgbClr>
                    </a:solidFill>
                  </a:tcPr>
                </a:tc>
                <a:tc>
                  <a:txBody>
                    <a:bodyPr/>
                    <a:lstStyle/>
                    <a:p>
                      <a:pPr algn="ctr"/>
                      <a:r>
                        <a:rPr lang="pl-PL" sz="1800" b="1">
                          <a:solidFill>
                            <a:srgbClr val="FFFFFF"/>
                          </a:solidFill>
                        </a:rPr>
                        <a:t>dochodzenie</a:t>
                      </a:r>
                    </a:p>
                  </a:txBody>
                  <a:tcPr marL="261507" marR="156904" marT="156904" marB="156904">
                    <a:lnL w="38100" cap="flat" cmpd="sng" algn="ctr">
                      <a:solidFill>
                        <a:srgbClr val="FFFFFF"/>
                      </a:solidFill>
                      <a:prstDash val="solid"/>
                    </a:lnL>
                    <a:lnR w="38100" cap="flat" cmpd="sng" algn="ctr">
                      <a:noFill/>
                      <a:prstDash val="solid"/>
                    </a:lnR>
                    <a:lnT w="38100" cap="flat" cmpd="sng" algn="ctr">
                      <a:noFill/>
                      <a:prstDash val="solid"/>
                    </a:lnT>
                    <a:lnB w="38100" cap="flat" cmpd="sng" algn="ctr">
                      <a:solidFill>
                        <a:srgbClr val="FFFFFF"/>
                      </a:solidFill>
                      <a:prstDash val="solid"/>
                    </a:lnB>
                    <a:solidFill>
                      <a:srgbClr val="636B68">
                        <a:alpha val="69804"/>
                      </a:srgbClr>
                    </a:solidFill>
                  </a:tcPr>
                </a:tc>
                <a:extLst>
                  <a:ext uri="{0D108BD9-81ED-4DB2-BD59-A6C34878D82A}">
                    <a16:rowId xmlns:a16="http://schemas.microsoft.com/office/drawing/2014/main" val="10000"/>
                  </a:ext>
                </a:extLst>
              </a:tr>
              <a:tr h="913531">
                <a:tc>
                  <a:txBody>
                    <a:bodyPr/>
                    <a:lstStyle/>
                    <a:p>
                      <a:pPr algn="ctr"/>
                      <a:r>
                        <a:rPr lang="pl-PL" sz="1800">
                          <a:solidFill>
                            <a:schemeClr val="tx1">
                              <a:lumMod val="85000"/>
                              <a:lumOff val="15000"/>
                            </a:schemeClr>
                          </a:solidFill>
                        </a:rPr>
                        <a:t>- sprawy o większym ciężarze gatunkowym</a:t>
                      </a:r>
                    </a:p>
                  </a:txBody>
                  <a:tcPr marL="261507" marR="156904" marT="156904" marB="156904">
                    <a:lnL w="38100" cap="flat" cmpd="sng" algn="ctr">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tc>
                  <a:txBody>
                    <a:bodyPr/>
                    <a:lstStyle/>
                    <a:p>
                      <a:pPr algn="ctr"/>
                      <a:r>
                        <a:rPr lang="pl-PL" sz="1800">
                          <a:solidFill>
                            <a:schemeClr val="tx1">
                              <a:lumMod val="85000"/>
                              <a:lumOff val="15000"/>
                            </a:schemeClr>
                          </a:solidFill>
                        </a:rPr>
                        <a:t>- sprawy o mniejszym ciężarze gatunkowym</a:t>
                      </a:r>
                    </a:p>
                  </a:txBody>
                  <a:tcPr marL="261507" marR="156904" marT="156904" marB="156904">
                    <a:lnL w="38100" cap="flat" cmpd="sng" algn="ctr">
                      <a:solidFill>
                        <a:srgbClr val="FFFFFF"/>
                      </a:solidFill>
                      <a:prstDash val="solid"/>
                    </a:lnL>
                    <a:lnR w="38100" cap="flat" cmpd="sng" algn="ctr">
                      <a:noFill/>
                      <a:prstDash val="solid"/>
                    </a:lnR>
                    <a:lnT w="38100" cap="flat" cmpd="sng" algn="ctr">
                      <a:solidFill>
                        <a:srgbClr val="FFFFFF"/>
                      </a:solidFill>
                      <a:prstDash val="solid"/>
                    </a:lnT>
                    <a:lnB w="38100" cap="flat" cmpd="sng" algn="ctr">
                      <a:solidFill>
                        <a:srgbClr val="FFFFFF"/>
                      </a:solidFill>
                      <a:prstDash val="solid"/>
                    </a:lnB>
                    <a:solidFill>
                      <a:srgbClr val="878E8B">
                        <a:alpha val="14902"/>
                      </a:srgbClr>
                    </a:solidFill>
                  </a:tcPr>
                </a:tc>
                <a:extLst>
                  <a:ext uri="{0D108BD9-81ED-4DB2-BD59-A6C34878D82A}">
                    <a16:rowId xmlns:a16="http://schemas.microsoft.com/office/drawing/2014/main" val="10001"/>
                  </a:ext>
                </a:extLst>
              </a:tr>
              <a:tr h="634590">
                <a:tc>
                  <a:txBody>
                    <a:bodyPr/>
                    <a:lstStyle/>
                    <a:p>
                      <a:pPr algn="ctr"/>
                      <a:r>
                        <a:rPr lang="pl-PL" sz="1800">
                          <a:solidFill>
                            <a:schemeClr val="tx1">
                              <a:lumMod val="85000"/>
                              <a:lumOff val="15000"/>
                            </a:schemeClr>
                          </a:solidFill>
                        </a:rPr>
                        <a:t>zwiększony formalizm</a:t>
                      </a:r>
                    </a:p>
                  </a:txBody>
                  <a:tcPr marL="261507" marR="156904" marT="156904" marB="156904">
                    <a:lnL w="12700" cmpd="sng">
                      <a:noFill/>
                      <a:prstDash val="solid"/>
                    </a:lnL>
                    <a:lnR w="38100" cap="flat" cmpd="sng" algn="ctr">
                      <a:solidFill>
                        <a:srgbClr val="FFFFFF"/>
                      </a:solid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tc>
                  <a:txBody>
                    <a:bodyPr/>
                    <a:lstStyle/>
                    <a:p>
                      <a:pPr algn="ctr"/>
                      <a:r>
                        <a:rPr lang="pl-PL" sz="1800">
                          <a:solidFill>
                            <a:schemeClr val="tx1">
                              <a:lumMod val="85000"/>
                              <a:lumOff val="15000"/>
                            </a:schemeClr>
                          </a:solidFill>
                        </a:rPr>
                        <a:t>mniejszy formalizm</a:t>
                      </a:r>
                    </a:p>
                  </a:txBody>
                  <a:tcPr marL="261507" marR="156904" marT="156904" marB="156904">
                    <a:lnL w="38100" cap="flat" cmpd="sng" algn="ctr">
                      <a:solidFill>
                        <a:srgbClr val="FFFFFF"/>
                      </a:solidFill>
                      <a:prstDash val="solid"/>
                    </a:lnL>
                    <a:lnR w="12700" cmpd="sng">
                      <a:noFill/>
                      <a:prstDash val="solid"/>
                    </a:lnR>
                    <a:lnT w="38100" cap="flat" cmpd="sng" algn="ctr">
                      <a:solidFill>
                        <a:srgbClr val="FFFFFF"/>
                      </a:solidFill>
                      <a:prstDash val="solid"/>
                    </a:lnT>
                    <a:lnB w="38100" cap="flat" cmpd="sng" algn="ctr">
                      <a:solidFill>
                        <a:srgbClr val="FFFFFF"/>
                      </a:solidFill>
                      <a:prstDash val="solid"/>
                    </a:lnB>
                    <a:solidFill>
                      <a:srgbClr val="878E8B">
                        <a:alpha val="30196"/>
                      </a:srgbClr>
                    </a:solidFill>
                  </a:tcPr>
                </a:tc>
                <a:extLst>
                  <a:ext uri="{0D108BD9-81ED-4DB2-BD59-A6C34878D82A}">
                    <a16:rowId xmlns:a16="http://schemas.microsoft.com/office/drawing/2014/main" val="10002"/>
                  </a:ext>
                </a:extLst>
              </a:tr>
              <a:tr h="1192472">
                <a:tc>
                  <a:txBody>
                    <a:bodyPr/>
                    <a:lstStyle/>
                    <a:p>
                      <a:pPr algn="ctr"/>
                      <a:r>
                        <a:rPr lang="pl-PL" sz="1800">
                          <a:solidFill>
                            <a:schemeClr val="tx1">
                              <a:lumMod val="85000"/>
                              <a:lumOff val="15000"/>
                            </a:schemeClr>
                          </a:solidFill>
                        </a:rPr>
                        <a:t>- prowadzone co do zasady przez prokuratora</a:t>
                      </a:r>
                    </a:p>
                  </a:txBody>
                  <a:tcPr marL="261507" marR="156904" marT="156904" marB="156904">
                    <a:lnL w="38100" cap="flat" cmpd="sng" algn="ctr">
                      <a:noFill/>
                      <a:prstDash val="solid"/>
                    </a:lnL>
                    <a:lnR w="38100" cap="flat" cmpd="sng" algn="ctr">
                      <a:solidFill>
                        <a:srgbClr val="FFFFFF"/>
                      </a:solidFill>
                      <a:prstDash val="solid"/>
                    </a:lnR>
                    <a:lnT w="38100" cap="flat" cmpd="sng" algn="ctr">
                      <a:solidFill>
                        <a:srgbClr val="FFFFFF"/>
                      </a:solidFill>
                      <a:prstDash val="solid"/>
                    </a:lnT>
                    <a:lnB w="12700" cmpd="sng">
                      <a:noFill/>
                      <a:prstDash val="solid"/>
                    </a:lnB>
                    <a:solidFill>
                      <a:srgbClr val="878E8B">
                        <a:alpha val="14902"/>
                      </a:srgbClr>
                    </a:solidFill>
                  </a:tcPr>
                </a:tc>
                <a:tc>
                  <a:txBody>
                    <a:bodyPr/>
                    <a:lstStyle/>
                    <a:p>
                      <a:pPr algn="ctr"/>
                      <a:r>
                        <a:rPr lang="pl-PL" sz="1800">
                          <a:solidFill>
                            <a:schemeClr val="tx1">
                              <a:lumMod val="85000"/>
                              <a:lumOff val="15000"/>
                            </a:schemeClr>
                          </a:solidFill>
                        </a:rPr>
                        <a:t>prowadzone co do zasady przez Policję pod nadzorem prokurator</a:t>
                      </a:r>
                    </a:p>
                  </a:txBody>
                  <a:tcPr marL="261507" marR="156904" marT="156904" marB="156904">
                    <a:lnL w="38100" cap="flat" cmpd="sng" algn="ctr">
                      <a:solidFill>
                        <a:srgbClr val="FFFFFF"/>
                      </a:solidFill>
                      <a:prstDash val="solid"/>
                    </a:lnL>
                    <a:lnR w="38100" cap="flat" cmpd="sng" algn="ctr">
                      <a:noFill/>
                      <a:prstDash val="solid"/>
                    </a:lnR>
                    <a:lnT w="38100" cap="flat" cmpd="sng" algn="ctr">
                      <a:solidFill>
                        <a:srgbClr val="FFFFFF"/>
                      </a:solidFill>
                      <a:prstDash val="solid"/>
                    </a:lnT>
                    <a:lnB w="12700" cmpd="sng">
                      <a:noFill/>
                      <a:prstDash val="solid"/>
                    </a:lnB>
                    <a:solidFill>
                      <a:srgbClr val="878E8B">
                        <a:alpha val="14902"/>
                      </a:srgb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2000"/>
              <a:t>POSTĘPOWANIE PRZYGOTOWAWCZE</a:t>
            </a:r>
          </a:p>
        </p:txBody>
      </p:sp>
      <p:sp>
        <p:nvSpPr>
          <p:cNvPr id="3" name="Symbol zastępczy zawartości 2"/>
          <p:cNvSpPr>
            <a:spLocks noGrp="1"/>
          </p:cNvSpPr>
          <p:nvPr>
            <p:ph idx="1"/>
          </p:nvPr>
        </p:nvSpPr>
        <p:spPr>
          <a:xfrm>
            <a:off x="3490721" y="816638"/>
            <a:ext cx="3464779" cy="5224724"/>
          </a:xfrm>
        </p:spPr>
        <p:txBody>
          <a:bodyPr anchor="ctr">
            <a:normAutofit/>
          </a:bodyPr>
          <a:lstStyle/>
          <a:p>
            <a:r>
              <a:rPr lang="pl-PL" dirty="0"/>
              <a:t>prowadzone przez Policję (lub inne organy ścigania) lub prokuratora </a:t>
            </a:r>
          </a:p>
          <a:p>
            <a:r>
              <a:rPr lang="pl-PL" dirty="0"/>
              <a:t>strony: podejrzany i pokrzywdzony</a:t>
            </a:r>
          </a:p>
          <a:p>
            <a:r>
              <a:rPr lang="pl-PL" dirty="0"/>
              <a:t> prokurator - </a:t>
            </a:r>
            <a:r>
              <a:rPr lang="pl-PL" dirty="0" err="1"/>
              <a:t>dominus</a:t>
            </a:r>
            <a:r>
              <a:rPr lang="pl-PL" dirty="0"/>
              <a:t> </a:t>
            </a:r>
            <a:r>
              <a:rPr lang="pl-PL" dirty="0" err="1"/>
              <a:t>litis</a:t>
            </a:r>
            <a:r>
              <a:rPr lang="pl-PL" dirty="0"/>
              <a:t> postępowania przygotowawczego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a:t>PROCES KARNY</a:t>
            </a:r>
            <a:endParaRPr lang="pl-PL" dirty="0"/>
          </a:p>
        </p:txBody>
      </p:sp>
      <p:sp>
        <p:nvSpPr>
          <p:cNvPr id="3" name="Symbol zastępczy zawartości 2"/>
          <p:cNvSpPr>
            <a:spLocks noGrp="1"/>
          </p:cNvSpPr>
          <p:nvPr>
            <p:ph idx="1"/>
          </p:nvPr>
        </p:nvSpPr>
        <p:spPr>
          <a:xfrm>
            <a:off x="3490721" y="816638"/>
            <a:ext cx="3464779" cy="5224724"/>
          </a:xfrm>
        </p:spPr>
        <p:txBody>
          <a:bodyPr anchor="ctr">
            <a:normAutofit/>
          </a:bodyPr>
          <a:lstStyle/>
          <a:p>
            <a:r>
              <a:rPr lang="pl-PL" dirty="0"/>
              <a:t>zespół prawnie uregulowanych czynności, których celem jest wykrycie przestępstwa i jego sprawcy, osądzenie go za to przestępstwo i ewentualne wykonanie kary, środków karnych oraz środków zabezpieczających (prof. Stanisław Waltoś)</a:t>
            </a:r>
            <a:endParaRPr lang="pl-PL"/>
          </a:p>
          <a:p>
            <a:endParaRPr lang="pl-PL"/>
          </a:p>
          <a:p>
            <a:r>
              <a:rPr lang="pl-PL" dirty="0"/>
              <a:t> prawnie uregulowana działalność zmierzająca do realizacji prawa karnego materialnego (prof. Tomasz Grzegorczyk, prof. Janusz Tylman) </a:t>
            </a:r>
            <a:endParaRPr lang="pl-PL"/>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2500"/>
              <a:t>POSTĘPOWANIE JURYSDYKCYJNE</a:t>
            </a:r>
          </a:p>
        </p:txBody>
      </p:sp>
      <p:sp>
        <p:nvSpPr>
          <p:cNvPr id="3" name="Symbol zastępczy zawartości 2"/>
          <p:cNvSpPr>
            <a:spLocks noGrp="1"/>
          </p:cNvSpPr>
          <p:nvPr>
            <p:ph idx="1"/>
          </p:nvPr>
        </p:nvSpPr>
        <p:spPr>
          <a:xfrm>
            <a:off x="3490721" y="816638"/>
            <a:ext cx="3464779" cy="5224724"/>
          </a:xfrm>
        </p:spPr>
        <p:txBody>
          <a:bodyPr anchor="ctr">
            <a:normAutofit/>
          </a:bodyPr>
          <a:lstStyle/>
          <a:p>
            <a:r>
              <a:rPr lang="pl-PL" dirty="0"/>
              <a:t>prowadzone przez sąd </a:t>
            </a:r>
          </a:p>
          <a:p>
            <a:endParaRPr lang="pl-PL" dirty="0"/>
          </a:p>
          <a:p>
            <a:r>
              <a:rPr lang="pl-PL" dirty="0"/>
              <a:t>strony: oskarżyciel (publiczny, posiłkowy, subsydiarny, prywatny) i oskarżony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2500"/>
              <a:t>PROCES INKWIZYCYJNY</a:t>
            </a:r>
          </a:p>
        </p:txBody>
      </p:sp>
      <p:sp>
        <p:nvSpPr>
          <p:cNvPr id="3" name="Symbol zastępczy zawartości 2"/>
          <p:cNvSpPr>
            <a:spLocks noGrp="1"/>
          </p:cNvSpPr>
          <p:nvPr>
            <p:ph idx="1"/>
          </p:nvPr>
        </p:nvSpPr>
        <p:spPr>
          <a:xfrm>
            <a:off x="3490721" y="816638"/>
            <a:ext cx="3464779" cy="5224724"/>
          </a:xfrm>
        </p:spPr>
        <p:txBody>
          <a:bodyPr anchor="ctr">
            <a:normAutofit/>
          </a:bodyPr>
          <a:lstStyle/>
          <a:p>
            <a:r>
              <a:rPr lang="pl-PL" sz="1700"/>
              <a:t>Proces inkwizycyjny ukształtowany w średniowieczu kumulował w jednej osobie – sędziego – funkcje oskarżenia, obrony i orzekania (proces inkwizycyjny zwany jest również jednopodmiotowym). </a:t>
            </a:r>
          </a:p>
          <a:p>
            <a:r>
              <a:rPr lang="pl-PL" sz="1700"/>
              <a:t>Proces inkwizycyjny zakłada, że najlepszym sposobem dojścia do prawdziwych ustaleń faktycznych jest przeprowadzanie dowodów przez sędziego, który ma obowiązek wyjaśnić wszystkie istotne okoliczności oraz powinien przejawiać w niezbędnym zakresie inicjatywę dowodową.</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1700"/>
              <a:t>PROCES KONTRADYKTORYJNY</a:t>
            </a:r>
          </a:p>
        </p:txBody>
      </p:sp>
      <p:sp>
        <p:nvSpPr>
          <p:cNvPr id="3" name="Symbol zastępczy zawartości 2"/>
          <p:cNvSpPr>
            <a:spLocks noGrp="1"/>
          </p:cNvSpPr>
          <p:nvPr>
            <p:ph idx="1"/>
          </p:nvPr>
        </p:nvSpPr>
        <p:spPr>
          <a:xfrm>
            <a:off x="3490721" y="816638"/>
            <a:ext cx="3464779" cy="5224724"/>
          </a:xfrm>
        </p:spPr>
        <p:txBody>
          <a:bodyPr anchor="ctr">
            <a:normAutofit/>
          </a:bodyPr>
          <a:lstStyle/>
          <a:p>
            <a:pPr>
              <a:lnSpc>
                <a:spcPct val="90000"/>
              </a:lnSpc>
            </a:pPr>
            <a:r>
              <a:rPr lang="pl-PL" dirty="0"/>
              <a:t>Role oskarżyciela, sędziego i obrońcy pełnią różne osoby, stąd nazwa „proces trójpodmiotowy”. </a:t>
            </a:r>
            <a:endParaRPr lang="pl-PL"/>
          </a:p>
          <a:p>
            <a:pPr>
              <a:lnSpc>
                <a:spcPct val="90000"/>
              </a:lnSpc>
            </a:pPr>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endParaRPr lang="pl-PL"/>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1000126" y="609600"/>
            <a:ext cx="6447501" cy="1320800"/>
          </a:xfrm>
        </p:spPr>
        <p:txBody>
          <a:bodyPr>
            <a:normAutofit/>
          </a:bodyPr>
          <a:lstStyle/>
          <a:p>
            <a:r>
              <a:rPr lang="pl-PL" dirty="0"/>
              <a:t>ŹRÓDŁA PRAWA KARNEGO PROCESOWEGO</a:t>
            </a:r>
          </a:p>
        </p:txBody>
      </p:sp>
      <p:sp>
        <p:nvSpPr>
          <p:cNvPr id="10"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3900" y="3818467"/>
            <a:ext cx="3337719"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00950" y="0"/>
            <a:ext cx="12954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ymbol zastępczy zawartości 2"/>
          <p:cNvSpPr>
            <a:spLocks noGrp="1"/>
          </p:cNvSpPr>
          <p:nvPr>
            <p:ph idx="1"/>
          </p:nvPr>
        </p:nvSpPr>
        <p:spPr>
          <a:xfrm>
            <a:off x="1000126" y="2160590"/>
            <a:ext cx="6353174" cy="3429260"/>
          </a:xfrm>
        </p:spPr>
        <p:txBody>
          <a:bodyPr>
            <a:normAutofit/>
          </a:bodyPr>
          <a:lstStyle/>
          <a:p>
            <a:pPr>
              <a:lnSpc>
                <a:spcPct val="90000"/>
              </a:lnSpc>
            </a:pPr>
            <a:r>
              <a:rPr lang="pl-PL" b="1" dirty="0"/>
              <a:t>Konstytucja RP </a:t>
            </a:r>
            <a:r>
              <a:rPr lang="pl-PL" dirty="0"/>
              <a:t>(zob. m.in. art. 41-45),</a:t>
            </a:r>
            <a:endParaRPr lang="pl-PL"/>
          </a:p>
          <a:p>
            <a:pPr>
              <a:lnSpc>
                <a:spcPct val="90000"/>
              </a:lnSpc>
            </a:pPr>
            <a:r>
              <a:rPr lang="pl-PL" dirty="0"/>
              <a:t>Europejska Konwencja Praw Człowieka i Podstawowych Wolności z 4 XI 1950 r. (</a:t>
            </a:r>
            <a:r>
              <a:rPr lang="pl-PL" b="1" dirty="0"/>
              <a:t>EKPCZ</a:t>
            </a:r>
            <a:r>
              <a:rPr lang="pl-PL" dirty="0"/>
              <a:t>) i inne akty prawa międzynarodowego,</a:t>
            </a:r>
            <a:endParaRPr lang="pl-PL"/>
          </a:p>
          <a:p>
            <a:pPr>
              <a:lnSpc>
                <a:spcPct val="90000"/>
              </a:lnSpc>
            </a:pPr>
            <a:r>
              <a:rPr lang="pl-PL" b="1" dirty="0"/>
              <a:t>Ustawa z dnia 6 czerwca 1997 r. – Kodeks Postępowania Karnego,</a:t>
            </a:r>
            <a:endParaRPr lang="pl-PL" b="1"/>
          </a:p>
          <a:p>
            <a:pPr>
              <a:lnSpc>
                <a:spcPct val="90000"/>
              </a:lnSpc>
            </a:pPr>
            <a:r>
              <a:rPr lang="pl-PL" dirty="0"/>
              <a:t>Inne ustawy (np. ustawa o świadku koronnym, ustawa o postępowaniu w sprawach nieletnich),</a:t>
            </a:r>
            <a:endParaRPr lang="pl-PL"/>
          </a:p>
          <a:p>
            <a:pPr>
              <a:lnSpc>
                <a:spcPct val="90000"/>
              </a:lnSpc>
            </a:pPr>
            <a:r>
              <a:rPr lang="pl-PL" dirty="0"/>
              <a:t>Akty ustrojowe organów procesowych i innych uczestników procesu (np. prawo o ustroju sądów powszechnych, ustawa o Policji).</a:t>
            </a:r>
            <a:endParaRPr lang="pl-PL"/>
          </a:p>
          <a:p>
            <a:pPr>
              <a:lnSpc>
                <a:spcPct val="90000"/>
              </a:lnSpc>
            </a:pPr>
            <a:endParaRPr lang="pl-PL"/>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9230" y="0"/>
            <a:ext cx="1324770"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a:solidFill>
                  <a:schemeClr val="tx1">
                    <a:lumMod val="85000"/>
                    <a:lumOff val="15000"/>
                  </a:schemeClr>
                </a:solidFill>
              </a:rPr>
              <a:t>TRYBY ŚCIGANIA</a:t>
            </a:r>
          </a:p>
        </p:txBody>
      </p:sp>
      <p:sp>
        <p:nvSpPr>
          <p:cNvPr id="3" name="Symbol zastępczy zawartości 2"/>
          <p:cNvSpPr>
            <a:spLocks noGrp="1"/>
          </p:cNvSpPr>
          <p:nvPr>
            <p:ph idx="1"/>
          </p:nvPr>
        </p:nvSpPr>
        <p:spPr>
          <a:xfrm>
            <a:off x="4587063" y="609600"/>
            <a:ext cx="4133472" cy="5545667"/>
          </a:xfrm>
        </p:spPr>
        <p:txBody>
          <a:bodyPr anchor="ctr">
            <a:normAutofit/>
          </a:bodyPr>
          <a:lstStyle/>
          <a:p>
            <a:r>
              <a:rPr lang="pl-PL">
                <a:solidFill>
                  <a:srgbClr val="FFFFFF"/>
                </a:solidFill>
              </a:rPr>
              <a:t>przestępstwa ścigane z oskarżenia publicznego </a:t>
            </a:r>
          </a:p>
          <a:p>
            <a:pPr>
              <a:buNone/>
            </a:pPr>
            <a:r>
              <a:rPr lang="pl-PL">
                <a:solidFill>
                  <a:srgbClr val="FFFFFF"/>
                </a:solidFill>
              </a:rPr>
              <a:t>     - przestępstwa ścigane z urzędu</a:t>
            </a:r>
          </a:p>
          <a:p>
            <a:pPr>
              <a:buNone/>
            </a:pPr>
            <a:r>
              <a:rPr lang="pl-PL">
                <a:solidFill>
                  <a:srgbClr val="FFFFFF"/>
                </a:solidFill>
              </a:rPr>
              <a:t>     - przestępstwa ścigane na wniosek</a:t>
            </a:r>
          </a:p>
          <a:p>
            <a:pPr>
              <a:buNone/>
            </a:pPr>
            <a:r>
              <a:rPr lang="pl-PL">
                <a:solidFill>
                  <a:srgbClr val="FFFFFF"/>
                </a:solidFill>
              </a:rPr>
              <a:t>		    • przestępstwa bezwzględnie wnioskowe </a:t>
            </a:r>
          </a:p>
          <a:p>
            <a:pPr>
              <a:buNone/>
            </a:pPr>
            <a:r>
              <a:rPr lang="pl-PL">
                <a:solidFill>
                  <a:srgbClr val="FFFFFF"/>
                </a:solidFill>
              </a:rPr>
              <a:t>		    • przestępstwa względnie wnioskowe	</a:t>
            </a:r>
          </a:p>
          <a:p>
            <a:r>
              <a:rPr lang="pl-PL">
                <a:solidFill>
                  <a:srgbClr val="FFFFFF"/>
                </a:solidFill>
              </a:rPr>
              <a:t> przestępstwa ścigane z oskarżenia prywatnego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782962" y="1179151"/>
            <a:ext cx="2475485" cy="4463889"/>
          </a:xfrm>
        </p:spPr>
        <p:txBody>
          <a:bodyPr anchor="ctr">
            <a:normAutofit/>
          </a:bodyPr>
          <a:lstStyle/>
          <a:p>
            <a:r>
              <a:rPr lang="pl-PL" sz="1700"/>
              <a:t>TRYB PUBLICZNOSKARGOWY</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2502"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Symbol zastępczy zawartości 2"/>
          <p:cNvSpPr>
            <a:spLocks noGrp="1"/>
          </p:cNvSpPr>
          <p:nvPr>
            <p:ph idx="1"/>
          </p:nvPr>
        </p:nvSpPr>
        <p:spPr>
          <a:xfrm>
            <a:off x="3734188" y="1109145"/>
            <a:ext cx="4755762" cy="4603900"/>
          </a:xfrm>
        </p:spPr>
        <p:txBody>
          <a:bodyPr anchor="ctr">
            <a:normAutofit/>
          </a:bodyPr>
          <a:lstStyle/>
          <a:p>
            <a:r>
              <a:rPr lang="pl-PL" dirty="0"/>
              <a:t>Postępowanie prowadzone z własnej inicjatywy przez organy ścigania, które w razie podejrzenia popełnienia przestępstwa mają obowiązek podjąć wszelkie działania w celu wykrycia sprawcy. </a:t>
            </a:r>
            <a:endParaRPr lang="pl-PL"/>
          </a:p>
          <a:p>
            <a:r>
              <a:rPr lang="pl-PL" dirty="0"/>
              <a:t>BEZWARUNKOWY-gdy w k.k. brak informacji co do trybu,</a:t>
            </a:r>
            <a:endParaRPr lang="pl-PL"/>
          </a:p>
          <a:p>
            <a:r>
              <a:rPr lang="pl-PL" dirty="0"/>
              <a:t>WARUNKOWY – uzależniony od </a:t>
            </a:r>
            <a:r>
              <a:rPr lang="pl-PL" u="sng" dirty="0"/>
              <a:t>wniosku o ściganie </a:t>
            </a:r>
            <a:r>
              <a:rPr lang="pl-PL" dirty="0"/>
              <a:t>właściwego podmiotu (art. 12 k.p.k.) lub </a:t>
            </a:r>
            <a:r>
              <a:rPr lang="pl-PL" u="sng" dirty="0"/>
              <a:t>zezwolenia na ściganie</a:t>
            </a:r>
            <a:r>
              <a:rPr lang="pl-PL" dirty="0"/>
              <a:t> właściwego organu</a:t>
            </a:r>
            <a:endParaRPr lang="pl-PL"/>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23104" y="0"/>
            <a:ext cx="631947"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1700"/>
              <a:t>TRYB PRYWATNOSKARGOWY</a:t>
            </a:r>
          </a:p>
        </p:txBody>
      </p:sp>
      <p:sp>
        <p:nvSpPr>
          <p:cNvPr id="3" name="Symbol zastępczy zawartości 2"/>
          <p:cNvSpPr>
            <a:spLocks noGrp="1"/>
          </p:cNvSpPr>
          <p:nvPr>
            <p:ph idx="1"/>
          </p:nvPr>
        </p:nvSpPr>
        <p:spPr>
          <a:xfrm>
            <a:off x="3490721" y="816638"/>
            <a:ext cx="3464779" cy="5224724"/>
          </a:xfrm>
        </p:spPr>
        <p:txBody>
          <a:bodyPr anchor="ctr">
            <a:normAutofit/>
          </a:bodyPr>
          <a:lstStyle/>
          <a:p>
            <a:r>
              <a:rPr lang="pl-PL" dirty="0"/>
              <a:t>Postępowanie prowadzone na skutek </a:t>
            </a:r>
            <a:r>
              <a:rPr lang="pl-PL" b="1" dirty="0"/>
              <a:t>prywatnego aktu oskarżenia</a:t>
            </a:r>
            <a:r>
              <a:rPr lang="pl-PL" dirty="0"/>
              <a:t> wniesionego przez pokrzywdzonego, który staje się oskarżycielem prywatnym.</a:t>
            </a:r>
            <a:endParaRPr lang="pl-PL"/>
          </a:p>
          <a:p>
            <a:r>
              <a:rPr lang="pl-PL" dirty="0"/>
              <a:t>Oskarżyciel publiczny może wszcząć lub wstąpić, gdy zachodzi przesłanka interesu społecznego</a:t>
            </a:r>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3100"/>
              <a:t>Przestępstwa ścigane z oskarżenia publicznego</a:t>
            </a:r>
          </a:p>
        </p:txBody>
      </p:sp>
      <p:sp>
        <p:nvSpPr>
          <p:cNvPr id="3" name="Symbol zastępczy zawartości 2"/>
          <p:cNvSpPr>
            <a:spLocks noGrp="1"/>
          </p:cNvSpPr>
          <p:nvPr>
            <p:ph idx="1"/>
          </p:nvPr>
        </p:nvSpPr>
        <p:spPr>
          <a:xfrm>
            <a:off x="3490721" y="816638"/>
            <a:ext cx="3464779" cy="5224724"/>
          </a:xfrm>
        </p:spPr>
        <p:txBody>
          <a:bodyPr anchor="ctr">
            <a:normAutofit/>
          </a:bodyPr>
          <a:lstStyle/>
          <a:p>
            <a:pPr marL="0" indent="0">
              <a:lnSpc>
                <a:spcPct val="90000"/>
              </a:lnSpc>
              <a:buNone/>
            </a:pPr>
            <a:r>
              <a:rPr lang="pl-PL" sz="1700"/>
              <a:t>Przestępstwa ścigane z urzędu</a:t>
            </a:r>
          </a:p>
          <a:p>
            <a:pPr marL="0" indent="0">
              <a:lnSpc>
                <a:spcPct val="90000"/>
              </a:lnSpc>
              <a:buNone/>
            </a:pPr>
            <a:r>
              <a:rPr lang="pl-PL" sz="1700"/>
              <a:t>- znakomita większość spraw karnych jest inicjowana w tym trybie</a:t>
            </a:r>
          </a:p>
          <a:p>
            <a:pPr marL="0" indent="0">
              <a:lnSpc>
                <a:spcPct val="90000"/>
              </a:lnSpc>
              <a:buNone/>
            </a:pPr>
            <a:r>
              <a:rPr lang="pl-PL" sz="1700"/>
              <a:t>- prawo nakazuje odpowiednim organom państwowym, aby niezależnie od źródła informacji dającej podstawę do podejrzenia, że mogło mieć miejsce</a:t>
            </a:r>
          </a:p>
          <a:p>
            <a:pPr marL="0" indent="0">
              <a:lnSpc>
                <a:spcPct val="90000"/>
              </a:lnSpc>
              <a:buNone/>
            </a:pPr>
            <a:r>
              <a:rPr lang="pl-PL" sz="1700"/>
              <a:t>zachowanie przestępne, i bez oczekiwania na reakcję podmiotu dotkniętego takim zachowaniem, podjęły czynności zmierzające do realizacji ścigania karnego</a:t>
            </a:r>
          </a:p>
          <a:p>
            <a:pPr marL="0" indent="0">
              <a:lnSpc>
                <a:spcPct val="90000"/>
              </a:lnSpc>
              <a:buNone/>
            </a:pPr>
            <a:r>
              <a:rPr lang="pl-PL" sz="1700"/>
              <a:t>- przestępstwa ścigane niezależnie od woli pokrzywdzonego (interes społeczny w ich ściganiu)</a:t>
            </a:r>
          </a:p>
          <a:p>
            <a:pPr>
              <a:lnSpc>
                <a:spcPct val="90000"/>
              </a:lnSpc>
            </a:pPr>
            <a:endParaRPr lang="pl-PL" sz="17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3100"/>
              <a:t>Przestępstwa ścigane z oskarżenia publicznego</a:t>
            </a:r>
          </a:p>
        </p:txBody>
      </p:sp>
      <p:sp>
        <p:nvSpPr>
          <p:cNvPr id="3" name="Symbol zastępczy zawartości 2"/>
          <p:cNvSpPr>
            <a:spLocks noGrp="1"/>
          </p:cNvSpPr>
          <p:nvPr>
            <p:ph idx="1"/>
          </p:nvPr>
        </p:nvSpPr>
        <p:spPr>
          <a:xfrm>
            <a:off x="3490721" y="816638"/>
            <a:ext cx="3464779" cy="5224724"/>
          </a:xfrm>
        </p:spPr>
        <p:txBody>
          <a:bodyPr anchor="ctr">
            <a:normAutofit/>
          </a:bodyPr>
          <a:lstStyle/>
          <a:p>
            <a:pPr marL="0" indent="0">
              <a:lnSpc>
                <a:spcPct val="90000"/>
              </a:lnSpc>
              <a:buNone/>
            </a:pPr>
            <a:r>
              <a:rPr lang="pl-PL" sz="1500"/>
              <a:t>Przestępstwa ścigane na wniosek (art. 12 k.p.k.)</a:t>
            </a:r>
          </a:p>
          <a:p>
            <a:pPr marL="0" indent="0">
              <a:lnSpc>
                <a:spcPct val="90000"/>
              </a:lnSpc>
              <a:buNone/>
            </a:pPr>
            <a:r>
              <a:rPr lang="pl-PL" sz="1500"/>
              <a:t>- w sprawach o przestępstwa ścigane na wniosek postępowanie z chwilą złożenia wniosku toczy się z urzędu, czyli jest publicznoskargowe</a:t>
            </a:r>
          </a:p>
          <a:p>
            <a:pPr marL="0" indent="0">
              <a:lnSpc>
                <a:spcPct val="90000"/>
              </a:lnSpc>
              <a:buNone/>
            </a:pPr>
            <a:r>
              <a:rPr lang="pl-PL" sz="1500"/>
              <a:t>- przestępstwa bezwzględnie wnioskowe - ścigane dopiero po złożeniu wniosku przez pokrzywdzonego, niezależnie od relacji łączącej pokrzywdzonego z podejrzanym (np. art. 190 k.k. - groźba karalna, art. 192 k.k. - zabieg leczniczy bez zgody pacjenta)</a:t>
            </a:r>
          </a:p>
          <a:p>
            <a:pPr marL="0" indent="0">
              <a:lnSpc>
                <a:spcPct val="90000"/>
              </a:lnSpc>
              <a:buNone/>
            </a:pPr>
            <a:r>
              <a:rPr lang="pl-PL" sz="1500"/>
              <a:t>- przestępstwa względnie wnioskowe - wniosek jest wymagany z powodu osobistego stosunku łączącego sprawcę z pokrzywdzonym (np. art. 278 § 4 k.k. - kradzież na szkodę osoby najbliższej, art. 279 § 2 k.k. - kradzież z włamaniem na szkodę osoby najbliższej)</a:t>
            </a:r>
          </a:p>
          <a:p>
            <a:pPr>
              <a:lnSpc>
                <a:spcPct val="90000"/>
              </a:lnSpc>
            </a:pPr>
            <a:endParaRPr lang="pl-PL" sz="15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a:solidFill>
                  <a:schemeClr val="tx1">
                    <a:lumMod val="85000"/>
                    <a:lumOff val="15000"/>
                  </a:schemeClr>
                </a:solidFill>
              </a:rPr>
              <a:t>WNIOSEK O ŚCIGANIE</a:t>
            </a:r>
          </a:p>
        </p:txBody>
      </p:sp>
      <p:sp>
        <p:nvSpPr>
          <p:cNvPr id="3" name="Symbol zastępczy zawartości 2"/>
          <p:cNvSpPr>
            <a:spLocks noGrp="1"/>
          </p:cNvSpPr>
          <p:nvPr>
            <p:ph idx="1"/>
          </p:nvPr>
        </p:nvSpPr>
        <p:spPr>
          <a:xfrm>
            <a:off x="4587063" y="609600"/>
            <a:ext cx="4133472" cy="5545667"/>
          </a:xfrm>
        </p:spPr>
        <p:txBody>
          <a:bodyPr anchor="ctr">
            <a:normAutofit/>
          </a:bodyPr>
          <a:lstStyle/>
          <a:p>
            <a:pPr marL="0" indent="0">
              <a:lnSpc>
                <a:spcPct val="90000"/>
              </a:lnSpc>
              <a:buNone/>
            </a:pPr>
            <a:r>
              <a:rPr lang="pl-PL" sz="1500">
                <a:solidFill>
                  <a:srgbClr val="FFFFFF"/>
                </a:solidFill>
              </a:rPr>
              <a:t>Wniosek o ściganie przestępstwa stanowi wyraz woli uprawnionego podmiotu i wywiera skutki prawne niezwłocznie po jego złożeniu (wyrok SA w Krakowie z 14.7.2005 r., II AKA 140/05). Wniosek powinien stanowić jednoznaczny wyraz woli ścigania (wyrok SA w Katowicach z 4.2.2010 r., II AKA 406/09). Wniosek nie musi zawierać imiennego wskazania sprawców.</a:t>
            </a:r>
          </a:p>
          <a:p>
            <a:pPr marL="0" indent="0">
              <a:lnSpc>
                <a:spcPct val="90000"/>
              </a:lnSpc>
              <a:buNone/>
            </a:pPr>
            <a:r>
              <a:rPr lang="pl-PL" sz="1500">
                <a:solidFill>
                  <a:srgbClr val="FFFFFF"/>
                </a:solidFill>
              </a:rPr>
              <a:t>Art. 12 § 3 k.p.k.: Wniosek może być cofnięty w postępowaniu przygotowawczym za zgodą prokuratora, a w postępowaniu sądowym za zgodą sądu - do rozpoczęcia przewodu sądowego na pierwszej rozprawie głównej. Ponowne złożenie wniosku jest niedopuszczalne.</a:t>
            </a:r>
          </a:p>
          <a:p>
            <a:pPr marL="0" indent="0">
              <a:lnSpc>
                <a:spcPct val="90000"/>
              </a:lnSpc>
              <a:buNone/>
            </a:pPr>
            <a:r>
              <a:rPr lang="pl-PL" sz="1500">
                <a:solidFill>
                  <a:srgbClr val="FFFFFF"/>
                </a:solidFill>
              </a:rPr>
              <a:t>Cofnięcie wniosku jest definitywne i wymaga:</a:t>
            </a:r>
          </a:p>
          <a:p>
            <a:pPr marL="0" indent="0">
              <a:lnSpc>
                <a:spcPct val="90000"/>
              </a:lnSpc>
              <a:buNone/>
            </a:pPr>
            <a:r>
              <a:rPr lang="pl-PL" sz="1500">
                <a:solidFill>
                  <a:srgbClr val="FFFFFF"/>
                </a:solidFill>
              </a:rPr>
              <a:t>- zgody prokuratora lub sądu</a:t>
            </a:r>
          </a:p>
          <a:p>
            <a:pPr marL="0" indent="0">
              <a:lnSpc>
                <a:spcPct val="90000"/>
              </a:lnSpc>
              <a:buNone/>
            </a:pPr>
            <a:r>
              <a:rPr lang="pl-PL" sz="1500">
                <a:solidFill>
                  <a:srgbClr val="FFFFFF"/>
                </a:solidFill>
              </a:rPr>
              <a:t>- zachowania terminu - do rozpoczęcia przewodu sądowego na pierwszej rozprawie głównej</a:t>
            </a:r>
          </a:p>
          <a:p>
            <a:pPr>
              <a:lnSpc>
                <a:spcPct val="90000"/>
              </a:lnSpc>
            </a:pPr>
            <a:endParaRPr lang="pl-PL" sz="15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a:bodyPr>
          <a:lstStyle/>
          <a:p>
            <a:endParaRPr lang="pl-PL" dirty="0"/>
          </a:p>
          <a:p>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3100"/>
              <a:t>Przestępstwa ścigane z oskarżenia prywatnego</a:t>
            </a:r>
          </a:p>
        </p:txBody>
      </p:sp>
      <p:sp>
        <p:nvSpPr>
          <p:cNvPr id="3" name="Symbol zastępczy zawartości 2"/>
          <p:cNvSpPr>
            <a:spLocks noGrp="1"/>
          </p:cNvSpPr>
          <p:nvPr>
            <p:ph idx="1"/>
          </p:nvPr>
        </p:nvSpPr>
        <p:spPr>
          <a:xfrm>
            <a:off x="3490721" y="816638"/>
            <a:ext cx="3464779" cy="5224724"/>
          </a:xfrm>
        </p:spPr>
        <p:txBody>
          <a:bodyPr anchor="ctr">
            <a:normAutofit/>
          </a:bodyPr>
          <a:lstStyle/>
          <a:p>
            <a:pPr marL="0" indent="0">
              <a:lnSpc>
                <a:spcPct val="90000"/>
              </a:lnSpc>
              <a:buNone/>
            </a:pPr>
            <a:r>
              <a:rPr lang="pl-PL" dirty="0"/>
              <a:t>Postępowanie w sprawach z oskarżenia prywatnego jest wszczynane i popierane przez samego pokrzywdzonego będącego „kreatorem” tego postępowania.</a:t>
            </a:r>
            <a:endParaRPr lang="pl-PL"/>
          </a:p>
          <a:p>
            <a:pPr marL="0" indent="0">
              <a:lnSpc>
                <a:spcPct val="90000"/>
              </a:lnSpc>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endParaRPr lang="pl-PL"/>
          </a:p>
          <a:p>
            <a:pPr>
              <a:lnSpc>
                <a:spcPct val="90000"/>
              </a:lnSpc>
            </a:pPr>
            <a:endParaRPr lang="pl-PL"/>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dirty="0"/>
              <a:t>SĄDY W POLSCE</a:t>
            </a:r>
          </a:p>
        </p:txBody>
      </p:sp>
      <p:sp>
        <p:nvSpPr>
          <p:cNvPr id="3" name="Symbol zastępczy zawartości 2"/>
          <p:cNvSpPr>
            <a:spLocks noGrp="1"/>
          </p:cNvSpPr>
          <p:nvPr>
            <p:ph idx="1"/>
          </p:nvPr>
        </p:nvSpPr>
        <p:spPr>
          <a:xfrm>
            <a:off x="3490721" y="816638"/>
            <a:ext cx="3464779" cy="5224724"/>
          </a:xfrm>
        </p:spPr>
        <p:txBody>
          <a:bodyPr anchor="ctr">
            <a:normAutofit/>
          </a:bodyPr>
          <a:lstStyle/>
          <a:p>
            <a:pPr marL="0" indent="0">
              <a:lnSpc>
                <a:spcPct val="90000"/>
              </a:lnSpc>
              <a:buNone/>
            </a:pPr>
            <a:r>
              <a:rPr lang="pl-PL" sz="1500"/>
              <a:t>Ustawa – Prawo o ustroju sądów powszechnych</a:t>
            </a:r>
          </a:p>
          <a:p>
            <a:pPr marL="0" indent="0">
              <a:lnSpc>
                <a:spcPct val="90000"/>
              </a:lnSpc>
              <a:buNone/>
            </a:pPr>
            <a:r>
              <a:rPr lang="pl-PL" sz="1500"/>
              <a:t>§ 1. Sądami powszechnymi są sądy rejonowe, sądy okręgowe oraz sądy</a:t>
            </a:r>
          </a:p>
          <a:p>
            <a:pPr marL="0" indent="0">
              <a:lnSpc>
                <a:spcPct val="90000"/>
              </a:lnSpc>
              <a:buNone/>
            </a:pPr>
            <a:r>
              <a:rPr lang="pl-PL" sz="1500"/>
              <a:t>apelacyjne.</a:t>
            </a:r>
          </a:p>
          <a:p>
            <a:pPr marL="0" indent="0">
              <a:lnSpc>
                <a:spcPct val="90000"/>
              </a:lnSpc>
              <a:buNone/>
            </a:pPr>
            <a:r>
              <a:rPr lang="pl-PL" sz="1500"/>
              <a:t>§ 2. Sądy powszechne sprawują wymiar sprawiedliwości w zakresie nienależącym do sądów administracyjnych, sądów wojskowych oraz Sądu Najwyższego.</a:t>
            </a:r>
          </a:p>
          <a:p>
            <a:pPr marL="0" indent="0">
              <a:lnSpc>
                <a:spcPct val="90000"/>
              </a:lnSpc>
              <a:buNone/>
            </a:pPr>
            <a:r>
              <a:rPr lang="pl-PL" sz="1500"/>
              <a:t>§ 3. Sądy powszechne wykonują również inne zadania z zakresu ochrony prawnej, powierzone w drodze ustaw.</a:t>
            </a:r>
          </a:p>
          <a:p>
            <a:pPr marL="0" indent="0">
              <a:lnSpc>
                <a:spcPct val="90000"/>
              </a:lnSpc>
              <a:buNone/>
            </a:pPr>
            <a:r>
              <a:rPr lang="pl-PL" sz="1500"/>
              <a:t>§ 4. Ilekroć w dalszych przepisach jest mowa o sądach bez bliższego ich określenia, rozumie się przez to sądy powszechne.</a:t>
            </a:r>
          </a:p>
          <a:p>
            <a:pPr>
              <a:lnSpc>
                <a:spcPct val="90000"/>
              </a:lnSpc>
            </a:pPr>
            <a:endParaRPr lang="pl-PL" sz="15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sz="2800"/>
              <a:t>KONSTYTUCJA RP</a:t>
            </a:r>
          </a:p>
        </p:txBody>
      </p:sp>
      <p:sp>
        <p:nvSpPr>
          <p:cNvPr id="3" name="Symbol zastępczy zawartości 2"/>
          <p:cNvSpPr>
            <a:spLocks noGrp="1"/>
          </p:cNvSpPr>
          <p:nvPr>
            <p:ph idx="1"/>
          </p:nvPr>
        </p:nvSpPr>
        <p:spPr>
          <a:xfrm>
            <a:off x="3490721" y="816638"/>
            <a:ext cx="3464779" cy="5224724"/>
          </a:xfrm>
        </p:spPr>
        <p:txBody>
          <a:bodyPr anchor="ctr">
            <a:normAutofit/>
          </a:bodyPr>
          <a:lstStyle/>
          <a:p>
            <a:pPr marL="0" indent="0">
              <a:lnSpc>
                <a:spcPct val="90000"/>
              </a:lnSpc>
              <a:buNone/>
            </a:pPr>
            <a:r>
              <a:rPr lang="pl-PL" sz="1100"/>
              <a:t>Art. 173. Sądy i Trybunały są władzą odrębną i niezależną od innych</a:t>
            </a:r>
          </a:p>
          <a:p>
            <a:pPr marL="0" indent="0">
              <a:lnSpc>
                <a:spcPct val="90000"/>
              </a:lnSpc>
              <a:buNone/>
            </a:pPr>
            <a:r>
              <a:rPr lang="pl-PL" sz="1100"/>
              <a:t>władz.</a:t>
            </a:r>
          </a:p>
          <a:p>
            <a:pPr marL="0" indent="0">
              <a:lnSpc>
                <a:spcPct val="90000"/>
              </a:lnSpc>
              <a:buNone/>
            </a:pPr>
            <a:r>
              <a:rPr lang="pl-PL" sz="1100"/>
              <a:t>Art. 174. Sądy i Trybunały wydają wyroki w imieniu Rzeczypospolitej</a:t>
            </a:r>
          </a:p>
          <a:p>
            <a:pPr marL="0" indent="0">
              <a:lnSpc>
                <a:spcPct val="90000"/>
              </a:lnSpc>
              <a:buNone/>
            </a:pPr>
            <a:r>
              <a:rPr lang="pl-PL" sz="1100"/>
              <a:t>Polskiej.</a:t>
            </a:r>
          </a:p>
          <a:p>
            <a:pPr marL="0" indent="0">
              <a:lnSpc>
                <a:spcPct val="90000"/>
              </a:lnSpc>
              <a:buNone/>
            </a:pPr>
            <a:r>
              <a:rPr lang="pl-PL" sz="1100"/>
              <a:t>Art. 175</a:t>
            </a:r>
          </a:p>
          <a:p>
            <a:pPr marL="0" indent="0">
              <a:lnSpc>
                <a:spcPct val="90000"/>
              </a:lnSpc>
              <a:buNone/>
            </a:pPr>
            <a:r>
              <a:rPr lang="pl-PL" sz="1100"/>
              <a:t>1. Wymiar sprawiedliwości w Rzeczypospolitej Polskiej sprawują Sąd Najwyższy, sądy powszechne, sądy administracyjne oraz sądy wojskowe.</a:t>
            </a:r>
          </a:p>
          <a:p>
            <a:pPr marL="0" indent="0">
              <a:lnSpc>
                <a:spcPct val="90000"/>
              </a:lnSpc>
              <a:buNone/>
            </a:pPr>
            <a:r>
              <a:rPr lang="pl-PL" sz="1100"/>
              <a:t>2. Sąd wyjątkowy lub tryb doraźny może być ustanowiony tylko na czas wojny.</a:t>
            </a:r>
          </a:p>
          <a:p>
            <a:pPr marL="0" indent="0">
              <a:lnSpc>
                <a:spcPct val="90000"/>
              </a:lnSpc>
              <a:buNone/>
            </a:pPr>
            <a:r>
              <a:rPr lang="pl-PL" sz="1100"/>
              <a:t>Art. 176</a:t>
            </a:r>
          </a:p>
          <a:p>
            <a:pPr marL="0" indent="0">
              <a:lnSpc>
                <a:spcPct val="90000"/>
              </a:lnSpc>
              <a:buNone/>
            </a:pPr>
            <a:r>
              <a:rPr lang="pl-PL" sz="1100"/>
              <a:t>1. Postępowanie sądowe jest co najmniej dwuinstancyjne.</a:t>
            </a:r>
          </a:p>
          <a:p>
            <a:pPr marL="0" indent="0">
              <a:lnSpc>
                <a:spcPct val="90000"/>
              </a:lnSpc>
              <a:buNone/>
            </a:pPr>
            <a:r>
              <a:rPr lang="pl-PL" sz="1100"/>
              <a:t>2. Ustrój i właściwość sądów oraz postępowanie przed sądami określają ustawy.</a:t>
            </a:r>
          </a:p>
          <a:p>
            <a:pPr marL="0" indent="0">
              <a:lnSpc>
                <a:spcPct val="90000"/>
              </a:lnSpc>
              <a:buNone/>
            </a:pPr>
            <a:r>
              <a:rPr lang="pl-PL" sz="1100"/>
              <a:t>Art. 177</a:t>
            </a:r>
          </a:p>
          <a:p>
            <a:pPr marL="0" indent="0">
              <a:lnSpc>
                <a:spcPct val="90000"/>
              </a:lnSpc>
              <a:buNone/>
            </a:pPr>
            <a:r>
              <a:rPr lang="pl-PL" sz="1100"/>
              <a:t>Sądy powszechne sprawują wymiar sprawiedliwości we wszystkich sprawach, z wyjątkiem spraw ustawowo zastrzeżonych dla właściwości innych sądów.</a:t>
            </a:r>
          </a:p>
          <a:p>
            <a:pPr>
              <a:lnSpc>
                <a:spcPct val="90000"/>
              </a:lnSpc>
            </a:pPr>
            <a:endParaRPr lang="pl-PL" sz="11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sz="3300">
                <a:solidFill>
                  <a:schemeClr val="tx1">
                    <a:lumMod val="85000"/>
                    <a:lumOff val="15000"/>
                  </a:schemeClr>
                </a:solidFill>
              </a:rPr>
              <a:t>KONSTYTUCJA RP</a:t>
            </a:r>
          </a:p>
        </p:txBody>
      </p:sp>
      <p:sp>
        <p:nvSpPr>
          <p:cNvPr id="3" name="Symbol zastępczy zawartości 2"/>
          <p:cNvSpPr>
            <a:spLocks noGrp="1"/>
          </p:cNvSpPr>
          <p:nvPr>
            <p:ph idx="1"/>
          </p:nvPr>
        </p:nvSpPr>
        <p:spPr>
          <a:xfrm>
            <a:off x="4587063" y="609600"/>
            <a:ext cx="4133472" cy="5545667"/>
          </a:xfrm>
        </p:spPr>
        <p:txBody>
          <a:bodyPr anchor="ctr">
            <a:normAutofit/>
          </a:bodyPr>
          <a:lstStyle/>
          <a:p>
            <a:pPr marL="0" indent="0">
              <a:lnSpc>
                <a:spcPct val="90000"/>
              </a:lnSpc>
              <a:buNone/>
            </a:pPr>
            <a:r>
              <a:rPr lang="pl-PL">
                <a:solidFill>
                  <a:srgbClr val="FFFFFF"/>
                </a:solidFill>
              </a:rPr>
              <a:t>Art. 178</a:t>
            </a:r>
          </a:p>
          <a:p>
            <a:pPr marL="0" indent="0">
              <a:lnSpc>
                <a:spcPct val="90000"/>
              </a:lnSpc>
              <a:buNone/>
            </a:pPr>
            <a:r>
              <a:rPr lang="pl-PL">
                <a:solidFill>
                  <a:srgbClr val="FFFFFF"/>
                </a:solidFill>
              </a:rPr>
              <a:t>1. Sędziowie w sprawowaniu swojego urzędu są niezawiśli i podlegają tylko Konstytucji oraz ustawom.</a:t>
            </a:r>
          </a:p>
          <a:p>
            <a:pPr marL="0" indent="0">
              <a:lnSpc>
                <a:spcPct val="90000"/>
              </a:lnSpc>
              <a:buNone/>
            </a:pPr>
            <a:r>
              <a:rPr lang="pl-PL">
                <a:solidFill>
                  <a:srgbClr val="FFFFFF"/>
                </a:solidFill>
              </a:rPr>
              <a:t>2. Sędziom zapewnia się warunki pracy i wynagrodzenie odpowiadające godności urzędu oraz zakresowi ich obowiązków.</a:t>
            </a:r>
          </a:p>
          <a:p>
            <a:pPr marL="0" indent="0">
              <a:lnSpc>
                <a:spcPct val="90000"/>
              </a:lnSpc>
              <a:buNone/>
            </a:pPr>
            <a:r>
              <a:rPr lang="pl-PL">
                <a:solidFill>
                  <a:srgbClr val="FFFFFF"/>
                </a:solidFill>
              </a:rPr>
              <a:t>3. Sędzia nie może należeć do partii politycznej, związku zawodowego ani prowadzić działalności publicznej nie dającej się pogodzić z zasadami niezależności sądów i niezawisłości sędziów.</a:t>
            </a:r>
          </a:p>
          <a:p>
            <a:pPr marL="0" indent="0">
              <a:lnSpc>
                <a:spcPct val="90000"/>
              </a:lnSpc>
              <a:buNone/>
            </a:pPr>
            <a:r>
              <a:rPr lang="pl-PL">
                <a:solidFill>
                  <a:srgbClr val="FFFFFF"/>
                </a:solidFill>
              </a:rPr>
              <a:t>Art. 179</a:t>
            </a:r>
          </a:p>
          <a:p>
            <a:pPr marL="0" indent="0">
              <a:lnSpc>
                <a:spcPct val="90000"/>
              </a:lnSpc>
              <a:buNone/>
            </a:pPr>
            <a:r>
              <a:rPr lang="pl-PL">
                <a:solidFill>
                  <a:srgbClr val="FFFFFF"/>
                </a:solidFill>
              </a:rPr>
              <a:t>Sędziowie są powoływani przez Prezydenta Rzeczypospolitej, na wniosek Krajowej Rady Sądownictwa, na czas nieoznaczony.</a:t>
            </a:r>
          </a:p>
          <a:p>
            <a:pPr>
              <a:lnSpc>
                <a:spcPct val="90000"/>
              </a:lnSpc>
            </a:pPr>
            <a:endParaRPr lang="pl-PL">
              <a:solidFill>
                <a:srgbClr val="FFFFF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sz="3300">
                <a:solidFill>
                  <a:schemeClr val="tx1">
                    <a:lumMod val="85000"/>
                    <a:lumOff val="15000"/>
                  </a:schemeClr>
                </a:solidFill>
              </a:rPr>
              <a:t>PROKURATURY W POLSCE</a:t>
            </a:r>
          </a:p>
        </p:txBody>
      </p:sp>
      <p:sp>
        <p:nvSpPr>
          <p:cNvPr id="3" name="Symbol zastępczy zawartości 2"/>
          <p:cNvSpPr>
            <a:spLocks noGrp="1"/>
          </p:cNvSpPr>
          <p:nvPr>
            <p:ph idx="1"/>
          </p:nvPr>
        </p:nvSpPr>
        <p:spPr>
          <a:xfrm>
            <a:off x="4587063" y="609600"/>
            <a:ext cx="4133472" cy="5545667"/>
          </a:xfrm>
        </p:spPr>
        <p:txBody>
          <a:bodyPr anchor="ctr">
            <a:normAutofit/>
          </a:bodyPr>
          <a:lstStyle/>
          <a:p>
            <a:pPr marL="0" indent="0">
              <a:lnSpc>
                <a:spcPct val="90000"/>
              </a:lnSpc>
              <a:buNone/>
            </a:pPr>
            <a:r>
              <a:rPr lang="pl-PL" sz="1300">
                <a:solidFill>
                  <a:srgbClr val="FFFFFF"/>
                </a:solidFill>
              </a:rPr>
              <a:t>USTAWA - PRAWO O PROKURATURZE</a:t>
            </a:r>
          </a:p>
          <a:p>
            <a:pPr marL="0" indent="0">
              <a:lnSpc>
                <a:spcPct val="90000"/>
              </a:lnSpc>
              <a:buNone/>
            </a:pPr>
            <a:r>
              <a:rPr lang="pl-PL" sz="1300">
                <a:solidFill>
                  <a:srgbClr val="FFFFFF"/>
                </a:solidFill>
              </a:rPr>
              <a:t>Art. 1</a:t>
            </a:r>
          </a:p>
          <a:p>
            <a:pPr marL="0" indent="0">
              <a:lnSpc>
                <a:spcPct val="90000"/>
              </a:lnSpc>
              <a:buNone/>
            </a:pPr>
            <a:r>
              <a:rPr lang="pl-PL" sz="1300">
                <a:solidFill>
                  <a:srgbClr val="FFFFFF"/>
                </a:solidFill>
              </a:rPr>
              <a:t>§ 1. Prokuraturę stanowią Prokurator Generalny, Prokurator Krajowy, pozostali zastępcy Prokuratora Generalnego oraz prokuratorzy powszechnych jednostek organizacyjnych prokuratury i prokuratorzy Instytutu Pamięci Narodowej - Komisji Ścigania Zbrodni przeciwko Narodowi Polskiemu, zwanego dalej „Instytutem Pamięci Narodowej”.</a:t>
            </a:r>
          </a:p>
          <a:p>
            <a:pPr marL="0" indent="0">
              <a:lnSpc>
                <a:spcPct val="90000"/>
              </a:lnSpc>
              <a:buNone/>
            </a:pPr>
            <a:r>
              <a:rPr lang="pl-PL" sz="1300">
                <a:solidFill>
                  <a:srgbClr val="FFFFFF"/>
                </a:solidFill>
              </a:rPr>
              <a:t>§ 2. Prokurator Generalny jest naczelnym organem prokuratury. Urząd Prokuratora Generalnego sprawuje Minister Sprawiedliwości. Prokurator Generalny musi spełniać warunki określone w art. 75 § 1 pkt 1-3 i 8.</a:t>
            </a:r>
          </a:p>
          <a:p>
            <a:pPr marL="0" indent="0">
              <a:lnSpc>
                <a:spcPct val="90000"/>
              </a:lnSpc>
              <a:buNone/>
            </a:pPr>
            <a:r>
              <a:rPr lang="pl-PL" sz="1300">
                <a:solidFill>
                  <a:srgbClr val="FFFFFF"/>
                </a:solidFill>
              </a:rPr>
              <a:t>§ 3. Prokuratorami powszechnych jednostek organizacyjnych prokuratury są prokuratorzy Prokuratury Krajowej, prokuratur regionalnych, prokuratur okręgowych i prokuratur rejonowych.</a:t>
            </a:r>
          </a:p>
          <a:p>
            <a:pPr marL="0" indent="0">
              <a:lnSpc>
                <a:spcPct val="90000"/>
              </a:lnSpc>
              <a:buNone/>
            </a:pPr>
            <a:r>
              <a:rPr lang="pl-PL" sz="1300">
                <a:solidFill>
                  <a:srgbClr val="FFFFFF"/>
                </a:solidFill>
              </a:rPr>
              <a:t>§ 4. Prokuratorami Instytutu Pamięci Narodowej są prokuratorzy Głównej Komisji Ścigania Zbrodni przeciwko Narodowi Polskiemu, zwanej dalej „Główną Komisją”, prokuratorzy oddziałowych komisji ścigania zbrodni przeciwko Narodowi Polskiemu, zwanych dalej „oddziałowymi komisjami”, prokuratorzy Biura Lustracyjnego oraz prokuratorzy oddziałowych biur lustracyjnych.</a:t>
            </a:r>
          </a:p>
          <a:p>
            <a:pPr>
              <a:lnSpc>
                <a:spcPct val="90000"/>
              </a:lnSpc>
            </a:pPr>
            <a:endParaRPr lang="pl-PL" sz="1300">
              <a:solidFill>
                <a:srgbClr val="FFFF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sz="3300">
                <a:solidFill>
                  <a:schemeClr val="tx1">
                    <a:lumMod val="85000"/>
                    <a:lumOff val="15000"/>
                  </a:schemeClr>
                </a:solidFill>
              </a:rPr>
              <a:t>PROKURATURY W POLSCE</a:t>
            </a:r>
          </a:p>
        </p:txBody>
      </p:sp>
      <p:sp>
        <p:nvSpPr>
          <p:cNvPr id="3" name="Symbol zastępczy zawartości 2"/>
          <p:cNvSpPr>
            <a:spLocks noGrp="1"/>
          </p:cNvSpPr>
          <p:nvPr>
            <p:ph idx="1"/>
          </p:nvPr>
        </p:nvSpPr>
        <p:spPr>
          <a:xfrm>
            <a:off x="4587063" y="609600"/>
            <a:ext cx="4133472" cy="5545667"/>
          </a:xfrm>
        </p:spPr>
        <p:txBody>
          <a:bodyPr anchor="ctr">
            <a:normAutofit/>
          </a:bodyPr>
          <a:lstStyle/>
          <a:p>
            <a:pPr marL="0" indent="0">
              <a:buNone/>
            </a:pPr>
            <a:r>
              <a:rPr lang="pl-PL">
                <a:solidFill>
                  <a:srgbClr val="FFFFFF"/>
                </a:solidFill>
              </a:rPr>
              <a:t>Art. 16</a:t>
            </a:r>
          </a:p>
          <a:p>
            <a:pPr marL="0" indent="0">
              <a:buNone/>
            </a:pPr>
            <a:r>
              <a:rPr lang="pl-PL">
                <a:solidFill>
                  <a:srgbClr val="FFFFFF"/>
                </a:solidFill>
              </a:rPr>
              <a:t>Powszechnymi jednostkami organizacyjnymi prokuratury są:</a:t>
            </a:r>
          </a:p>
          <a:p>
            <a:pPr marL="0" indent="0">
              <a:buNone/>
            </a:pPr>
            <a:r>
              <a:rPr lang="pl-PL">
                <a:solidFill>
                  <a:srgbClr val="FFFFFF"/>
                </a:solidFill>
              </a:rPr>
              <a:t>Prokuratura Krajowa, prokuratury regionalne, prokuratury okręgowe i prokuratury rejonowe.</a:t>
            </a:r>
          </a:p>
          <a:p>
            <a:pPr marL="0" indent="0">
              <a:buNone/>
            </a:pPr>
            <a:r>
              <a:rPr lang="pl-PL">
                <a:solidFill>
                  <a:srgbClr val="FFFFFF"/>
                </a:solidFill>
              </a:rPr>
              <a:t>Art. 74</a:t>
            </a:r>
          </a:p>
          <a:p>
            <a:pPr marL="0" indent="0">
              <a:buNone/>
            </a:pPr>
            <a:r>
              <a:rPr lang="pl-PL">
                <a:solidFill>
                  <a:srgbClr val="FFFFFF"/>
                </a:solidFill>
              </a:rPr>
              <a:t>§ 1. Prokuratorów powszechnych jednostek organizacyjnych</a:t>
            </a:r>
          </a:p>
          <a:p>
            <a:pPr marL="0" indent="0">
              <a:buNone/>
            </a:pPr>
            <a:r>
              <a:rPr lang="pl-PL">
                <a:solidFill>
                  <a:srgbClr val="FFFFFF"/>
                </a:solidFill>
              </a:rPr>
              <a:t>prokuratury na stanowisko prokuratorskie powołuje Prokurator Generalny na wniosek Prokuratora Krajowego.</a:t>
            </a:r>
          </a:p>
          <a:p>
            <a:endParaRPr lang="pl-PL">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DA27254-207B-4B52-973B-03A6D7C25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489360" y="1382486"/>
            <a:ext cx="2660686" cy="4093028"/>
          </a:xfrm>
        </p:spPr>
        <p:txBody>
          <a:bodyPr anchor="ctr">
            <a:normAutofit/>
          </a:bodyPr>
          <a:lstStyle/>
          <a:p>
            <a:pPr>
              <a:lnSpc>
                <a:spcPct val="90000"/>
              </a:lnSpc>
            </a:pPr>
            <a:r>
              <a:rPr lang="pl-PL" sz="2400"/>
              <a:t>Odpowiedzialność karna opiera się na dwóch podstawach:</a:t>
            </a:r>
            <a:br>
              <a:rPr lang="pl-PL" sz="2400"/>
            </a:br>
            <a:r>
              <a:rPr lang="pl-PL" sz="2400"/>
              <a:t> faktycznej i normatywnej</a:t>
            </a:r>
          </a:p>
        </p:txBody>
      </p:sp>
      <p:grpSp>
        <p:nvGrpSpPr>
          <p:cNvPr id="12" name="Group 11">
            <a:extLst>
              <a:ext uri="{FF2B5EF4-FFF2-40B4-BE49-F238E27FC236}">
                <a16:creationId xmlns:a16="http://schemas.microsoft.com/office/drawing/2014/main" id="{AE3358E8-FEB4-4E5C-903A-92C75E6BDD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6950" y="-8467"/>
            <a:ext cx="3575050" cy="6866467"/>
            <a:chOff x="7425267" y="-8467"/>
            <a:chExt cx="4766733" cy="6866467"/>
          </a:xfrm>
        </p:grpSpPr>
        <p:cxnSp>
          <p:nvCxnSpPr>
            <p:cNvPr id="13" name="Straight Connector 12">
              <a:extLst>
                <a:ext uri="{FF2B5EF4-FFF2-40B4-BE49-F238E27FC236}">
                  <a16:creationId xmlns:a16="http://schemas.microsoft.com/office/drawing/2014/main" id="{65FE9BA5-5847-4FF3-960A-4E3AC28E375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76D98C19-CACB-4DEB-9AA7-5E1D776DBCE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8EA0C28F-AA7D-46C7-8D8A-CE97E7EB07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50B7A449-3821-4275-97E9-6B1FF91DE1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D15285ED-C1E9-4539-9551-2D9D3B897D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A57A772B-029C-402F-8961-04AD1B6112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43A98072-A351-47FB-8807-1EEDBF77E3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3BC2C561-1ADE-495B-A04A-92DE414F5D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FE633B79-4994-47EC-9479-56BA3E3A58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D6188152-70CA-4742-AA0D-863A7FDB47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3289" y="0"/>
            <a:ext cx="4660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ymbol zastępczy zawartości 2">
            <a:extLst>
              <a:ext uri="{FF2B5EF4-FFF2-40B4-BE49-F238E27FC236}">
                <a16:creationId xmlns:a16="http://schemas.microsoft.com/office/drawing/2014/main" id="{8D5458FF-B146-4152-B8F0-BF04196C6304}"/>
              </a:ext>
            </a:extLst>
          </p:cNvPr>
          <p:cNvGraphicFramePr>
            <a:graphicFrameLocks noGrp="1"/>
          </p:cNvGraphicFramePr>
          <p:nvPr>
            <p:ph idx="1"/>
            <p:extLst>
              <p:ext uri="{D42A27DB-BD31-4B8C-83A1-F6EECF244321}">
                <p14:modId xmlns:p14="http://schemas.microsoft.com/office/powerpoint/2010/main" val="3779978753"/>
              </p:ext>
            </p:extLst>
          </p:nvPr>
        </p:nvGraphicFramePr>
        <p:xfrm>
          <a:off x="3657635" y="944563"/>
          <a:ext cx="4992577" cy="4921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p:cNvSpPr>
            <a:spLocks noGrp="1"/>
          </p:cNvSpPr>
          <p:nvPr>
            <p:ph type="title"/>
          </p:nvPr>
        </p:nvSpPr>
        <p:spPr>
          <a:xfrm>
            <a:off x="508000" y="609599"/>
            <a:ext cx="2882531" cy="5545667"/>
          </a:xfrm>
        </p:spPr>
        <p:txBody>
          <a:bodyPr anchor="ctr">
            <a:normAutofit/>
          </a:bodyPr>
          <a:lstStyle/>
          <a:p>
            <a:r>
              <a:rPr lang="pl-PL">
                <a:solidFill>
                  <a:schemeClr val="tx1">
                    <a:lumMod val="85000"/>
                    <a:lumOff val="15000"/>
                  </a:schemeClr>
                </a:solidFill>
              </a:rPr>
              <a:t>Podstawowe pojęcie procesu karnego</a:t>
            </a:r>
          </a:p>
        </p:txBody>
      </p:sp>
      <p:sp>
        <p:nvSpPr>
          <p:cNvPr id="3" name="Symbol zastępczy zawartości 2"/>
          <p:cNvSpPr>
            <a:spLocks noGrp="1"/>
          </p:cNvSpPr>
          <p:nvPr>
            <p:ph idx="1"/>
          </p:nvPr>
        </p:nvSpPr>
        <p:spPr>
          <a:xfrm>
            <a:off x="4587063" y="609600"/>
            <a:ext cx="4133472" cy="5545667"/>
          </a:xfrm>
        </p:spPr>
        <p:txBody>
          <a:bodyPr anchor="ctr">
            <a:normAutofit/>
          </a:bodyPr>
          <a:lstStyle/>
          <a:p>
            <a:pPr lvl="0"/>
            <a:r>
              <a:rPr lang="pl-PL">
                <a:solidFill>
                  <a:srgbClr val="FFFFFF"/>
                </a:solidFill>
              </a:rPr>
              <a:t>postępowanie karne – pojęcie wieloznaczne – może być równoważne procesowi karnemu; samo </a:t>
            </a:r>
            <a:r>
              <a:rPr lang="pl-PL" i="1">
                <a:solidFill>
                  <a:srgbClr val="FFFFFF"/>
                </a:solidFill>
              </a:rPr>
              <a:t>postępowanie </a:t>
            </a:r>
            <a:r>
              <a:rPr lang="pl-PL">
                <a:solidFill>
                  <a:srgbClr val="FFFFFF"/>
                </a:solidFill>
              </a:rPr>
              <a:t>może też określać poszczególne etapy całego postępowania (np. postępowanie przygotowawcze) lub postępowania szczególne (np. nakazowe)</a:t>
            </a:r>
          </a:p>
          <a:p>
            <a:pPr lvl="0"/>
            <a:endParaRPr lang="pl-PL">
              <a:solidFill>
                <a:srgbClr val="FFFFFF"/>
              </a:solidFill>
            </a:endParaRPr>
          </a:p>
          <a:p>
            <a:pPr lvl="0"/>
            <a:r>
              <a:rPr lang="pl-PL">
                <a:solidFill>
                  <a:srgbClr val="FFFFFF"/>
                </a:solidFill>
              </a:rPr>
              <a:t>również kodeks używa tego pojęcia w różnych znaczeniach – zob. art. 2, art. 160, art. 297 k.p.k.</a:t>
            </a:r>
          </a:p>
          <a:p>
            <a:endParaRPr lang="pl-PL">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pPr lvl="0"/>
            <a:r>
              <a:rPr lang="pl-PL" sz="3300"/>
              <a:t>Podstawowe pojęcia procesu karnego</a:t>
            </a:r>
            <a:br>
              <a:rPr lang="pl-PL" sz="3300"/>
            </a:br>
            <a:endParaRPr lang="pl-PL" sz="3300"/>
          </a:p>
        </p:txBody>
      </p:sp>
      <p:sp>
        <p:nvSpPr>
          <p:cNvPr id="3" name="Symbol zastępczy zawartości 2"/>
          <p:cNvSpPr>
            <a:spLocks noGrp="1"/>
          </p:cNvSpPr>
          <p:nvPr>
            <p:ph idx="1"/>
          </p:nvPr>
        </p:nvSpPr>
        <p:spPr>
          <a:xfrm>
            <a:off x="3490721" y="816638"/>
            <a:ext cx="3464779" cy="5224724"/>
          </a:xfrm>
        </p:spPr>
        <p:txBody>
          <a:bodyPr anchor="ctr">
            <a:normAutofit/>
          </a:bodyPr>
          <a:lstStyle/>
          <a:p>
            <a:pPr lvl="0"/>
            <a:r>
              <a:rPr lang="pl-PL"/>
              <a:t>postępowanie karne można także rozumieć jako postępowanie zasadnicze, zwyczajne (dotyczące głównego przedmiotu procesu) w odróżnieniu od postępowań dodatkowych, wśród których wyróżniamy:</a:t>
            </a:r>
          </a:p>
          <a:p>
            <a:pPr lvl="1"/>
            <a:r>
              <a:rPr lang="pl-PL">
                <a:latin typeface="Arabic Typesetting" pitchFamily="66" charset="-78"/>
                <a:cs typeface="Arabic Typesetting" pitchFamily="66" charset="-78"/>
              </a:rPr>
              <a:t>incydentalne (dot. kwestii wpadkowych) – np. kwestia tymczasowego aresztowania</a:t>
            </a:r>
          </a:p>
          <a:p>
            <a:pPr lvl="1"/>
            <a:r>
              <a:rPr lang="pl-PL">
                <a:latin typeface="Arabic Typesetting" pitchFamily="66" charset="-78"/>
                <a:cs typeface="Arabic Typesetting" pitchFamily="66" charset="-78"/>
              </a:rPr>
              <a:t>pomocnicze (usuwają szczególne trudności) – np. pomoc prawna, postępowanie renowacyjne</a:t>
            </a:r>
          </a:p>
          <a:p>
            <a:pPr lvl="1"/>
            <a:r>
              <a:rPr lang="pl-PL">
                <a:latin typeface="Arabic Typesetting" pitchFamily="66" charset="-78"/>
                <a:cs typeface="Arabic Typesetting" pitchFamily="66" charset="-78"/>
              </a:rPr>
              <a:t>następcze (toczą się po uprawomocnieniu wyroku) – np. o ułaskawienie</a:t>
            </a:r>
          </a:p>
          <a:p>
            <a:pPr lvl="1"/>
            <a:r>
              <a:rPr lang="pl-PL">
                <a:latin typeface="Arabic Typesetting" pitchFamily="66" charset="-78"/>
                <a:cs typeface="Arabic Typesetting" pitchFamily="66" charset="-78"/>
              </a:rPr>
              <a:t>uzupełniające prowadzone na podstawie art. 420 k.p.k.</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B010893-E546-478B-ABD9-FC2A299C857F}"/>
              </a:ext>
            </a:extLst>
          </p:cNvPr>
          <p:cNvSpPr>
            <a:spLocks noGrp="1"/>
          </p:cNvSpPr>
          <p:nvPr>
            <p:ph idx="1"/>
          </p:nvPr>
        </p:nvSpPr>
        <p:spPr>
          <a:xfrm>
            <a:off x="609598" y="764704"/>
            <a:ext cx="7130753" cy="5276659"/>
          </a:xfrm>
        </p:spPr>
        <p:txBody>
          <a:bodyPr/>
          <a:lstStyle/>
          <a:p>
            <a:pPr marL="0" indent="0">
              <a:buNone/>
            </a:pPr>
            <a:r>
              <a:rPr lang="pl-PL" sz="2300" dirty="0"/>
              <a:t>W zależności od rodzaju odpowiedzialności prawnej będącej przedmiotem procesu karnego rozróżnia się:</a:t>
            </a:r>
          </a:p>
          <a:p>
            <a:pPr lvl="0"/>
            <a:r>
              <a:rPr lang="pl-PL" sz="2300" b="1" dirty="0"/>
              <a:t>proces zasadniczy</a:t>
            </a:r>
            <a:r>
              <a:rPr lang="pl-PL" sz="2300" dirty="0"/>
              <a:t>, w którym rozpatruje się główną kwestię odpowiedzialności, czyli odpowiedzialność karną,</a:t>
            </a:r>
          </a:p>
          <a:p>
            <a:pPr lvl="0"/>
            <a:r>
              <a:rPr lang="pl-PL" sz="2300" b="1" dirty="0"/>
              <a:t>akcję cywilną</a:t>
            </a:r>
            <a:r>
              <a:rPr lang="pl-PL" sz="2300" dirty="0"/>
              <a:t> w procesie karnym, czyli postępowanie zmierzające do załatwienia kwestii odpowiedzialności cywilnej oskarżonego.</a:t>
            </a:r>
          </a:p>
          <a:p>
            <a:pPr marL="0" indent="0">
              <a:buNone/>
            </a:pPr>
            <a:endParaRPr lang="pl-PL" dirty="0"/>
          </a:p>
        </p:txBody>
      </p:sp>
      <p:graphicFrame>
        <p:nvGraphicFramePr>
          <p:cNvPr id="4" name="Tabela 3">
            <a:extLst>
              <a:ext uri="{FF2B5EF4-FFF2-40B4-BE49-F238E27FC236}">
                <a16:creationId xmlns:a16="http://schemas.microsoft.com/office/drawing/2014/main" id="{22285933-6713-4BD4-BEDC-372ADA742B47}"/>
              </a:ext>
            </a:extLst>
          </p:cNvPr>
          <p:cNvGraphicFramePr>
            <a:graphicFrameLocks noGrp="1"/>
          </p:cNvGraphicFramePr>
          <p:nvPr/>
        </p:nvGraphicFramePr>
        <p:xfrm>
          <a:off x="755576" y="4422630"/>
          <a:ext cx="5849620" cy="335280"/>
        </p:xfrm>
        <a:graphic>
          <a:graphicData uri="http://schemas.openxmlformats.org/drawingml/2006/table">
            <a:tbl>
              <a:tblPr firstRow="1" firstCol="1" bandRow="1">
                <a:tableStyleId>{5C22544A-7EE6-4342-B048-85BDC9FD1C3A}</a:tableStyleId>
              </a:tblPr>
              <a:tblGrid>
                <a:gridCol w="5849620">
                  <a:extLst>
                    <a:ext uri="{9D8B030D-6E8A-4147-A177-3AD203B41FA5}">
                      <a16:colId xmlns:a16="http://schemas.microsoft.com/office/drawing/2014/main" val="3023278716"/>
                    </a:ext>
                  </a:extLst>
                </a:gridCol>
              </a:tblGrid>
              <a:tr h="0">
                <a:tc>
                  <a:txBody>
                    <a:bodyPr/>
                    <a:lstStyle/>
                    <a:p>
                      <a:pPr algn="just">
                        <a:lnSpc>
                          <a:spcPct val="150000"/>
                        </a:lnSpc>
                        <a:spcAft>
                          <a:spcPts val="0"/>
                        </a:spcAft>
                      </a:pPr>
                      <a:r>
                        <a:rPr lang="pl-PL" sz="400" dirty="0">
                          <a:effectLst/>
                        </a:rPr>
                        <a:t> </a:t>
                      </a:r>
                      <a:endParaRPr lang="pl-PL" sz="1100" dirty="0">
                        <a:effectLst/>
                      </a:endParaRPr>
                    </a:p>
                    <a:p>
                      <a:pPr algn="ctr">
                        <a:spcAft>
                          <a:spcPts val="0"/>
                        </a:spcAft>
                      </a:pPr>
                      <a:r>
                        <a:rPr lang="pl-PL" sz="1200" dirty="0">
                          <a:effectLst/>
                        </a:rPr>
                        <a:t>W procesie karnym występują następujące formy akcji cywilnej:</a:t>
                      </a:r>
                      <a:endParaRPr lang="pl-PL" sz="1100" dirty="0">
                        <a:effectLst/>
                      </a:endParaRPr>
                    </a:p>
                    <a:p>
                      <a:pPr algn="ctr">
                        <a:spcAft>
                          <a:spcPts val="0"/>
                        </a:spcAft>
                      </a:pPr>
                      <a:r>
                        <a:rPr lang="pl-PL" sz="400" dirty="0">
                          <a:effectLst/>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0209536"/>
                  </a:ext>
                </a:extLst>
              </a:tr>
            </a:tbl>
          </a:graphicData>
        </a:graphic>
      </p:graphicFrame>
      <p:graphicFrame>
        <p:nvGraphicFramePr>
          <p:cNvPr id="5" name="Tabela 4">
            <a:extLst>
              <a:ext uri="{FF2B5EF4-FFF2-40B4-BE49-F238E27FC236}">
                <a16:creationId xmlns:a16="http://schemas.microsoft.com/office/drawing/2014/main" id="{E8D347EC-D4D6-4284-829E-2CB6FF143FDD}"/>
              </a:ext>
            </a:extLst>
          </p:cNvPr>
          <p:cNvGraphicFramePr>
            <a:graphicFrameLocks noGrp="1"/>
          </p:cNvGraphicFramePr>
          <p:nvPr/>
        </p:nvGraphicFramePr>
        <p:xfrm>
          <a:off x="1619672" y="4925787"/>
          <a:ext cx="3600450" cy="1097280"/>
        </p:xfrm>
        <a:graphic>
          <a:graphicData uri="http://schemas.openxmlformats.org/drawingml/2006/table">
            <a:tbl>
              <a:tblPr firstRow="1" firstCol="1" bandRow="1">
                <a:tableStyleId>{5C22544A-7EE6-4342-B048-85BDC9FD1C3A}</a:tableStyleId>
              </a:tblPr>
              <a:tblGrid>
                <a:gridCol w="3600450">
                  <a:extLst>
                    <a:ext uri="{9D8B030D-6E8A-4147-A177-3AD203B41FA5}">
                      <a16:colId xmlns:a16="http://schemas.microsoft.com/office/drawing/2014/main" val="97096349"/>
                    </a:ext>
                  </a:extLst>
                </a:gridCol>
              </a:tblGrid>
              <a:tr h="716280">
                <a:tc>
                  <a:txBody>
                    <a:bodyPr/>
                    <a:lstStyle/>
                    <a:p>
                      <a:pPr algn="just">
                        <a:spcAft>
                          <a:spcPts val="0"/>
                        </a:spcAft>
                      </a:pPr>
                      <a:r>
                        <a:rPr lang="pl-PL" sz="1200" dirty="0">
                          <a:effectLst/>
                        </a:rPr>
                        <a:t>1.	obowiązek naprawienia wyrządzonej szkody, </a:t>
                      </a:r>
                      <a:endParaRPr lang="pl-PL" sz="1100" dirty="0">
                        <a:effectLst/>
                      </a:endParaRPr>
                    </a:p>
                    <a:p>
                      <a:pPr algn="just">
                        <a:spcAft>
                          <a:spcPts val="0"/>
                        </a:spcAft>
                      </a:pPr>
                      <a:r>
                        <a:rPr lang="pl-PL" sz="1200" dirty="0">
                          <a:effectLst/>
                        </a:rPr>
                        <a:t>2.	odszkodowanie lub zadośćuczynienie z urzędu, </a:t>
                      </a:r>
                      <a:endParaRPr lang="pl-PL" sz="1100" dirty="0">
                        <a:effectLst/>
                      </a:endParaRPr>
                    </a:p>
                    <a:p>
                      <a:pPr algn="just">
                        <a:spcAft>
                          <a:spcPts val="0"/>
                        </a:spcAft>
                      </a:pPr>
                      <a:r>
                        <a:rPr lang="pl-PL" sz="1200" dirty="0">
                          <a:effectLst/>
                        </a:rPr>
                        <a:t>3.	nawiązka, </a:t>
                      </a:r>
                      <a:endParaRPr lang="pl-PL" sz="1100" dirty="0">
                        <a:effectLst/>
                      </a:endParaRPr>
                    </a:p>
                    <a:p>
                      <a:pPr algn="just">
                        <a:spcAft>
                          <a:spcPts val="0"/>
                        </a:spcAft>
                      </a:pPr>
                      <a:r>
                        <a:rPr lang="pl-PL" sz="1200" dirty="0">
                          <a:effectLst/>
                        </a:rPr>
                        <a:t>4.	świadczenie pieniężne.</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483975"/>
                  </a:ext>
                </a:extLst>
              </a:tr>
            </a:tbl>
          </a:graphicData>
        </a:graphic>
      </p:graphicFrame>
      <p:sp>
        <p:nvSpPr>
          <p:cNvPr id="6" name="Rectangle 1">
            <a:extLst>
              <a:ext uri="{FF2B5EF4-FFF2-40B4-BE49-F238E27FC236}">
                <a16:creationId xmlns:a16="http://schemas.microsoft.com/office/drawing/2014/main" id="{0AC4FB3D-E1AA-4B17-9C88-89F6CDFCB184}"/>
              </a:ext>
            </a:extLst>
          </p:cNvPr>
          <p:cNvSpPr>
            <a:spLocks noChangeArrowheads="1"/>
          </p:cNvSpPr>
          <p:nvPr/>
        </p:nvSpPr>
        <p:spPr bwMode="auto">
          <a:xfrm>
            <a:off x="1618879" y="492562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Tree>
    <p:extLst>
      <p:ext uri="{BB962C8B-B14F-4D97-AF65-F5344CB8AC3E}">
        <p14:creationId xmlns:p14="http://schemas.microsoft.com/office/powerpoint/2010/main" val="254843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pPr lvl="0"/>
            <a:r>
              <a:rPr lang="pl-PL" sz="3300"/>
              <a:t>Podstawowe pojęcia procesu karnego</a:t>
            </a:r>
            <a:br>
              <a:rPr lang="pl-PL" sz="3300"/>
            </a:br>
            <a:endParaRPr lang="pl-PL" sz="3300"/>
          </a:p>
        </p:txBody>
      </p:sp>
      <p:sp>
        <p:nvSpPr>
          <p:cNvPr id="3" name="Symbol zastępczy zawartości 2"/>
          <p:cNvSpPr>
            <a:spLocks noGrp="1"/>
          </p:cNvSpPr>
          <p:nvPr>
            <p:ph idx="1"/>
          </p:nvPr>
        </p:nvSpPr>
        <p:spPr>
          <a:xfrm>
            <a:off x="3490721" y="816638"/>
            <a:ext cx="3464779" cy="5224724"/>
          </a:xfrm>
        </p:spPr>
        <p:txBody>
          <a:bodyPr anchor="ctr">
            <a:normAutofit/>
          </a:bodyPr>
          <a:lstStyle/>
          <a:p>
            <a:pPr lvl="1">
              <a:buFont typeface="Arial" pitchFamily="34" charset="0"/>
              <a:buChar char="•"/>
            </a:pPr>
            <a:r>
              <a:rPr lang="pl-PL" dirty="0"/>
              <a:t>procedura karna – potocznie traktowana jako synonim prawa karnego procesowego – to błąd!</a:t>
            </a:r>
          </a:p>
          <a:p>
            <a:pPr lvl="1">
              <a:buFont typeface="Arial" pitchFamily="34" charset="0"/>
              <a:buChar char="•"/>
            </a:pPr>
            <a:r>
              <a:rPr lang="pl-PL" dirty="0"/>
              <a:t>procedura to pierwotny przedmiot regulacji prawa karnego procesowego (przedmiotem wtórnym jest proces karny)</a:t>
            </a:r>
          </a:p>
          <a:p>
            <a:pPr lvl="1">
              <a:buFont typeface="Arial" pitchFamily="34" charset="0"/>
              <a:buChar char="•"/>
            </a:pPr>
            <a:r>
              <a:rPr lang="pl-PL" dirty="0"/>
              <a:t>procedura karna wyznacza wzorzec postępowania przed sądami karnymi; obejmuje nie tylko normy k.p.k., ale również zwyczaje i orzecznictwo sądowe</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ytuł 1"/>
          <p:cNvSpPr>
            <a:spLocks noGrp="1"/>
          </p:cNvSpPr>
          <p:nvPr>
            <p:ph type="title"/>
          </p:nvPr>
        </p:nvSpPr>
        <p:spPr>
          <a:xfrm>
            <a:off x="482600" y="816638"/>
            <a:ext cx="2525519" cy="5224724"/>
          </a:xfrm>
        </p:spPr>
        <p:txBody>
          <a:bodyPr anchor="ctr">
            <a:normAutofit/>
          </a:bodyPr>
          <a:lstStyle/>
          <a:p>
            <a:r>
              <a:rPr lang="pl-PL"/>
              <a:t>CELE PROCESU KARNEGO - ART. 2 § 1 KPK</a:t>
            </a:r>
            <a:endParaRPr lang="pl-PL" dirty="0"/>
          </a:p>
        </p:txBody>
      </p:sp>
      <p:sp>
        <p:nvSpPr>
          <p:cNvPr id="3" name="Symbol zastępczy zawartości 2"/>
          <p:cNvSpPr>
            <a:spLocks noGrp="1"/>
          </p:cNvSpPr>
          <p:nvPr>
            <p:ph idx="1"/>
          </p:nvPr>
        </p:nvSpPr>
        <p:spPr>
          <a:xfrm>
            <a:off x="3490721" y="816638"/>
            <a:ext cx="3464779" cy="5224724"/>
          </a:xfrm>
        </p:spPr>
        <p:txBody>
          <a:bodyPr anchor="ctr">
            <a:normAutofit/>
          </a:bodyPr>
          <a:lstStyle/>
          <a:p>
            <a:pPr>
              <a:lnSpc>
                <a:spcPct val="90000"/>
              </a:lnSpc>
            </a:pPr>
            <a:r>
              <a:rPr lang="pl-PL" sz="1400"/>
              <a:t>§ 1. Przepisy niniejszego kodeksu mają na celu takie ukształtowanie postępowania karnego, aby: </a:t>
            </a:r>
          </a:p>
          <a:p>
            <a:pPr>
              <a:lnSpc>
                <a:spcPct val="90000"/>
              </a:lnSpc>
            </a:pPr>
            <a:r>
              <a:rPr lang="pl-PL" sz="1400"/>
              <a:t>1) sprawca przestępstwa został wykryty i pociągnięty do odpowiedzialności karnej, a osoba niewinna nie poniosła tej odpowiedzialności,</a:t>
            </a:r>
          </a:p>
          <a:p>
            <a:pPr>
              <a:lnSpc>
                <a:spcPct val="90000"/>
              </a:lnSpc>
            </a:pPr>
            <a:r>
              <a:rPr lang="pl-PL" sz="140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pPr>
              <a:lnSpc>
                <a:spcPct val="90000"/>
              </a:lnSpc>
            </a:pPr>
            <a:r>
              <a:rPr lang="pl-PL" sz="1400"/>
              <a:t>3) zostały uwzględnione prawnie chronione interesy pokrzywdzonego przy jednoczesnym poszanowaniu jego godności, </a:t>
            </a:r>
          </a:p>
          <a:p>
            <a:pPr>
              <a:lnSpc>
                <a:spcPct val="90000"/>
              </a:lnSpc>
            </a:pPr>
            <a:r>
              <a:rPr lang="pl-PL" sz="1400"/>
              <a:t>4) rozstrzygnięcie sprawy nastąpiło w rozsądnym terminie.</a:t>
            </a:r>
          </a:p>
        </p:txBody>
      </p:sp>
    </p:spTree>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otalTime>0</TotalTime>
  <Words>2483</Words>
  <Application>Microsoft Office PowerPoint</Application>
  <PresentationFormat>Pokaz na ekranie (4:3)</PresentationFormat>
  <Paragraphs>187</Paragraphs>
  <Slides>35</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35</vt:i4>
      </vt:variant>
    </vt:vector>
  </HeadingPairs>
  <TitlesOfParts>
    <vt:vector size="43" baseType="lpstr">
      <vt:lpstr>Arabic Typesetting</vt:lpstr>
      <vt:lpstr>Arial</vt:lpstr>
      <vt:lpstr>Arial Narrow</vt:lpstr>
      <vt:lpstr>Baskerville Old Face</vt:lpstr>
      <vt:lpstr>Calibri</vt:lpstr>
      <vt:lpstr>Trebuchet MS</vt:lpstr>
      <vt:lpstr>Wingdings 3</vt:lpstr>
      <vt:lpstr>Faseta</vt:lpstr>
      <vt:lpstr>Podstawy procesu karnego</vt:lpstr>
      <vt:lpstr>PROCES KARNY</vt:lpstr>
      <vt:lpstr>PRZEDMIOT PROCESU KARNEGO</vt:lpstr>
      <vt:lpstr>Odpowiedzialność karna opiera się na dwóch podstawach:  faktycznej i normatywnej</vt:lpstr>
      <vt:lpstr>Podstawowe pojęcie procesu karnego</vt:lpstr>
      <vt:lpstr>Podstawowe pojęcia procesu karnego </vt:lpstr>
      <vt:lpstr>Prezentacja programu PowerPoint</vt:lpstr>
      <vt:lpstr>Podstawowe pojęcia procesu karnego </vt:lpstr>
      <vt:lpstr>CELE PROCESU KARNEGO - ART. 2 § 1 KPK</vt:lpstr>
      <vt:lpstr>CELE PROCESU KARNEGO - ART. 2 § 1 KPK</vt:lpstr>
      <vt:lpstr>DOKTRYNALNE CELE PROCESU KARNEGO - S. WALTOŚ</vt:lpstr>
      <vt:lpstr>CELE PROCESU KARNEGO</vt:lpstr>
      <vt:lpstr>FUNKCJE PROCESU KARNEGO</vt:lpstr>
      <vt:lpstr>Odmiany procesu karnego </vt:lpstr>
      <vt:lpstr>Postępowanie zwyczajne i postępowania szczególne   TRYBY PROCESU KARNEGO </vt:lpstr>
      <vt:lpstr>Postępowanie zwyczajne i postępowania szczególne </vt:lpstr>
      <vt:lpstr>STADIA PROCESU</vt:lpstr>
      <vt:lpstr>POSTĘPOWANIE PRZYGOTOWAWCZE</vt:lpstr>
      <vt:lpstr>POSTĘPOWANIE PRZYGOTOWAWCZE</vt:lpstr>
      <vt:lpstr>POSTĘPOWANIE JURYSDYKCYJNE</vt:lpstr>
      <vt:lpstr>PROCES INKWIZYCYJNY</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Przestępstwa ścigane z oskarżenia prywatnego</vt:lpstr>
      <vt:lpstr>SĄDY W POLSCE</vt:lpstr>
      <vt:lpstr>KONSTYTUCJA RP</vt:lpstr>
      <vt:lpstr>KONSTYTUCJA RP</vt:lpstr>
      <vt:lpstr>PROKURATURY W POLSCE</vt:lpstr>
      <vt:lpstr>PROKURATURY W POLSCE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dc:title>
  <dc:creator>Monika</dc:creator>
  <cp:lastModifiedBy>Monika</cp:lastModifiedBy>
  <cp:revision>1</cp:revision>
  <dcterms:created xsi:type="dcterms:W3CDTF">2020-03-17T11:42:40Z</dcterms:created>
  <dcterms:modified xsi:type="dcterms:W3CDTF">2020-03-17T11:42:49Z</dcterms:modified>
</cp:coreProperties>
</file>