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6" r:id="rId3"/>
    <p:sldId id="267" r:id="rId4"/>
    <p:sldId id="268" r:id="rId5"/>
    <p:sldId id="271" r:id="rId6"/>
    <p:sldId id="272" r:id="rId7"/>
    <p:sldId id="278" r:id="rId8"/>
    <p:sldId id="270" r:id="rId9"/>
    <p:sldId id="274" r:id="rId10"/>
    <p:sldId id="275" r:id="rId11"/>
    <p:sldId id="279" r:id="rId12"/>
    <p:sldId id="280" r:id="rId13"/>
    <p:sldId id="281" r:id="rId14"/>
    <p:sldId id="282" r:id="rId15"/>
    <p:sldId id="283" r:id="rId16"/>
    <p:sldId id="284" r:id="rId17"/>
    <p:sldId id="285" r:id="rId18"/>
    <p:sldId id="286" r:id="rId19"/>
    <p:sldId id="287" r:id="rId20"/>
    <p:sldId id="288" r:id="rId21"/>
    <p:sldId id="293" r:id="rId22"/>
    <p:sldId id="294" r:id="rId23"/>
    <p:sldId id="290" r:id="rId24"/>
    <p:sldId id="295" r:id="rId25"/>
    <p:sldId id="292" r:id="rId26"/>
    <p:sldId id="296" r:id="rId27"/>
    <p:sldId id="297" r:id="rId28"/>
    <p:sldId id="299" r:id="rId29"/>
    <p:sldId id="356" r:id="rId30"/>
    <p:sldId id="357" r:id="rId31"/>
    <p:sldId id="300" r:id="rId32"/>
    <p:sldId id="353" r:id="rId33"/>
    <p:sldId id="354" r:id="rId34"/>
    <p:sldId id="355" r:id="rId35"/>
    <p:sldId id="298" r:id="rId36"/>
    <p:sldId id="318" r:id="rId37"/>
    <p:sldId id="319" r:id="rId38"/>
    <p:sldId id="320" r:id="rId39"/>
    <p:sldId id="321" r:id="rId40"/>
    <p:sldId id="322" r:id="rId41"/>
    <p:sldId id="323" r:id="rId42"/>
    <p:sldId id="328" r:id="rId43"/>
    <p:sldId id="329" r:id="rId44"/>
    <p:sldId id="340" r:id="rId45"/>
    <p:sldId id="341" r:id="rId46"/>
    <p:sldId id="342" r:id="rId47"/>
    <p:sldId id="343" r:id="rId48"/>
    <p:sldId id="344" r:id="rId49"/>
    <p:sldId id="345" r:id="rId50"/>
    <p:sldId id="346" r:id="rId51"/>
    <p:sldId id="347" r:id="rId52"/>
    <p:sldId id="348" r:id="rId53"/>
    <p:sldId id="349" r:id="rId54"/>
    <p:sldId id="350" r:id="rId55"/>
    <p:sldId id="351" r:id="rId56"/>
    <p:sldId id="352" r:id="rId57"/>
    <p:sldId id="330" r:id="rId58"/>
    <p:sldId id="358" r:id="rId59"/>
    <p:sldId id="361" r:id="rId60"/>
    <p:sldId id="362" r:id="rId61"/>
    <p:sldId id="363" r:id="rId62"/>
    <p:sldId id="364" r:id="rId63"/>
    <p:sldId id="365" r:id="rId64"/>
    <p:sldId id="366" r:id="rId65"/>
    <p:sldId id="331" r:id="rId66"/>
    <p:sldId id="332" r:id="rId67"/>
    <p:sldId id="333" r:id="rId68"/>
    <p:sldId id="334" r:id="rId69"/>
    <p:sldId id="335" r:id="rId70"/>
    <p:sldId id="336" r:id="rId71"/>
    <p:sldId id="337" r:id="rId72"/>
    <p:sldId id="338" r:id="rId73"/>
    <p:sldId id="269" r:id="rId74"/>
    <p:sldId id="339" r:id="rId75"/>
    <p:sldId id="371" r:id="rId76"/>
    <p:sldId id="367" r:id="rId77"/>
    <p:sldId id="368" r:id="rId78"/>
    <p:sldId id="370" r:id="rId79"/>
    <p:sldId id="369" r:id="rId80"/>
    <p:sldId id="327" r:id="rId81"/>
    <p:sldId id="374" r:id="rId82"/>
    <p:sldId id="373" r:id="rId83"/>
    <p:sldId id="375" r:id="rId84"/>
    <p:sldId id="376" r:id="rId85"/>
    <p:sldId id="377" r:id="rId86"/>
    <p:sldId id="379" r:id="rId87"/>
    <p:sldId id="380" r:id="rId88"/>
    <p:sldId id="381" r:id="rId89"/>
    <p:sldId id="382" r:id="rId90"/>
    <p:sldId id="378" r:id="rId91"/>
    <p:sldId id="395" r:id="rId92"/>
    <p:sldId id="396" r:id="rId93"/>
    <p:sldId id="397" r:id="rId94"/>
    <p:sldId id="383" r:id="rId95"/>
    <p:sldId id="384" r:id="rId96"/>
    <p:sldId id="385" r:id="rId97"/>
    <p:sldId id="386" r:id="rId98"/>
    <p:sldId id="387" r:id="rId99"/>
    <p:sldId id="388" r:id="rId100"/>
    <p:sldId id="389" r:id="rId101"/>
    <p:sldId id="390" r:id="rId102"/>
    <p:sldId id="391" r:id="rId103"/>
    <p:sldId id="393" r:id="rId104"/>
    <p:sldId id="394" r:id="rId10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63" d="100"/>
          <a:sy n="63" d="100"/>
        </p:scale>
        <p:origin x="84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diagrams/_rels/data1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34.svg"/></Relationships>
</file>

<file path=ppt/diagrams/_rels/data13.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13.png"/><Relationship Id="rId7" Type="http://schemas.openxmlformats.org/officeDocument/2006/relationships/image" Target="../media/image1.png"/><Relationship Id="rId2" Type="http://schemas.openxmlformats.org/officeDocument/2006/relationships/image" Target="../media/image38.svg"/><Relationship Id="rId1" Type="http://schemas.openxmlformats.org/officeDocument/2006/relationships/image" Target="../media/image37.png"/><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14.svg"/></Relationships>
</file>

<file path=ppt/diagrams/_rels/data1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svg"/><Relationship Id="rId1" Type="http://schemas.openxmlformats.org/officeDocument/2006/relationships/image" Target="../media/image40.png"/><Relationship Id="rId4" Type="http://schemas.openxmlformats.org/officeDocument/2006/relationships/image" Target="../media/image43.svg"/></Relationships>
</file>

<file path=ppt/diagrams/_rels/data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ata5.xml.rels><?xml version="1.0" encoding="UTF-8" standalone="yes"?>
<Relationships xmlns="http://schemas.openxmlformats.org/package/2006/relationships"><Relationship Id="rId2" Type="http://schemas.openxmlformats.org/officeDocument/2006/relationships/image" Target="../media/image14.svg"/><Relationship Id="rId1" Type="http://schemas.openxmlformats.org/officeDocument/2006/relationships/image" Target="../media/image13.png"/></Relationships>
</file>

<file path=ppt/diagrams/_rels/data7.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2.svg"/><Relationship Id="rId1" Type="http://schemas.openxmlformats.org/officeDocument/2006/relationships/image" Target="../media/image35.png"/><Relationship Id="rId6" Type="http://schemas.openxmlformats.org/officeDocument/2006/relationships/image" Target="../media/image4.svg"/><Relationship Id="rId5" Type="http://schemas.openxmlformats.org/officeDocument/2006/relationships/image" Target="../media/image6.png"/><Relationship Id="rId4" Type="http://schemas.openxmlformats.org/officeDocument/2006/relationships/image" Target="../media/image34.svg"/></Relationships>
</file>

<file path=ppt/diagrams/_rels/drawing13.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15.png"/><Relationship Id="rId7" Type="http://schemas.openxmlformats.org/officeDocument/2006/relationships/image" Target="../media/image5.png"/><Relationship Id="rId2" Type="http://schemas.openxmlformats.org/officeDocument/2006/relationships/image" Target="../media/image38.svg"/><Relationship Id="rId1" Type="http://schemas.openxmlformats.org/officeDocument/2006/relationships/image" Target="../media/image39.png"/><Relationship Id="rId6" Type="http://schemas.openxmlformats.org/officeDocument/2006/relationships/image" Target="../media/image4.svg"/><Relationship Id="rId5" Type="http://schemas.openxmlformats.org/officeDocument/2006/relationships/image" Target="../media/image6.png"/><Relationship Id="rId4" Type="http://schemas.openxmlformats.org/officeDocument/2006/relationships/image" Target="../media/image14.svg"/></Relationships>
</file>

<file path=ppt/diagrams/_rels/drawing14.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1.svg"/><Relationship Id="rId1" Type="http://schemas.openxmlformats.org/officeDocument/2006/relationships/image" Target="../media/image44.png"/><Relationship Id="rId4" Type="http://schemas.openxmlformats.org/officeDocument/2006/relationships/image" Target="../media/image43.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svg"/><Relationship Id="rId1" Type="http://schemas.openxmlformats.org/officeDocument/2006/relationships/image" Target="../media/image5.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svg"/><Relationship Id="rId1" Type="http://schemas.openxmlformats.org/officeDocument/2006/relationships/image" Target="../media/image11.png"/><Relationship Id="rId4" Type="http://schemas.openxmlformats.org/officeDocument/2006/relationships/image" Target="../media/image10.svg"/></Relationships>
</file>

<file path=ppt/diagrams/_rels/drawing5.xml.rels><?xml version="1.0" encoding="UTF-8" standalone="yes"?>
<Relationships xmlns="http://schemas.openxmlformats.org/package/2006/relationships"><Relationship Id="rId2" Type="http://schemas.openxmlformats.org/officeDocument/2006/relationships/image" Target="../media/image14.svg"/><Relationship Id="rId1" Type="http://schemas.openxmlformats.org/officeDocument/2006/relationships/image" Target="../media/image15.png"/></Relationships>
</file>

<file path=ppt/diagrams/_rels/drawing7.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25.png"/><Relationship Id="rId7" Type="http://schemas.openxmlformats.org/officeDocument/2006/relationships/image" Target="../media/image27.png"/><Relationship Id="rId2" Type="http://schemas.openxmlformats.org/officeDocument/2006/relationships/image" Target="../media/image17.svg"/><Relationship Id="rId1" Type="http://schemas.openxmlformats.org/officeDocument/2006/relationships/image" Target="../media/image24.png"/><Relationship Id="rId6" Type="http://schemas.openxmlformats.org/officeDocument/2006/relationships/image" Target="../media/image21.svg"/><Relationship Id="rId5" Type="http://schemas.openxmlformats.org/officeDocument/2006/relationships/image" Target="../media/image26.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A3A678-0B34-40D6-9FAE-F95742932A7C}"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626CBE6A-3CCC-475F-A9E1-B96EF35BF837}">
      <dgm:prSet/>
      <dgm:spPr/>
      <dgm:t>
        <a:bodyPr/>
        <a:lstStyle/>
        <a:p>
          <a:r>
            <a:rPr lang="pl-PL" b="1"/>
            <a:t>Centralne miejsce sądu w procesie karnym</a:t>
          </a:r>
          <a:r>
            <a:rPr lang="pl-PL"/>
            <a:t>, który m.in. </a:t>
          </a:r>
          <a:r>
            <a:rPr lang="pl-PL" b="1"/>
            <a:t>rozstrzyga o odpowiedzialności karnej oskarżonego </a:t>
          </a:r>
          <a:r>
            <a:rPr lang="pl-PL"/>
            <a:t>oraz dokonuje wielu innych czynności związanych z zagwarantowaniem praw i wolności uczestników postępowania.</a:t>
          </a:r>
          <a:endParaRPr lang="en-US"/>
        </a:p>
      </dgm:t>
    </dgm:pt>
    <dgm:pt modelId="{B5E8B433-ADD4-4BF1-AB52-A2513FD8C183}" type="parTrans" cxnId="{2F0E58D8-EB86-49DF-8C0B-D8D8A014C497}">
      <dgm:prSet/>
      <dgm:spPr/>
      <dgm:t>
        <a:bodyPr/>
        <a:lstStyle/>
        <a:p>
          <a:endParaRPr lang="en-US"/>
        </a:p>
      </dgm:t>
    </dgm:pt>
    <dgm:pt modelId="{38EFA35C-5D9F-416A-BE17-9F833ADDF52B}" type="sibTrans" cxnId="{2F0E58D8-EB86-49DF-8C0B-D8D8A014C497}">
      <dgm:prSet/>
      <dgm:spPr/>
      <dgm:t>
        <a:bodyPr/>
        <a:lstStyle/>
        <a:p>
          <a:endParaRPr lang="en-US"/>
        </a:p>
      </dgm:t>
    </dgm:pt>
    <dgm:pt modelId="{7B9392D8-21FB-4AAD-904C-D4D6F4A7128A}">
      <dgm:prSet/>
      <dgm:spPr/>
      <dgm:t>
        <a:bodyPr/>
        <a:lstStyle/>
        <a:p>
          <a:r>
            <a:rPr lang="pl-PL" b="1"/>
            <a:t>Prawo do sądu </a:t>
          </a:r>
          <a:r>
            <a:rPr lang="pl-PL"/>
            <a:t>to jedno z podstawowych praw człowieka, które jest zagwarantowane nie tylko na gruncie konstytucyjnym, ale także konwencyjnym (art. 6 EKPCz, art. 14 MPPOiP, art., 45 ust. 1 Konstytucji RP). </a:t>
          </a:r>
          <a:endParaRPr lang="en-US"/>
        </a:p>
      </dgm:t>
    </dgm:pt>
    <dgm:pt modelId="{9AF0AB8B-7F50-4EE8-A8B5-66BBA4AA2264}" type="parTrans" cxnId="{9F572DFC-7742-456B-8BC1-04F0768D7A87}">
      <dgm:prSet/>
      <dgm:spPr/>
      <dgm:t>
        <a:bodyPr/>
        <a:lstStyle/>
        <a:p>
          <a:endParaRPr lang="en-US"/>
        </a:p>
      </dgm:t>
    </dgm:pt>
    <dgm:pt modelId="{D09590D1-BEA2-4BC4-997D-5C625A8AEC4E}" type="sibTrans" cxnId="{9F572DFC-7742-456B-8BC1-04F0768D7A87}">
      <dgm:prSet/>
      <dgm:spPr/>
      <dgm:t>
        <a:bodyPr/>
        <a:lstStyle/>
        <a:p>
          <a:endParaRPr lang="en-US"/>
        </a:p>
      </dgm:t>
    </dgm:pt>
    <dgm:pt modelId="{34D1257B-1109-4B50-89AF-D4224FEA7377}" type="pres">
      <dgm:prSet presAssocID="{0BA3A678-0B34-40D6-9FAE-F95742932A7C}" presName="hierChild1" presStyleCnt="0">
        <dgm:presLayoutVars>
          <dgm:chPref val="1"/>
          <dgm:dir/>
          <dgm:animOne val="branch"/>
          <dgm:animLvl val="lvl"/>
          <dgm:resizeHandles/>
        </dgm:presLayoutVars>
      </dgm:prSet>
      <dgm:spPr/>
    </dgm:pt>
    <dgm:pt modelId="{A5D4300B-7028-484A-B327-269AE56E38AE}" type="pres">
      <dgm:prSet presAssocID="{626CBE6A-3CCC-475F-A9E1-B96EF35BF837}" presName="hierRoot1" presStyleCnt="0"/>
      <dgm:spPr/>
    </dgm:pt>
    <dgm:pt modelId="{C30D4660-E8AD-4FBB-ABBF-F0EECF6CC19A}" type="pres">
      <dgm:prSet presAssocID="{626CBE6A-3CCC-475F-A9E1-B96EF35BF837}" presName="composite" presStyleCnt="0"/>
      <dgm:spPr/>
    </dgm:pt>
    <dgm:pt modelId="{56242E05-B6B0-4BC6-8521-0119354C7F75}" type="pres">
      <dgm:prSet presAssocID="{626CBE6A-3CCC-475F-A9E1-B96EF35BF837}" presName="background" presStyleLbl="node0" presStyleIdx="0" presStyleCnt="2"/>
      <dgm:spPr/>
    </dgm:pt>
    <dgm:pt modelId="{B944C577-0DD6-46E6-AAE1-4DB2DCE0014B}" type="pres">
      <dgm:prSet presAssocID="{626CBE6A-3CCC-475F-A9E1-B96EF35BF837}" presName="text" presStyleLbl="fgAcc0" presStyleIdx="0" presStyleCnt="2">
        <dgm:presLayoutVars>
          <dgm:chPref val="3"/>
        </dgm:presLayoutVars>
      </dgm:prSet>
      <dgm:spPr/>
    </dgm:pt>
    <dgm:pt modelId="{BF5921CD-5D96-4F64-83D3-4EA19BCA0B21}" type="pres">
      <dgm:prSet presAssocID="{626CBE6A-3CCC-475F-A9E1-B96EF35BF837}" presName="hierChild2" presStyleCnt="0"/>
      <dgm:spPr/>
    </dgm:pt>
    <dgm:pt modelId="{D9DA23AB-96D4-42D9-99B1-CE06EC461F74}" type="pres">
      <dgm:prSet presAssocID="{7B9392D8-21FB-4AAD-904C-D4D6F4A7128A}" presName="hierRoot1" presStyleCnt="0"/>
      <dgm:spPr/>
    </dgm:pt>
    <dgm:pt modelId="{2E8330CA-C770-4D0C-8226-98E738DCBB9A}" type="pres">
      <dgm:prSet presAssocID="{7B9392D8-21FB-4AAD-904C-D4D6F4A7128A}" presName="composite" presStyleCnt="0"/>
      <dgm:spPr/>
    </dgm:pt>
    <dgm:pt modelId="{E3F260BB-ED1E-4A7D-9940-5DFDEA6A864F}" type="pres">
      <dgm:prSet presAssocID="{7B9392D8-21FB-4AAD-904C-D4D6F4A7128A}" presName="background" presStyleLbl="node0" presStyleIdx="1" presStyleCnt="2"/>
      <dgm:spPr/>
    </dgm:pt>
    <dgm:pt modelId="{41AE2A1F-2487-4820-A4BB-0F9A210048C4}" type="pres">
      <dgm:prSet presAssocID="{7B9392D8-21FB-4AAD-904C-D4D6F4A7128A}" presName="text" presStyleLbl="fgAcc0" presStyleIdx="1" presStyleCnt="2">
        <dgm:presLayoutVars>
          <dgm:chPref val="3"/>
        </dgm:presLayoutVars>
      </dgm:prSet>
      <dgm:spPr/>
    </dgm:pt>
    <dgm:pt modelId="{227E97F2-0752-4039-A3AD-66ACB499B984}" type="pres">
      <dgm:prSet presAssocID="{7B9392D8-21FB-4AAD-904C-D4D6F4A7128A}" presName="hierChild2" presStyleCnt="0"/>
      <dgm:spPr/>
    </dgm:pt>
  </dgm:ptLst>
  <dgm:cxnLst>
    <dgm:cxn modelId="{BEEEE686-33AB-4755-9B3B-7F14318E32C3}" type="presOf" srcId="{0BA3A678-0B34-40D6-9FAE-F95742932A7C}" destId="{34D1257B-1109-4B50-89AF-D4224FEA7377}" srcOrd="0" destOrd="0" presId="urn:microsoft.com/office/officeart/2005/8/layout/hierarchy1"/>
    <dgm:cxn modelId="{8D2F4CC3-9B0D-4945-880B-6C951C36B0D4}" type="presOf" srcId="{626CBE6A-3CCC-475F-A9E1-B96EF35BF837}" destId="{B944C577-0DD6-46E6-AAE1-4DB2DCE0014B}" srcOrd="0" destOrd="0" presId="urn:microsoft.com/office/officeart/2005/8/layout/hierarchy1"/>
    <dgm:cxn modelId="{2F0E58D8-EB86-49DF-8C0B-D8D8A014C497}" srcId="{0BA3A678-0B34-40D6-9FAE-F95742932A7C}" destId="{626CBE6A-3CCC-475F-A9E1-B96EF35BF837}" srcOrd="0" destOrd="0" parTransId="{B5E8B433-ADD4-4BF1-AB52-A2513FD8C183}" sibTransId="{38EFA35C-5D9F-416A-BE17-9F833ADDF52B}"/>
    <dgm:cxn modelId="{20838BD8-C2B0-4D55-8DA7-3B9E4C5859B1}" type="presOf" srcId="{7B9392D8-21FB-4AAD-904C-D4D6F4A7128A}" destId="{41AE2A1F-2487-4820-A4BB-0F9A210048C4}" srcOrd="0" destOrd="0" presId="urn:microsoft.com/office/officeart/2005/8/layout/hierarchy1"/>
    <dgm:cxn modelId="{9F572DFC-7742-456B-8BC1-04F0768D7A87}" srcId="{0BA3A678-0B34-40D6-9FAE-F95742932A7C}" destId="{7B9392D8-21FB-4AAD-904C-D4D6F4A7128A}" srcOrd="1" destOrd="0" parTransId="{9AF0AB8B-7F50-4EE8-A8B5-66BBA4AA2264}" sibTransId="{D09590D1-BEA2-4BC4-997D-5C625A8AEC4E}"/>
    <dgm:cxn modelId="{B112502E-AED4-435F-BDB4-6F8860738562}" type="presParOf" srcId="{34D1257B-1109-4B50-89AF-D4224FEA7377}" destId="{A5D4300B-7028-484A-B327-269AE56E38AE}" srcOrd="0" destOrd="0" presId="urn:microsoft.com/office/officeart/2005/8/layout/hierarchy1"/>
    <dgm:cxn modelId="{68A72DAE-256B-4400-856C-6BF087138875}" type="presParOf" srcId="{A5D4300B-7028-484A-B327-269AE56E38AE}" destId="{C30D4660-E8AD-4FBB-ABBF-F0EECF6CC19A}" srcOrd="0" destOrd="0" presId="urn:microsoft.com/office/officeart/2005/8/layout/hierarchy1"/>
    <dgm:cxn modelId="{9FAE2FC2-0D18-4CCA-8E46-7BA1EF0D81D2}" type="presParOf" srcId="{C30D4660-E8AD-4FBB-ABBF-F0EECF6CC19A}" destId="{56242E05-B6B0-4BC6-8521-0119354C7F75}" srcOrd="0" destOrd="0" presId="urn:microsoft.com/office/officeart/2005/8/layout/hierarchy1"/>
    <dgm:cxn modelId="{659A0EB3-48A1-474E-9597-139B1A0CFEE1}" type="presParOf" srcId="{C30D4660-E8AD-4FBB-ABBF-F0EECF6CC19A}" destId="{B944C577-0DD6-46E6-AAE1-4DB2DCE0014B}" srcOrd="1" destOrd="0" presId="urn:microsoft.com/office/officeart/2005/8/layout/hierarchy1"/>
    <dgm:cxn modelId="{C552218A-3C38-48A1-BF5C-FEC5E22EE608}" type="presParOf" srcId="{A5D4300B-7028-484A-B327-269AE56E38AE}" destId="{BF5921CD-5D96-4F64-83D3-4EA19BCA0B21}" srcOrd="1" destOrd="0" presId="urn:microsoft.com/office/officeart/2005/8/layout/hierarchy1"/>
    <dgm:cxn modelId="{474A04B7-12F6-42D6-BC8F-23D3620A74C4}" type="presParOf" srcId="{34D1257B-1109-4B50-89AF-D4224FEA7377}" destId="{D9DA23AB-96D4-42D9-99B1-CE06EC461F74}" srcOrd="1" destOrd="0" presId="urn:microsoft.com/office/officeart/2005/8/layout/hierarchy1"/>
    <dgm:cxn modelId="{FC97EDC3-1396-4484-81EE-2047F4631206}" type="presParOf" srcId="{D9DA23AB-96D4-42D9-99B1-CE06EC461F74}" destId="{2E8330CA-C770-4D0C-8226-98E738DCBB9A}" srcOrd="0" destOrd="0" presId="urn:microsoft.com/office/officeart/2005/8/layout/hierarchy1"/>
    <dgm:cxn modelId="{51CD823D-97BA-4AE4-9FEE-66D8DC93B80B}" type="presParOf" srcId="{2E8330CA-C770-4D0C-8226-98E738DCBB9A}" destId="{E3F260BB-ED1E-4A7D-9940-5DFDEA6A864F}" srcOrd="0" destOrd="0" presId="urn:microsoft.com/office/officeart/2005/8/layout/hierarchy1"/>
    <dgm:cxn modelId="{5EC3CFE5-8270-4986-8B85-6EE5C4716C1B}" type="presParOf" srcId="{2E8330CA-C770-4D0C-8226-98E738DCBB9A}" destId="{41AE2A1F-2487-4820-A4BB-0F9A210048C4}" srcOrd="1" destOrd="0" presId="urn:microsoft.com/office/officeart/2005/8/layout/hierarchy1"/>
    <dgm:cxn modelId="{DECC262F-946B-4599-B7BC-58FAD8B6C5F4}" type="presParOf" srcId="{D9DA23AB-96D4-42D9-99B1-CE06EC461F74}" destId="{227E97F2-0752-4039-A3AD-66ACB499B98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9E3BE058-202E-4ACB-A388-117B0C35BD15}" type="presOf" srcId="{72BA3307-A5ED-4B82-995C-DE77B8F7EBA7}" destId="{5B0F055D-A843-43F5-87A4-F568E5EE1F8A}" srcOrd="0" destOrd="0" presId="urn:microsoft.com/office/officeart/2005/8/layout/hList3"/>
    <dgm:cxn modelId="{6014827C-EA04-4347-8AA0-517A26BB0B10}" type="presOf" srcId="{60A5283A-7CF0-4DAD-8E01-CBE3D1B379CC}" destId="{B5C5E892-AA55-43DA-BAB7-167EAE8D50AA}" srcOrd="0" destOrd="0" presId="urn:microsoft.com/office/officeart/2005/8/layout/hList3"/>
    <dgm:cxn modelId="{774AC97D-694A-4100-A777-7AB4C1B2F66A}" type="presOf" srcId="{30D91371-F6CE-4DCC-9FB4-869E648CDC4B}" destId="{6447A299-B2C1-4D3C-B7D5-36DBBE0A1CB7}"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0C8CA4C8-7F5A-42C9-990A-05B3E1A586BB}" type="presOf" srcId="{55072448-983E-469C-96FB-615F4B5D47D2}" destId="{CBABFFE8-BCEB-4FEC-937A-16282520974A}"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3EACB0E7-046F-40E1-BA93-AF2D1753547D}" type="presOf" srcId="{B1D3ECA0-8207-436E-A147-C5FAA933B4A8}" destId="{1F005497-C478-4B27-8DCB-8CB41AF97BF9}" srcOrd="0" destOrd="0" presId="urn:microsoft.com/office/officeart/2005/8/layout/hList3"/>
    <dgm:cxn modelId="{CC3CC1AF-69D7-4740-8E34-DCF8DF56C0D5}" type="presParOf" srcId="{CBABFFE8-BCEB-4FEC-937A-16282520974A}" destId="{5B0F055D-A843-43F5-87A4-F568E5EE1F8A}" srcOrd="0" destOrd="0" presId="urn:microsoft.com/office/officeart/2005/8/layout/hList3"/>
    <dgm:cxn modelId="{11414DDD-D2AE-434C-8D69-138ED558059B}" type="presParOf" srcId="{CBABFFE8-BCEB-4FEC-937A-16282520974A}" destId="{216F0496-9558-459B-B9C7-29F935E40CC5}" srcOrd="1" destOrd="0" presId="urn:microsoft.com/office/officeart/2005/8/layout/hList3"/>
    <dgm:cxn modelId="{402CE266-5CF0-48F4-A201-0399CEE3F054}" type="presParOf" srcId="{216F0496-9558-459B-B9C7-29F935E40CC5}" destId="{B5C5E892-AA55-43DA-BAB7-167EAE8D50AA}" srcOrd="0" destOrd="0" presId="urn:microsoft.com/office/officeart/2005/8/layout/hList3"/>
    <dgm:cxn modelId="{C93BDE50-51FD-4500-818F-08D59284EB09}" type="presParOf" srcId="{216F0496-9558-459B-B9C7-29F935E40CC5}" destId="{1F005497-C478-4B27-8DCB-8CB41AF97BF9}" srcOrd="1" destOrd="0" presId="urn:microsoft.com/office/officeart/2005/8/layout/hList3"/>
    <dgm:cxn modelId="{50C49CC9-BA5C-4E95-B85C-8A84879B5FF8}" type="presParOf" srcId="{216F0496-9558-459B-B9C7-29F935E40CC5}" destId="{6447A299-B2C1-4D3C-B7D5-36DBBE0A1CB7}" srcOrd="2" destOrd="0" presId="urn:microsoft.com/office/officeart/2005/8/layout/hList3"/>
    <dgm:cxn modelId="{F12FB049-3EFC-480A-9DCC-AA807E53612B}"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A0866BF-9665-4D98-BAB1-61E953D3549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B0AA699-B9E1-4DB7-9CD4-EE6CEB43E243}">
      <dgm:prSet/>
      <dgm:spPr/>
      <dgm:t>
        <a:bodyPr/>
        <a:lstStyle/>
        <a:p>
          <a:r>
            <a:rPr lang="pl-PL" b="1"/>
            <a:t>Wyłączenie</a:t>
          </a:r>
          <a:r>
            <a:rPr lang="pl-PL"/>
            <a:t> oskarżyciela publicznego→ art. 47 i 48 k.p.k.</a:t>
          </a:r>
          <a:endParaRPr lang="en-US"/>
        </a:p>
      </dgm:t>
    </dgm:pt>
    <dgm:pt modelId="{65A078F1-0022-48C8-B175-579A11DC8243}" type="parTrans" cxnId="{C17AD004-BE0A-4AE1-BD62-EE6FD75D1712}">
      <dgm:prSet/>
      <dgm:spPr/>
      <dgm:t>
        <a:bodyPr/>
        <a:lstStyle/>
        <a:p>
          <a:endParaRPr lang="en-US"/>
        </a:p>
      </dgm:t>
    </dgm:pt>
    <dgm:pt modelId="{0160D2A3-1E20-4DF2-8E11-3A862F475135}" type="sibTrans" cxnId="{C17AD004-BE0A-4AE1-BD62-EE6FD75D1712}">
      <dgm:prSet/>
      <dgm:spPr/>
      <dgm:t>
        <a:bodyPr/>
        <a:lstStyle/>
        <a:p>
          <a:endParaRPr lang="en-US"/>
        </a:p>
      </dgm:t>
    </dgm:pt>
    <dgm:pt modelId="{000CC456-0BBB-4534-904F-5FDAC83857EA}">
      <dgm:prSet/>
      <dgm:spPr/>
      <dgm:t>
        <a:bodyPr/>
        <a:lstStyle/>
        <a:p>
          <a:r>
            <a:rPr lang="pl-PL"/>
            <a:t>Odesłanie do przepisów o wyłączeniu sędziego.</a:t>
          </a:r>
          <a:endParaRPr lang="en-US"/>
        </a:p>
      </dgm:t>
    </dgm:pt>
    <dgm:pt modelId="{E246011F-52FC-4097-91B3-070677208284}" type="parTrans" cxnId="{C8C3CF5B-7D7D-46E3-8DDA-A326603CD567}">
      <dgm:prSet/>
      <dgm:spPr/>
      <dgm:t>
        <a:bodyPr/>
        <a:lstStyle/>
        <a:p>
          <a:endParaRPr lang="en-US"/>
        </a:p>
      </dgm:t>
    </dgm:pt>
    <dgm:pt modelId="{EC6F6255-8C15-4AFC-B6E2-44E9EE3FA514}" type="sibTrans" cxnId="{C8C3CF5B-7D7D-46E3-8DDA-A326603CD567}">
      <dgm:prSet/>
      <dgm:spPr/>
      <dgm:t>
        <a:bodyPr/>
        <a:lstStyle/>
        <a:p>
          <a:endParaRPr lang="en-US"/>
        </a:p>
      </dgm:t>
    </dgm:pt>
    <dgm:pt modelId="{A1C422B8-A5E3-4A5E-AC32-5B51B4583C30}">
      <dgm:prSet/>
      <dgm:spPr/>
      <dgm:t>
        <a:bodyPr/>
        <a:lstStyle/>
        <a:p>
          <a:r>
            <a:rPr lang="pl-PL"/>
            <a:t>Zasada </a:t>
          </a:r>
          <a:r>
            <a:rPr lang="pl-PL" b="1"/>
            <a:t>obiektywizmu </a:t>
          </a:r>
          <a:r>
            <a:rPr lang="pl-PL"/>
            <a:t>(art. 4 k.p.k.)</a:t>
          </a:r>
          <a:endParaRPr lang="en-US"/>
        </a:p>
      </dgm:t>
    </dgm:pt>
    <dgm:pt modelId="{7E030D1E-4D5F-48C6-B2A7-A8EE1D23C104}" type="parTrans" cxnId="{40785DAA-C4E6-4F3F-8883-B8E114AF1D4A}">
      <dgm:prSet/>
      <dgm:spPr/>
      <dgm:t>
        <a:bodyPr/>
        <a:lstStyle/>
        <a:p>
          <a:endParaRPr lang="en-US"/>
        </a:p>
      </dgm:t>
    </dgm:pt>
    <dgm:pt modelId="{99E3904F-1FBE-4387-8DE8-CF2F0C876FC7}" type="sibTrans" cxnId="{40785DAA-C4E6-4F3F-8883-B8E114AF1D4A}">
      <dgm:prSet/>
      <dgm:spPr/>
      <dgm:t>
        <a:bodyPr/>
        <a:lstStyle/>
        <a:p>
          <a:endParaRPr lang="en-US"/>
        </a:p>
      </dgm:t>
    </dgm:pt>
    <dgm:pt modelId="{76F135F2-DF62-46A5-8AC0-8ED4B7FB0639}" type="pres">
      <dgm:prSet presAssocID="{BA0866BF-9665-4D98-BAB1-61E953D35492}" presName="root" presStyleCnt="0">
        <dgm:presLayoutVars>
          <dgm:dir/>
          <dgm:resizeHandles val="exact"/>
        </dgm:presLayoutVars>
      </dgm:prSet>
      <dgm:spPr/>
    </dgm:pt>
    <dgm:pt modelId="{9AF5B6E7-E568-42AA-BA81-D987D55C7914}" type="pres">
      <dgm:prSet presAssocID="{1B0AA699-B9E1-4DB7-9CD4-EE6CEB43E243}" presName="compNode" presStyleCnt="0"/>
      <dgm:spPr/>
    </dgm:pt>
    <dgm:pt modelId="{30145F1E-5E32-46E6-9509-C97DB2D64D04}" type="pres">
      <dgm:prSet presAssocID="{1B0AA699-B9E1-4DB7-9CD4-EE6CEB43E243}" presName="bgRect" presStyleLbl="bgShp" presStyleIdx="0" presStyleCnt="3"/>
      <dgm:spPr/>
    </dgm:pt>
    <dgm:pt modelId="{9FAEBA84-71E6-4DA8-8D8E-94BAB5E43B9E}" type="pres">
      <dgm:prSet presAssocID="{1B0AA699-B9E1-4DB7-9CD4-EE6CEB43E24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orbidden"/>
        </a:ext>
      </dgm:extLst>
    </dgm:pt>
    <dgm:pt modelId="{A8E74CB1-82EF-44E2-AD31-613A1BC99121}" type="pres">
      <dgm:prSet presAssocID="{1B0AA699-B9E1-4DB7-9CD4-EE6CEB43E243}" presName="spaceRect" presStyleCnt="0"/>
      <dgm:spPr/>
    </dgm:pt>
    <dgm:pt modelId="{87019D69-67C4-48AB-95A4-1BC518EDAA36}" type="pres">
      <dgm:prSet presAssocID="{1B0AA699-B9E1-4DB7-9CD4-EE6CEB43E243}" presName="parTx" presStyleLbl="revTx" presStyleIdx="0" presStyleCnt="3">
        <dgm:presLayoutVars>
          <dgm:chMax val="0"/>
          <dgm:chPref val="0"/>
        </dgm:presLayoutVars>
      </dgm:prSet>
      <dgm:spPr/>
    </dgm:pt>
    <dgm:pt modelId="{2F25AB92-63A2-4970-85AC-444BAAE53F66}" type="pres">
      <dgm:prSet presAssocID="{0160D2A3-1E20-4DF2-8E11-3A862F475135}" presName="sibTrans" presStyleCnt="0"/>
      <dgm:spPr/>
    </dgm:pt>
    <dgm:pt modelId="{F817CB42-3B9D-4D2D-B197-F16011B7BEFA}" type="pres">
      <dgm:prSet presAssocID="{000CC456-0BBB-4534-904F-5FDAC83857EA}" presName="compNode" presStyleCnt="0"/>
      <dgm:spPr/>
    </dgm:pt>
    <dgm:pt modelId="{B3ABCB5A-A8C0-4AE1-A3CF-CB08904FB494}" type="pres">
      <dgm:prSet presAssocID="{000CC456-0BBB-4534-904F-5FDAC83857EA}" presName="bgRect" presStyleLbl="bgShp" presStyleIdx="1" presStyleCnt="3"/>
      <dgm:spPr/>
    </dgm:pt>
    <dgm:pt modelId="{06159BE7-2ED1-46FF-9840-46684C22DAF9}" type="pres">
      <dgm:prSet presAssocID="{000CC456-0BBB-4534-904F-5FDAC83857E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8C37484B-DC1F-4626-9AE1-7CA6D233836C}" type="pres">
      <dgm:prSet presAssocID="{000CC456-0BBB-4534-904F-5FDAC83857EA}" presName="spaceRect" presStyleCnt="0"/>
      <dgm:spPr/>
    </dgm:pt>
    <dgm:pt modelId="{C161F525-8217-4B8F-838E-DDF7ED798FF1}" type="pres">
      <dgm:prSet presAssocID="{000CC456-0BBB-4534-904F-5FDAC83857EA}" presName="parTx" presStyleLbl="revTx" presStyleIdx="1" presStyleCnt="3">
        <dgm:presLayoutVars>
          <dgm:chMax val="0"/>
          <dgm:chPref val="0"/>
        </dgm:presLayoutVars>
      </dgm:prSet>
      <dgm:spPr/>
    </dgm:pt>
    <dgm:pt modelId="{FF5BC8BA-6624-43FA-9B76-4C646380C7D4}" type="pres">
      <dgm:prSet presAssocID="{EC6F6255-8C15-4AFC-B6E2-44E9EE3FA514}" presName="sibTrans" presStyleCnt="0"/>
      <dgm:spPr/>
    </dgm:pt>
    <dgm:pt modelId="{28818D49-BDA3-4E89-A040-94C2F9C571F2}" type="pres">
      <dgm:prSet presAssocID="{A1C422B8-A5E3-4A5E-AC32-5B51B4583C30}" presName="compNode" presStyleCnt="0"/>
      <dgm:spPr/>
    </dgm:pt>
    <dgm:pt modelId="{D7C9EAAF-831D-4255-A666-0C1FB35E8F06}" type="pres">
      <dgm:prSet presAssocID="{A1C422B8-A5E3-4A5E-AC32-5B51B4583C30}" presName="bgRect" presStyleLbl="bgShp" presStyleIdx="2" presStyleCnt="3"/>
      <dgm:spPr/>
    </dgm:pt>
    <dgm:pt modelId="{87CAB868-01A4-4FF0-A815-2CC8282A8B19}" type="pres">
      <dgm:prSet presAssocID="{A1C422B8-A5E3-4A5E-AC32-5B51B4583C3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E4791AC1-C05C-4A48-AE4D-B99AF5E827DC}" type="pres">
      <dgm:prSet presAssocID="{A1C422B8-A5E3-4A5E-AC32-5B51B4583C30}" presName="spaceRect" presStyleCnt="0"/>
      <dgm:spPr/>
    </dgm:pt>
    <dgm:pt modelId="{EDA1C064-8651-45C5-9F80-6F985190BA45}" type="pres">
      <dgm:prSet presAssocID="{A1C422B8-A5E3-4A5E-AC32-5B51B4583C30}" presName="parTx" presStyleLbl="revTx" presStyleIdx="2" presStyleCnt="3">
        <dgm:presLayoutVars>
          <dgm:chMax val="0"/>
          <dgm:chPref val="0"/>
        </dgm:presLayoutVars>
      </dgm:prSet>
      <dgm:spPr/>
    </dgm:pt>
  </dgm:ptLst>
  <dgm:cxnLst>
    <dgm:cxn modelId="{C17AD004-BE0A-4AE1-BD62-EE6FD75D1712}" srcId="{BA0866BF-9665-4D98-BAB1-61E953D35492}" destId="{1B0AA699-B9E1-4DB7-9CD4-EE6CEB43E243}" srcOrd="0" destOrd="0" parTransId="{65A078F1-0022-48C8-B175-579A11DC8243}" sibTransId="{0160D2A3-1E20-4DF2-8E11-3A862F475135}"/>
    <dgm:cxn modelId="{C3DBB409-A4D4-4CE8-B744-9E881CB99338}" type="presOf" srcId="{000CC456-0BBB-4534-904F-5FDAC83857EA}" destId="{C161F525-8217-4B8F-838E-DDF7ED798FF1}" srcOrd="0" destOrd="0" presId="urn:microsoft.com/office/officeart/2018/2/layout/IconVerticalSolidList"/>
    <dgm:cxn modelId="{C8C3CF5B-7D7D-46E3-8DDA-A326603CD567}" srcId="{BA0866BF-9665-4D98-BAB1-61E953D35492}" destId="{000CC456-0BBB-4534-904F-5FDAC83857EA}" srcOrd="1" destOrd="0" parTransId="{E246011F-52FC-4097-91B3-070677208284}" sibTransId="{EC6F6255-8C15-4AFC-B6E2-44E9EE3FA514}"/>
    <dgm:cxn modelId="{E5BF315C-183A-458F-9638-8018931ACBED}" type="presOf" srcId="{A1C422B8-A5E3-4A5E-AC32-5B51B4583C30}" destId="{EDA1C064-8651-45C5-9F80-6F985190BA45}" srcOrd="0" destOrd="0" presId="urn:microsoft.com/office/officeart/2018/2/layout/IconVerticalSolidList"/>
    <dgm:cxn modelId="{4065116F-165F-439D-AD1B-D25D3DFE4915}" type="presOf" srcId="{BA0866BF-9665-4D98-BAB1-61E953D35492}" destId="{76F135F2-DF62-46A5-8AC0-8ED4B7FB0639}" srcOrd="0" destOrd="0" presId="urn:microsoft.com/office/officeart/2018/2/layout/IconVerticalSolidList"/>
    <dgm:cxn modelId="{40785DAA-C4E6-4F3F-8883-B8E114AF1D4A}" srcId="{BA0866BF-9665-4D98-BAB1-61E953D35492}" destId="{A1C422B8-A5E3-4A5E-AC32-5B51B4583C30}" srcOrd="2" destOrd="0" parTransId="{7E030D1E-4D5F-48C6-B2A7-A8EE1D23C104}" sibTransId="{99E3904F-1FBE-4387-8DE8-CF2F0C876FC7}"/>
    <dgm:cxn modelId="{5EFA11D6-1344-4076-8277-19A70D5EDC9B}" type="presOf" srcId="{1B0AA699-B9E1-4DB7-9CD4-EE6CEB43E243}" destId="{87019D69-67C4-48AB-95A4-1BC518EDAA36}" srcOrd="0" destOrd="0" presId="urn:microsoft.com/office/officeart/2018/2/layout/IconVerticalSolidList"/>
    <dgm:cxn modelId="{5C7987F9-DB60-4A1F-A7C3-F7BCB165CDE5}" type="presParOf" srcId="{76F135F2-DF62-46A5-8AC0-8ED4B7FB0639}" destId="{9AF5B6E7-E568-42AA-BA81-D987D55C7914}" srcOrd="0" destOrd="0" presId="urn:microsoft.com/office/officeart/2018/2/layout/IconVerticalSolidList"/>
    <dgm:cxn modelId="{93405629-F7CC-48D8-846B-AA654CA202EE}" type="presParOf" srcId="{9AF5B6E7-E568-42AA-BA81-D987D55C7914}" destId="{30145F1E-5E32-46E6-9509-C97DB2D64D04}" srcOrd="0" destOrd="0" presId="urn:microsoft.com/office/officeart/2018/2/layout/IconVerticalSolidList"/>
    <dgm:cxn modelId="{05FFAC12-1B86-4220-B410-7BAD3DF41B6D}" type="presParOf" srcId="{9AF5B6E7-E568-42AA-BA81-D987D55C7914}" destId="{9FAEBA84-71E6-4DA8-8D8E-94BAB5E43B9E}" srcOrd="1" destOrd="0" presId="urn:microsoft.com/office/officeart/2018/2/layout/IconVerticalSolidList"/>
    <dgm:cxn modelId="{CD4CEB96-DA2E-40F6-8A2C-CC865C033EB0}" type="presParOf" srcId="{9AF5B6E7-E568-42AA-BA81-D987D55C7914}" destId="{A8E74CB1-82EF-44E2-AD31-613A1BC99121}" srcOrd="2" destOrd="0" presId="urn:microsoft.com/office/officeart/2018/2/layout/IconVerticalSolidList"/>
    <dgm:cxn modelId="{F0146235-90F4-4B82-8F14-A2234A0CFF22}" type="presParOf" srcId="{9AF5B6E7-E568-42AA-BA81-D987D55C7914}" destId="{87019D69-67C4-48AB-95A4-1BC518EDAA36}" srcOrd="3" destOrd="0" presId="urn:microsoft.com/office/officeart/2018/2/layout/IconVerticalSolidList"/>
    <dgm:cxn modelId="{336AEF6E-7658-430B-832A-D7EF1EAA37DF}" type="presParOf" srcId="{76F135F2-DF62-46A5-8AC0-8ED4B7FB0639}" destId="{2F25AB92-63A2-4970-85AC-444BAAE53F66}" srcOrd="1" destOrd="0" presId="urn:microsoft.com/office/officeart/2018/2/layout/IconVerticalSolidList"/>
    <dgm:cxn modelId="{BA961DDA-C454-4A53-82BA-7C9C8798D635}" type="presParOf" srcId="{76F135F2-DF62-46A5-8AC0-8ED4B7FB0639}" destId="{F817CB42-3B9D-4D2D-B197-F16011B7BEFA}" srcOrd="2" destOrd="0" presId="urn:microsoft.com/office/officeart/2018/2/layout/IconVerticalSolidList"/>
    <dgm:cxn modelId="{2549FF7A-D8F7-4C8F-B400-B66E2090B5BC}" type="presParOf" srcId="{F817CB42-3B9D-4D2D-B197-F16011B7BEFA}" destId="{B3ABCB5A-A8C0-4AE1-A3CF-CB08904FB494}" srcOrd="0" destOrd="0" presId="urn:microsoft.com/office/officeart/2018/2/layout/IconVerticalSolidList"/>
    <dgm:cxn modelId="{38F75DAE-ACB5-4324-84BD-796153DA73F4}" type="presParOf" srcId="{F817CB42-3B9D-4D2D-B197-F16011B7BEFA}" destId="{06159BE7-2ED1-46FF-9840-46684C22DAF9}" srcOrd="1" destOrd="0" presId="urn:microsoft.com/office/officeart/2018/2/layout/IconVerticalSolidList"/>
    <dgm:cxn modelId="{F2798C3F-7518-4672-A7A1-F77C9BCD27E3}" type="presParOf" srcId="{F817CB42-3B9D-4D2D-B197-F16011B7BEFA}" destId="{8C37484B-DC1F-4626-9AE1-7CA6D233836C}" srcOrd="2" destOrd="0" presId="urn:microsoft.com/office/officeart/2018/2/layout/IconVerticalSolidList"/>
    <dgm:cxn modelId="{CA68DBDD-8EF8-45B7-B056-79B0A5A67BAA}" type="presParOf" srcId="{F817CB42-3B9D-4D2D-B197-F16011B7BEFA}" destId="{C161F525-8217-4B8F-838E-DDF7ED798FF1}" srcOrd="3" destOrd="0" presId="urn:microsoft.com/office/officeart/2018/2/layout/IconVerticalSolidList"/>
    <dgm:cxn modelId="{98A574A4-BB31-4EF9-BF1B-C23538032F1E}" type="presParOf" srcId="{76F135F2-DF62-46A5-8AC0-8ED4B7FB0639}" destId="{FF5BC8BA-6624-43FA-9B76-4C646380C7D4}" srcOrd="3" destOrd="0" presId="urn:microsoft.com/office/officeart/2018/2/layout/IconVerticalSolidList"/>
    <dgm:cxn modelId="{36680FBC-326F-4F38-A3C7-99921DBC11D4}" type="presParOf" srcId="{76F135F2-DF62-46A5-8AC0-8ED4B7FB0639}" destId="{28818D49-BDA3-4E89-A040-94C2F9C571F2}" srcOrd="4" destOrd="0" presId="urn:microsoft.com/office/officeart/2018/2/layout/IconVerticalSolidList"/>
    <dgm:cxn modelId="{A0B2C8C6-071D-4302-AA87-FA19E11ABCEA}" type="presParOf" srcId="{28818D49-BDA3-4E89-A040-94C2F9C571F2}" destId="{D7C9EAAF-831D-4255-A666-0C1FB35E8F06}" srcOrd="0" destOrd="0" presId="urn:microsoft.com/office/officeart/2018/2/layout/IconVerticalSolidList"/>
    <dgm:cxn modelId="{D08F10EF-CF56-416D-86A2-8E57C84D9B82}" type="presParOf" srcId="{28818D49-BDA3-4E89-A040-94C2F9C571F2}" destId="{87CAB868-01A4-4FF0-A815-2CC8282A8B19}" srcOrd="1" destOrd="0" presId="urn:microsoft.com/office/officeart/2018/2/layout/IconVerticalSolidList"/>
    <dgm:cxn modelId="{6156BE3E-444B-433E-8E8C-CB24F7115F0F}" type="presParOf" srcId="{28818D49-BDA3-4E89-A040-94C2F9C571F2}" destId="{E4791AC1-C05C-4A48-AE4D-B99AF5E827DC}" srcOrd="2" destOrd="0" presId="urn:microsoft.com/office/officeart/2018/2/layout/IconVerticalSolidList"/>
    <dgm:cxn modelId="{FC171F1C-615D-425B-8EB4-9CF1F07850FD}" type="presParOf" srcId="{28818D49-BDA3-4E89-A040-94C2F9C571F2}" destId="{EDA1C064-8651-45C5-9F80-6F985190BA4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0C75F81-96FF-41D7-843C-4EE50EA5915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493F488D-FDB3-4BA7-A187-917A124C9C29}">
      <dgm:prSet/>
      <dgm:spPr/>
      <dgm:t>
        <a:bodyPr/>
        <a:lstStyle/>
        <a:p>
          <a:r>
            <a:rPr lang="pl-PL"/>
            <a:t>Jeżeli pokrzywdzony złoży oświadczenie o występowaniu w roli oskarżyciela posiłkowego, przysługują mu uprawnienia strony. </a:t>
          </a:r>
          <a:endParaRPr lang="en-US"/>
        </a:p>
      </dgm:t>
    </dgm:pt>
    <dgm:pt modelId="{E25141B2-C09D-4140-82BC-8017146C440F}" type="parTrans" cxnId="{9B3222A3-91A6-4E96-B30D-B99BCD53BCE1}">
      <dgm:prSet/>
      <dgm:spPr/>
      <dgm:t>
        <a:bodyPr/>
        <a:lstStyle/>
        <a:p>
          <a:endParaRPr lang="en-US"/>
        </a:p>
      </dgm:t>
    </dgm:pt>
    <dgm:pt modelId="{AEF0CB5D-8EDF-49C4-98CD-CD330B7AEDE9}" type="sibTrans" cxnId="{9B3222A3-91A6-4E96-B30D-B99BCD53BCE1}">
      <dgm:prSet/>
      <dgm:spPr/>
      <dgm:t>
        <a:bodyPr/>
        <a:lstStyle/>
        <a:p>
          <a:endParaRPr lang="en-US"/>
        </a:p>
      </dgm:t>
    </dgm:pt>
    <dgm:pt modelId="{D9BDDDDD-2B87-4BEE-956B-2B471D603C1F}">
      <dgm:prSet/>
      <dgm:spPr/>
      <dgm:t>
        <a:bodyPr/>
        <a:lstStyle/>
        <a:p>
          <a:r>
            <a:rPr lang="pl-PL"/>
            <a:t>Jeżeli nie złoży takiego oświadczenia, w postępowaniu sądowym przysługują mu uprawnienia do:</a:t>
          </a:r>
          <a:endParaRPr lang="en-US"/>
        </a:p>
      </dgm:t>
    </dgm:pt>
    <dgm:pt modelId="{AA89F75C-A548-42ED-A6EF-DA386F005696}" type="parTrans" cxnId="{001E8599-7BFF-4AC0-BB26-F809911014F7}">
      <dgm:prSet/>
      <dgm:spPr/>
      <dgm:t>
        <a:bodyPr/>
        <a:lstStyle/>
        <a:p>
          <a:endParaRPr lang="en-US"/>
        </a:p>
      </dgm:t>
    </dgm:pt>
    <dgm:pt modelId="{6B57DE78-E574-4764-ABD2-733D1E6ABB67}" type="sibTrans" cxnId="{001E8599-7BFF-4AC0-BB26-F809911014F7}">
      <dgm:prSet/>
      <dgm:spPr/>
      <dgm:t>
        <a:bodyPr/>
        <a:lstStyle/>
        <a:p>
          <a:endParaRPr lang="en-US"/>
        </a:p>
      </dgm:t>
    </dgm:pt>
    <dgm:pt modelId="{27782AD0-E2EC-4A18-944C-A113258474FD}">
      <dgm:prSet/>
      <dgm:spPr/>
      <dgm:t>
        <a:bodyPr/>
        <a:lstStyle/>
        <a:p>
          <a:r>
            <a:rPr lang="pl-PL"/>
            <a:t>udziału w posiedzeniu w przedmiocie warunkowego umorzenia postępowania (art. 341 § 1 k.p.k.),</a:t>
          </a:r>
          <a:endParaRPr lang="en-US"/>
        </a:p>
      </dgm:t>
    </dgm:pt>
    <dgm:pt modelId="{BDC7DC1B-8CA2-49ED-8647-083EC5402428}" type="parTrans" cxnId="{74BF5772-5787-4F4E-9A3A-0AAC86147D6E}">
      <dgm:prSet/>
      <dgm:spPr/>
      <dgm:t>
        <a:bodyPr/>
        <a:lstStyle/>
        <a:p>
          <a:endParaRPr lang="en-US"/>
        </a:p>
      </dgm:t>
    </dgm:pt>
    <dgm:pt modelId="{0DD33DDA-0E3B-47AD-BA6B-B180A197FAAA}" type="sibTrans" cxnId="{74BF5772-5787-4F4E-9A3A-0AAC86147D6E}">
      <dgm:prSet/>
      <dgm:spPr/>
      <dgm:t>
        <a:bodyPr/>
        <a:lstStyle/>
        <a:p>
          <a:endParaRPr lang="en-US"/>
        </a:p>
      </dgm:t>
    </dgm:pt>
    <dgm:pt modelId="{1562745C-3572-41EB-91B3-8468243AE0C5}">
      <dgm:prSet/>
      <dgm:spPr/>
      <dgm:t>
        <a:bodyPr/>
        <a:lstStyle/>
        <a:p>
          <a:r>
            <a:rPr lang="pl-PL"/>
            <a:t>udziału w posiedzeniu w przedmiocie skazania bez przeprowadzania rozprawy w wyniku złożenia wniosku w trybie art. 335 § 1 k.p.k. oraz aktu oskarżenia wraz z wnioskiem w trybie art. 335 § 2 k.p.k. (art. 343 § 5 k.p.k.),</a:t>
          </a:r>
          <a:endParaRPr lang="en-US"/>
        </a:p>
      </dgm:t>
    </dgm:pt>
    <dgm:pt modelId="{0F0119DD-89F5-4CBA-8969-371256BD3C93}" type="parTrans" cxnId="{19E9684F-7FB5-4269-98B1-D4CC36DBC438}">
      <dgm:prSet/>
      <dgm:spPr/>
      <dgm:t>
        <a:bodyPr/>
        <a:lstStyle/>
        <a:p>
          <a:endParaRPr lang="en-US"/>
        </a:p>
      </dgm:t>
    </dgm:pt>
    <dgm:pt modelId="{A87E3775-2EAB-4F40-816C-2B4B3C00761D}" type="sibTrans" cxnId="{19E9684F-7FB5-4269-98B1-D4CC36DBC438}">
      <dgm:prSet/>
      <dgm:spPr/>
      <dgm:t>
        <a:bodyPr/>
        <a:lstStyle/>
        <a:p>
          <a:endParaRPr lang="en-US"/>
        </a:p>
      </dgm:t>
    </dgm:pt>
    <dgm:pt modelId="{7EE481BD-8DE3-4C15-9F91-6E7FC52D900F}">
      <dgm:prSet/>
      <dgm:spPr/>
      <dgm:t>
        <a:bodyPr/>
        <a:lstStyle/>
        <a:p>
          <a:r>
            <a:rPr lang="pl-PL"/>
            <a:t>udział w posiedzeniu w przedmiocie wniosku oskarżonego skierowanego w trybie art. 338a k.p.k. (art. 343a § 2 k.p.k. w zw. z art. 343 § 5 k.p.k.),</a:t>
          </a:r>
          <a:endParaRPr lang="en-US"/>
        </a:p>
      </dgm:t>
    </dgm:pt>
    <dgm:pt modelId="{9BC775A2-A3FF-4560-977C-E1B9E191C947}" type="parTrans" cxnId="{9114D754-5153-4E02-9A4F-3E79A77C3AB2}">
      <dgm:prSet/>
      <dgm:spPr/>
      <dgm:t>
        <a:bodyPr/>
        <a:lstStyle/>
        <a:p>
          <a:endParaRPr lang="en-US"/>
        </a:p>
      </dgm:t>
    </dgm:pt>
    <dgm:pt modelId="{423CC688-330D-4C10-A3B1-EA03B58B4477}" type="sibTrans" cxnId="{9114D754-5153-4E02-9A4F-3E79A77C3AB2}">
      <dgm:prSet/>
      <dgm:spPr/>
      <dgm:t>
        <a:bodyPr/>
        <a:lstStyle/>
        <a:p>
          <a:endParaRPr lang="en-US"/>
        </a:p>
      </dgm:t>
    </dgm:pt>
    <dgm:pt modelId="{6E006C3F-9CDD-4CE2-B37B-F27230538532}">
      <dgm:prSet/>
      <dgm:spPr/>
      <dgm:t>
        <a:bodyPr/>
        <a:lstStyle/>
        <a:p>
          <a:r>
            <a:rPr lang="pl-PL"/>
            <a:t>sprzeciwienia się wnioskowi o skazanie bez przeprowadzania rozprawy (art. 343 § 2 k.p.k.),</a:t>
          </a:r>
          <a:endParaRPr lang="en-US"/>
        </a:p>
      </dgm:t>
    </dgm:pt>
    <dgm:pt modelId="{0BEDFF2E-E4A2-45C4-8930-7715FBCB7C40}" type="parTrans" cxnId="{79BF748E-DBC0-420C-8065-F4C36459E984}">
      <dgm:prSet/>
      <dgm:spPr/>
      <dgm:t>
        <a:bodyPr/>
        <a:lstStyle/>
        <a:p>
          <a:endParaRPr lang="en-US"/>
        </a:p>
      </dgm:t>
    </dgm:pt>
    <dgm:pt modelId="{DCFC14A3-DF1E-43DD-9E0C-80E3EC53F172}" type="sibTrans" cxnId="{79BF748E-DBC0-420C-8065-F4C36459E984}">
      <dgm:prSet/>
      <dgm:spPr/>
      <dgm:t>
        <a:bodyPr/>
        <a:lstStyle/>
        <a:p>
          <a:endParaRPr lang="en-US"/>
        </a:p>
      </dgm:t>
    </dgm:pt>
    <dgm:pt modelId="{0EE6E78C-3268-49A6-AC79-0770E79D10EA}">
      <dgm:prSet/>
      <dgm:spPr/>
      <dgm:t>
        <a:bodyPr/>
        <a:lstStyle/>
        <a:p>
          <a:r>
            <a:rPr lang="pl-PL"/>
            <a:t>udział w rozprawie, jeżeli się stawi i pozostawania na sali rozpraw, choćby miał składać zeznania jako świadek (art. 384 § 2 k.p.k.),</a:t>
          </a:r>
          <a:endParaRPr lang="en-US"/>
        </a:p>
      </dgm:t>
    </dgm:pt>
    <dgm:pt modelId="{BC9ECDB7-B0DC-4CD6-BF08-9E30B2DB1C4F}" type="parTrans" cxnId="{5D15A45A-0900-47A3-B6CE-59BE132C271C}">
      <dgm:prSet/>
      <dgm:spPr/>
      <dgm:t>
        <a:bodyPr/>
        <a:lstStyle/>
        <a:p>
          <a:endParaRPr lang="en-US"/>
        </a:p>
      </dgm:t>
    </dgm:pt>
    <dgm:pt modelId="{10EBD837-748F-403C-A320-694862D5D591}" type="sibTrans" cxnId="{5D15A45A-0900-47A3-B6CE-59BE132C271C}">
      <dgm:prSet/>
      <dgm:spPr/>
      <dgm:t>
        <a:bodyPr/>
        <a:lstStyle/>
        <a:p>
          <a:endParaRPr lang="en-US"/>
        </a:p>
      </dgm:t>
    </dgm:pt>
    <dgm:pt modelId="{8050E7D2-F286-48E3-A886-5A8EA7826E94}">
      <dgm:prSet/>
      <dgm:spPr/>
      <dgm:t>
        <a:bodyPr/>
        <a:lstStyle/>
        <a:p>
          <a:r>
            <a:rPr lang="pl-PL"/>
            <a:t>sprzeciwienia się wnioskowi o dobrowolne poddanie się odpowiedzialności karnej (art. 387 § 2 k.p.k.), </a:t>
          </a:r>
          <a:endParaRPr lang="en-US"/>
        </a:p>
      </dgm:t>
    </dgm:pt>
    <dgm:pt modelId="{EE34AC82-33ED-4634-BE7C-BD8544016CA6}" type="parTrans" cxnId="{55DB5E1C-8E46-403B-AB68-CCF1E7A4D6DE}">
      <dgm:prSet/>
      <dgm:spPr/>
      <dgm:t>
        <a:bodyPr/>
        <a:lstStyle/>
        <a:p>
          <a:endParaRPr lang="en-US"/>
        </a:p>
      </dgm:t>
    </dgm:pt>
    <dgm:pt modelId="{E2EF2DCD-D64D-426E-9A1C-81654CDE3A89}" type="sibTrans" cxnId="{55DB5E1C-8E46-403B-AB68-CCF1E7A4D6DE}">
      <dgm:prSet/>
      <dgm:spPr/>
      <dgm:t>
        <a:bodyPr/>
        <a:lstStyle/>
        <a:p>
          <a:endParaRPr lang="en-US"/>
        </a:p>
      </dgm:t>
    </dgm:pt>
    <dgm:pt modelId="{BA017A2B-0904-4B58-A41D-04227FC5E5B1}">
      <dgm:prSet/>
      <dgm:spPr/>
      <dgm:t>
        <a:bodyPr/>
        <a:lstStyle/>
        <a:p>
          <a:r>
            <a:rPr lang="pl-PL"/>
            <a:t>wniesienia apelacji od wyroku warunkowo umarzającego postępowanie (art. 444 k.p.k.).</a:t>
          </a:r>
          <a:endParaRPr lang="en-US"/>
        </a:p>
      </dgm:t>
    </dgm:pt>
    <dgm:pt modelId="{AFB2F820-F37F-467E-9192-0978AE0A93E6}" type="parTrans" cxnId="{C4CB16B6-A212-494B-BB26-B8D7768083A2}">
      <dgm:prSet/>
      <dgm:spPr/>
      <dgm:t>
        <a:bodyPr/>
        <a:lstStyle/>
        <a:p>
          <a:endParaRPr lang="en-US"/>
        </a:p>
      </dgm:t>
    </dgm:pt>
    <dgm:pt modelId="{995867B2-CBAD-4C08-B15B-4D0A0E4DBFFF}" type="sibTrans" cxnId="{C4CB16B6-A212-494B-BB26-B8D7768083A2}">
      <dgm:prSet/>
      <dgm:spPr/>
      <dgm:t>
        <a:bodyPr/>
        <a:lstStyle/>
        <a:p>
          <a:endParaRPr lang="en-US"/>
        </a:p>
      </dgm:t>
    </dgm:pt>
    <dgm:pt modelId="{5123A8FB-D02C-4566-97E1-BAF21CE58239}" type="pres">
      <dgm:prSet presAssocID="{90C75F81-96FF-41D7-843C-4EE50EA59154}" presName="linear" presStyleCnt="0">
        <dgm:presLayoutVars>
          <dgm:animLvl val="lvl"/>
          <dgm:resizeHandles val="exact"/>
        </dgm:presLayoutVars>
      </dgm:prSet>
      <dgm:spPr/>
    </dgm:pt>
    <dgm:pt modelId="{9D99F4E9-BF92-4F49-9BF1-D4D86C7DAA7A}" type="pres">
      <dgm:prSet presAssocID="{493F488D-FDB3-4BA7-A187-917A124C9C29}" presName="parentText" presStyleLbl="node1" presStyleIdx="0" presStyleCnt="2">
        <dgm:presLayoutVars>
          <dgm:chMax val="0"/>
          <dgm:bulletEnabled val="1"/>
        </dgm:presLayoutVars>
      </dgm:prSet>
      <dgm:spPr/>
    </dgm:pt>
    <dgm:pt modelId="{B1BCBE8B-23DA-4781-8D24-EACBF79C27EC}" type="pres">
      <dgm:prSet presAssocID="{AEF0CB5D-8EDF-49C4-98CD-CD330B7AEDE9}" presName="spacer" presStyleCnt="0"/>
      <dgm:spPr/>
    </dgm:pt>
    <dgm:pt modelId="{34EC9228-E63B-4420-9537-D3EA4336AE08}" type="pres">
      <dgm:prSet presAssocID="{D9BDDDDD-2B87-4BEE-956B-2B471D603C1F}" presName="parentText" presStyleLbl="node1" presStyleIdx="1" presStyleCnt="2">
        <dgm:presLayoutVars>
          <dgm:chMax val="0"/>
          <dgm:bulletEnabled val="1"/>
        </dgm:presLayoutVars>
      </dgm:prSet>
      <dgm:spPr/>
    </dgm:pt>
    <dgm:pt modelId="{0DC00A14-0790-4F3F-A301-CF819606C68C}" type="pres">
      <dgm:prSet presAssocID="{D9BDDDDD-2B87-4BEE-956B-2B471D603C1F}" presName="childText" presStyleLbl="revTx" presStyleIdx="0" presStyleCnt="1">
        <dgm:presLayoutVars>
          <dgm:bulletEnabled val="1"/>
        </dgm:presLayoutVars>
      </dgm:prSet>
      <dgm:spPr/>
    </dgm:pt>
  </dgm:ptLst>
  <dgm:cxnLst>
    <dgm:cxn modelId="{55DB5E1C-8E46-403B-AB68-CCF1E7A4D6DE}" srcId="{D9BDDDDD-2B87-4BEE-956B-2B471D603C1F}" destId="{8050E7D2-F286-48E3-A886-5A8EA7826E94}" srcOrd="5" destOrd="0" parTransId="{EE34AC82-33ED-4634-BE7C-BD8544016CA6}" sibTransId="{E2EF2DCD-D64D-426E-9A1C-81654CDE3A89}"/>
    <dgm:cxn modelId="{1B441E41-D5AE-42FE-A96E-69A04270F139}" type="presOf" srcId="{0EE6E78C-3268-49A6-AC79-0770E79D10EA}" destId="{0DC00A14-0790-4F3F-A301-CF819606C68C}" srcOrd="0" destOrd="4" presId="urn:microsoft.com/office/officeart/2005/8/layout/vList2"/>
    <dgm:cxn modelId="{AE0EBF43-A8F9-499D-A473-49651F433B67}" type="presOf" srcId="{6E006C3F-9CDD-4CE2-B37B-F27230538532}" destId="{0DC00A14-0790-4F3F-A301-CF819606C68C}" srcOrd="0" destOrd="3" presId="urn:microsoft.com/office/officeart/2005/8/layout/vList2"/>
    <dgm:cxn modelId="{6C510348-5998-471A-A27D-E203981EA307}" type="presOf" srcId="{D9BDDDDD-2B87-4BEE-956B-2B471D603C1F}" destId="{34EC9228-E63B-4420-9537-D3EA4336AE08}" srcOrd="0" destOrd="0" presId="urn:microsoft.com/office/officeart/2005/8/layout/vList2"/>
    <dgm:cxn modelId="{19E9684F-7FB5-4269-98B1-D4CC36DBC438}" srcId="{D9BDDDDD-2B87-4BEE-956B-2B471D603C1F}" destId="{1562745C-3572-41EB-91B3-8468243AE0C5}" srcOrd="1" destOrd="0" parTransId="{0F0119DD-89F5-4CBA-8969-371256BD3C93}" sibTransId="{A87E3775-2EAB-4F40-816C-2B4B3C00761D}"/>
    <dgm:cxn modelId="{74BF5772-5787-4F4E-9A3A-0AAC86147D6E}" srcId="{D9BDDDDD-2B87-4BEE-956B-2B471D603C1F}" destId="{27782AD0-E2EC-4A18-944C-A113258474FD}" srcOrd="0" destOrd="0" parTransId="{BDC7DC1B-8CA2-49ED-8647-083EC5402428}" sibTransId="{0DD33DDA-0E3B-47AD-BA6B-B180A197FAAA}"/>
    <dgm:cxn modelId="{9114D754-5153-4E02-9A4F-3E79A77C3AB2}" srcId="{D9BDDDDD-2B87-4BEE-956B-2B471D603C1F}" destId="{7EE481BD-8DE3-4C15-9F91-6E7FC52D900F}" srcOrd="2" destOrd="0" parTransId="{9BC775A2-A3FF-4560-977C-E1B9E191C947}" sibTransId="{423CC688-330D-4C10-A3B1-EA03B58B4477}"/>
    <dgm:cxn modelId="{57122056-ED51-4B3B-B391-935D6B7200CE}" type="presOf" srcId="{7EE481BD-8DE3-4C15-9F91-6E7FC52D900F}" destId="{0DC00A14-0790-4F3F-A301-CF819606C68C}" srcOrd="0" destOrd="2" presId="urn:microsoft.com/office/officeart/2005/8/layout/vList2"/>
    <dgm:cxn modelId="{5D15A45A-0900-47A3-B6CE-59BE132C271C}" srcId="{D9BDDDDD-2B87-4BEE-956B-2B471D603C1F}" destId="{0EE6E78C-3268-49A6-AC79-0770E79D10EA}" srcOrd="4" destOrd="0" parTransId="{BC9ECDB7-B0DC-4CD6-BF08-9E30B2DB1C4F}" sibTransId="{10EBD837-748F-403C-A320-694862D5D591}"/>
    <dgm:cxn modelId="{48A28688-406E-4F0E-A4F5-9CB8E1AF39E0}" type="presOf" srcId="{493F488D-FDB3-4BA7-A187-917A124C9C29}" destId="{9D99F4E9-BF92-4F49-9BF1-D4D86C7DAA7A}" srcOrd="0" destOrd="0" presId="urn:microsoft.com/office/officeart/2005/8/layout/vList2"/>
    <dgm:cxn modelId="{B72F8B88-198A-4F2E-962D-B55DA1EEE9FE}" type="presOf" srcId="{8050E7D2-F286-48E3-A886-5A8EA7826E94}" destId="{0DC00A14-0790-4F3F-A301-CF819606C68C}" srcOrd="0" destOrd="5" presId="urn:microsoft.com/office/officeart/2005/8/layout/vList2"/>
    <dgm:cxn modelId="{79BF748E-DBC0-420C-8065-F4C36459E984}" srcId="{D9BDDDDD-2B87-4BEE-956B-2B471D603C1F}" destId="{6E006C3F-9CDD-4CE2-B37B-F27230538532}" srcOrd="3" destOrd="0" parTransId="{0BEDFF2E-E4A2-45C4-8930-7715FBCB7C40}" sibTransId="{DCFC14A3-DF1E-43DD-9E0C-80E3EC53F172}"/>
    <dgm:cxn modelId="{001E8599-7BFF-4AC0-BB26-F809911014F7}" srcId="{90C75F81-96FF-41D7-843C-4EE50EA59154}" destId="{D9BDDDDD-2B87-4BEE-956B-2B471D603C1F}" srcOrd="1" destOrd="0" parTransId="{AA89F75C-A548-42ED-A6EF-DA386F005696}" sibTransId="{6B57DE78-E574-4764-ABD2-733D1E6ABB67}"/>
    <dgm:cxn modelId="{9B3222A3-91A6-4E96-B30D-B99BCD53BCE1}" srcId="{90C75F81-96FF-41D7-843C-4EE50EA59154}" destId="{493F488D-FDB3-4BA7-A187-917A124C9C29}" srcOrd="0" destOrd="0" parTransId="{E25141B2-C09D-4140-82BC-8017146C440F}" sibTransId="{AEF0CB5D-8EDF-49C4-98CD-CD330B7AEDE9}"/>
    <dgm:cxn modelId="{548968A5-B6E5-49B3-992F-EB51B6D09E2A}" type="presOf" srcId="{1562745C-3572-41EB-91B3-8468243AE0C5}" destId="{0DC00A14-0790-4F3F-A301-CF819606C68C}" srcOrd="0" destOrd="1" presId="urn:microsoft.com/office/officeart/2005/8/layout/vList2"/>
    <dgm:cxn modelId="{1A3984AA-3919-43A4-A1CB-D6949A3F087E}" type="presOf" srcId="{90C75F81-96FF-41D7-843C-4EE50EA59154}" destId="{5123A8FB-D02C-4566-97E1-BAF21CE58239}" srcOrd="0" destOrd="0" presId="urn:microsoft.com/office/officeart/2005/8/layout/vList2"/>
    <dgm:cxn modelId="{45A2DBB0-F3AC-45CD-90AF-B72BE43409ED}" type="presOf" srcId="{27782AD0-E2EC-4A18-944C-A113258474FD}" destId="{0DC00A14-0790-4F3F-A301-CF819606C68C}" srcOrd="0" destOrd="0" presId="urn:microsoft.com/office/officeart/2005/8/layout/vList2"/>
    <dgm:cxn modelId="{C4CB16B6-A212-494B-BB26-B8D7768083A2}" srcId="{D9BDDDDD-2B87-4BEE-956B-2B471D603C1F}" destId="{BA017A2B-0904-4B58-A41D-04227FC5E5B1}" srcOrd="6" destOrd="0" parTransId="{AFB2F820-F37F-467E-9192-0978AE0A93E6}" sibTransId="{995867B2-CBAD-4C08-B15B-4D0A0E4DBFFF}"/>
    <dgm:cxn modelId="{D581F5B7-68B8-4136-B57E-7737E4D6837F}" type="presOf" srcId="{BA017A2B-0904-4B58-A41D-04227FC5E5B1}" destId="{0DC00A14-0790-4F3F-A301-CF819606C68C}" srcOrd="0" destOrd="6" presId="urn:microsoft.com/office/officeart/2005/8/layout/vList2"/>
    <dgm:cxn modelId="{51D59348-AB40-4954-9F23-06022B8E2A3A}" type="presParOf" srcId="{5123A8FB-D02C-4566-97E1-BAF21CE58239}" destId="{9D99F4E9-BF92-4F49-9BF1-D4D86C7DAA7A}" srcOrd="0" destOrd="0" presId="urn:microsoft.com/office/officeart/2005/8/layout/vList2"/>
    <dgm:cxn modelId="{D038E883-00C3-40BF-9FF6-3AB6B4BA311B}" type="presParOf" srcId="{5123A8FB-D02C-4566-97E1-BAF21CE58239}" destId="{B1BCBE8B-23DA-4781-8D24-EACBF79C27EC}" srcOrd="1" destOrd="0" presId="urn:microsoft.com/office/officeart/2005/8/layout/vList2"/>
    <dgm:cxn modelId="{D5FD6871-4854-41C5-B0D0-D59E41CD6BC8}" type="presParOf" srcId="{5123A8FB-D02C-4566-97E1-BAF21CE58239}" destId="{34EC9228-E63B-4420-9537-D3EA4336AE08}" srcOrd="2" destOrd="0" presId="urn:microsoft.com/office/officeart/2005/8/layout/vList2"/>
    <dgm:cxn modelId="{DF2BF932-C409-470D-BB32-BF89B737D560}" type="presParOf" srcId="{5123A8FB-D02C-4566-97E1-BAF21CE58239}" destId="{0DC00A14-0790-4F3F-A301-CF819606C68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B25A7C3-6025-4453-B8BA-33D727A7BA2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86569AF-9165-4EB2-8528-1A5C0BA8763B}">
      <dgm:prSet/>
      <dgm:spPr/>
      <dgm:t>
        <a:bodyPr/>
        <a:lstStyle/>
        <a:p>
          <a:r>
            <a:rPr lang="pl-PL" b="1"/>
            <a:t>Zasada prawa do obrony</a:t>
          </a:r>
          <a:r>
            <a:rPr lang="pl-PL"/>
            <a:t>- dyrektywa, w myśl której oskarżony ma prawo bronić swoich interesów w procesie i korzystać z pomocy obrońcy.</a:t>
          </a:r>
          <a:endParaRPr lang="en-US"/>
        </a:p>
      </dgm:t>
    </dgm:pt>
    <dgm:pt modelId="{DAFEB5FD-27D3-4541-8CBF-D4CC33CA50A2}" type="parTrans" cxnId="{BDCE9DB1-2C3D-4780-A93F-5D3E1DC26059}">
      <dgm:prSet/>
      <dgm:spPr/>
      <dgm:t>
        <a:bodyPr/>
        <a:lstStyle/>
        <a:p>
          <a:endParaRPr lang="en-US"/>
        </a:p>
      </dgm:t>
    </dgm:pt>
    <dgm:pt modelId="{2B50B280-8F90-4FE3-B12A-2ECC8CF72C1C}" type="sibTrans" cxnId="{BDCE9DB1-2C3D-4780-A93F-5D3E1DC26059}">
      <dgm:prSet/>
      <dgm:spPr/>
      <dgm:t>
        <a:bodyPr/>
        <a:lstStyle/>
        <a:p>
          <a:endParaRPr lang="en-US"/>
        </a:p>
      </dgm:t>
    </dgm:pt>
    <dgm:pt modelId="{7DC75183-37D6-4F5B-87F3-C0F3FDC02B18}">
      <dgm:prSet/>
      <dgm:spPr/>
      <dgm:t>
        <a:bodyPr/>
        <a:lstStyle/>
        <a:p>
          <a:r>
            <a:rPr lang="pl-PL"/>
            <a:t>art. 42 ust. 2 Konstytucji</a:t>
          </a:r>
          <a:endParaRPr lang="en-US"/>
        </a:p>
      </dgm:t>
    </dgm:pt>
    <dgm:pt modelId="{9F528A05-3A43-4F0C-99E7-227A87D77C6E}" type="parTrans" cxnId="{78558D5A-75AE-4968-B198-3BA68AE4CA2A}">
      <dgm:prSet/>
      <dgm:spPr/>
      <dgm:t>
        <a:bodyPr/>
        <a:lstStyle/>
        <a:p>
          <a:endParaRPr lang="en-US"/>
        </a:p>
      </dgm:t>
    </dgm:pt>
    <dgm:pt modelId="{0A4B5EA5-B7F9-41BF-8278-5DB274A2AE44}" type="sibTrans" cxnId="{78558D5A-75AE-4968-B198-3BA68AE4CA2A}">
      <dgm:prSet/>
      <dgm:spPr/>
      <dgm:t>
        <a:bodyPr/>
        <a:lstStyle/>
        <a:p>
          <a:endParaRPr lang="en-US"/>
        </a:p>
      </dgm:t>
    </dgm:pt>
    <dgm:pt modelId="{B4B38F91-0CCC-47A3-B714-C13FB82A36B5}">
      <dgm:prSet/>
      <dgm:spPr/>
      <dgm:t>
        <a:bodyPr/>
        <a:lstStyle/>
        <a:p>
          <a:r>
            <a:rPr lang="pl-PL"/>
            <a:t>Art. 6 k.p.k.</a:t>
          </a:r>
          <a:endParaRPr lang="en-US"/>
        </a:p>
      </dgm:t>
    </dgm:pt>
    <dgm:pt modelId="{3C27C1E8-E55C-4A1C-A809-A264776F7622}" type="parTrans" cxnId="{AD309FFA-C236-49B8-98F6-46E002C2112F}">
      <dgm:prSet/>
      <dgm:spPr/>
      <dgm:t>
        <a:bodyPr/>
        <a:lstStyle/>
        <a:p>
          <a:endParaRPr lang="en-US"/>
        </a:p>
      </dgm:t>
    </dgm:pt>
    <dgm:pt modelId="{C0EF2258-95BB-47BA-9668-4EB8F944098F}" type="sibTrans" cxnId="{AD309FFA-C236-49B8-98F6-46E002C2112F}">
      <dgm:prSet/>
      <dgm:spPr/>
      <dgm:t>
        <a:bodyPr/>
        <a:lstStyle/>
        <a:p>
          <a:endParaRPr lang="en-US"/>
        </a:p>
      </dgm:t>
    </dgm:pt>
    <dgm:pt modelId="{3E520729-72C7-4450-B9A5-6586F525EAF6}">
      <dgm:prSet/>
      <dgm:spPr/>
      <dgm:t>
        <a:bodyPr/>
        <a:lstStyle/>
        <a:p>
          <a:r>
            <a:rPr lang="pl-PL"/>
            <a:t>Art. 6 ust. 3 lit. c EKPCz</a:t>
          </a:r>
          <a:endParaRPr lang="en-US"/>
        </a:p>
      </dgm:t>
    </dgm:pt>
    <dgm:pt modelId="{3151A840-8AF2-4BDF-BBEC-FB128B77362D}" type="parTrans" cxnId="{0A85AA5B-41B3-4426-AC27-B1ECC144CCCD}">
      <dgm:prSet/>
      <dgm:spPr/>
      <dgm:t>
        <a:bodyPr/>
        <a:lstStyle/>
        <a:p>
          <a:endParaRPr lang="en-US"/>
        </a:p>
      </dgm:t>
    </dgm:pt>
    <dgm:pt modelId="{FC56D233-D8AC-4022-8EBE-6B3D0ED97FB8}" type="sibTrans" cxnId="{0A85AA5B-41B3-4426-AC27-B1ECC144CCCD}">
      <dgm:prSet/>
      <dgm:spPr/>
      <dgm:t>
        <a:bodyPr/>
        <a:lstStyle/>
        <a:p>
          <a:endParaRPr lang="en-US"/>
        </a:p>
      </dgm:t>
    </dgm:pt>
    <dgm:pt modelId="{5086AF81-B4FC-43B8-9D71-F8C79DF2541C}" type="pres">
      <dgm:prSet presAssocID="{3B25A7C3-6025-4453-B8BA-33D727A7BA27}" presName="root" presStyleCnt="0">
        <dgm:presLayoutVars>
          <dgm:dir/>
          <dgm:resizeHandles val="exact"/>
        </dgm:presLayoutVars>
      </dgm:prSet>
      <dgm:spPr/>
    </dgm:pt>
    <dgm:pt modelId="{A12295AD-D2C7-451E-8A0C-77D81330A6E8}" type="pres">
      <dgm:prSet presAssocID="{386569AF-9165-4EB2-8528-1A5C0BA8763B}" presName="compNode" presStyleCnt="0"/>
      <dgm:spPr/>
    </dgm:pt>
    <dgm:pt modelId="{DAB88FAD-263F-440D-98C5-1883FB1E92DB}" type="pres">
      <dgm:prSet presAssocID="{386569AF-9165-4EB2-8528-1A5C0BA8763B}" presName="bgRect" presStyleLbl="bgShp" presStyleIdx="0" presStyleCnt="4"/>
      <dgm:spPr/>
    </dgm:pt>
    <dgm:pt modelId="{9512435A-8AB3-4940-98C6-45F0AFDC3986}" type="pres">
      <dgm:prSet presAssocID="{386569AF-9165-4EB2-8528-1A5C0BA8763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ales of Justice"/>
        </a:ext>
      </dgm:extLst>
    </dgm:pt>
    <dgm:pt modelId="{5F8B4251-61F3-46CA-9724-C953284A84B8}" type="pres">
      <dgm:prSet presAssocID="{386569AF-9165-4EB2-8528-1A5C0BA8763B}" presName="spaceRect" presStyleCnt="0"/>
      <dgm:spPr/>
    </dgm:pt>
    <dgm:pt modelId="{7F340268-66DF-4BB7-A2E9-CC32EAC2A582}" type="pres">
      <dgm:prSet presAssocID="{386569AF-9165-4EB2-8528-1A5C0BA8763B}" presName="parTx" presStyleLbl="revTx" presStyleIdx="0" presStyleCnt="4">
        <dgm:presLayoutVars>
          <dgm:chMax val="0"/>
          <dgm:chPref val="0"/>
        </dgm:presLayoutVars>
      </dgm:prSet>
      <dgm:spPr/>
    </dgm:pt>
    <dgm:pt modelId="{A1E0244F-CBAF-4A95-9BCE-159CE8757B60}" type="pres">
      <dgm:prSet presAssocID="{2B50B280-8F90-4FE3-B12A-2ECC8CF72C1C}" presName="sibTrans" presStyleCnt="0"/>
      <dgm:spPr/>
    </dgm:pt>
    <dgm:pt modelId="{E4B14B2C-994C-4BF4-B41B-3F93654FFFFF}" type="pres">
      <dgm:prSet presAssocID="{7DC75183-37D6-4F5B-87F3-C0F3FDC02B18}" presName="compNode" presStyleCnt="0"/>
      <dgm:spPr/>
    </dgm:pt>
    <dgm:pt modelId="{3061C627-E84E-45D5-B772-FF39368C1536}" type="pres">
      <dgm:prSet presAssocID="{7DC75183-37D6-4F5B-87F3-C0F3FDC02B18}" presName="bgRect" presStyleLbl="bgShp" presStyleIdx="1" presStyleCnt="4"/>
      <dgm:spPr/>
    </dgm:pt>
    <dgm:pt modelId="{1FC3774D-4D26-4307-A06E-8F5EE81BF7B8}" type="pres">
      <dgm:prSet presAssocID="{7DC75183-37D6-4F5B-87F3-C0F3FDC02B1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02493ECA-B730-4078-AE7D-FE499A3E3F09}" type="pres">
      <dgm:prSet presAssocID="{7DC75183-37D6-4F5B-87F3-C0F3FDC02B18}" presName="spaceRect" presStyleCnt="0"/>
      <dgm:spPr/>
    </dgm:pt>
    <dgm:pt modelId="{39A1A85E-7420-42E2-9DCE-149142F04C1B}" type="pres">
      <dgm:prSet presAssocID="{7DC75183-37D6-4F5B-87F3-C0F3FDC02B18}" presName="parTx" presStyleLbl="revTx" presStyleIdx="1" presStyleCnt="4">
        <dgm:presLayoutVars>
          <dgm:chMax val="0"/>
          <dgm:chPref val="0"/>
        </dgm:presLayoutVars>
      </dgm:prSet>
      <dgm:spPr/>
    </dgm:pt>
    <dgm:pt modelId="{3B763BA6-3EDC-418E-9A61-5E4E5DA2E930}" type="pres">
      <dgm:prSet presAssocID="{0A4B5EA5-B7F9-41BF-8278-5DB274A2AE44}" presName="sibTrans" presStyleCnt="0"/>
      <dgm:spPr/>
    </dgm:pt>
    <dgm:pt modelId="{B73563D1-F937-445D-A33E-61C9AF019205}" type="pres">
      <dgm:prSet presAssocID="{B4B38F91-0CCC-47A3-B714-C13FB82A36B5}" presName="compNode" presStyleCnt="0"/>
      <dgm:spPr/>
    </dgm:pt>
    <dgm:pt modelId="{23FD37DC-38F9-4181-85D7-18FBA3FD073E}" type="pres">
      <dgm:prSet presAssocID="{B4B38F91-0CCC-47A3-B714-C13FB82A36B5}" presName="bgRect" presStyleLbl="bgShp" presStyleIdx="2" presStyleCnt="4"/>
      <dgm:spPr/>
    </dgm:pt>
    <dgm:pt modelId="{DF20294C-914B-435D-AC45-032BD8E574F5}" type="pres">
      <dgm:prSet presAssocID="{B4B38F91-0CCC-47A3-B714-C13FB82A36B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55752636-898F-4AA9-B89B-271F8D0EFC92}" type="pres">
      <dgm:prSet presAssocID="{B4B38F91-0CCC-47A3-B714-C13FB82A36B5}" presName="spaceRect" presStyleCnt="0"/>
      <dgm:spPr/>
    </dgm:pt>
    <dgm:pt modelId="{E77D6219-9946-4B77-8D63-C8F44DCAA7B6}" type="pres">
      <dgm:prSet presAssocID="{B4B38F91-0CCC-47A3-B714-C13FB82A36B5}" presName="parTx" presStyleLbl="revTx" presStyleIdx="2" presStyleCnt="4">
        <dgm:presLayoutVars>
          <dgm:chMax val="0"/>
          <dgm:chPref val="0"/>
        </dgm:presLayoutVars>
      </dgm:prSet>
      <dgm:spPr/>
    </dgm:pt>
    <dgm:pt modelId="{ED4A1EC4-AA4E-420B-8ED9-B4BBC62CADA3}" type="pres">
      <dgm:prSet presAssocID="{C0EF2258-95BB-47BA-9668-4EB8F944098F}" presName="sibTrans" presStyleCnt="0"/>
      <dgm:spPr/>
    </dgm:pt>
    <dgm:pt modelId="{281E8A59-A79F-4964-9F77-CF29F91DE377}" type="pres">
      <dgm:prSet presAssocID="{3E520729-72C7-4450-B9A5-6586F525EAF6}" presName="compNode" presStyleCnt="0"/>
      <dgm:spPr/>
    </dgm:pt>
    <dgm:pt modelId="{4FD3BE14-16FA-4799-91DE-B9F7ED733EDF}" type="pres">
      <dgm:prSet presAssocID="{3E520729-72C7-4450-B9A5-6586F525EAF6}" presName="bgRect" presStyleLbl="bgShp" presStyleIdx="3" presStyleCnt="4"/>
      <dgm:spPr/>
    </dgm:pt>
    <dgm:pt modelId="{D641D189-0020-4BA5-BD50-B2143D147025}" type="pres">
      <dgm:prSet presAssocID="{3E520729-72C7-4450-B9A5-6586F525EAF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keleton"/>
        </a:ext>
      </dgm:extLst>
    </dgm:pt>
    <dgm:pt modelId="{B779D05E-CDBF-422A-AB23-274E43D126B1}" type="pres">
      <dgm:prSet presAssocID="{3E520729-72C7-4450-B9A5-6586F525EAF6}" presName="spaceRect" presStyleCnt="0"/>
      <dgm:spPr/>
    </dgm:pt>
    <dgm:pt modelId="{92AFCECD-DF18-40DE-B764-8DA169BEA9C1}" type="pres">
      <dgm:prSet presAssocID="{3E520729-72C7-4450-B9A5-6586F525EAF6}" presName="parTx" presStyleLbl="revTx" presStyleIdx="3" presStyleCnt="4">
        <dgm:presLayoutVars>
          <dgm:chMax val="0"/>
          <dgm:chPref val="0"/>
        </dgm:presLayoutVars>
      </dgm:prSet>
      <dgm:spPr/>
    </dgm:pt>
  </dgm:ptLst>
  <dgm:cxnLst>
    <dgm:cxn modelId="{0A85AA5B-41B3-4426-AC27-B1ECC144CCCD}" srcId="{3B25A7C3-6025-4453-B8BA-33D727A7BA27}" destId="{3E520729-72C7-4450-B9A5-6586F525EAF6}" srcOrd="3" destOrd="0" parTransId="{3151A840-8AF2-4BDF-BBEC-FB128B77362D}" sibTransId="{FC56D233-D8AC-4022-8EBE-6B3D0ED97FB8}"/>
    <dgm:cxn modelId="{663AFF5D-404B-44D3-ABEA-C76E662DB5BA}" type="presOf" srcId="{386569AF-9165-4EB2-8528-1A5C0BA8763B}" destId="{7F340268-66DF-4BB7-A2E9-CC32EAC2A582}" srcOrd="0" destOrd="0" presId="urn:microsoft.com/office/officeart/2018/2/layout/IconVerticalSolidList"/>
    <dgm:cxn modelId="{EE9CE271-7620-4586-A679-C378E5710431}" type="presOf" srcId="{3B25A7C3-6025-4453-B8BA-33D727A7BA27}" destId="{5086AF81-B4FC-43B8-9D71-F8C79DF2541C}" srcOrd="0" destOrd="0" presId="urn:microsoft.com/office/officeart/2018/2/layout/IconVerticalSolidList"/>
    <dgm:cxn modelId="{0E65E351-326F-4807-B51B-70FAA7CA17BA}" type="presOf" srcId="{7DC75183-37D6-4F5B-87F3-C0F3FDC02B18}" destId="{39A1A85E-7420-42E2-9DCE-149142F04C1B}" srcOrd="0" destOrd="0" presId="urn:microsoft.com/office/officeart/2018/2/layout/IconVerticalSolidList"/>
    <dgm:cxn modelId="{78558D5A-75AE-4968-B198-3BA68AE4CA2A}" srcId="{3B25A7C3-6025-4453-B8BA-33D727A7BA27}" destId="{7DC75183-37D6-4F5B-87F3-C0F3FDC02B18}" srcOrd="1" destOrd="0" parTransId="{9F528A05-3A43-4F0C-99E7-227A87D77C6E}" sibTransId="{0A4B5EA5-B7F9-41BF-8278-5DB274A2AE44}"/>
    <dgm:cxn modelId="{94A9BE9D-522A-4B26-A5AB-D551A183DED0}" type="presOf" srcId="{B4B38F91-0CCC-47A3-B714-C13FB82A36B5}" destId="{E77D6219-9946-4B77-8D63-C8F44DCAA7B6}" srcOrd="0" destOrd="0" presId="urn:microsoft.com/office/officeart/2018/2/layout/IconVerticalSolidList"/>
    <dgm:cxn modelId="{BDCE9DB1-2C3D-4780-A93F-5D3E1DC26059}" srcId="{3B25A7C3-6025-4453-B8BA-33D727A7BA27}" destId="{386569AF-9165-4EB2-8528-1A5C0BA8763B}" srcOrd="0" destOrd="0" parTransId="{DAFEB5FD-27D3-4541-8CBF-D4CC33CA50A2}" sibTransId="{2B50B280-8F90-4FE3-B12A-2ECC8CF72C1C}"/>
    <dgm:cxn modelId="{513A21EA-4168-41E3-AFED-6D9A8CEF67BD}" type="presOf" srcId="{3E520729-72C7-4450-B9A5-6586F525EAF6}" destId="{92AFCECD-DF18-40DE-B764-8DA169BEA9C1}" srcOrd="0" destOrd="0" presId="urn:microsoft.com/office/officeart/2018/2/layout/IconVerticalSolidList"/>
    <dgm:cxn modelId="{AD309FFA-C236-49B8-98F6-46E002C2112F}" srcId="{3B25A7C3-6025-4453-B8BA-33D727A7BA27}" destId="{B4B38F91-0CCC-47A3-B714-C13FB82A36B5}" srcOrd="2" destOrd="0" parTransId="{3C27C1E8-E55C-4A1C-A809-A264776F7622}" sibTransId="{C0EF2258-95BB-47BA-9668-4EB8F944098F}"/>
    <dgm:cxn modelId="{C08BC4AC-7A00-40AB-A563-C81DBB553274}" type="presParOf" srcId="{5086AF81-B4FC-43B8-9D71-F8C79DF2541C}" destId="{A12295AD-D2C7-451E-8A0C-77D81330A6E8}" srcOrd="0" destOrd="0" presId="urn:microsoft.com/office/officeart/2018/2/layout/IconVerticalSolidList"/>
    <dgm:cxn modelId="{16EA2236-FF7F-4834-BF94-6F567ED7884E}" type="presParOf" srcId="{A12295AD-D2C7-451E-8A0C-77D81330A6E8}" destId="{DAB88FAD-263F-440D-98C5-1883FB1E92DB}" srcOrd="0" destOrd="0" presId="urn:microsoft.com/office/officeart/2018/2/layout/IconVerticalSolidList"/>
    <dgm:cxn modelId="{0AD9F275-C6AB-47C7-A2C3-57C4AC12118F}" type="presParOf" srcId="{A12295AD-D2C7-451E-8A0C-77D81330A6E8}" destId="{9512435A-8AB3-4940-98C6-45F0AFDC3986}" srcOrd="1" destOrd="0" presId="urn:microsoft.com/office/officeart/2018/2/layout/IconVerticalSolidList"/>
    <dgm:cxn modelId="{6ED8513D-628F-4E1A-98CE-3B8C0102DF5E}" type="presParOf" srcId="{A12295AD-D2C7-451E-8A0C-77D81330A6E8}" destId="{5F8B4251-61F3-46CA-9724-C953284A84B8}" srcOrd="2" destOrd="0" presId="urn:microsoft.com/office/officeart/2018/2/layout/IconVerticalSolidList"/>
    <dgm:cxn modelId="{91C9ECE4-1B2D-40AF-B871-CD46F2D235B1}" type="presParOf" srcId="{A12295AD-D2C7-451E-8A0C-77D81330A6E8}" destId="{7F340268-66DF-4BB7-A2E9-CC32EAC2A582}" srcOrd="3" destOrd="0" presId="urn:microsoft.com/office/officeart/2018/2/layout/IconVerticalSolidList"/>
    <dgm:cxn modelId="{E5CFC60E-4C6D-4F93-A92A-4A34D39E30F2}" type="presParOf" srcId="{5086AF81-B4FC-43B8-9D71-F8C79DF2541C}" destId="{A1E0244F-CBAF-4A95-9BCE-159CE8757B60}" srcOrd="1" destOrd="0" presId="urn:microsoft.com/office/officeart/2018/2/layout/IconVerticalSolidList"/>
    <dgm:cxn modelId="{497F6C9C-A125-4A07-9B35-22192E370D13}" type="presParOf" srcId="{5086AF81-B4FC-43B8-9D71-F8C79DF2541C}" destId="{E4B14B2C-994C-4BF4-B41B-3F93654FFFFF}" srcOrd="2" destOrd="0" presId="urn:microsoft.com/office/officeart/2018/2/layout/IconVerticalSolidList"/>
    <dgm:cxn modelId="{2E5262FB-52B9-4CA7-A5B0-55D83456E287}" type="presParOf" srcId="{E4B14B2C-994C-4BF4-B41B-3F93654FFFFF}" destId="{3061C627-E84E-45D5-B772-FF39368C1536}" srcOrd="0" destOrd="0" presId="urn:microsoft.com/office/officeart/2018/2/layout/IconVerticalSolidList"/>
    <dgm:cxn modelId="{E287F82B-BA3A-467B-AAEA-A3A3D78F3F44}" type="presParOf" srcId="{E4B14B2C-994C-4BF4-B41B-3F93654FFFFF}" destId="{1FC3774D-4D26-4307-A06E-8F5EE81BF7B8}" srcOrd="1" destOrd="0" presId="urn:microsoft.com/office/officeart/2018/2/layout/IconVerticalSolidList"/>
    <dgm:cxn modelId="{252E8EC1-17CF-4EE9-8D90-EDB84FB1437B}" type="presParOf" srcId="{E4B14B2C-994C-4BF4-B41B-3F93654FFFFF}" destId="{02493ECA-B730-4078-AE7D-FE499A3E3F09}" srcOrd="2" destOrd="0" presId="urn:microsoft.com/office/officeart/2018/2/layout/IconVerticalSolidList"/>
    <dgm:cxn modelId="{DDF2CEDD-FEFE-42A7-8BBF-35E9F05EF5F4}" type="presParOf" srcId="{E4B14B2C-994C-4BF4-B41B-3F93654FFFFF}" destId="{39A1A85E-7420-42E2-9DCE-149142F04C1B}" srcOrd="3" destOrd="0" presId="urn:microsoft.com/office/officeart/2018/2/layout/IconVerticalSolidList"/>
    <dgm:cxn modelId="{67106BF8-1A68-47BD-A881-F94D0C8EEAD6}" type="presParOf" srcId="{5086AF81-B4FC-43B8-9D71-F8C79DF2541C}" destId="{3B763BA6-3EDC-418E-9A61-5E4E5DA2E930}" srcOrd="3" destOrd="0" presId="urn:microsoft.com/office/officeart/2018/2/layout/IconVerticalSolidList"/>
    <dgm:cxn modelId="{C75B884C-0305-41A8-9638-858E8EFC5F3E}" type="presParOf" srcId="{5086AF81-B4FC-43B8-9D71-F8C79DF2541C}" destId="{B73563D1-F937-445D-A33E-61C9AF019205}" srcOrd="4" destOrd="0" presId="urn:microsoft.com/office/officeart/2018/2/layout/IconVerticalSolidList"/>
    <dgm:cxn modelId="{DF477E31-C49A-4280-9EC3-5660DFFD485B}" type="presParOf" srcId="{B73563D1-F937-445D-A33E-61C9AF019205}" destId="{23FD37DC-38F9-4181-85D7-18FBA3FD073E}" srcOrd="0" destOrd="0" presId="urn:microsoft.com/office/officeart/2018/2/layout/IconVerticalSolidList"/>
    <dgm:cxn modelId="{B49D0591-7E5B-48C0-BCCC-6E1A41883040}" type="presParOf" srcId="{B73563D1-F937-445D-A33E-61C9AF019205}" destId="{DF20294C-914B-435D-AC45-032BD8E574F5}" srcOrd="1" destOrd="0" presId="urn:microsoft.com/office/officeart/2018/2/layout/IconVerticalSolidList"/>
    <dgm:cxn modelId="{B5B036F2-B51C-4FE1-B2B6-F2B483AF8002}" type="presParOf" srcId="{B73563D1-F937-445D-A33E-61C9AF019205}" destId="{55752636-898F-4AA9-B89B-271F8D0EFC92}" srcOrd="2" destOrd="0" presId="urn:microsoft.com/office/officeart/2018/2/layout/IconVerticalSolidList"/>
    <dgm:cxn modelId="{B1D305FF-2D48-4123-B343-AAEEAE4BEFED}" type="presParOf" srcId="{B73563D1-F937-445D-A33E-61C9AF019205}" destId="{E77D6219-9946-4B77-8D63-C8F44DCAA7B6}" srcOrd="3" destOrd="0" presId="urn:microsoft.com/office/officeart/2018/2/layout/IconVerticalSolidList"/>
    <dgm:cxn modelId="{61EE6FBD-3AFB-4D1C-884F-960BF781F818}" type="presParOf" srcId="{5086AF81-B4FC-43B8-9D71-F8C79DF2541C}" destId="{ED4A1EC4-AA4E-420B-8ED9-B4BBC62CADA3}" srcOrd="5" destOrd="0" presId="urn:microsoft.com/office/officeart/2018/2/layout/IconVerticalSolidList"/>
    <dgm:cxn modelId="{A236B4A4-2F5A-496C-BA0E-D3414F740EA3}" type="presParOf" srcId="{5086AF81-B4FC-43B8-9D71-F8C79DF2541C}" destId="{281E8A59-A79F-4964-9F77-CF29F91DE377}" srcOrd="6" destOrd="0" presId="urn:microsoft.com/office/officeart/2018/2/layout/IconVerticalSolidList"/>
    <dgm:cxn modelId="{10979D93-733A-4AC1-9B6A-0F2506D0600D}" type="presParOf" srcId="{281E8A59-A79F-4964-9F77-CF29F91DE377}" destId="{4FD3BE14-16FA-4799-91DE-B9F7ED733EDF}" srcOrd="0" destOrd="0" presId="urn:microsoft.com/office/officeart/2018/2/layout/IconVerticalSolidList"/>
    <dgm:cxn modelId="{4245BB46-862A-48B5-B826-941C036B05D3}" type="presParOf" srcId="{281E8A59-A79F-4964-9F77-CF29F91DE377}" destId="{D641D189-0020-4BA5-BD50-B2143D147025}" srcOrd="1" destOrd="0" presId="urn:microsoft.com/office/officeart/2018/2/layout/IconVerticalSolidList"/>
    <dgm:cxn modelId="{56754C50-D5DE-4893-A10C-5DCAA5D7B718}" type="presParOf" srcId="{281E8A59-A79F-4964-9F77-CF29F91DE377}" destId="{B779D05E-CDBF-422A-AB23-274E43D126B1}" srcOrd="2" destOrd="0" presId="urn:microsoft.com/office/officeart/2018/2/layout/IconVerticalSolidList"/>
    <dgm:cxn modelId="{6725A42C-6467-4127-9612-F4B95FAD9B2A}" type="presParOf" srcId="{281E8A59-A79F-4964-9F77-CF29F91DE377}" destId="{92AFCECD-DF18-40DE-B764-8DA169BEA9C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FB9BA39-CB3F-49D5-9DFD-9AAAA50B015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7BAA49D-F1D4-481B-941D-CC570B7D30FF}">
      <dgm:prSet/>
      <dgm:spPr/>
      <dgm:t>
        <a:bodyPr/>
        <a:lstStyle/>
        <a:p>
          <a:r>
            <a:rPr lang="pl-PL"/>
            <a:t>Na prawo do obrony składa się zespół uprawnień procesowych pozwalających dokonać czynności zmierzających do odparcia oskarżenia lub złagodzenia odpowiedzialności.</a:t>
          </a:r>
          <a:endParaRPr lang="en-US"/>
        </a:p>
      </dgm:t>
    </dgm:pt>
    <dgm:pt modelId="{709D0153-4BDE-4057-847D-28ECB9D05862}" type="parTrans" cxnId="{C4571D8A-ECFB-4BC3-B784-CA1944D50CED}">
      <dgm:prSet/>
      <dgm:spPr/>
      <dgm:t>
        <a:bodyPr/>
        <a:lstStyle/>
        <a:p>
          <a:endParaRPr lang="en-US"/>
        </a:p>
      </dgm:t>
    </dgm:pt>
    <dgm:pt modelId="{0F64E311-7C57-4D45-90A4-BD363E80B994}" type="sibTrans" cxnId="{C4571D8A-ECFB-4BC3-B784-CA1944D50CED}">
      <dgm:prSet/>
      <dgm:spPr/>
      <dgm:t>
        <a:bodyPr/>
        <a:lstStyle/>
        <a:p>
          <a:endParaRPr lang="en-US"/>
        </a:p>
      </dgm:t>
    </dgm:pt>
    <dgm:pt modelId="{53A47275-E3E9-4D35-A822-0326013AB26B}">
      <dgm:prSet/>
      <dgm:spPr/>
      <dgm:t>
        <a:bodyPr/>
        <a:lstStyle/>
        <a:p>
          <a:r>
            <a:rPr lang="pl-PL"/>
            <a:t>Art. 6 k.p.k. zapewnia prawo do obrony w znaczeniu materialnym i formalnym, prawo do zachowania biernego oraz aktywnego.</a:t>
          </a:r>
          <a:endParaRPr lang="en-US"/>
        </a:p>
      </dgm:t>
    </dgm:pt>
    <dgm:pt modelId="{F25CE73B-13D1-400C-A0BA-25830F6E4D4D}" type="parTrans" cxnId="{5A60378C-5342-4008-9C37-35F9910EE6A8}">
      <dgm:prSet/>
      <dgm:spPr/>
      <dgm:t>
        <a:bodyPr/>
        <a:lstStyle/>
        <a:p>
          <a:endParaRPr lang="en-US"/>
        </a:p>
      </dgm:t>
    </dgm:pt>
    <dgm:pt modelId="{A3D7FD64-1406-4469-A717-FBFD3FB215A3}" type="sibTrans" cxnId="{5A60378C-5342-4008-9C37-35F9910EE6A8}">
      <dgm:prSet/>
      <dgm:spPr/>
      <dgm:t>
        <a:bodyPr/>
        <a:lstStyle/>
        <a:p>
          <a:endParaRPr lang="en-US"/>
        </a:p>
      </dgm:t>
    </dgm:pt>
    <dgm:pt modelId="{5FBF8C36-E561-4E5A-BC0B-ADF7C99E4B17}" type="pres">
      <dgm:prSet presAssocID="{4FB9BA39-CB3F-49D5-9DFD-9AAAA50B0158}" presName="root" presStyleCnt="0">
        <dgm:presLayoutVars>
          <dgm:dir/>
          <dgm:resizeHandles val="exact"/>
        </dgm:presLayoutVars>
      </dgm:prSet>
      <dgm:spPr/>
    </dgm:pt>
    <dgm:pt modelId="{B05D1758-C308-479C-B477-1241C60103FB}" type="pres">
      <dgm:prSet presAssocID="{C7BAA49D-F1D4-481B-941D-CC570B7D30FF}" presName="compNode" presStyleCnt="0"/>
      <dgm:spPr/>
    </dgm:pt>
    <dgm:pt modelId="{5C1750B8-F069-4D8B-802C-6ECD8A4F9B37}" type="pres">
      <dgm:prSet presAssocID="{C7BAA49D-F1D4-481B-941D-CC570B7D30FF}" presName="bgRect" presStyleLbl="bgShp" presStyleIdx="0" presStyleCnt="2"/>
      <dgm:spPr/>
    </dgm:pt>
    <dgm:pt modelId="{03FE14BE-7165-44DE-ACE6-37C25AD37CFA}" type="pres">
      <dgm:prSet presAssocID="{C7BAA49D-F1D4-481B-941D-CC570B7D30F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61E0A8B6-7DAD-4C64-80C5-FCA04AC3376B}" type="pres">
      <dgm:prSet presAssocID="{C7BAA49D-F1D4-481B-941D-CC570B7D30FF}" presName="spaceRect" presStyleCnt="0"/>
      <dgm:spPr/>
    </dgm:pt>
    <dgm:pt modelId="{5DE2E7F5-F9EB-4CFE-A772-47F35E2145CC}" type="pres">
      <dgm:prSet presAssocID="{C7BAA49D-F1D4-481B-941D-CC570B7D30FF}" presName="parTx" presStyleLbl="revTx" presStyleIdx="0" presStyleCnt="2">
        <dgm:presLayoutVars>
          <dgm:chMax val="0"/>
          <dgm:chPref val="0"/>
        </dgm:presLayoutVars>
      </dgm:prSet>
      <dgm:spPr/>
    </dgm:pt>
    <dgm:pt modelId="{4F57E1B9-3AB8-44CB-BECC-F91D501B3C7B}" type="pres">
      <dgm:prSet presAssocID="{0F64E311-7C57-4D45-90A4-BD363E80B994}" presName="sibTrans" presStyleCnt="0"/>
      <dgm:spPr/>
    </dgm:pt>
    <dgm:pt modelId="{3C57305B-7CD7-4244-9EFE-CC04B8DCD94E}" type="pres">
      <dgm:prSet presAssocID="{53A47275-E3E9-4D35-A822-0326013AB26B}" presName="compNode" presStyleCnt="0"/>
      <dgm:spPr/>
    </dgm:pt>
    <dgm:pt modelId="{A1D35970-1C70-41BE-9649-900653867854}" type="pres">
      <dgm:prSet presAssocID="{53A47275-E3E9-4D35-A822-0326013AB26B}" presName="bgRect" presStyleLbl="bgShp" presStyleIdx="1" presStyleCnt="2"/>
      <dgm:spPr/>
    </dgm:pt>
    <dgm:pt modelId="{6A44D2E0-4D63-4D6E-877C-6AADA5A45834}" type="pres">
      <dgm:prSet presAssocID="{53A47275-E3E9-4D35-A822-0326013AB26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enn Diagram"/>
        </a:ext>
      </dgm:extLst>
    </dgm:pt>
    <dgm:pt modelId="{5985396D-A081-4243-A8F1-A463A682028B}" type="pres">
      <dgm:prSet presAssocID="{53A47275-E3E9-4D35-A822-0326013AB26B}" presName="spaceRect" presStyleCnt="0"/>
      <dgm:spPr/>
    </dgm:pt>
    <dgm:pt modelId="{420F998E-EF9E-4BDA-8EDC-659548A13448}" type="pres">
      <dgm:prSet presAssocID="{53A47275-E3E9-4D35-A822-0326013AB26B}" presName="parTx" presStyleLbl="revTx" presStyleIdx="1" presStyleCnt="2">
        <dgm:presLayoutVars>
          <dgm:chMax val="0"/>
          <dgm:chPref val="0"/>
        </dgm:presLayoutVars>
      </dgm:prSet>
      <dgm:spPr/>
    </dgm:pt>
  </dgm:ptLst>
  <dgm:cxnLst>
    <dgm:cxn modelId="{13B6811B-92A5-48F8-9018-1A571511B3CB}" type="presOf" srcId="{C7BAA49D-F1D4-481B-941D-CC570B7D30FF}" destId="{5DE2E7F5-F9EB-4CFE-A772-47F35E2145CC}" srcOrd="0" destOrd="0" presId="urn:microsoft.com/office/officeart/2018/2/layout/IconVerticalSolidList"/>
    <dgm:cxn modelId="{8E840E3C-7E08-45A3-9927-E458FD00A269}" type="presOf" srcId="{53A47275-E3E9-4D35-A822-0326013AB26B}" destId="{420F998E-EF9E-4BDA-8EDC-659548A13448}" srcOrd="0" destOrd="0" presId="urn:microsoft.com/office/officeart/2018/2/layout/IconVerticalSolidList"/>
    <dgm:cxn modelId="{C4571D8A-ECFB-4BC3-B784-CA1944D50CED}" srcId="{4FB9BA39-CB3F-49D5-9DFD-9AAAA50B0158}" destId="{C7BAA49D-F1D4-481B-941D-CC570B7D30FF}" srcOrd="0" destOrd="0" parTransId="{709D0153-4BDE-4057-847D-28ECB9D05862}" sibTransId="{0F64E311-7C57-4D45-90A4-BD363E80B994}"/>
    <dgm:cxn modelId="{5A60378C-5342-4008-9C37-35F9910EE6A8}" srcId="{4FB9BA39-CB3F-49D5-9DFD-9AAAA50B0158}" destId="{53A47275-E3E9-4D35-A822-0326013AB26B}" srcOrd="1" destOrd="0" parTransId="{F25CE73B-13D1-400C-A0BA-25830F6E4D4D}" sibTransId="{A3D7FD64-1406-4469-A717-FBFD3FB215A3}"/>
    <dgm:cxn modelId="{DC95FAE9-1D68-450B-B622-CB87A0D27C04}" type="presOf" srcId="{4FB9BA39-CB3F-49D5-9DFD-9AAAA50B0158}" destId="{5FBF8C36-E561-4E5A-BC0B-ADF7C99E4B17}" srcOrd="0" destOrd="0" presId="urn:microsoft.com/office/officeart/2018/2/layout/IconVerticalSolidList"/>
    <dgm:cxn modelId="{CB7C63B7-26DA-4FC4-B21F-714D50ED8184}" type="presParOf" srcId="{5FBF8C36-E561-4E5A-BC0B-ADF7C99E4B17}" destId="{B05D1758-C308-479C-B477-1241C60103FB}" srcOrd="0" destOrd="0" presId="urn:microsoft.com/office/officeart/2018/2/layout/IconVerticalSolidList"/>
    <dgm:cxn modelId="{60F43C2B-2848-426A-8640-206B5B1DDE47}" type="presParOf" srcId="{B05D1758-C308-479C-B477-1241C60103FB}" destId="{5C1750B8-F069-4D8B-802C-6ECD8A4F9B37}" srcOrd="0" destOrd="0" presId="urn:microsoft.com/office/officeart/2018/2/layout/IconVerticalSolidList"/>
    <dgm:cxn modelId="{B81DFB1D-24CA-4FBB-BFDC-B922A1374F30}" type="presParOf" srcId="{B05D1758-C308-479C-B477-1241C60103FB}" destId="{03FE14BE-7165-44DE-ACE6-37C25AD37CFA}" srcOrd="1" destOrd="0" presId="urn:microsoft.com/office/officeart/2018/2/layout/IconVerticalSolidList"/>
    <dgm:cxn modelId="{B1F379DC-B417-41DC-8500-7F32300554DD}" type="presParOf" srcId="{B05D1758-C308-479C-B477-1241C60103FB}" destId="{61E0A8B6-7DAD-4C64-80C5-FCA04AC3376B}" srcOrd="2" destOrd="0" presId="urn:microsoft.com/office/officeart/2018/2/layout/IconVerticalSolidList"/>
    <dgm:cxn modelId="{810DF53F-EBD4-4DD0-A1B7-6233EEF63732}" type="presParOf" srcId="{B05D1758-C308-479C-B477-1241C60103FB}" destId="{5DE2E7F5-F9EB-4CFE-A772-47F35E2145CC}" srcOrd="3" destOrd="0" presId="urn:microsoft.com/office/officeart/2018/2/layout/IconVerticalSolidList"/>
    <dgm:cxn modelId="{E7EDBF4C-FC6B-46B9-A894-1C7051643FC6}" type="presParOf" srcId="{5FBF8C36-E561-4E5A-BC0B-ADF7C99E4B17}" destId="{4F57E1B9-3AB8-44CB-BECC-F91D501B3C7B}" srcOrd="1" destOrd="0" presId="urn:microsoft.com/office/officeart/2018/2/layout/IconVerticalSolidList"/>
    <dgm:cxn modelId="{AD5FA9EE-35B7-4BB9-9E95-6F43F71B4508}" type="presParOf" srcId="{5FBF8C36-E561-4E5A-BC0B-ADF7C99E4B17}" destId="{3C57305B-7CD7-4244-9EFE-CC04B8DCD94E}" srcOrd="2" destOrd="0" presId="urn:microsoft.com/office/officeart/2018/2/layout/IconVerticalSolidList"/>
    <dgm:cxn modelId="{FFA04670-A3D0-4688-9090-5B06AFE87CC8}" type="presParOf" srcId="{3C57305B-7CD7-4244-9EFE-CC04B8DCD94E}" destId="{A1D35970-1C70-41BE-9649-900653867854}" srcOrd="0" destOrd="0" presId="urn:microsoft.com/office/officeart/2018/2/layout/IconVerticalSolidList"/>
    <dgm:cxn modelId="{5DEEF43C-A839-4DB4-9DC7-CAF8A7CBB822}" type="presParOf" srcId="{3C57305B-7CD7-4244-9EFE-CC04B8DCD94E}" destId="{6A44D2E0-4D63-4D6E-877C-6AADA5A45834}" srcOrd="1" destOrd="0" presId="urn:microsoft.com/office/officeart/2018/2/layout/IconVerticalSolidList"/>
    <dgm:cxn modelId="{4595E042-7955-4B20-A945-2ABEC76E48D2}" type="presParOf" srcId="{3C57305B-7CD7-4244-9EFE-CC04B8DCD94E}" destId="{5985396D-A081-4243-A8F1-A463A682028B}" srcOrd="2" destOrd="0" presId="urn:microsoft.com/office/officeart/2018/2/layout/IconVerticalSolidList"/>
    <dgm:cxn modelId="{69B097F5-F647-4EFA-AB95-21E2562691C2}" type="presParOf" srcId="{3C57305B-7CD7-4244-9EFE-CC04B8DCD94E}" destId="{420F998E-EF9E-4BDA-8EDC-659548A1344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B558B6-65D1-4798-8C97-4868ED438B21}" type="doc">
      <dgm:prSet loTypeId="urn:microsoft.com/office/officeart/2005/8/layout/process4" loCatId="process" qsTypeId="urn:microsoft.com/office/officeart/2005/8/quickstyle/simple4" qsCatId="simple" csTypeId="urn:microsoft.com/office/officeart/2005/8/colors/colorful1" csCatId="colorful"/>
      <dgm:spPr/>
      <dgm:t>
        <a:bodyPr/>
        <a:lstStyle/>
        <a:p>
          <a:endParaRPr lang="en-US"/>
        </a:p>
      </dgm:t>
    </dgm:pt>
    <dgm:pt modelId="{BAAE1210-7897-42DF-A7AC-5EFA6A74296A}">
      <dgm:prSet/>
      <dgm:spPr/>
      <dgm:t>
        <a:bodyPr/>
        <a:lstStyle/>
        <a:p>
          <a:r>
            <a:rPr lang="pl-PL"/>
            <a:t>Nazwa „sąd” występuje także w następujących znaczeniach:</a:t>
          </a:r>
          <a:endParaRPr lang="en-US"/>
        </a:p>
      </dgm:t>
    </dgm:pt>
    <dgm:pt modelId="{C8487E7C-C785-417C-897D-18E778E48467}" type="parTrans" cxnId="{FF6257DB-8F5E-41EC-9AFF-15AE035969E5}">
      <dgm:prSet/>
      <dgm:spPr/>
      <dgm:t>
        <a:bodyPr/>
        <a:lstStyle/>
        <a:p>
          <a:endParaRPr lang="en-US"/>
        </a:p>
      </dgm:t>
    </dgm:pt>
    <dgm:pt modelId="{9533B8F3-4A8F-41A4-8FB2-CF2D8DE7D102}" type="sibTrans" cxnId="{FF6257DB-8F5E-41EC-9AFF-15AE035969E5}">
      <dgm:prSet/>
      <dgm:spPr/>
      <dgm:t>
        <a:bodyPr/>
        <a:lstStyle/>
        <a:p>
          <a:endParaRPr lang="en-US"/>
        </a:p>
      </dgm:t>
    </dgm:pt>
    <dgm:pt modelId="{D91FB39D-B272-492D-A37B-36EF39449500}">
      <dgm:prSet/>
      <dgm:spPr/>
      <dgm:t>
        <a:bodyPr/>
        <a:lstStyle/>
        <a:p>
          <a:r>
            <a:rPr lang="pl-PL"/>
            <a:t>jako jednostka organizacyjna w systemie sądownictwa (sąd rejonowy, Sąd Najwyższy, etc.);</a:t>
          </a:r>
          <a:endParaRPr lang="en-US"/>
        </a:p>
      </dgm:t>
    </dgm:pt>
    <dgm:pt modelId="{878BC6D5-8975-45BA-A1C3-BF4B8E40F570}" type="parTrans" cxnId="{8AD5AFC7-CD09-47CD-8E51-1BF70B795E73}">
      <dgm:prSet/>
      <dgm:spPr/>
      <dgm:t>
        <a:bodyPr/>
        <a:lstStyle/>
        <a:p>
          <a:endParaRPr lang="en-US"/>
        </a:p>
      </dgm:t>
    </dgm:pt>
    <dgm:pt modelId="{7B2EC645-A7B2-43EF-9D64-F5C3E3C83AAF}" type="sibTrans" cxnId="{8AD5AFC7-CD09-47CD-8E51-1BF70B795E73}">
      <dgm:prSet/>
      <dgm:spPr/>
      <dgm:t>
        <a:bodyPr/>
        <a:lstStyle/>
        <a:p>
          <a:endParaRPr lang="en-US"/>
        </a:p>
      </dgm:t>
    </dgm:pt>
    <dgm:pt modelId="{F8DDAE1D-BA5F-4F61-8EBB-8DCB2C6EC76C}">
      <dgm:prSet/>
      <dgm:spPr/>
      <dgm:t>
        <a:bodyPr/>
        <a:lstStyle/>
        <a:p>
          <a:r>
            <a:rPr lang="pl-PL"/>
            <a:t>jako budynek będący siedzibą sądu;</a:t>
          </a:r>
          <a:endParaRPr lang="en-US"/>
        </a:p>
      </dgm:t>
    </dgm:pt>
    <dgm:pt modelId="{2D1AB82D-CBB9-4E4A-ABDD-7E5754CBFA9D}" type="parTrans" cxnId="{31FD4322-96E6-4FCE-9E62-828AB37B305D}">
      <dgm:prSet/>
      <dgm:spPr/>
      <dgm:t>
        <a:bodyPr/>
        <a:lstStyle/>
        <a:p>
          <a:endParaRPr lang="en-US"/>
        </a:p>
      </dgm:t>
    </dgm:pt>
    <dgm:pt modelId="{783B7A6D-C66D-4DC7-9D6F-519DF446730E}" type="sibTrans" cxnId="{31FD4322-96E6-4FCE-9E62-828AB37B305D}">
      <dgm:prSet/>
      <dgm:spPr/>
      <dgm:t>
        <a:bodyPr/>
        <a:lstStyle/>
        <a:p>
          <a:endParaRPr lang="en-US"/>
        </a:p>
      </dgm:t>
    </dgm:pt>
    <dgm:pt modelId="{40DEDC22-AB37-43D0-A8BE-E21D87D38D27}">
      <dgm:prSet/>
      <dgm:spPr/>
      <dgm:t>
        <a:bodyPr/>
        <a:lstStyle/>
        <a:p>
          <a:r>
            <a:rPr lang="pl-PL"/>
            <a:t>w zdaniach oceniających, np. „Jan Kowalski wyraził taki a taki sąd o swoim koledze”.</a:t>
          </a:r>
          <a:endParaRPr lang="en-US"/>
        </a:p>
      </dgm:t>
    </dgm:pt>
    <dgm:pt modelId="{0D902655-8EDD-4582-A3DE-FD9F0A806CFC}" type="parTrans" cxnId="{348B40E4-E695-4448-9A80-F386D9195351}">
      <dgm:prSet/>
      <dgm:spPr/>
      <dgm:t>
        <a:bodyPr/>
        <a:lstStyle/>
        <a:p>
          <a:endParaRPr lang="en-US"/>
        </a:p>
      </dgm:t>
    </dgm:pt>
    <dgm:pt modelId="{03DDE679-4CF4-4868-8166-3FD84D09F419}" type="sibTrans" cxnId="{348B40E4-E695-4448-9A80-F386D9195351}">
      <dgm:prSet/>
      <dgm:spPr/>
      <dgm:t>
        <a:bodyPr/>
        <a:lstStyle/>
        <a:p>
          <a:endParaRPr lang="en-US"/>
        </a:p>
      </dgm:t>
    </dgm:pt>
    <dgm:pt modelId="{181BB779-7948-45D0-88CC-EE836E5841D0}" type="pres">
      <dgm:prSet presAssocID="{64B558B6-65D1-4798-8C97-4868ED438B21}" presName="Name0" presStyleCnt="0">
        <dgm:presLayoutVars>
          <dgm:dir/>
          <dgm:animLvl val="lvl"/>
          <dgm:resizeHandles val="exact"/>
        </dgm:presLayoutVars>
      </dgm:prSet>
      <dgm:spPr/>
    </dgm:pt>
    <dgm:pt modelId="{5C85F279-5ACA-431D-9517-7D4A97FE7800}" type="pres">
      <dgm:prSet presAssocID="{BAAE1210-7897-42DF-A7AC-5EFA6A74296A}" presName="boxAndChildren" presStyleCnt="0"/>
      <dgm:spPr/>
    </dgm:pt>
    <dgm:pt modelId="{0CB3C428-453C-4FE1-90F3-6598C80C0633}" type="pres">
      <dgm:prSet presAssocID="{BAAE1210-7897-42DF-A7AC-5EFA6A74296A}" presName="parentTextBox" presStyleLbl="node1" presStyleIdx="0" presStyleCnt="1"/>
      <dgm:spPr/>
    </dgm:pt>
    <dgm:pt modelId="{3EF36349-9FA8-49A4-A40E-0BD85B4F9478}" type="pres">
      <dgm:prSet presAssocID="{BAAE1210-7897-42DF-A7AC-5EFA6A74296A}" presName="entireBox" presStyleLbl="node1" presStyleIdx="0" presStyleCnt="1"/>
      <dgm:spPr/>
    </dgm:pt>
    <dgm:pt modelId="{02C9926E-B3FF-44D0-B529-57B8E31E554E}" type="pres">
      <dgm:prSet presAssocID="{BAAE1210-7897-42DF-A7AC-5EFA6A74296A}" presName="descendantBox" presStyleCnt="0"/>
      <dgm:spPr/>
    </dgm:pt>
    <dgm:pt modelId="{570EF4B2-422F-45A7-B03D-D243B2B0577B}" type="pres">
      <dgm:prSet presAssocID="{D91FB39D-B272-492D-A37B-36EF39449500}" presName="childTextBox" presStyleLbl="fgAccFollowNode1" presStyleIdx="0" presStyleCnt="3">
        <dgm:presLayoutVars>
          <dgm:bulletEnabled val="1"/>
        </dgm:presLayoutVars>
      </dgm:prSet>
      <dgm:spPr/>
    </dgm:pt>
    <dgm:pt modelId="{AE72AF7D-D844-4297-8155-A53257F1FC25}" type="pres">
      <dgm:prSet presAssocID="{F8DDAE1D-BA5F-4F61-8EBB-8DCB2C6EC76C}" presName="childTextBox" presStyleLbl="fgAccFollowNode1" presStyleIdx="1" presStyleCnt="3">
        <dgm:presLayoutVars>
          <dgm:bulletEnabled val="1"/>
        </dgm:presLayoutVars>
      </dgm:prSet>
      <dgm:spPr/>
    </dgm:pt>
    <dgm:pt modelId="{F3CDD0B7-07EB-4DD8-861E-B8FE76455D96}" type="pres">
      <dgm:prSet presAssocID="{40DEDC22-AB37-43D0-A8BE-E21D87D38D27}" presName="childTextBox" presStyleLbl="fgAccFollowNode1" presStyleIdx="2" presStyleCnt="3">
        <dgm:presLayoutVars>
          <dgm:bulletEnabled val="1"/>
        </dgm:presLayoutVars>
      </dgm:prSet>
      <dgm:spPr/>
    </dgm:pt>
  </dgm:ptLst>
  <dgm:cxnLst>
    <dgm:cxn modelId="{70CD8E03-20A9-4C8A-BB33-720FEA1A4C36}" type="presOf" srcId="{D91FB39D-B272-492D-A37B-36EF39449500}" destId="{570EF4B2-422F-45A7-B03D-D243B2B0577B}" srcOrd="0" destOrd="0" presId="urn:microsoft.com/office/officeart/2005/8/layout/process4"/>
    <dgm:cxn modelId="{F3E7AF0A-D21A-400A-960F-749B757041F1}" type="presOf" srcId="{40DEDC22-AB37-43D0-A8BE-E21D87D38D27}" destId="{F3CDD0B7-07EB-4DD8-861E-B8FE76455D96}" srcOrd="0" destOrd="0" presId="urn:microsoft.com/office/officeart/2005/8/layout/process4"/>
    <dgm:cxn modelId="{31FD4322-96E6-4FCE-9E62-828AB37B305D}" srcId="{BAAE1210-7897-42DF-A7AC-5EFA6A74296A}" destId="{F8DDAE1D-BA5F-4F61-8EBB-8DCB2C6EC76C}" srcOrd="1" destOrd="0" parTransId="{2D1AB82D-CBB9-4E4A-ABDD-7E5754CBFA9D}" sibTransId="{783B7A6D-C66D-4DC7-9D6F-519DF446730E}"/>
    <dgm:cxn modelId="{37580A2F-CB90-4AC3-9BB8-657E2629EB79}" type="presOf" srcId="{64B558B6-65D1-4798-8C97-4868ED438B21}" destId="{181BB779-7948-45D0-88CC-EE836E5841D0}" srcOrd="0" destOrd="0" presId="urn:microsoft.com/office/officeart/2005/8/layout/process4"/>
    <dgm:cxn modelId="{C847EA39-719D-4AAE-A7D7-A5E21E33FA56}" type="presOf" srcId="{BAAE1210-7897-42DF-A7AC-5EFA6A74296A}" destId="{0CB3C428-453C-4FE1-90F3-6598C80C0633}" srcOrd="0" destOrd="0" presId="urn:microsoft.com/office/officeart/2005/8/layout/process4"/>
    <dgm:cxn modelId="{CC79697E-BC6E-4214-8A9F-095479114C2C}" type="presOf" srcId="{F8DDAE1D-BA5F-4F61-8EBB-8DCB2C6EC76C}" destId="{AE72AF7D-D844-4297-8155-A53257F1FC25}" srcOrd="0" destOrd="0" presId="urn:microsoft.com/office/officeart/2005/8/layout/process4"/>
    <dgm:cxn modelId="{8AD5AFC7-CD09-47CD-8E51-1BF70B795E73}" srcId="{BAAE1210-7897-42DF-A7AC-5EFA6A74296A}" destId="{D91FB39D-B272-492D-A37B-36EF39449500}" srcOrd="0" destOrd="0" parTransId="{878BC6D5-8975-45BA-A1C3-BF4B8E40F570}" sibTransId="{7B2EC645-A7B2-43EF-9D64-F5C3E3C83AAF}"/>
    <dgm:cxn modelId="{FF6257DB-8F5E-41EC-9AFF-15AE035969E5}" srcId="{64B558B6-65D1-4798-8C97-4868ED438B21}" destId="{BAAE1210-7897-42DF-A7AC-5EFA6A74296A}" srcOrd="0" destOrd="0" parTransId="{C8487E7C-C785-417C-897D-18E778E48467}" sibTransId="{9533B8F3-4A8F-41A4-8FB2-CF2D8DE7D102}"/>
    <dgm:cxn modelId="{F1A59DE0-1C88-45C5-878C-1ABE6CDD5EBE}" type="presOf" srcId="{BAAE1210-7897-42DF-A7AC-5EFA6A74296A}" destId="{3EF36349-9FA8-49A4-A40E-0BD85B4F9478}" srcOrd="1" destOrd="0" presId="urn:microsoft.com/office/officeart/2005/8/layout/process4"/>
    <dgm:cxn modelId="{348B40E4-E695-4448-9A80-F386D9195351}" srcId="{BAAE1210-7897-42DF-A7AC-5EFA6A74296A}" destId="{40DEDC22-AB37-43D0-A8BE-E21D87D38D27}" srcOrd="2" destOrd="0" parTransId="{0D902655-8EDD-4582-A3DE-FD9F0A806CFC}" sibTransId="{03DDE679-4CF4-4868-8166-3FD84D09F419}"/>
    <dgm:cxn modelId="{347BC8B7-89B5-4254-A203-4E6E9505A94E}" type="presParOf" srcId="{181BB779-7948-45D0-88CC-EE836E5841D0}" destId="{5C85F279-5ACA-431D-9517-7D4A97FE7800}" srcOrd="0" destOrd="0" presId="urn:microsoft.com/office/officeart/2005/8/layout/process4"/>
    <dgm:cxn modelId="{878F434E-456B-4FAD-8EDC-8C1792507592}" type="presParOf" srcId="{5C85F279-5ACA-431D-9517-7D4A97FE7800}" destId="{0CB3C428-453C-4FE1-90F3-6598C80C0633}" srcOrd="0" destOrd="0" presId="urn:microsoft.com/office/officeart/2005/8/layout/process4"/>
    <dgm:cxn modelId="{8805AB4A-8F16-488E-89BD-F36E90018B5A}" type="presParOf" srcId="{5C85F279-5ACA-431D-9517-7D4A97FE7800}" destId="{3EF36349-9FA8-49A4-A40E-0BD85B4F9478}" srcOrd="1" destOrd="0" presId="urn:microsoft.com/office/officeart/2005/8/layout/process4"/>
    <dgm:cxn modelId="{06B0A355-C204-48B7-A021-06DDDEC4E988}" type="presParOf" srcId="{5C85F279-5ACA-431D-9517-7D4A97FE7800}" destId="{02C9926E-B3FF-44D0-B529-57B8E31E554E}" srcOrd="2" destOrd="0" presId="urn:microsoft.com/office/officeart/2005/8/layout/process4"/>
    <dgm:cxn modelId="{4B272875-A0E6-4C1A-8DA6-2ADD49829511}" type="presParOf" srcId="{02C9926E-B3FF-44D0-B529-57B8E31E554E}" destId="{570EF4B2-422F-45A7-B03D-D243B2B0577B}" srcOrd="0" destOrd="0" presId="urn:microsoft.com/office/officeart/2005/8/layout/process4"/>
    <dgm:cxn modelId="{36FA3C8A-965A-44E4-AF93-8B0DD3C1FC3C}" type="presParOf" srcId="{02C9926E-B3FF-44D0-B529-57B8E31E554E}" destId="{AE72AF7D-D844-4297-8155-A53257F1FC25}" srcOrd="1" destOrd="0" presId="urn:microsoft.com/office/officeart/2005/8/layout/process4"/>
    <dgm:cxn modelId="{2EEE4896-65B0-4865-9742-6C0A7CE2BE5F}" type="presParOf" srcId="{02C9926E-B3FF-44D0-B529-57B8E31E554E}" destId="{F3CDD0B7-07EB-4DD8-861E-B8FE76455D96}"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437E03-7AC1-4338-A749-DF8A439E9C8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0CA8EDE-7CFC-4A5F-8464-172D765B05E2}">
      <dgm:prSet/>
      <dgm:spPr/>
      <dgm:t>
        <a:bodyPr/>
        <a:lstStyle/>
        <a:p>
          <a:r>
            <a:rPr lang="pl-PL" b="1"/>
            <a:t>Sąd </a:t>
          </a:r>
          <a:r>
            <a:rPr lang="pl-PL"/>
            <a:t>to </a:t>
          </a:r>
          <a:r>
            <a:rPr lang="pl-PL" u="sng"/>
            <a:t>zespół osób lub osoba wyposażeni w atrybut niezawisłości, powołani do sprawowania wymiaru sprawiedliwości w imieniu Rzeczypospolitej Polskiej oraz w szczególnej procesowej formie.</a:t>
          </a:r>
          <a:endParaRPr lang="en-US"/>
        </a:p>
      </dgm:t>
    </dgm:pt>
    <dgm:pt modelId="{81B1C435-A8FA-48AA-AD7C-389F15D47641}" type="parTrans" cxnId="{ABAAC1F1-EFE4-4026-B8C1-B67308997E44}">
      <dgm:prSet/>
      <dgm:spPr/>
      <dgm:t>
        <a:bodyPr/>
        <a:lstStyle/>
        <a:p>
          <a:endParaRPr lang="en-US"/>
        </a:p>
      </dgm:t>
    </dgm:pt>
    <dgm:pt modelId="{1A61B546-CA24-4B9A-B5BB-D24A6F7CAB52}" type="sibTrans" cxnId="{ABAAC1F1-EFE4-4026-B8C1-B67308997E44}">
      <dgm:prSet/>
      <dgm:spPr/>
      <dgm:t>
        <a:bodyPr/>
        <a:lstStyle/>
        <a:p>
          <a:endParaRPr lang="en-US"/>
        </a:p>
      </dgm:t>
    </dgm:pt>
    <dgm:pt modelId="{AE65AB3D-BB44-494C-9611-9914E25409F7}">
      <dgm:prSet/>
      <dgm:spPr/>
      <dgm:t>
        <a:bodyPr/>
        <a:lstStyle/>
        <a:p>
          <a:r>
            <a:rPr lang="pl-PL"/>
            <a:t>Procesowe znaczenie pojęcia „sąd” jest synonimem takich nazw jak „skład orzekający” czy też „sędzia orzekający jednoosobowo”.</a:t>
          </a:r>
          <a:endParaRPr lang="en-US"/>
        </a:p>
      </dgm:t>
    </dgm:pt>
    <dgm:pt modelId="{D3E1EDE5-3164-4D11-8B78-4ADCBAC416E6}" type="parTrans" cxnId="{8546EAA6-6F44-4634-8C90-DF23CC743D78}">
      <dgm:prSet/>
      <dgm:spPr/>
      <dgm:t>
        <a:bodyPr/>
        <a:lstStyle/>
        <a:p>
          <a:endParaRPr lang="en-US"/>
        </a:p>
      </dgm:t>
    </dgm:pt>
    <dgm:pt modelId="{25D5EA94-2D74-4DC9-A933-48567A3CB4CC}" type="sibTrans" cxnId="{8546EAA6-6F44-4634-8C90-DF23CC743D78}">
      <dgm:prSet/>
      <dgm:spPr/>
      <dgm:t>
        <a:bodyPr/>
        <a:lstStyle/>
        <a:p>
          <a:endParaRPr lang="en-US"/>
        </a:p>
      </dgm:t>
    </dgm:pt>
    <dgm:pt modelId="{3E328877-12F7-4FB9-8B37-E9D0FA824629}" type="pres">
      <dgm:prSet presAssocID="{AB437E03-7AC1-4338-A749-DF8A439E9C8A}" presName="root" presStyleCnt="0">
        <dgm:presLayoutVars>
          <dgm:dir/>
          <dgm:resizeHandles val="exact"/>
        </dgm:presLayoutVars>
      </dgm:prSet>
      <dgm:spPr/>
    </dgm:pt>
    <dgm:pt modelId="{73833DED-B4FB-4F34-9DD0-73B3F23B55F9}" type="pres">
      <dgm:prSet presAssocID="{F0CA8EDE-7CFC-4A5F-8464-172D765B05E2}" presName="compNode" presStyleCnt="0"/>
      <dgm:spPr/>
    </dgm:pt>
    <dgm:pt modelId="{E1EBBDCD-AA75-4EB9-BA24-F698E6350042}" type="pres">
      <dgm:prSet presAssocID="{F0CA8EDE-7CFC-4A5F-8464-172D765B05E2}" presName="bgRect" presStyleLbl="bgShp" presStyleIdx="0" presStyleCnt="2"/>
      <dgm:spPr/>
    </dgm:pt>
    <dgm:pt modelId="{DF0538B3-7664-487D-9A20-5B9DF484D7D6}" type="pres">
      <dgm:prSet presAssocID="{F0CA8EDE-7CFC-4A5F-8464-172D765B05E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1AC00171-060A-456B-8A87-CC144F772763}" type="pres">
      <dgm:prSet presAssocID="{F0CA8EDE-7CFC-4A5F-8464-172D765B05E2}" presName="spaceRect" presStyleCnt="0"/>
      <dgm:spPr/>
    </dgm:pt>
    <dgm:pt modelId="{05194316-7403-46C1-AD1E-9294DCEC9904}" type="pres">
      <dgm:prSet presAssocID="{F0CA8EDE-7CFC-4A5F-8464-172D765B05E2}" presName="parTx" presStyleLbl="revTx" presStyleIdx="0" presStyleCnt="2">
        <dgm:presLayoutVars>
          <dgm:chMax val="0"/>
          <dgm:chPref val="0"/>
        </dgm:presLayoutVars>
      </dgm:prSet>
      <dgm:spPr/>
    </dgm:pt>
    <dgm:pt modelId="{D2D45AA4-D7A6-49FC-9983-C657DAFB815E}" type="pres">
      <dgm:prSet presAssocID="{1A61B546-CA24-4B9A-B5BB-D24A6F7CAB52}" presName="sibTrans" presStyleCnt="0"/>
      <dgm:spPr/>
    </dgm:pt>
    <dgm:pt modelId="{2C1F5362-7A5A-42A3-907C-A020A51DD9F3}" type="pres">
      <dgm:prSet presAssocID="{AE65AB3D-BB44-494C-9611-9914E25409F7}" presName="compNode" presStyleCnt="0"/>
      <dgm:spPr/>
    </dgm:pt>
    <dgm:pt modelId="{F9190881-AAC5-4FB0-B1F1-FF01992A1CDF}" type="pres">
      <dgm:prSet presAssocID="{AE65AB3D-BB44-494C-9611-9914E25409F7}" presName="bgRect" presStyleLbl="bgShp" presStyleIdx="1" presStyleCnt="2"/>
      <dgm:spPr/>
    </dgm:pt>
    <dgm:pt modelId="{18EC4AFA-BA18-4AD6-9520-5B7427157318}" type="pres">
      <dgm:prSet presAssocID="{AE65AB3D-BB44-494C-9611-9914E25409F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s"/>
        </a:ext>
      </dgm:extLst>
    </dgm:pt>
    <dgm:pt modelId="{77649910-3CD5-4417-BEEB-1DC962477B78}" type="pres">
      <dgm:prSet presAssocID="{AE65AB3D-BB44-494C-9611-9914E25409F7}" presName="spaceRect" presStyleCnt="0"/>
      <dgm:spPr/>
    </dgm:pt>
    <dgm:pt modelId="{03ECC3A0-50F1-4C36-9D19-7A2961CF5172}" type="pres">
      <dgm:prSet presAssocID="{AE65AB3D-BB44-494C-9611-9914E25409F7}" presName="parTx" presStyleLbl="revTx" presStyleIdx="1" presStyleCnt="2">
        <dgm:presLayoutVars>
          <dgm:chMax val="0"/>
          <dgm:chPref val="0"/>
        </dgm:presLayoutVars>
      </dgm:prSet>
      <dgm:spPr/>
    </dgm:pt>
  </dgm:ptLst>
  <dgm:cxnLst>
    <dgm:cxn modelId="{7C271B30-EE81-4647-A261-ACDE66FFADFB}" type="presOf" srcId="{AE65AB3D-BB44-494C-9611-9914E25409F7}" destId="{03ECC3A0-50F1-4C36-9D19-7A2961CF5172}" srcOrd="0" destOrd="0" presId="urn:microsoft.com/office/officeart/2018/2/layout/IconVerticalSolidList"/>
    <dgm:cxn modelId="{60E06B8F-5F6B-4FD0-9712-A8DE207D6BF4}" type="presOf" srcId="{AB437E03-7AC1-4338-A749-DF8A439E9C8A}" destId="{3E328877-12F7-4FB9-8B37-E9D0FA824629}" srcOrd="0" destOrd="0" presId="urn:microsoft.com/office/officeart/2018/2/layout/IconVerticalSolidList"/>
    <dgm:cxn modelId="{8546EAA6-6F44-4634-8C90-DF23CC743D78}" srcId="{AB437E03-7AC1-4338-A749-DF8A439E9C8A}" destId="{AE65AB3D-BB44-494C-9611-9914E25409F7}" srcOrd="1" destOrd="0" parTransId="{D3E1EDE5-3164-4D11-8B78-4ADCBAC416E6}" sibTransId="{25D5EA94-2D74-4DC9-A933-48567A3CB4CC}"/>
    <dgm:cxn modelId="{ABAAC1F1-EFE4-4026-B8C1-B67308997E44}" srcId="{AB437E03-7AC1-4338-A749-DF8A439E9C8A}" destId="{F0CA8EDE-7CFC-4A5F-8464-172D765B05E2}" srcOrd="0" destOrd="0" parTransId="{81B1C435-A8FA-48AA-AD7C-389F15D47641}" sibTransId="{1A61B546-CA24-4B9A-B5BB-D24A6F7CAB52}"/>
    <dgm:cxn modelId="{A567D8F5-862E-476A-8E1E-DB2C6846BBDA}" type="presOf" srcId="{F0CA8EDE-7CFC-4A5F-8464-172D765B05E2}" destId="{05194316-7403-46C1-AD1E-9294DCEC9904}" srcOrd="0" destOrd="0" presId="urn:microsoft.com/office/officeart/2018/2/layout/IconVerticalSolidList"/>
    <dgm:cxn modelId="{35A73AC1-F625-47DA-9CD5-CEDF0BCF9196}" type="presParOf" srcId="{3E328877-12F7-4FB9-8B37-E9D0FA824629}" destId="{73833DED-B4FB-4F34-9DD0-73B3F23B55F9}" srcOrd="0" destOrd="0" presId="urn:microsoft.com/office/officeart/2018/2/layout/IconVerticalSolidList"/>
    <dgm:cxn modelId="{BD5D5ACB-46F3-4F90-B9AA-894D00B33BEE}" type="presParOf" srcId="{73833DED-B4FB-4F34-9DD0-73B3F23B55F9}" destId="{E1EBBDCD-AA75-4EB9-BA24-F698E6350042}" srcOrd="0" destOrd="0" presId="urn:microsoft.com/office/officeart/2018/2/layout/IconVerticalSolidList"/>
    <dgm:cxn modelId="{4E66C519-1F81-46A6-A8A4-DC00F703BE04}" type="presParOf" srcId="{73833DED-B4FB-4F34-9DD0-73B3F23B55F9}" destId="{DF0538B3-7664-487D-9A20-5B9DF484D7D6}" srcOrd="1" destOrd="0" presId="urn:microsoft.com/office/officeart/2018/2/layout/IconVerticalSolidList"/>
    <dgm:cxn modelId="{21E1D9C3-670E-41C8-96E8-1824ADDF414F}" type="presParOf" srcId="{73833DED-B4FB-4F34-9DD0-73B3F23B55F9}" destId="{1AC00171-060A-456B-8A87-CC144F772763}" srcOrd="2" destOrd="0" presId="urn:microsoft.com/office/officeart/2018/2/layout/IconVerticalSolidList"/>
    <dgm:cxn modelId="{2EED237D-26BD-43C0-9CF1-D51B12D69647}" type="presParOf" srcId="{73833DED-B4FB-4F34-9DD0-73B3F23B55F9}" destId="{05194316-7403-46C1-AD1E-9294DCEC9904}" srcOrd="3" destOrd="0" presId="urn:microsoft.com/office/officeart/2018/2/layout/IconVerticalSolidList"/>
    <dgm:cxn modelId="{DB95BFB2-8B05-4344-8E99-40E3046C1D02}" type="presParOf" srcId="{3E328877-12F7-4FB9-8B37-E9D0FA824629}" destId="{D2D45AA4-D7A6-49FC-9983-C657DAFB815E}" srcOrd="1" destOrd="0" presId="urn:microsoft.com/office/officeart/2018/2/layout/IconVerticalSolidList"/>
    <dgm:cxn modelId="{2756E2F2-4C99-4508-8444-6B5F12D212CC}" type="presParOf" srcId="{3E328877-12F7-4FB9-8B37-E9D0FA824629}" destId="{2C1F5362-7A5A-42A3-907C-A020A51DD9F3}" srcOrd="2" destOrd="0" presId="urn:microsoft.com/office/officeart/2018/2/layout/IconVerticalSolidList"/>
    <dgm:cxn modelId="{10ED9651-1D87-40CD-B7EC-4E827DA5D65B}" type="presParOf" srcId="{2C1F5362-7A5A-42A3-907C-A020A51DD9F3}" destId="{F9190881-AAC5-4FB0-B1F1-FF01992A1CDF}" srcOrd="0" destOrd="0" presId="urn:microsoft.com/office/officeart/2018/2/layout/IconVerticalSolidList"/>
    <dgm:cxn modelId="{94189233-5B3A-43FC-B3CD-8CB743E20D16}" type="presParOf" srcId="{2C1F5362-7A5A-42A3-907C-A020A51DD9F3}" destId="{18EC4AFA-BA18-4AD6-9520-5B7427157318}" srcOrd="1" destOrd="0" presId="urn:microsoft.com/office/officeart/2018/2/layout/IconVerticalSolidList"/>
    <dgm:cxn modelId="{2911DD19-06C2-426D-89EF-7F745C3FC4D7}" type="presParOf" srcId="{2C1F5362-7A5A-42A3-907C-A020A51DD9F3}" destId="{77649910-3CD5-4417-BEEB-1DC962477B78}" srcOrd="2" destOrd="0" presId="urn:microsoft.com/office/officeart/2018/2/layout/IconVerticalSolidList"/>
    <dgm:cxn modelId="{9DADA710-6668-4BDA-89FC-BADDEB1552AF}" type="presParOf" srcId="{2C1F5362-7A5A-42A3-907C-A020A51DD9F3}" destId="{03ECC3A0-50F1-4C36-9D19-7A2961CF517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110098-3D9B-46A9-B257-ECA69AE81D9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CFAEBE5-059A-4CF3-AD98-F0D82B40DD0A}">
      <dgm:prSet/>
      <dgm:spPr/>
      <dgm:t>
        <a:bodyPr/>
        <a:lstStyle/>
        <a:p>
          <a:r>
            <a:rPr lang="pl-PL" b="1"/>
            <a:t>Art. 45 § 1 Konstytucji RP</a:t>
          </a:r>
          <a:endParaRPr lang="en-US"/>
        </a:p>
      </dgm:t>
    </dgm:pt>
    <dgm:pt modelId="{E67D8A70-589C-48DA-95AE-A9D2E6F6FA1A}" type="parTrans" cxnId="{FB6C617A-374F-4CB7-930B-9BD572D4682C}">
      <dgm:prSet/>
      <dgm:spPr/>
      <dgm:t>
        <a:bodyPr/>
        <a:lstStyle/>
        <a:p>
          <a:endParaRPr lang="en-US"/>
        </a:p>
      </dgm:t>
    </dgm:pt>
    <dgm:pt modelId="{6E30188A-E394-4BFE-97E6-8733FE281865}" type="sibTrans" cxnId="{FB6C617A-374F-4CB7-930B-9BD572D4682C}">
      <dgm:prSet/>
      <dgm:spPr/>
      <dgm:t>
        <a:bodyPr/>
        <a:lstStyle/>
        <a:p>
          <a:endParaRPr lang="en-US"/>
        </a:p>
      </dgm:t>
    </dgm:pt>
    <dgm:pt modelId="{4176ACD3-792A-4A65-9DC6-50215B85A7F8}">
      <dgm:prSet/>
      <dgm:spPr/>
      <dgm:t>
        <a:bodyPr/>
        <a:lstStyle/>
        <a:p>
          <a:r>
            <a:rPr lang="pl-PL"/>
            <a:t>Każdy ma prawo do sprawiedliwego i jawnego rozpatrzenia sprawy bez nieuzasadnionej zwłoki przez </a:t>
          </a:r>
          <a:r>
            <a:rPr lang="pl-PL" b="1"/>
            <a:t>właściwy</a:t>
          </a:r>
          <a:r>
            <a:rPr lang="pl-PL"/>
            <a:t>, niezależny, bezstronny i niezawisły sąd.</a:t>
          </a:r>
          <a:endParaRPr lang="en-US"/>
        </a:p>
      </dgm:t>
    </dgm:pt>
    <dgm:pt modelId="{C3F516EA-F424-4443-9764-81D2D407E73E}" type="parTrans" cxnId="{2FFED27C-B742-4E1F-AC2D-570060E4C5D5}">
      <dgm:prSet/>
      <dgm:spPr/>
      <dgm:t>
        <a:bodyPr/>
        <a:lstStyle/>
        <a:p>
          <a:endParaRPr lang="en-US"/>
        </a:p>
      </dgm:t>
    </dgm:pt>
    <dgm:pt modelId="{ECF86572-8E99-4203-BFF8-200B6F0E76ED}" type="sibTrans" cxnId="{2FFED27C-B742-4E1F-AC2D-570060E4C5D5}">
      <dgm:prSet/>
      <dgm:spPr/>
      <dgm:t>
        <a:bodyPr/>
        <a:lstStyle/>
        <a:p>
          <a:endParaRPr lang="en-US"/>
        </a:p>
      </dgm:t>
    </dgm:pt>
    <dgm:pt modelId="{80D1E186-60AE-40B5-83BD-B6365C78AF07}" type="pres">
      <dgm:prSet presAssocID="{3B110098-3D9B-46A9-B257-ECA69AE81D9E}" presName="root" presStyleCnt="0">
        <dgm:presLayoutVars>
          <dgm:dir/>
          <dgm:resizeHandles val="exact"/>
        </dgm:presLayoutVars>
      </dgm:prSet>
      <dgm:spPr/>
    </dgm:pt>
    <dgm:pt modelId="{23167834-B77B-4EDB-B931-36E055A5F217}" type="pres">
      <dgm:prSet presAssocID="{CCFAEBE5-059A-4CF3-AD98-F0D82B40DD0A}" presName="compNode" presStyleCnt="0"/>
      <dgm:spPr/>
    </dgm:pt>
    <dgm:pt modelId="{A50E8510-CD3C-4A1D-9437-44923F0F25A6}" type="pres">
      <dgm:prSet presAssocID="{CCFAEBE5-059A-4CF3-AD98-F0D82B40DD0A}" presName="bgRect" presStyleLbl="bgShp" presStyleIdx="0" presStyleCnt="2"/>
      <dgm:spPr/>
    </dgm:pt>
    <dgm:pt modelId="{240E339A-B156-4D3B-AAAC-0C40208C037E}" type="pres">
      <dgm:prSet presAssocID="{CCFAEBE5-059A-4CF3-AD98-F0D82B40DD0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71B86E55-0872-4411-B23A-87C9EEAFA705}" type="pres">
      <dgm:prSet presAssocID="{CCFAEBE5-059A-4CF3-AD98-F0D82B40DD0A}" presName="spaceRect" presStyleCnt="0"/>
      <dgm:spPr/>
    </dgm:pt>
    <dgm:pt modelId="{5422622E-7522-4E89-915F-B0CCFCD1ECD2}" type="pres">
      <dgm:prSet presAssocID="{CCFAEBE5-059A-4CF3-AD98-F0D82B40DD0A}" presName="parTx" presStyleLbl="revTx" presStyleIdx="0" presStyleCnt="2">
        <dgm:presLayoutVars>
          <dgm:chMax val="0"/>
          <dgm:chPref val="0"/>
        </dgm:presLayoutVars>
      </dgm:prSet>
      <dgm:spPr/>
    </dgm:pt>
    <dgm:pt modelId="{E9027D3A-8156-4E45-9186-BD96A22BFECB}" type="pres">
      <dgm:prSet presAssocID="{6E30188A-E394-4BFE-97E6-8733FE281865}" presName="sibTrans" presStyleCnt="0"/>
      <dgm:spPr/>
    </dgm:pt>
    <dgm:pt modelId="{6636F502-BA02-45D9-8F38-F3F28341D8C6}" type="pres">
      <dgm:prSet presAssocID="{4176ACD3-792A-4A65-9DC6-50215B85A7F8}" presName="compNode" presStyleCnt="0"/>
      <dgm:spPr/>
    </dgm:pt>
    <dgm:pt modelId="{209271CC-22F6-4BCB-8065-576494128AFB}" type="pres">
      <dgm:prSet presAssocID="{4176ACD3-792A-4A65-9DC6-50215B85A7F8}" presName="bgRect" presStyleLbl="bgShp" presStyleIdx="1" presStyleCnt="2"/>
      <dgm:spPr/>
    </dgm:pt>
    <dgm:pt modelId="{0D144CF9-9874-4DB4-BE16-B938A59185E2}" type="pres">
      <dgm:prSet presAssocID="{4176ACD3-792A-4A65-9DC6-50215B85A7F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92ABA416-BD65-436D-82F1-BCB635890221}" type="pres">
      <dgm:prSet presAssocID="{4176ACD3-792A-4A65-9DC6-50215B85A7F8}" presName="spaceRect" presStyleCnt="0"/>
      <dgm:spPr/>
    </dgm:pt>
    <dgm:pt modelId="{1A614D9C-D926-42E1-A0AC-8D7457284BD2}" type="pres">
      <dgm:prSet presAssocID="{4176ACD3-792A-4A65-9DC6-50215B85A7F8}" presName="parTx" presStyleLbl="revTx" presStyleIdx="1" presStyleCnt="2">
        <dgm:presLayoutVars>
          <dgm:chMax val="0"/>
          <dgm:chPref val="0"/>
        </dgm:presLayoutVars>
      </dgm:prSet>
      <dgm:spPr/>
    </dgm:pt>
  </dgm:ptLst>
  <dgm:cxnLst>
    <dgm:cxn modelId="{8A6CDB20-54B2-4571-A698-8E6ECDE96D30}" type="presOf" srcId="{3B110098-3D9B-46A9-B257-ECA69AE81D9E}" destId="{80D1E186-60AE-40B5-83BD-B6365C78AF07}" srcOrd="0" destOrd="0" presId="urn:microsoft.com/office/officeart/2018/2/layout/IconVerticalSolidList"/>
    <dgm:cxn modelId="{45CF902B-9435-43F0-8087-F6A5E9042D7A}" type="presOf" srcId="{CCFAEBE5-059A-4CF3-AD98-F0D82B40DD0A}" destId="{5422622E-7522-4E89-915F-B0CCFCD1ECD2}" srcOrd="0" destOrd="0" presId="urn:microsoft.com/office/officeart/2018/2/layout/IconVerticalSolidList"/>
    <dgm:cxn modelId="{70844C38-88D9-46D8-B171-0BFAC68766DB}" type="presOf" srcId="{4176ACD3-792A-4A65-9DC6-50215B85A7F8}" destId="{1A614D9C-D926-42E1-A0AC-8D7457284BD2}" srcOrd="0" destOrd="0" presId="urn:microsoft.com/office/officeart/2018/2/layout/IconVerticalSolidList"/>
    <dgm:cxn modelId="{FB6C617A-374F-4CB7-930B-9BD572D4682C}" srcId="{3B110098-3D9B-46A9-B257-ECA69AE81D9E}" destId="{CCFAEBE5-059A-4CF3-AD98-F0D82B40DD0A}" srcOrd="0" destOrd="0" parTransId="{E67D8A70-589C-48DA-95AE-A9D2E6F6FA1A}" sibTransId="{6E30188A-E394-4BFE-97E6-8733FE281865}"/>
    <dgm:cxn modelId="{2FFED27C-B742-4E1F-AC2D-570060E4C5D5}" srcId="{3B110098-3D9B-46A9-B257-ECA69AE81D9E}" destId="{4176ACD3-792A-4A65-9DC6-50215B85A7F8}" srcOrd="1" destOrd="0" parTransId="{C3F516EA-F424-4443-9764-81D2D407E73E}" sibTransId="{ECF86572-8E99-4203-BFF8-200B6F0E76ED}"/>
    <dgm:cxn modelId="{D1735D12-807D-472A-914E-05B518DDDDC1}" type="presParOf" srcId="{80D1E186-60AE-40B5-83BD-B6365C78AF07}" destId="{23167834-B77B-4EDB-B931-36E055A5F217}" srcOrd="0" destOrd="0" presId="urn:microsoft.com/office/officeart/2018/2/layout/IconVerticalSolidList"/>
    <dgm:cxn modelId="{A4256678-9F2D-4406-B67E-EC5395CB8AC3}" type="presParOf" srcId="{23167834-B77B-4EDB-B931-36E055A5F217}" destId="{A50E8510-CD3C-4A1D-9437-44923F0F25A6}" srcOrd="0" destOrd="0" presId="urn:microsoft.com/office/officeart/2018/2/layout/IconVerticalSolidList"/>
    <dgm:cxn modelId="{F10DCFCD-8D6E-4259-BA3A-C326215301A6}" type="presParOf" srcId="{23167834-B77B-4EDB-B931-36E055A5F217}" destId="{240E339A-B156-4D3B-AAAC-0C40208C037E}" srcOrd="1" destOrd="0" presId="urn:microsoft.com/office/officeart/2018/2/layout/IconVerticalSolidList"/>
    <dgm:cxn modelId="{D1DA0657-9C84-447E-904E-5095DB887693}" type="presParOf" srcId="{23167834-B77B-4EDB-B931-36E055A5F217}" destId="{71B86E55-0872-4411-B23A-87C9EEAFA705}" srcOrd="2" destOrd="0" presId="urn:microsoft.com/office/officeart/2018/2/layout/IconVerticalSolidList"/>
    <dgm:cxn modelId="{33AC207E-8CCF-45A6-B216-186EAD3AE581}" type="presParOf" srcId="{23167834-B77B-4EDB-B931-36E055A5F217}" destId="{5422622E-7522-4E89-915F-B0CCFCD1ECD2}" srcOrd="3" destOrd="0" presId="urn:microsoft.com/office/officeart/2018/2/layout/IconVerticalSolidList"/>
    <dgm:cxn modelId="{57320819-A967-497E-A85B-780AA62485BC}" type="presParOf" srcId="{80D1E186-60AE-40B5-83BD-B6365C78AF07}" destId="{E9027D3A-8156-4E45-9186-BD96A22BFECB}" srcOrd="1" destOrd="0" presId="urn:microsoft.com/office/officeart/2018/2/layout/IconVerticalSolidList"/>
    <dgm:cxn modelId="{6E2BCFCE-BA60-4DEC-B1C6-6A2E3C403FD8}" type="presParOf" srcId="{80D1E186-60AE-40B5-83BD-B6365C78AF07}" destId="{6636F502-BA02-45D9-8F38-F3F28341D8C6}" srcOrd="2" destOrd="0" presId="urn:microsoft.com/office/officeart/2018/2/layout/IconVerticalSolidList"/>
    <dgm:cxn modelId="{41A10F70-FDED-4BF1-A9BE-3939C1383C9C}" type="presParOf" srcId="{6636F502-BA02-45D9-8F38-F3F28341D8C6}" destId="{209271CC-22F6-4BCB-8065-576494128AFB}" srcOrd="0" destOrd="0" presId="urn:microsoft.com/office/officeart/2018/2/layout/IconVerticalSolidList"/>
    <dgm:cxn modelId="{4BF218EE-3C2D-456B-87AF-AD26CF18AF6E}" type="presParOf" srcId="{6636F502-BA02-45D9-8F38-F3F28341D8C6}" destId="{0D144CF9-9874-4DB4-BE16-B938A59185E2}" srcOrd="1" destOrd="0" presId="urn:microsoft.com/office/officeart/2018/2/layout/IconVerticalSolidList"/>
    <dgm:cxn modelId="{C299C3B1-3D1D-4C97-8A80-ABA84CFA32DA}" type="presParOf" srcId="{6636F502-BA02-45D9-8F38-F3F28341D8C6}" destId="{92ABA416-BD65-436D-82F1-BCB635890221}" srcOrd="2" destOrd="0" presId="urn:microsoft.com/office/officeart/2018/2/layout/IconVerticalSolidList"/>
    <dgm:cxn modelId="{FDE42D51-E667-4CF3-80C3-6E4EA4CBB32D}" type="presParOf" srcId="{6636F502-BA02-45D9-8F38-F3F28341D8C6}" destId="{1A614D9C-D926-42E1-A0AC-8D7457284BD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4E0A1C-833D-4FDC-8946-04EE279F2E5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F651775-ADB8-45C4-AD0B-C7561808636A}">
      <dgm:prSet/>
      <dgm:spPr/>
      <dgm:t>
        <a:bodyPr/>
        <a:lstStyle/>
        <a:p>
          <a:r>
            <a:rPr lang="pl-PL" b="1"/>
            <a:t>Art. 179 Konstytucji RP</a:t>
          </a:r>
          <a:endParaRPr lang="en-US"/>
        </a:p>
      </dgm:t>
    </dgm:pt>
    <dgm:pt modelId="{1B4F5638-DD8C-4C15-8208-4ABD3E70A4DA}" type="parTrans" cxnId="{1B6AF008-2A47-4B14-89E5-69F80B74D64E}">
      <dgm:prSet/>
      <dgm:spPr/>
      <dgm:t>
        <a:bodyPr/>
        <a:lstStyle/>
        <a:p>
          <a:endParaRPr lang="en-US"/>
        </a:p>
      </dgm:t>
    </dgm:pt>
    <dgm:pt modelId="{0EAE19B4-AE97-4C70-9427-50EBF65CEBF3}" type="sibTrans" cxnId="{1B6AF008-2A47-4B14-89E5-69F80B74D64E}">
      <dgm:prSet/>
      <dgm:spPr/>
      <dgm:t>
        <a:bodyPr/>
        <a:lstStyle/>
        <a:p>
          <a:endParaRPr lang="en-US"/>
        </a:p>
      </dgm:t>
    </dgm:pt>
    <dgm:pt modelId="{406AC913-2DC8-4F9C-8BC7-C498CB7A976A}">
      <dgm:prSet/>
      <dgm:spPr/>
      <dgm:t>
        <a:bodyPr/>
        <a:lstStyle/>
        <a:p>
          <a:r>
            <a:rPr lang="pl-PL"/>
            <a:t>„Sędziowie są powoływani </a:t>
          </a:r>
          <a:r>
            <a:rPr lang="pl-PL" b="1"/>
            <a:t>przez Prezydenta Rzeczypospolitej, na wniosek Krajowej Rady Sądownictwa</a:t>
          </a:r>
          <a:r>
            <a:rPr lang="pl-PL"/>
            <a:t>, na czas nieoznaczony.”</a:t>
          </a:r>
          <a:endParaRPr lang="en-US"/>
        </a:p>
      </dgm:t>
    </dgm:pt>
    <dgm:pt modelId="{2B9280F6-371F-4D2A-8FD6-098ACEDBC037}" type="parTrans" cxnId="{4BBADB79-27D9-4E72-9AE8-296568865975}">
      <dgm:prSet/>
      <dgm:spPr/>
      <dgm:t>
        <a:bodyPr/>
        <a:lstStyle/>
        <a:p>
          <a:endParaRPr lang="en-US"/>
        </a:p>
      </dgm:t>
    </dgm:pt>
    <dgm:pt modelId="{F33E9BDA-A228-4271-8ED7-3940895BE419}" type="sibTrans" cxnId="{4BBADB79-27D9-4E72-9AE8-296568865975}">
      <dgm:prSet/>
      <dgm:spPr/>
      <dgm:t>
        <a:bodyPr/>
        <a:lstStyle/>
        <a:p>
          <a:endParaRPr lang="en-US"/>
        </a:p>
      </dgm:t>
    </dgm:pt>
    <dgm:pt modelId="{F6272A8B-20EC-405E-8EFC-78BEEAE232EA}" type="pres">
      <dgm:prSet presAssocID="{114E0A1C-833D-4FDC-8946-04EE279F2E59}" presName="root" presStyleCnt="0">
        <dgm:presLayoutVars>
          <dgm:dir/>
          <dgm:resizeHandles val="exact"/>
        </dgm:presLayoutVars>
      </dgm:prSet>
      <dgm:spPr/>
    </dgm:pt>
    <dgm:pt modelId="{5FB675C4-79B9-45FB-957F-0628B1FAAFC3}" type="pres">
      <dgm:prSet presAssocID="{4F651775-ADB8-45C4-AD0B-C7561808636A}" presName="compNode" presStyleCnt="0"/>
      <dgm:spPr/>
    </dgm:pt>
    <dgm:pt modelId="{1A021DD2-FE43-4BD5-8034-B29926F44E7A}" type="pres">
      <dgm:prSet presAssocID="{4F651775-ADB8-45C4-AD0B-C7561808636A}" presName="bgRect" presStyleLbl="bgShp" presStyleIdx="0" presStyleCnt="1"/>
      <dgm:spPr/>
    </dgm:pt>
    <dgm:pt modelId="{A269BFE4-A9F1-4214-AA07-E5DB7CB295D8}" type="pres">
      <dgm:prSet presAssocID="{4F651775-ADB8-45C4-AD0B-C7561808636A}" presName="iconRect" presStyleLbl="nod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313833B9-E586-4A77-BDC9-D39ABB5E4F9B}" type="pres">
      <dgm:prSet presAssocID="{4F651775-ADB8-45C4-AD0B-C7561808636A}" presName="spaceRect" presStyleCnt="0"/>
      <dgm:spPr/>
    </dgm:pt>
    <dgm:pt modelId="{1625429C-1669-4F2E-95F5-7FCBE05B54D5}" type="pres">
      <dgm:prSet presAssocID="{4F651775-ADB8-45C4-AD0B-C7561808636A}" presName="parTx" presStyleLbl="revTx" presStyleIdx="0" presStyleCnt="2">
        <dgm:presLayoutVars>
          <dgm:chMax val="0"/>
          <dgm:chPref val="0"/>
        </dgm:presLayoutVars>
      </dgm:prSet>
      <dgm:spPr/>
    </dgm:pt>
    <dgm:pt modelId="{A685F1C2-8DE8-4D49-812C-C4CCA814E289}" type="pres">
      <dgm:prSet presAssocID="{4F651775-ADB8-45C4-AD0B-C7561808636A}" presName="desTx" presStyleLbl="revTx" presStyleIdx="1" presStyleCnt="2">
        <dgm:presLayoutVars/>
      </dgm:prSet>
      <dgm:spPr/>
    </dgm:pt>
  </dgm:ptLst>
  <dgm:cxnLst>
    <dgm:cxn modelId="{1B6AF008-2A47-4B14-89E5-69F80B74D64E}" srcId="{114E0A1C-833D-4FDC-8946-04EE279F2E59}" destId="{4F651775-ADB8-45C4-AD0B-C7561808636A}" srcOrd="0" destOrd="0" parTransId="{1B4F5638-DD8C-4C15-8208-4ABD3E70A4DA}" sibTransId="{0EAE19B4-AE97-4C70-9427-50EBF65CEBF3}"/>
    <dgm:cxn modelId="{32338A25-537C-496B-A13C-B92E4D76487B}" type="presOf" srcId="{4F651775-ADB8-45C4-AD0B-C7561808636A}" destId="{1625429C-1669-4F2E-95F5-7FCBE05B54D5}" srcOrd="0" destOrd="0" presId="urn:microsoft.com/office/officeart/2018/2/layout/IconVerticalSolidList"/>
    <dgm:cxn modelId="{4BBADB79-27D9-4E72-9AE8-296568865975}" srcId="{4F651775-ADB8-45C4-AD0B-C7561808636A}" destId="{406AC913-2DC8-4F9C-8BC7-C498CB7A976A}" srcOrd="0" destOrd="0" parTransId="{2B9280F6-371F-4D2A-8FD6-098ACEDBC037}" sibTransId="{F33E9BDA-A228-4271-8ED7-3940895BE419}"/>
    <dgm:cxn modelId="{621B677B-A133-4E90-A687-BA9FEA062F24}" type="presOf" srcId="{114E0A1C-833D-4FDC-8946-04EE279F2E59}" destId="{F6272A8B-20EC-405E-8EFC-78BEEAE232EA}" srcOrd="0" destOrd="0" presId="urn:microsoft.com/office/officeart/2018/2/layout/IconVerticalSolidList"/>
    <dgm:cxn modelId="{9E76687C-EEDD-41D6-9C5C-49728DEDC3C7}" type="presOf" srcId="{406AC913-2DC8-4F9C-8BC7-C498CB7A976A}" destId="{A685F1C2-8DE8-4D49-812C-C4CCA814E289}" srcOrd="0" destOrd="0" presId="urn:microsoft.com/office/officeart/2018/2/layout/IconVerticalSolidList"/>
    <dgm:cxn modelId="{BCDE865C-4A6F-47C5-AB18-5000A5C08393}" type="presParOf" srcId="{F6272A8B-20EC-405E-8EFC-78BEEAE232EA}" destId="{5FB675C4-79B9-45FB-957F-0628B1FAAFC3}" srcOrd="0" destOrd="0" presId="urn:microsoft.com/office/officeart/2018/2/layout/IconVerticalSolidList"/>
    <dgm:cxn modelId="{7733F04C-3DA2-495F-88F4-6E1AEFB21EDF}" type="presParOf" srcId="{5FB675C4-79B9-45FB-957F-0628B1FAAFC3}" destId="{1A021DD2-FE43-4BD5-8034-B29926F44E7A}" srcOrd="0" destOrd="0" presId="urn:microsoft.com/office/officeart/2018/2/layout/IconVerticalSolidList"/>
    <dgm:cxn modelId="{ED1A87B4-3D64-4283-949A-53A80E21C2A5}" type="presParOf" srcId="{5FB675C4-79B9-45FB-957F-0628B1FAAFC3}" destId="{A269BFE4-A9F1-4214-AA07-E5DB7CB295D8}" srcOrd="1" destOrd="0" presId="urn:microsoft.com/office/officeart/2018/2/layout/IconVerticalSolidList"/>
    <dgm:cxn modelId="{A0137D41-EAE0-4404-B15B-4C75C49D05C8}" type="presParOf" srcId="{5FB675C4-79B9-45FB-957F-0628B1FAAFC3}" destId="{313833B9-E586-4A77-BDC9-D39ABB5E4F9B}" srcOrd="2" destOrd="0" presId="urn:microsoft.com/office/officeart/2018/2/layout/IconVerticalSolidList"/>
    <dgm:cxn modelId="{459F84A3-8A74-4A6E-A9D2-9DC045B09AF7}" type="presParOf" srcId="{5FB675C4-79B9-45FB-957F-0628B1FAAFC3}" destId="{1625429C-1669-4F2E-95F5-7FCBE05B54D5}" srcOrd="3" destOrd="0" presId="urn:microsoft.com/office/officeart/2018/2/layout/IconVerticalSolidList"/>
    <dgm:cxn modelId="{2C35C493-611A-4E21-BAA6-2719A93C440E}" type="presParOf" srcId="{5FB675C4-79B9-45FB-957F-0628B1FAAFC3}" destId="{A685F1C2-8DE8-4D49-812C-C4CCA814E289}"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E1B71F-26D0-409E-B332-FE150FD829ED}" type="doc">
      <dgm:prSet loTypeId="urn:microsoft.com/office/officeart/2005/8/layout/hierarchy1" loCatId="hierarchy" qsTypeId="urn:microsoft.com/office/officeart/2005/8/quickstyle/simple1" qsCatId="simple" csTypeId="urn:microsoft.com/office/officeart/2005/8/colors/colorful5" csCatId="colorful"/>
      <dgm:spPr/>
      <dgm:t>
        <a:bodyPr/>
        <a:lstStyle/>
        <a:p>
          <a:endParaRPr lang="en-US"/>
        </a:p>
      </dgm:t>
    </dgm:pt>
    <dgm:pt modelId="{A9DC25BC-56E4-497C-8F75-E7279B955020}">
      <dgm:prSet/>
      <dgm:spPr/>
      <dgm:t>
        <a:bodyPr/>
        <a:lstStyle/>
        <a:p>
          <a:r>
            <a:rPr lang="pl-PL" b="1"/>
            <a:t>Właściwość miejscowa- </a:t>
          </a:r>
          <a:r>
            <a:rPr lang="pl-PL"/>
            <a:t>pozwala na stwierdzenie, który z sądów tego samego rzędu posiada kompetencje do rozpoznania konkretnej sprawy.</a:t>
          </a:r>
          <a:endParaRPr lang="en-US"/>
        </a:p>
      </dgm:t>
    </dgm:pt>
    <dgm:pt modelId="{FFCFA2AA-AB61-4501-A113-B9B9DED2A918}" type="parTrans" cxnId="{E7722589-AF87-4696-8C8A-677DE81135E3}">
      <dgm:prSet/>
      <dgm:spPr/>
      <dgm:t>
        <a:bodyPr/>
        <a:lstStyle/>
        <a:p>
          <a:endParaRPr lang="en-US"/>
        </a:p>
      </dgm:t>
    </dgm:pt>
    <dgm:pt modelId="{5623D612-2F17-46A1-AAB2-D60F58605A85}" type="sibTrans" cxnId="{E7722589-AF87-4696-8C8A-677DE81135E3}">
      <dgm:prSet/>
      <dgm:spPr/>
      <dgm:t>
        <a:bodyPr/>
        <a:lstStyle/>
        <a:p>
          <a:endParaRPr lang="en-US"/>
        </a:p>
      </dgm:t>
    </dgm:pt>
    <dgm:pt modelId="{A5313D21-1324-46D7-918D-8B19DF3845F2}">
      <dgm:prSet/>
      <dgm:spPr/>
      <dgm:t>
        <a:bodyPr/>
        <a:lstStyle/>
        <a:p>
          <a:r>
            <a:rPr lang="pl-PL"/>
            <a:t>Podstawowe kryterium: miejsce popełnienia przestępstwa.</a:t>
          </a:r>
          <a:endParaRPr lang="en-US"/>
        </a:p>
      </dgm:t>
    </dgm:pt>
    <dgm:pt modelId="{2B84D022-2976-4F1A-A35F-D58D2E479828}" type="parTrans" cxnId="{99ED0B0D-880A-4B23-A064-762F06AA4A8E}">
      <dgm:prSet/>
      <dgm:spPr/>
      <dgm:t>
        <a:bodyPr/>
        <a:lstStyle/>
        <a:p>
          <a:endParaRPr lang="en-US"/>
        </a:p>
      </dgm:t>
    </dgm:pt>
    <dgm:pt modelId="{FC94BCC4-FB94-47DA-B9C9-98803B079083}" type="sibTrans" cxnId="{99ED0B0D-880A-4B23-A064-762F06AA4A8E}">
      <dgm:prSet/>
      <dgm:spPr/>
      <dgm:t>
        <a:bodyPr/>
        <a:lstStyle/>
        <a:p>
          <a:endParaRPr lang="en-US"/>
        </a:p>
      </dgm:t>
    </dgm:pt>
    <dgm:pt modelId="{D038D740-86CF-47BF-9BAF-1526CD3AC2F9}" type="pres">
      <dgm:prSet presAssocID="{71E1B71F-26D0-409E-B332-FE150FD829ED}" presName="hierChild1" presStyleCnt="0">
        <dgm:presLayoutVars>
          <dgm:chPref val="1"/>
          <dgm:dir/>
          <dgm:animOne val="branch"/>
          <dgm:animLvl val="lvl"/>
          <dgm:resizeHandles/>
        </dgm:presLayoutVars>
      </dgm:prSet>
      <dgm:spPr/>
    </dgm:pt>
    <dgm:pt modelId="{CE955A91-C312-4BD0-A2A7-F6B010C6B101}" type="pres">
      <dgm:prSet presAssocID="{A9DC25BC-56E4-497C-8F75-E7279B955020}" presName="hierRoot1" presStyleCnt="0"/>
      <dgm:spPr/>
    </dgm:pt>
    <dgm:pt modelId="{D7208D00-0F15-4815-80A0-113D19BEADD2}" type="pres">
      <dgm:prSet presAssocID="{A9DC25BC-56E4-497C-8F75-E7279B955020}" presName="composite" presStyleCnt="0"/>
      <dgm:spPr/>
    </dgm:pt>
    <dgm:pt modelId="{20B89C64-DB5D-4205-88AB-4728FC4B3E81}" type="pres">
      <dgm:prSet presAssocID="{A9DC25BC-56E4-497C-8F75-E7279B955020}" presName="background" presStyleLbl="node0" presStyleIdx="0" presStyleCnt="2"/>
      <dgm:spPr/>
    </dgm:pt>
    <dgm:pt modelId="{2177A0F0-0754-43F4-8ADB-68DD95914C1A}" type="pres">
      <dgm:prSet presAssocID="{A9DC25BC-56E4-497C-8F75-E7279B955020}" presName="text" presStyleLbl="fgAcc0" presStyleIdx="0" presStyleCnt="2">
        <dgm:presLayoutVars>
          <dgm:chPref val="3"/>
        </dgm:presLayoutVars>
      </dgm:prSet>
      <dgm:spPr/>
    </dgm:pt>
    <dgm:pt modelId="{ABD9BE1F-104B-4832-89A6-8DD7F1CA1A65}" type="pres">
      <dgm:prSet presAssocID="{A9DC25BC-56E4-497C-8F75-E7279B955020}" presName="hierChild2" presStyleCnt="0"/>
      <dgm:spPr/>
    </dgm:pt>
    <dgm:pt modelId="{4AFEEE25-3DBD-4B47-94EC-92A4F0FDED0C}" type="pres">
      <dgm:prSet presAssocID="{A5313D21-1324-46D7-918D-8B19DF3845F2}" presName="hierRoot1" presStyleCnt="0"/>
      <dgm:spPr/>
    </dgm:pt>
    <dgm:pt modelId="{7FB1F09F-F703-4E6B-8A74-CD12A56EDDCF}" type="pres">
      <dgm:prSet presAssocID="{A5313D21-1324-46D7-918D-8B19DF3845F2}" presName="composite" presStyleCnt="0"/>
      <dgm:spPr/>
    </dgm:pt>
    <dgm:pt modelId="{9B677CAB-B022-450F-B302-E25F675CF2CB}" type="pres">
      <dgm:prSet presAssocID="{A5313D21-1324-46D7-918D-8B19DF3845F2}" presName="background" presStyleLbl="node0" presStyleIdx="1" presStyleCnt="2"/>
      <dgm:spPr/>
    </dgm:pt>
    <dgm:pt modelId="{FF86E32D-1465-4377-95CA-3D82C6FCE16C}" type="pres">
      <dgm:prSet presAssocID="{A5313D21-1324-46D7-918D-8B19DF3845F2}" presName="text" presStyleLbl="fgAcc0" presStyleIdx="1" presStyleCnt="2">
        <dgm:presLayoutVars>
          <dgm:chPref val="3"/>
        </dgm:presLayoutVars>
      </dgm:prSet>
      <dgm:spPr/>
    </dgm:pt>
    <dgm:pt modelId="{1B818122-CFCA-4419-97FA-F72F4E6FBA91}" type="pres">
      <dgm:prSet presAssocID="{A5313D21-1324-46D7-918D-8B19DF3845F2}" presName="hierChild2" presStyleCnt="0"/>
      <dgm:spPr/>
    </dgm:pt>
  </dgm:ptLst>
  <dgm:cxnLst>
    <dgm:cxn modelId="{99ED0B0D-880A-4B23-A064-762F06AA4A8E}" srcId="{71E1B71F-26D0-409E-B332-FE150FD829ED}" destId="{A5313D21-1324-46D7-918D-8B19DF3845F2}" srcOrd="1" destOrd="0" parTransId="{2B84D022-2976-4F1A-A35F-D58D2E479828}" sibTransId="{FC94BCC4-FB94-47DA-B9C9-98803B079083}"/>
    <dgm:cxn modelId="{44A90F3F-1D1E-4BD7-95E6-B44B85C69720}" type="presOf" srcId="{A9DC25BC-56E4-497C-8F75-E7279B955020}" destId="{2177A0F0-0754-43F4-8ADB-68DD95914C1A}" srcOrd="0" destOrd="0" presId="urn:microsoft.com/office/officeart/2005/8/layout/hierarchy1"/>
    <dgm:cxn modelId="{670E0C80-C31B-4E5F-8639-16FC636EB07E}" type="presOf" srcId="{A5313D21-1324-46D7-918D-8B19DF3845F2}" destId="{FF86E32D-1465-4377-95CA-3D82C6FCE16C}" srcOrd="0" destOrd="0" presId="urn:microsoft.com/office/officeart/2005/8/layout/hierarchy1"/>
    <dgm:cxn modelId="{E7722589-AF87-4696-8C8A-677DE81135E3}" srcId="{71E1B71F-26D0-409E-B332-FE150FD829ED}" destId="{A9DC25BC-56E4-497C-8F75-E7279B955020}" srcOrd="0" destOrd="0" parTransId="{FFCFA2AA-AB61-4501-A113-B9B9DED2A918}" sibTransId="{5623D612-2F17-46A1-AAB2-D60F58605A85}"/>
    <dgm:cxn modelId="{094FDAA8-ACE3-4F82-9B99-A830004B71F3}" type="presOf" srcId="{71E1B71F-26D0-409E-B332-FE150FD829ED}" destId="{D038D740-86CF-47BF-9BAF-1526CD3AC2F9}" srcOrd="0" destOrd="0" presId="urn:microsoft.com/office/officeart/2005/8/layout/hierarchy1"/>
    <dgm:cxn modelId="{B499034E-F5C7-4DBB-ACBD-E12C3467ABF1}" type="presParOf" srcId="{D038D740-86CF-47BF-9BAF-1526CD3AC2F9}" destId="{CE955A91-C312-4BD0-A2A7-F6B010C6B101}" srcOrd="0" destOrd="0" presId="urn:microsoft.com/office/officeart/2005/8/layout/hierarchy1"/>
    <dgm:cxn modelId="{6AA4A148-F530-4C40-852B-FB89624D0724}" type="presParOf" srcId="{CE955A91-C312-4BD0-A2A7-F6B010C6B101}" destId="{D7208D00-0F15-4815-80A0-113D19BEADD2}" srcOrd="0" destOrd="0" presId="urn:microsoft.com/office/officeart/2005/8/layout/hierarchy1"/>
    <dgm:cxn modelId="{4FF532CE-555F-441B-89B3-6E8EB856FA1B}" type="presParOf" srcId="{D7208D00-0F15-4815-80A0-113D19BEADD2}" destId="{20B89C64-DB5D-4205-88AB-4728FC4B3E81}" srcOrd="0" destOrd="0" presId="urn:microsoft.com/office/officeart/2005/8/layout/hierarchy1"/>
    <dgm:cxn modelId="{6A528801-6300-48FD-A5F4-52F4228A3162}" type="presParOf" srcId="{D7208D00-0F15-4815-80A0-113D19BEADD2}" destId="{2177A0F0-0754-43F4-8ADB-68DD95914C1A}" srcOrd="1" destOrd="0" presId="urn:microsoft.com/office/officeart/2005/8/layout/hierarchy1"/>
    <dgm:cxn modelId="{A1BFC1A1-8974-4BC9-B748-1E755566DF07}" type="presParOf" srcId="{CE955A91-C312-4BD0-A2A7-F6B010C6B101}" destId="{ABD9BE1F-104B-4832-89A6-8DD7F1CA1A65}" srcOrd="1" destOrd="0" presId="urn:microsoft.com/office/officeart/2005/8/layout/hierarchy1"/>
    <dgm:cxn modelId="{CBBA305D-CAEC-412A-82F7-02620BFFDC3D}" type="presParOf" srcId="{D038D740-86CF-47BF-9BAF-1526CD3AC2F9}" destId="{4AFEEE25-3DBD-4B47-94EC-92A4F0FDED0C}" srcOrd="1" destOrd="0" presId="urn:microsoft.com/office/officeart/2005/8/layout/hierarchy1"/>
    <dgm:cxn modelId="{913C542A-E5C5-424F-BB6E-B54431E58F34}" type="presParOf" srcId="{4AFEEE25-3DBD-4B47-94EC-92A4F0FDED0C}" destId="{7FB1F09F-F703-4E6B-8A74-CD12A56EDDCF}" srcOrd="0" destOrd="0" presId="urn:microsoft.com/office/officeart/2005/8/layout/hierarchy1"/>
    <dgm:cxn modelId="{AFE17673-3661-4452-8C1D-C5CDE52D3E99}" type="presParOf" srcId="{7FB1F09F-F703-4E6B-8A74-CD12A56EDDCF}" destId="{9B677CAB-B022-450F-B302-E25F675CF2CB}" srcOrd="0" destOrd="0" presId="urn:microsoft.com/office/officeart/2005/8/layout/hierarchy1"/>
    <dgm:cxn modelId="{FD357267-C4C0-47D3-B742-26C78FEFE794}" type="presParOf" srcId="{7FB1F09F-F703-4E6B-8A74-CD12A56EDDCF}" destId="{FF86E32D-1465-4377-95CA-3D82C6FCE16C}" srcOrd="1" destOrd="0" presId="urn:microsoft.com/office/officeart/2005/8/layout/hierarchy1"/>
    <dgm:cxn modelId="{B77AC75B-BDDF-4574-A489-D3422387F5E5}" type="presParOf" srcId="{4AFEEE25-3DBD-4B47-94EC-92A4F0FDED0C}" destId="{1B818122-CFCA-4419-97FA-F72F4E6FBA9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638B46A-DCE1-4BB4-9238-CF70D3A234C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BE9CEE2-1FCC-40D3-B700-DC34BEB2664F}">
      <dgm:prSet/>
      <dgm:spPr/>
      <dgm:t>
        <a:bodyPr/>
        <a:lstStyle/>
        <a:p>
          <a:r>
            <a:rPr lang="pl-PL"/>
            <a:t>Zasada </a:t>
          </a:r>
          <a:r>
            <a:rPr lang="pl-PL" b="1"/>
            <a:t>obiektywizmu</a:t>
          </a:r>
          <a:endParaRPr lang="en-US"/>
        </a:p>
      </dgm:t>
    </dgm:pt>
    <dgm:pt modelId="{8FC87FB5-400A-4763-94E7-5887D4B752E1}" type="parTrans" cxnId="{AA594E9B-F0A6-4A87-BC04-9287F1C031AF}">
      <dgm:prSet/>
      <dgm:spPr/>
      <dgm:t>
        <a:bodyPr/>
        <a:lstStyle/>
        <a:p>
          <a:endParaRPr lang="en-US"/>
        </a:p>
      </dgm:t>
    </dgm:pt>
    <dgm:pt modelId="{5779FE73-E9A0-4250-A124-5E09F20C2893}" type="sibTrans" cxnId="{AA594E9B-F0A6-4A87-BC04-9287F1C031AF}">
      <dgm:prSet/>
      <dgm:spPr/>
      <dgm:t>
        <a:bodyPr/>
        <a:lstStyle/>
        <a:p>
          <a:endParaRPr lang="en-US"/>
        </a:p>
      </dgm:t>
    </dgm:pt>
    <dgm:pt modelId="{F4F61DFD-D83F-40A6-9E3E-8E331BAA704F}">
      <dgm:prSet/>
      <dgm:spPr/>
      <dgm:t>
        <a:bodyPr/>
        <a:lstStyle/>
        <a:p>
          <a:r>
            <a:rPr lang="pl-PL"/>
            <a:t>art. 40 k.p.k.→ wyłączenie </a:t>
          </a:r>
          <a:r>
            <a:rPr lang="pl-PL" b="1"/>
            <a:t>z mocy prawa</a:t>
          </a:r>
          <a:r>
            <a:rPr lang="pl-PL"/>
            <a:t>; iudex inhabilis.</a:t>
          </a:r>
          <a:endParaRPr lang="en-US"/>
        </a:p>
      </dgm:t>
    </dgm:pt>
    <dgm:pt modelId="{B446B8B4-AA37-4217-A558-97357BF8D82E}" type="parTrans" cxnId="{E5AF3076-2D5B-44C1-945E-2858587768C6}">
      <dgm:prSet/>
      <dgm:spPr/>
      <dgm:t>
        <a:bodyPr/>
        <a:lstStyle/>
        <a:p>
          <a:endParaRPr lang="en-US"/>
        </a:p>
      </dgm:t>
    </dgm:pt>
    <dgm:pt modelId="{3ADEA1C8-ACA6-4408-B3C5-36F2895A9392}" type="sibTrans" cxnId="{E5AF3076-2D5B-44C1-945E-2858587768C6}">
      <dgm:prSet/>
      <dgm:spPr/>
      <dgm:t>
        <a:bodyPr/>
        <a:lstStyle/>
        <a:p>
          <a:endParaRPr lang="en-US"/>
        </a:p>
      </dgm:t>
    </dgm:pt>
    <dgm:pt modelId="{B1DF4BED-20D3-47E2-BAD4-0693CDA9F677}">
      <dgm:prSet/>
      <dgm:spPr/>
      <dgm:t>
        <a:bodyPr/>
        <a:lstStyle/>
        <a:p>
          <a:r>
            <a:rPr lang="pl-PL"/>
            <a:t>art. 41k.p.k.→ </a:t>
          </a:r>
          <a:r>
            <a:rPr lang="pl-PL" b="1"/>
            <a:t>na wniosek</a:t>
          </a:r>
          <a:r>
            <a:rPr lang="pl-PL"/>
            <a:t>; iudex suspectus.</a:t>
          </a:r>
          <a:endParaRPr lang="en-US"/>
        </a:p>
      </dgm:t>
    </dgm:pt>
    <dgm:pt modelId="{47031D0D-308A-43DE-9053-A3A38A0BD5A3}" type="parTrans" cxnId="{B94A878C-92DF-4E2A-9D85-804798DDB94E}">
      <dgm:prSet/>
      <dgm:spPr/>
      <dgm:t>
        <a:bodyPr/>
        <a:lstStyle/>
        <a:p>
          <a:endParaRPr lang="en-US"/>
        </a:p>
      </dgm:t>
    </dgm:pt>
    <dgm:pt modelId="{A5A3845F-2FE3-4C0C-B2CD-9D1500628EA0}" type="sibTrans" cxnId="{B94A878C-92DF-4E2A-9D85-804798DDB94E}">
      <dgm:prSet/>
      <dgm:spPr/>
      <dgm:t>
        <a:bodyPr/>
        <a:lstStyle/>
        <a:p>
          <a:endParaRPr lang="en-US"/>
        </a:p>
      </dgm:t>
    </dgm:pt>
    <dgm:pt modelId="{126AF3D3-06F5-4F58-AD29-9B82C8C22198}">
      <dgm:prSet/>
      <dgm:spPr/>
      <dgm:t>
        <a:bodyPr/>
        <a:lstStyle/>
        <a:p>
          <a:r>
            <a:rPr lang="pl-PL"/>
            <a:t>art. 42 k.p.k. → procedura wyłączenia sędziego</a:t>
          </a:r>
          <a:endParaRPr lang="en-US"/>
        </a:p>
      </dgm:t>
    </dgm:pt>
    <dgm:pt modelId="{3738598B-BEF6-4CA8-BD33-0EA499C35967}" type="parTrans" cxnId="{573E59EF-86EF-4A25-9BC7-555D62F824B7}">
      <dgm:prSet/>
      <dgm:spPr/>
      <dgm:t>
        <a:bodyPr/>
        <a:lstStyle/>
        <a:p>
          <a:endParaRPr lang="en-US"/>
        </a:p>
      </dgm:t>
    </dgm:pt>
    <dgm:pt modelId="{C6AC077E-3AFF-4FB7-B837-FA92F45DD75A}" type="sibTrans" cxnId="{573E59EF-86EF-4A25-9BC7-555D62F824B7}">
      <dgm:prSet/>
      <dgm:spPr/>
      <dgm:t>
        <a:bodyPr/>
        <a:lstStyle/>
        <a:p>
          <a:endParaRPr lang="en-US"/>
        </a:p>
      </dgm:t>
    </dgm:pt>
    <dgm:pt modelId="{E267BB46-BE9E-4E95-8639-FE17A165A5CE}" type="pres">
      <dgm:prSet presAssocID="{3638B46A-DCE1-4BB4-9238-CF70D3A234C1}" presName="root" presStyleCnt="0">
        <dgm:presLayoutVars>
          <dgm:dir/>
          <dgm:resizeHandles val="exact"/>
        </dgm:presLayoutVars>
      </dgm:prSet>
      <dgm:spPr/>
    </dgm:pt>
    <dgm:pt modelId="{3C912CD7-1CB6-45E6-B637-9430364FFB6A}" type="pres">
      <dgm:prSet presAssocID="{9BE9CEE2-1FCC-40D3-B700-DC34BEB2664F}" presName="compNode" presStyleCnt="0"/>
      <dgm:spPr/>
    </dgm:pt>
    <dgm:pt modelId="{C07D2B27-B4C5-4F78-B1C8-EB7C12A1B220}" type="pres">
      <dgm:prSet presAssocID="{9BE9CEE2-1FCC-40D3-B700-DC34BEB2664F}" presName="bgRect" presStyleLbl="bgShp" presStyleIdx="0" presStyleCnt="4"/>
      <dgm:spPr/>
    </dgm:pt>
    <dgm:pt modelId="{D6E55EDB-D074-40DE-AC88-0B7CE99B579E}" type="pres">
      <dgm:prSet presAssocID="{9BE9CEE2-1FCC-40D3-B700-DC34BEB2664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ales of Justice"/>
        </a:ext>
      </dgm:extLst>
    </dgm:pt>
    <dgm:pt modelId="{FE338C7A-3622-4B55-B1BC-35082E8F6B8F}" type="pres">
      <dgm:prSet presAssocID="{9BE9CEE2-1FCC-40D3-B700-DC34BEB2664F}" presName="spaceRect" presStyleCnt="0"/>
      <dgm:spPr/>
    </dgm:pt>
    <dgm:pt modelId="{2D5504B9-9235-4B7A-A98D-2866C2C9ACC2}" type="pres">
      <dgm:prSet presAssocID="{9BE9CEE2-1FCC-40D3-B700-DC34BEB2664F}" presName="parTx" presStyleLbl="revTx" presStyleIdx="0" presStyleCnt="4">
        <dgm:presLayoutVars>
          <dgm:chMax val="0"/>
          <dgm:chPref val="0"/>
        </dgm:presLayoutVars>
      </dgm:prSet>
      <dgm:spPr/>
    </dgm:pt>
    <dgm:pt modelId="{68F13C46-F63D-4D6E-A0B0-DFC0A4468170}" type="pres">
      <dgm:prSet presAssocID="{5779FE73-E9A0-4250-A124-5E09F20C2893}" presName="sibTrans" presStyleCnt="0"/>
      <dgm:spPr/>
    </dgm:pt>
    <dgm:pt modelId="{4AF719EB-49B4-4529-A5BB-1D27A8F4A363}" type="pres">
      <dgm:prSet presAssocID="{F4F61DFD-D83F-40A6-9E3E-8E331BAA704F}" presName="compNode" presStyleCnt="0"/>
      <dgm:spPr/>
    </dgm:pt>
    <dgm:pt modelId="{BE3325F7-7B3A-45C0-8DD0-8B6549757365}" type="pres">
      <dgm:prSet presAssocID="{F4F61DFD-D83F-40A6-9E3E-8E331BAA704F}" presName="bgRect" presStyleLbl="bgShp" presStyleIdx="1" presStyleCnt="4"/>
      <dgm:spPr/>
    </dgm:pt>
    <dgm:pt modelId="{F0F9BF6F-7E7C-4BEF-A896-ECD90CE6E8AA}" type="pres">
      <dgm:prSet presAssocID="{F4F61DFD-D83F-40A6-9E3E-8E331BAA704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FF075065-1EE4-430E-8B06-A3D943623AD7}" type="pres">
      <dgm:prSet presAssocID="{F4F61DFD-D83F-40A6-9E3E-8E331BAA704F}" presName="spaceRect" presStyleCnt="0"/>
      <dgm:spPr/>
    </dgm:pt>
    <dgm:pt modelId="{34121A2B-B5AE-4FE4-8DE1-F2346822EF44}" type="pres">
      <dgm:prSet presAssocID="{F4F61DFD-D83F-40A6-9E3E-8E331BAA704F}" presName="parTx" presStyleLbl="revTx" presStyleIdx="1" presStyleCnt="4">
        <dgm:presLayoutVars>
          <dgm:chMax val="0"/>
          <dgm:chPref val="0"/>
        </dgm:presLayoutVars>
      </dgm:prSet>
      <dgm:spPr/>
    </dgm:pt>
    <dgm:pt modelId="{E87BC34D-0F1F-4A37-B02D-4A96C755F31A}" type="pres">
      <dgm:prSet presAssocID="{3ADEA1C8-ACA6-4408-B3C5-36F2895A9392}" presName="sibTrans" presStyleCnt="0"/>
      <dgm:spPr/>
    </dgm:pt>
    <dgm:pt modelId="{118D6C60-5748-46ED-AE98-82E4294D5900}" type="pres">
      <dgm:prSet presAssocID="{B1DF4BED-20D3-47E2-BAD4-0693CDA9F677}" presName="compNode" presStyleCnt="0"/>
      <dgm:spPr/>
    </dgm:pt>
    <dgm:pt modelId="{9E4D3219-0DD2-402B-9764-EACA4D15597D}" type="pres">
      <dgm:prSet presAssocID="{B1DF4BED-20D3-47E2-BAD4-0693CDA9F677}" presName="bgRect" presStyleLbl="bgShp" presStyleIdx="2" presStyleCnt="4"/>
      <dgm:spPr/>
    </dgm:pt>
    <dgm:pt modelId="{59E62D79-548E-4C56-AA67-2A47BCA63CE6}" type="pres">
      <dgm:prSet presAssocID="{B1DF4BED-20D3-47E2-BAD4-0693CDA9F67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669D75A4-601A-4A58-ACDD-2D3A9F86D675}" type="pres">
      <dgm:prSet presAssocID="{B1DF4BED-20D3-47E2-BAD4-0693CDA9F677}" presName="spaceRect" presStyleCnt="0"/>
      <dgm:spPr/>
    </dgm:pt>
    <dgm:pt modelId="{AE890369-879B-49DC-8F6A-5A03F443218F}" type="pres">
      <dgm:prSet presAssocID="{B1DF4BED-20D3-47E2-BAD4-0693CDA9F677}" presName="parTx" presStyleLbl="revTx" presStyleIdx="2" presStyleCnt="4">
        <dgm:presLayoutVars>
          <dgm:chMax val="0"/>
          <dgm:chPref val="0"/>
        </dgm:presLayoutVars>
      </dgm:prSet>
      <dgm:spPr/>
    </dgm:pt>
    <dgm:pt modelId="{178AB232-FD70-4857-9835-56A06CCC8C72}" type="pres">
      <dgm:prSet presAssocID="{A5A3845F-2FE3-4C0C-B2CD-9D1500628EA0}" presName="sibTrans" presStyleCnt="0"/>
      <dgm:spPr/>
    </dgm:pt>
    <dgm:pt modelId="{29E33CA9-E5E2-483F-A77E-D8BA3903E516}" type="pres">
      <dgm:prSet presAssocID="{126AF3D3-06F5-4F58-AD29-9B82C8C22198}" presName="compNode" presStyleCnt="0"/>
      <dgm:spPr/>
    </dgm:pt>
    <dgm:pt modelId="{81CECFBD-0A1B-4D8D-8C59-E413034CB74A}" type="pres">
      <dgm:prSet presAssocID="{126AF3D3-06F5-4F58-AD29-9B82C8C22198}" presName="bgRect" presStyleLbl="bgShp" presStyleIdx="3" presStyleCnt="4"/>
      <dgm:spPr/>
    </dgm:pt>
    <dgm:pt modelId="{48D725FB-2BD4-4EF3-95BD-258DE85FB04B}" type="pres">
      <dgm:prSet presAssocID="{126AF3D3-06F5-4F58-AD29-9B82C8C2219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Judge"/>
        </a:ext>
      </dgm:extLst>
    </dgm:pt>
    <dgm:pt modelId="{23E32B23-E55A-4AA7-9EAA-84CE2A0AF250}" type="pres">
      <dgm:prSet presAssocID="{126AF3D3-06F5-4F58-AD29-9B82C8C22198}" presName="spaceRect" presStyleCnt="0"/>
      <dgm:spPr/>
    </dgm:pt>
    <dgm:pt modelId="{54E4699F-190D-484D-912F-576E7EC5D851}" type="pres">
      <dgm:prSet presAssocID="{126AF3D3-06F5-4F58-AD29-9B82C8C22198}" presName="parTx" presStyleLbl="revTx" presStyleIdx="3" presStyleCnt="4">
        <dgm:presLayoutVars>
          <dgm:chMax val="0"/>
          <dgm:chPref val="0"/>
        </dgm:presLayoutVars>
      </dgm:prSet>
      <dgm:spPr/>
    </dgm:pt>
  </dgm:ptLst>
  <dgm:cxnLst>
    <dgm:cxn modelId="{CD3CFF45-8EAE-453D-BEF6-5A8C93BBA5FE}" type="presOf" srcId="{9BE9CEE2-1FCC-40D3-B700-DC34BEB2664F}" destId="{2D5504B9-9235-4B7A-A98D-2866C2C9ACC2}" srcOrd="0" destOrd="0" presId="urn:microsoft.com/office/officeart/2018/2/layout/IconVerticalSolidList"/>
    <dgm:cxn modelId="{E5AF3076-2D5B-44C1-945E-2858587768C6}" srcId="{3638B46A-DCE1-4BB4-9238-CF70D3A234C1}" destId="{F4F61DFD-D83F-40A6-9E3E-8E331BAA704F}" srcOrd="1" destOrd="0" parTransId="{B446B8B4-AA37-4217-A558-97357BF8D82E}" sibTransId="{3ADEA1C8-ACA6-4408-B3C5-36F2895A9392}"/>
    <dgm:cxn modelId="{0CE8638A-D6B0-4DAD-A052-91F44F8A9927}" type="presOf" srcId="{B1DF4BED-20D3-47E2-BAD4-0693CDA9F677}" destId="{AE890369-879B-49DC-8F6A-5A03F443218F}" srcOrd="0" destOrd="0" presId="urn:microsoft.com/office/officeart/2018/2/layout/IconVerticalSolidList"/>
    <dgm:cxn modelId="{B94A878C-92DF-4E2A-9D85-804798DDB94E}" srcId="{3638B46A-DCE1-4BB4-9238-CF70D3A234C1}" destId="{B1DF4BED-20D3-47E2-BAD4-0693CDA9F677}" srcOrd="2" destOrd="0" parTransId="{47031D0D-308A-43DE-9053-A3A38A0BD5A3}" sibTransId="{A5A3845F-2FE3-4C0C-B2CD-9D1500628EA0}"/>
    <dgm:cxn modelId="{AA594E9B-F0A6-4A87-BC04-9287F1C031AF}" srcId="{3638B46A-DCE1-4BB4-9238-CF70D3A234C1}" destId="{9BE9CEE2-1FCC-40D3-B700-DC34BEB2664F}" srcOrd="0" destOrd="0" parTransId="{8FC87FB5-400A-4763-94E7-5887D4B752E1}" sibTransId="{5779FE73-E9A0-4250-A124-5E09F20C2893}"/>
    <dgm:cxn modelId="{3A8B8CD3-562A-4A7C-BC61-2603D7489225}" type="presOf" srcId="{F4F61DFD-D83F-40A6-9E3E-8E331BAA704F}" destId="{34121A2B-B5AE-4FE4-8DE1-F2346822EF44}" srcOrd="0" destOrd="0" presId="urn:microsoft.com/office/officeart/2018/2/layout/IconVerticalSolidList"/>
    <dgm:cxn modelId="{9D5DF2D8-751E-4EBA-9F35-0BE9006AF18B}" type="presOf" srcId="{126AF3D3-06F5-4F58-AD29-9B82C8C22198}" destId="{54E4699F-190D-484D-912F-576E7EC5D851}" srcOrd="0" destOrd="0" presId="urn:microsoft.com/office/officeart/2018/2/layout/IconVerticalSolidList"/>
    <dgm:cxn modelId="{573E59EF-86EF-4A25-9BC7-555D62F824B7}" srcId="{3638B46A-DCE1-4BB4-9238-CF70D3A234C1}" destId="{126AF3D3-06F5-4F58-AD29-9B82C8C22198}" srcOrd="3" destOrd="0" parTransId="{3738598B-BEF6-4CA8-BD33-0EA499C35967}" sibTransId="{C6AC077E-3AFF-4FB7-B837-FA92F45DD75A}"/>
    <dgm:cxn modelId="{0522E9F5-C0B0-43BF-A269-892A87F7240D}" type="presOf" srcId="{3638B46A-DCE1-4BB4-9238-CF70D3A234C1}" destId="{E267BB46-BE9E-4E95-8639-FE17A165A5CE}" srcOrd="0" destOrd="0" presId="urn:microsoft.com/office/officeart/2018/2/layout/IconVerticalSolidList"/>
    <dgm:cxn modelId="{B7F2E246-BD3F-4BAE-A348-BD8E0A36FEE0}" type="presParOf" srcId="{E267BB46-BE9E-4E95-8639-FE17A165A5CE}" destId="{3C912CD7-1CB6-45E6-B637-9430364FFB6A}" srcOrd="0" destOrd="0" presId="urn:microsoft.com/office/officeart/2018/2/layout/IconVerticalSolidList"/>
    <dgm:cxn modelId="{C418BD4B-19F3-4B21-9A61-FDAC570B0E8E}" type="presParOf" srcId="{3C912CD7-1CB6-45E6-B637-9430364FFB6A}" destId="{C07D2B27-B4C5-4F78-B1C8-EB7C12A1B220}" srcOrd="0" destOrd="0" presId="urn:microsoft.com/office/officeart/2018/2/layout/IconVerticalSolidList"/>
    <dgm:cxn modelId="{3F38F04A-50D4-4176-8F9B-8D13FA62B780}" type="presParOf" srcId="{3C912CD7-1CB6-45E6-B637-9430364FFB6A}" destId="{D6E55EDB-D074-40DE-AC88-0B7CE99B579E}" srcOrd="1" destOrd="0" presId="urn:microsoft.com/office/officeart/2018/2/layout/IconVerticalSolidList"/>
    <dgm:cxn modelId="{215766E5-6BB2-444C-B60C-7697F307469D}" type="presParOf" srcId="{3C912CD7-1CB6-45E6-B637-9430364FFB6A}" destId="{FE338C7A-3622-4B55-B1BC-35082E8F6B8F}" srcOrd="2" destOrd="0" presId="urn:microsoft.com/office/officeart/2018/2/layout/IconVerticalSolidList"/>
    <dgm:cxn modelId="{BBF1D244-7847-4F76-8A5B-A2E4B18B9B39}" type="presParOf" srcId="{3C912CD7-1CB6-45E6-B637-9430364FFB6A}" destId="{2D5504B9-9235-4B7A-A98D-2866C2C9ACC2}" srcOrd="3" destOrd="0" presId="urn:microsoft.com/office/officeart/2018/2/layout/IconVerticalSolidList"/>
    <dgm:cxn modelId="{2DFFB05A-943A-439A-AC68-51539F39EDAA}" type="presParOf" srcId="{E267BB46-BE9E-4E95-8639-FE17A165A5CE}" destId="{68F13C46-F63D-4D6E-A0B0-DFC0A4468170}" srcOrd="1" destOrd="0" presId="urn:microsoft.com/office/officeart/2018/2/layout/IconVerticalSolidList"/>
    <dgm:cxn modelId="{D2647C13-80A7-4F04-A498-3D51EE357B8D}" type="presParOf" srcId="{E267BB46-BE9E-4E95-8639-FE17A165A5CE}" destId="{4AF719EB-49B4-4529-A5BB-1D27A8F4A363}" srcOrd="2" destOrd="0" presId="urn:microsoft.com/office/officeart/2018/2/layout/IconVerticalSolidList"/>
    <dgm:cxn modelId="{639B0BCC-2F69-4AF4-B6F9-803A23D1B54D}" type="presParOf" srcId="{4AF719EB-49B4-4529-A5BB-1D27A8F4A363}" destId="{BE3325F7-7B3A-45C0-8DD0-8B6549757365}" srcOrd="0" destOrd="0" presId="urn:microsoft.com/office/officeart/2018/2/layout/IconVerticalSolidList"/>
    <dgm:cxn modelId="{5D2544A7-EF67-4B75-A8E5-09A1D696CCC5}" type="presParOf" srcId="{4AF719EB-49B4-4529-A5BB-1D27A8F4A363}" destId="{F0F9BF6F-7E7C-4BEF-A896-ECD90CE6E8AA}" srcOrd="1" destOrd="0" presId="urn:microsoft.com/office/officeart/2018/2/layout/IconVerticalSolidList"/>
    <dgm:cxn modelId="{49376DAC-B1F5-48D9-9813-CFA592F55747}" type="presParOf" srcId="{4AF719EB-49B4-4529-A5BB-1D27A8F4A363}" destId="{FF075065-1EE4-430E-8B06-A3D943623AD7}" srcOrd="2" destOrd="0" presId="urn:microsoft.com/office/officeart/2018/2/layout/IconVerticalSolidList"/>
    <dgm:cxn modelId="{2B9BDAF1-97CE-4E8F-B10C-B8AF24CC4577}" type="presParOf" srcId="{4AF719EB-49B4-4529-A5BB-1D27A8F4A363}" destId="{34121A2B-B5AE-4FE4-8DE1-F2346822EF44}" srcOrd="3" destOrd="0" presId="urn:microsoft.com/office/officeart/2018/2/layout/IconVerticalSolidList"/>
    <dgm:cxn modelId="{DA0A3A2F-1CAF-41A8-90D9-338DD593B327}" type="presParOf" srcId="{E267BB46-BE9E-4E95-8639-FE17A165A5CE}" destId="{E87BC34D-0F1F-4A37-B02D-4A96C755F31A}" srcOrd="3" destOrd="0" presId="urn:microsoft.com/office/officeart/2018/2/layout/IconVerticalSolidList"/>
    <dgm:cxn modelId="{33D9E40C-97BF-4ADB-A7B9-1866C9D6F38E}" type="presParOf" srcId="{E267BB46-BE9E-4E95-8639-FE17A165A5CE}" destId="{118D6C60-5748-46ED-AE98-82E4294D5900}" srcOrd="4" destOrd="0" presId="urn:microsoft.com/office/officeart/2018/2/layout/IconVerticalSolidList"/>
    <dgm:cxn modelId="{53F78A88-39EC-43FF-A94B-6D93EE1029D0}" type="presParOf" srcId="{118D6C60-5748-46ED-AE98-82E4294D5900}" destId="{9E4D3219-0DD2-402B-9764-EACA4D15597D}" srcOrd="0" destOrd="0" presId="urn:microsoft.com/office/officeart/2018/2/layout/IconVerticalSolidList"/>
    <dgm:cxn modelId="{CC889ADC-A1BF-4F05-ACFA-D1B08DDE89BF}" type="presParOf" srcId="{118D6C60-5748-46ED-AE98-82E4294D5900}" destId="{59E62D79-548E-4C56-AA67-2A47BCA63CE6}" srcOrd="1" destOrd="0" presId="urn:microsoft.com/office/officeart/2018/2/layout/IconVerticalSolidList"/>
    <dgm:cxn modelId="{E3A85373-6CC4-48C3-89C1-35052CE34FE3}" type="presParOf" srcId="{118D6C60-5748-46ED-AE98-82E4294D5900}" destId="{669D75A4-601A-4A58-ACDD-2D3A9F86D675}" srcOrd="2" destOrd="0" presId="urn:microsoft.com/office/officeart/2018/2/layout/IconVerticalSolidList"/>
    <dgm:cxn modelId="{289D14A5-C5C4-4F2A-B42A-335143340715}" type="presParOf" srcId="{118D6C60-5748-46ED-AE98-82E4294D5900}" destId="{AE890369-879B-49DC-8F6A-5A03F443218F}" srcOrd="3" destOrd="0" presId="urn:microsoft.com/office/officeart/2018/2/layout/IconVerticalSolidList"/>
    <dgm:cxn modelId="{7E994BBB-F4B4-4BED-A904-344612DA3718}" type="presParOf" srcId="{E267BB46-BE9E-4E95-8639-FE17A165A5CE}" destId="{178AB232-FD70-4857-9835-56A06CCC8C72}" srcOrd="5" destOrd="0" presId="urn:microsoft.com/office/officeart/2018/2/layout/IconVerticalSolidList"/>
    <dgm:cxn modelId="{FA8755F8-0FC3-4D4F-80D9-C455974BB04D}" type="presParOf" srcId="{E267BB46-BE9E-4E95-8639-FE17A165A5CE}" destId="{29E33CA9-E5E2-483F-A77E-D8BA3903E516}" srcOrd="6" destOrd="0" presId="urn:microsoft.com/office/officeart/2018/2/layout/IconVerticalSolidList"/>
    <dgm:cxn modelId="{94DF2E9E-ADBC-482F-B273-5101804098BC}" type="presParOf" srcId="{29E33CA9-E5E2-483F-A77E-D8BA3903E516}" destId="{81CECFBD-0A1B-4D8D-8C59-E413034CB74A}" srcOrd="0" destOrd="0" presId="urn:microsoft.com/office/officeart/2018/2/layout/IconVerticalSolidList"/>
    <dgm:cxn modelId="{43C120B5-0BF8-4353-A68E-A231407ADE72}" type="presParOf" srcId="{29E33CA9-E5E2-483F-A77E-D8BA3903E516}" destId="{48D725FB-2BD4-4EF3-95BD-258DE85FB04B}" srcOrd="1" destOrd="0" presId="urn:microsoft.com/office/officeart/2018/2/layout/IconVerticalSolidList"/>
    <dgm:cxn modelId="{8D8BB67C-26EE-4E3A-B913-1EBFE09192A2}" type="presParOf" srcId="{29E33CA9-E5E2-483F-A77E-D8BA3903E516}" destId="{23E32B23-E55A-4AA7-9EAA-84CE2A0AF250}" srcOrd="2" destOrd="0" presId="urn:microsoft.com/office/officeart/2018/2/layout/IconVerticalSolidList"/>
    <dgm:cxn modelId="{685A2243-E822-46BF-8E47-D6F902858E38}" type="presParOf" srcId="{29E33CA9-E5E2-483F-A77E-D8BA3903E516}" destId="{54E4699F-190D-484D-912F-576E7EC5D85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0282F41-8153-4EE3-BAA6-61FCCAE6D154}"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80AFBE1C-CED0-4BF3-9059-95D765989A2A}">
      <dgm:prSet/>
      <dgm:spPr/>
      <dgm:t>
        <a:bodyPr/>
        <a:lstStyle/>
        <a:p>
          <a:r>
            <a:rPr lang="pl-PL"/>
            <a:t>Ławnicy również korzystają z atrybutu niezawisłości – art. 169 § 1 PrUSP.</a:t>
          </a:r>
          <a:endParaRPr lang="en-US"/>
        </a:p>
      </dgm:t>
    </dgm:pt>
    <dgm:pt modelId="{95AF44E7-5535-45A4-BBA8-28FF27515FF3}" type="parTrans" cxnId="{55449F14-230B-41A2-86AE-F186EBFCCB9C}">
      <dgm:prSet/>
      <dgm:spPr/>
      <dgm:t>
        <a:bodyPr/>
        <a:lstStyle/>
        <a:p>
          <a:endParaRPr lang="en-US"/>
        </a:p>
      </dgm:t>
    </dgm:pt>
    <dgm:pt modelId="{82348294-6331-4E45-8931-3A0DABFA3B7A}" type="sibTrans" cxnId="{55449F14-230B-41A2-86AE-F186EBFCCB9C}">
      <dgm:prSet/>
      <dgm:spPr/>
      <dgm:t>
        <a:bodyPr/>
        <a:lstStyle/>
        <a:p>
          <a:endParaRPr lang="en-US"/>
        </a:p>
      </dgm:t>
    </dgm:pt>
    <dgm:pt modelId="{03668E44-7E60-4A7E-9678-6CC97853E75A}">
      <dgm:prSet/>
      <dgm:spPr/>
      <dgm:t>
        <a:bodyPr/>
        <a:lstStyle/>
        <a:p>
          <a:r>
            <a:rPr lang="pl-PL" b="1"/>
            <a:t>Instytucja ławnika jest </a:t>
          </a:r>
          <a:r>
            <a:rPr lang="pl-PL"/>
            <a:t>wyrazem realizacji </a:t>
          </a:r>
          <a:r>
            <a:rPr lang="pl-PL" b="1"/>
            <a:t>zasady współdziałania ze społeczeństwem i instytucjami w ściganiu przestępstw.</a:t>
          </a:r>
          <a:endParaRPr lang="en-US"/>
        </a:p>
      </dgm:t>
    </dgm:pt>
    <dgm:pt modelId="{A2488138-A2FA-473B-8D0E-642E59813C59}" type="parTrans" cxnId="{DD48F4A1-2776-46B6-80F9-CA8CCB25AA0B}">
      <dgm:prSet/>
      <dgm:spPr/>
      <dgm:t>
        <a:bodyPr/>
        <a:lstStyle/>
        <a:p>
          <a:endParaRPr lang="en-US"/>
        </a:p>
      </dgm:t>
    </dgm:pt>
    <dgm:pt modelId="{8C3EB222-D2EE-45BE-B4A6-F8A848C295FA}" type="sibTrans" cxnId="{DD48F4A1-2776-46B6-80F9-CA8CCB25AA0B}">
      <dgm:prSet/>
      <dgm:spPr/>
      <dgm:t>
        <a:bodyPr/>
        <a:lstStyle/>
        <a:p>
          <a:endParaRPr lang="en-US"/>
        </a:p>
      </dgm:t>
    </dgm:pt>
    <dgm:pt modelId="{B5E6133C-D8DB-4F81-A9D3-E11B2A21BEBF}">
      <dgm:prSet/>
      <dgm:spPr/>
      <dgm:t>
        <a:bodyPr/>
        <a:lstStyle/>
        <a:p>
          <a:r>
            <a:rPr lang="pl-PL"/>
            <a:t>Referendarze sądowi nie korzystają z atrybutu niezawisłości, a w zakresie wykonywanych obowiązków są niezależni co do treści wydawanych orzeczeń i zarządzeń - art. 151 § 1 PrUSP.</a:t>
          </a:r>
          <a:endParaRPr lang="en-US"/>
        </a:p>
      </dgm:t>
    </dgm:pt>
    <dgm:pt modelId="{F5853329-D4C3-4DFA-8962-58E73952AA10}" type="parTrans" cxnId="{D363BF3B-79AA-4DCB-B230-A41BDA8FB3A3}">
      <dgm:prSet/>
      <dgm:spPr/>
      <dgm:t>
        <a:bodyPr/>
        <a:lstStyle/>
        <a:p>
          <a:endParaRPr lang="en-US"/>
        </a:p>
      </dgm:t>
    </dgm:pt>
    <dgm:pt modelId="{E45B81EB-0C16-4A29-A81B-D89EC8D1CA9D}" type="sibTrans" cxnId="{D363BF3B-79AA-4DCB-B230-A41BDA8FB3A3}">
      <dgm:prSet/>
      <dgm:spPr/>
      <dgm:t>
        <a:bodyPr/>
        <a:lstStyle/>
        <a:p>
          <a:endParaRPr lang="en-US"/>
        </a:p>
      </dgm:t>
    </dgm:pt>
    <dgm:pt modelId="{3B3728A4-AEC1-4DE0-AFA6-26E60BA00C71}">
      <dgm:prSet/>
      <dgm:spPr/>
      <dgm:t>
        <a:bodyPr/>
        <a:lstStyle/>
        <a:p>
          <a:r>
            <a:rPr lang="pl-PL"/>
            <a:t>Uprawnienie referendarza określone są w różnorakich przepisach, np. art. 60 § 4 k.p.k., 81, art. 231 § 1 k.p.k.</a:t>
          </a:r>
          <a:endParaRPr lang="en-US"/>
        </a:p>
      </dgm:t>
    </dgm:pt>
    <dgm:pt modelId="{2A0847AF-88D7-41F7-A323-64BFA5C13683}" type="parTrans" cxnId="{554E31A2-CE85-4F12-98F9-6ADB3CF50858}">
      <dgm:prSet/>
      <dgm:spPr/>
      <dgm:t>
        <a:bodyPr/>
        <a:lstStyle/>
        <a:p>
          <a:endParaRPr lang="en-US"/>
        </a:p>
      </dgm:t>
    </dgm:pt>
    <dgm:pt modelId="{722A55F1-9FF5-407C-AE83-5B7A5C4771F4}" type="sibTrans" cxnId="{554E31A2-CE85-4F12-98F9-6ADB3CF50858}">
      <dgm:prSet/>
      <dgm:spPr/>
      <dgm:t>
        <a:bodyPr/>
        <a:lstStyle/>
        <a:p>
          <a:endParaRPr lang="en-US"/>
        </a:p>
      </dgm:t>
    </dgm:pt>
    <dgm:pt modelId="{249DA010-DC1A-4BCD-81D2-6FA0D8270379}">
      <dgm:prSet/>
      <dgm:spPr/>
      <dgm:t>
        <a:bodyPr/>
        <a:lstStyle/>
        <a:p>
          <a:r>
            <a:rPr lang="pl-PL"/>
            <a:t>Postanowienia i zarządzenia referendarza sądowego </a:t>
          </a:r>
          <a:r>
            <a:rPr lang="pl-PL" b="1"/>
            <a:t>można zaskarżyć sprzeciwem</a:t>
          </a:r>
          <a:r>
            <a:rPr lang="pl-PL"/>
            <a:t> – art. 93a k.p.k.</a:t>
          </a:r>
          <a:endParaRPr lang="en-US"/>
        </a:p>
      </dgm:t>
    </dgm:pt>
    <dgm:pt modelId="{4E75471B-F64C-4A4F-8E97-6C5A02EBC07E}" type="parTrans" cxnId="{EF261E3F-46F0-4A3B-A255-A91BEF0C7F2D}">
      <dgm:prSet/>
      <dgm:spPr/>
      <dgm:t>
        <a:bodyPr/>
        <a:lstStyle/>
        <a:p>
          <a:endParaRPr lang="en-US"/>
        </a:p>
      </dgm:t>
    </dgm:pt>
    <dgm:pt modelId="{4554A41B-237A-4F4A-AE3F-FAA919470C4B}" type="sibTrans" cxnId="{EF261E3F-46F0-4A3B-A255-A91BEF0C7F2D}">
      <dgm:prSet/>
      <dgm:spPr/>
      <dgm:t>
        <a:bodyPr/>
        <a:lstStyle/>
        <a:p>
          <a:endParaRPr lang="en-US"/>
        </a:p>
      </dgm:t>
    </dgm:pt>
    <dgm:pt modelId="{A4AD9D5E-AD78-423F-AD2E-BE4397E00EDD}" type="pres">
      <dgm:prSet presAssocID="{E0282F41-8153-4EE3-BAA6-61FCCAE6D154}" presName="diagram" presStyleCnt="0">
        <dgm:presLayoutVars>
          <dgm:dir/>
          <dgm:resizeHandles val="exact"/>
        </dgm:presLayoutVars>
      </dgm:prSet>
      <dgm:spPr/>
    </dgm:pt>
    <dgm:pt modelId="{EDB59B56-2738-4C5A-B7A3-10CFBAF97EA2}" type="pres">
      <dgm:prSet presAssocID="{80AFBE1C-CED0-4BF3-9059-95D765989A2A}" presName="node" presStyleLbl="node1" presStyleIdx="0" presStyleCnt="5">
        <dgm:presLayoutVars>
          <dgm:bulletEnabled val="1"/>
        </dgm:presLayoutVars>
      </dgm:prSet>
      <dgm:spPr/>
    </dgm:pt>
    <dgm:pt modelId="{425A6869-013A-4664-A57D-8526FAC094DC}" type="pres">
      <dgm:prSet presAssocID="{82348294-6331-4E45-8931-3A0DABFA3B7A}" presName="sibTrans" presStyleCnt="0"/>
      <dgm:spPr/>
    </dgm:pt>
    <dgm:pt modelId="{99324EFA-3977-447C-BDFB-85768177270A}" type="pres">
      <dgm:prSet presAssocID="{03668E44-7E60-4A7E-9678-6CC97853E75A}" presName="node" presStyleLbl="node1" presStyleIdx="1" presStyleCnt="5">
        <dgm:presLayoutVars>
          <dgm:bulletEnabled val="1"/>
        </dgm:presLayoutVars>
      </dgm:prSet>
      <dgm:spPr/>
    </dgm:pt>
    <dgm:pt modelId="{C58874D6-1260-4017-9F9C-E35A708AD9C8}" type="pres">
      <dgm:prSet presAssocID="{8C3EB222-D2EE-45BE-B4A6-F8A848C295FA}" presName="sibTrans" presStyleCnt="0"/>
      <dgm:spPr/>
    </dgm:pt>
    <dgm:pt modelId="{212DBE42-7E56-41D2-B93A-E118652A1407}" type="pres">
      <dgm:prSet presAssocID="{B5E6133C-D8DB-4F81-A9D3-E11B2A21BEBF}" presName="node" presStyleLbl="node1" presStyleIdx="2" presStyleCnt="5">
        <dgm:presLayoutVars>
          <dgm:bulletEnabled val="1"/>
        </dgm:presLayoutVars>
      </dgm:prSet>
      <dgm:spPr/>
    </dgm:pt>
    <dgm:pt modelId="{FE37E1AC-C62C-4442-8968-A74FBD75B7FC}" type="pres">
      <dgm:prSet presAssocID="{E45B81EB-0C16-4A29-A81B-D89EC8D1CA9D}" presName="sibTrans" presStyleCnt="0"/>
      <dgm:spPr/>
    </dgm:pt>
    <dgm:pt modelId="{66CFD868-2E8F-4CD3-B4AB-78DECD538861}" type="pres">
      <dgm:prSet presAssocID="{3B3728A4-AEC1-4DE0-AFA6-26E60BA00C71}" presName="node" presStyleLbl="node1" presStyleIdx="3" presStyleCnt="5">
        <dgm:presLayoutVars>
          <dgm:bulletEnabled val="1"/>
        </dgm:presLayoutVars>
      </dgm:prSet>
      <dgm:spPr/>
    </dgm:pt>
    <dgm:pt modelId="{A7AD9E4C-F4C7-4174-91D6-7AAB164581C8}" type="pres">
      <dgm:prSet presAssocID="{722A55F1-9FF5-407C-AE83-5B7A5C4771F4}" presName="sibTrans" presStyleCnt="0"/>
      <dgm:spPr/>
    </dgm:pt>
    <dgm:pt modelId="{43F9CC31-93E7-43D1-82A3-4321545CB631}" type="pres">
      <dgm:prSet presAssocID="{249DA010-DC1A-4BCD-81D2-6FA0D8270379}" presName="node" presStyleLbl="node1" presStyleIdx="4" presStyleCnt="5">
        <dgm:presLayoutVars>
          <dgm:bulletEnabled val="1"/>
        </dgm:presLayoutVars>
      </dgm:prSet>
      <dgm:spPr/>
    </dgm:pt>
  </dgm:ptLst>
  <dgm:cxnLst>
    <dgm:cxn modelId="{32858511-C40C-43C4-8193-BC8D832D7448}" type="presOf" srcId="{03668E44-7E60-4A7E-9678-6CC97853E75A}" destId="{99324EFA-3977-447C-BDFB-85768177270A}" srcOrd="0" destOrd="0" presId="urn:microsoft.com/office/officeart/2005/8/layout/default"/>
    <dgm:cxn modelId="{55449F14-230B-41A2-86AE-F186EBFCCB9C}" srcId="{E0282F41-8153-4EE3-BAA6-61FCCAE6D154}" destId="{80AFBE1C-CED0-4BF3-9059-95D765989A2A}" srcOrd="0" destOrd="0" parTransId="{95AF44E7-5535-45A4-BBA8-28FF27515FF3}" sibTransId="{82348294-6331-4E45-8931-3A0DABFA3B7A}"/>
    <dgm:cxn modelId="{AFFFA332-EAA0-4E60-9C0A-50927819FF4E}" type="presOf" srcId="{3B3728A4-AEC1-4DE0-AFA6-26E60BA00C71}" destId="{66CFD868-2E8F-4CD3-B4AB-78DECD538861}" srcOrd="0" destOrd="0" presId="urn:microsoft.com/office/officeart/2005/8/layout/default"/>
    <dgm:cxn modelId="{D363BF3B-79AA-4DCB-B230-A41BDA8FB3A3}" srcId="{E0282F41-8153-4EE3-BAA6-61FCCAE6D154}" destId="{B5E6133C-D8DB-4F81-A9D3-E11B2A21BEBF}" srcOrd="2" destOrd="0" parTransId="{F5853329-D4C3-4DFA-8962-58E73952AA10}" sibTransId="{E45B81EB-0C16-4A29-A81B-D89EC8D1CA9D}"/>
    <dgm:cxn modelId="{EF261E3F-46F0-4A3B-A255-A91BEF0C7F2D}" srcId="{E0282F41-8153-4EE3-BAA6-61FCCAE6D154}" destId="{249DA010-DC1A-4BCD-81D2-6FA0D8270379}" srcOrd="4" destOrd="0" parTransId="{4E75471B-F64C-4A4F-8E97-6C5A02EBC07E}" sibTransId="{4554A41B-237A-4F4A-AE3F-FAA919470C4B}"/>
    <dgm:cxn modelId="{3D2C04A0-83F2-4181-8285-03BD4E9766FB}" type="presOf" srcId="{249DA010-DC1A-4BCD-81D2-6FA0D8270379}" destId="{43F9CC31-93E7-43D1-82A3-4321545CB631}" srcOrd="0" destOrd="0" presId="urn:microsoft.com/office/officeart/2005/8/layout/default"/>
    <dgm:cxn modelId="{DD48F4A1-2776-46B6-80F9-CA8CCB25AA0B}" srcId="{E0282F41-8153-4EE3-BAA6-61FCCAE6D154}" destId="{03668E44-7E60-4A7E-9678-6CC97853E75A}" srcOrd="1" destOrd="0" parTransId="{A2488138-A2FA-473B-8D0E-642E59813C59}" sibTransId="{8C3EB222-D2EE-45BE-B4A6-F8A848C295FA}"/>
    <dgm:cxn modelId="{554E31A2-CE85-4F12-98F9-6ADB3CF50858}" srcId="{E0282F41-8153-4EE3-BAA6-61FCCAE6D154}" destId="{3B3728A4-AEC1-4DE0-AFA6-26E60BA00C71}" srcOrd="3" destOrd="0" parTransId="{2A0847AF-88D7-41F7-A323-64BFA5C13683}" sibTransId="{722A55F1-9FF5-407C-AE83-5B7A5C4771F4}"/>
    <dgm:cxn modelId="{2C8C53AA-DCFC-464B-9D80-5166F63080EB}" type="presOf" srcId="{B5E6133C-D8DB-4F81-A9D3-E11B2A21BEBF}" destId="{212DBE42-7E56-41D2-B93A-E118652A1407}" srcOrd="0" destOrd="0" presId="urn:microsoft.com/office/officeart/2005/8/layout/default"/>
    <dgm:cxn modelId="{16FF79AE-FFB7-4DB4-AFC8-02FB78FC4A0A}" type="presOf" srcId="{80AFBE1C-CED0-4BF3-9059-95D765989A2A}" destId="{EDB59B56-2738-4C5A-B7A3-10CFBAF97EA2}" srcOrd="0" destOrd="0" presId="urn:microsoft.com/office/officeart/2005/8/layout/default"/>
    <dgm:cxn modelId="{B381BFBC-4BE0-481E-8563-A520973E5E40}" type="presOf" srcId="{E0282F41-8153-4EE3-BAA6-61FCCAE6D154}" destId="{A4AD9D5E-AD78-423F-AD2E-BE4397E00EDD}" srcOrd="0" destOrd="0" presId="urn:microsoft.com/office/officeart/2005/8/layout/default"/>
    <dgm:cxn modelId="{314A2178-BCC1-426C-AD98-31F6B67C1D12}" type="presParOf" srcId="{A4AD9D5E-AD78-423F-AD2E-BE4397E00EDD}" destId="{EDB59B56-2738-4C5A-B7A3-10CFBAF97EA2}" srcOrd="0" destOrd="0" presId="urn:microsoft.com/office/officeart/2005/8/layout/default"/>
    <dgm:cxn modelId="{45155FC5-5248-4686-B6E5-94D114BC9798}" type="presParOf" srcId="{A4AD9D5E-AD78-423F-AD2E-BE4397E00EDD}" destId="{425A6869-013A-4664-A57D-8526FAC094DC}" srcOrd="1" destOrd="0" presId="urn:microsoft.com/office/officeart/2005/8/layout/default"/>
    <dgm:cxn modelId="{06321D8D-10B0-47EB-8535-4B72DAEF51DB}" type="presParOf" srcId="{A4AD9D5E-AD78-423F-AD2E-BE4397E00EDD}" destId="{99324EFA-3977-447C-BDFB-85768177270A}" srcOrd="2" destOrd="0" presId="urn:microsoft.com/office/officeart/2005/8/layout/default"/>
    <dgm:cxn modelId="{E681DC9D-B280-46FB-943E-E6848DAE97A7}" type="presParOf" srcId="{A4AD9D5E-AD78-423F-AD2E-BE4397E00EDD}" destId="{C58874D6-1260-4017-9F9C-E35A708AD9C8}" srcOrd="3" destOrd="0" presId="urn:microsoft.com/office/officeart/2005/8/layout/default"/>
    <dgm:cxn modelId="{CF243804-7816-4D87-B4F1-F85C786A1C06}" type="presParOf" srcId="{A4AD9D5E-AD78-423F-AD2E-BE4397E00EDD}" destId="{212DBE42-7E56-41D2-B93A-E118652A1407}" srcOrd="4" destOrd="0" presId="urn:microsoft.com/office/officeart/2005/8/layout/default"/>
    <dgm:cxn modelId="{3153B5C3-17D3-456B-BB14-52FB0E227AF2}" type="presParOf" srcId="{A4AD9D5E-AD78-423F-AD2E-BE4397E00EDD}" destId="{FE37E1AC-C62C-4442-8968-A74FBD75B7FC}" srcOrd="5" destOrd="0" presId="urn:microsoft.com/office/officeart/2005/8/layout/default"/>
    <dgm:cxn modelId="{D21C37CA-732E-41D2-BE9F-9FDF6DFA22C8}" type="presParOf" srcId="{A4AD9D5E-AD78-423F-AD2E-BE4397E00EDD}" destId="{66CFD868-2E8F-4CD3-B4AB-78DECD538861}" srcOrd="6" destOrd="0" presId="urn:microsoft.com/office/officeart/2005/8/layout/default"/>
    <dgm:cxn modelId="{5B468AC5-AF30-4423-B354-1E47D1B31381}" type="presParOf" srcId="{A4AD9D5E-AD78-423F-AD2E-BE4397E00EDD}" destId="{A7AD9E4C-F4C7-4174-91D6-7AAB164581C8}" srcOrd="7" destOrd="0" presId="urn:microsoft.com/office/officeart/2005/8/layout/default"/>
    <dgm:cxn modelId="{A5B60782-7112-4F0D-9838-D6210C24E11C}" type="presParOf" srcId="{A4AD9D5E-AD78-423F-AD2E-BE4397E00EDD}" destId="{43F9CC31-93E7-43D1-82A3-4321545CB63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242E05-B6B0-4BC6-8521-0119354C7F75}">
      <dsp:nvSpPr>
        <dsp:cNvPr id="0" name=""/>
        <dsp:cNvSpPr/>
      </dsp:nvSpPr>
      <dsp:spPr>
        <a:xfrm>
          <a:off x="880" y="902290"/>
          <a:ext cx="3090788" cy="196265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44C577-0DD6-46E6-AAE1-4DB2DCE0014B}">
      <dsp:nvSpPr>
        <dsp:cNvPr id="0" name=""/>
        <dsp:cNvSpPr/>
      </dsp:nvSpPr>
      <dsp:spPr>
        <a:xfrm>
          <a:off x="344301" y="1228540"/>
          <a:ext cx="3090788" cy="196265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b="1" kern="1200"/>
            <a:t>Centralne miejsce sądu w procesie karnym</a:t>
          </a:r>
          <a:r>
            <a:rPr lang="pl-PL" sz="1500" kern="1200"/>
            <a:t>, który m.in. </a:t>
          </a:r>
          <a:r>
            <a:rPr lang="pl-PL" sz="1500" b="1" kern="1200"/>
            <a:t>rozstrzyga o odpowiedzialności karnej oskarżonego </a:t>
          </a:r>
          <a:r>
            <a:rPr lang="pl-PL" sz="1500" kern="1200"/>
            <a:t>oraz dokonuje wielu innych czynności związanych z zagwarantowaniem praw i wolności uczestników postępowania.</a:t>
          </a:r>
          <a:endParaRPr lang="en-US" sz="1500" kern="1200"/>
        </a:p>
      </dsp:txBody>
      <dsp:txXfrm>
        <a:off x="401785" y="1286024"/>
        <a:ext cx="2975820" cy="1847682"/>
      </dsp:txXfrm>
    </dsp:sp>
    <dsp:sp modelId="{E3F260BB-ED1E-4A7D-9940-5DFDEA6A864F}">
      <dsp:nvSpPr>
        <dsp:cNvPr id="0" name=""/>
        <dsp:cNvSpPr/>
      </dsp:nvSpPr>
      <dsp:spPr>
        <a:xfrm>
          <a:off x="3778510" y="902290"/>
          <a:ext cx="3090788" cy="196265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AE2A1F-2487-4820-A4BB-0F9A210048C4}">
      <dsp:nvSpPr>
        <dsp:cNvPr id="0" name=""/>
        <dsp:cNvSpPr/>
      </dsp:nvSpPr>
      <dsp:spPr>
        <a:xfrm>
          <a:off x="4121931" y="1228540"/>
          <a:ext cx="3090788" cy="196265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b="1" kern="1200"/>
            <a:t>Prawo do sądu </a:t>
          </a:r>
          <a:r>
            <a:rPr lang="pl-PL" sz="1500" kern="1200"/>
            <a:t>to jedno z podstawowych praw człowieka, które jest zagwarantowane nie tylko na gruncie konstytucyjnym, ale także konwencyjnym (art. 6 EKPCz, art. 14 MPPOiP, art., 45 ust. 1 Konstytucji RP). </a:t>
          </a:r>
          <a:endParaRPr lang="en-US" sz="1500" kern="1200"/>
        </a:p>
      </dsp:txBody>
      <dsp:txXfrm>
        <a:off x="4179415" y="1286024"/>
        <a:ext cx="2975820" cy="184768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45F1E-5E32-46E6-9509-C97DB2D64D04}">
      <dsp:nvSpPr>
        <dsp:cNvPr id="0" name=""/>
        <dsp:cNvSpPr/>
      </dsp:nvSpPr>
      <dsp:spPr>
        <a:xfrm>
          <a:off x="0" y="499"/>
          <a:ext cx="7213600" cy="116928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AEBA84-71E6-4DA8-8D8E-94BAB5E43B9E}">
      <dsp:nvSpPr>
        <dsp:cNvPr id="0" name=""/>
        <dsp:cNvSpPr/>
      </dsp:nvSpPr>
      <dsp:spPr>
        <a:xfrm>
          <a:off x="353707" y="263587"/>
          <a:ext cx="643104" cy="6431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7019D69-67C4-48AB-95A4-1BC518EDAA36}">
      <dsp:nvSpPr>
        <dsp:cNvPr id="0" name=""/>
        <dsp:cNvSpPr/>
      </dsp:nvSpPr>
      <dsp:spPr>
        <a:xfrm>
          <a:off x="1350519" y="499"/>
          <a:ext cx="5863080" cy="116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749" tIns="123749" rIns="123749" bIns="123749" numCol="1" spcCol="1270" anchor="ctr" anchorCtr="0">
          <a:noAutofit/>
        </a:bodyPr>
        <a:lstStyle/>
        <a:p>
          <a:pPr marL="0" lvl="0" indent="0" algn="l" defTabSz="1111250">
            <a:lnSpc>
              <a:spcPct val="90000"/>
            </a:lnSpc>
            <a:spcBef>
              <a:spcPct val="0"/>
            </a:spcBef>
            <a:spcAft>
              <a:spcPct val="35000"/>
            </a:spcAft>
            <a:buNone/>
          </a:pPr>
          <a:r>
            <a:rPr lang="pl-PL" sz="2500" b="1" kern="1200"/>
            <a:t>Wyłączenie</a:t>
          </a:r>
          <a:r>
            <a:rPr lang="pl-PL" sz="2500" kern="1200"/>
            <a:t> oskarżyciela publicznego→ art. 47 i 48 k.p.k.</a:t>
          </a:r>
          <a:endParaRPr lang="en-US" sz="2500" kern="1200"/>
        </a:p>
      </dsp:txBody>
      <dsp:txXfrm>
        <a:off x="1350519" y="499"/>
        <a:ext cx="5863080" cy="1169280"/>
      </dsp:txXfrm>
    </dsp:sp>
    <dsp:sp modelId="{B3ABCB5A-A8C0-4AE1-A3CF-CB08904FB494}">
      <dsp:nvSpPr>
        <dsp:cNvPr id="0" name=""/>
        <dsp:cNvSpPr/>
      </dsp:nvSpPr>
      <dsp:spPr>
        <a:xfrm>
          <a:off x="0" y="1462100"/>
          <a:ext cx="7213600" cy="116928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159BE7-2ED1-46FF-9840-46684C22DAF9}">
      <dsp:nvSpPr>
        <dsp:cNvPr id="0" name=""/>
        <dsp:cNvSpPr/>
      </dsp:nvSpPr>
      <dsp:spPr>
        <a:xfrm>
          <a:off x="353707" y="1725188"/>
          <a:ext cx="643104" cy="6431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161F525-8217-4B8F-838E-DDF7ED798FF1}">
      <dsp:nvSpPr>
        <dsp:cNvPr id="0" name=""/>
        <dsp:cNvSpPr/>
      </dsp:nvSpPr>
      <dsp:spPr>
        <a:xfrm>
          <a:off x="1350519" y="1462100"/>
          <a:ext cx="5863080" cy="116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749" tIns="123749" rIns="123749" bIns="123749" numCol="1" spcCol="1270" anchor="ctr" anchorCtr="0">
          <a:noAutofit/>
        </a:bodyPr>
        <a:lstStyle/>
        <a:p>
          <a:pPr marL="0" lvl="0" indent="0" algn="l" defTabSz="1111250">
            <a:lnSpc>
              <a:spcPct val="90000"/>
            </a:lnSpc>
            <a:spcBef>
              <a:spcPct val="0"/>
            </a:spcBef>
            <a:spcAft>
              <a:spcPct val="35000"/>
            </a:spcAft>
            <a:buNone/>
          </a:pPr>
          <a:r>
            <a:rPr lang="pl-PL" sz="2500" kern="1200"/>
            <a:t>Odesłanie do przepisów o wyłączeniu sędziego.</a:t>
          </a:r>
          <a:endParaRPr lang="en-US" sz="2500" kern="1200"/>
        </a:p>
      </dsp:txBody>
      <dsp:txXfrm>
        <a:off x="1350519" y="1462100"/>
        <a:ext cx="5863080" cy="1169280"/>
      </dsp:txXfrm>
    </dsp:sp>
    <dsp:sp modelId="{D7C9EAAF-831D-4255-A666-0C1FB35E8F06}">
      <dsp:nvSpPr>
        <dsp:cNvPr id="0" name=""/>
        <dsp:cNvSpPr/>
      </dsp:nvSpPr>
      <dsp:spPr>
        <a:xfrm>
          <a:off x="0" y="2923701"/>
          <a:ext cx="7213600" cy="116928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CAB868-01A4-4FF0-A815-2CC8282A8B19}">
      <dsp:nvSpPr>
        <dsp:cNvPr id="0" name=""/>
        <dsp:cNvSpPr/>
      </dsp:nvSpPr>
      <dsp:spPr>
        <a:xfrm>
          <a:off x="353707" y="3186789"/>
          <a:ext cx="643104" cy="6431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DA1C064-8651-45C5-9F80-6F985190BA45}">
      <dsp:nvSpPr>
        <dsp:cNvPr id="0" name=""/>
        <dsp:cNvSpPr/>
      </dsp:nvSpPr>
      <dsp:spPr>
        <a:xfrm>
          <a:off x="1350519" y="2923701"/>
          <a:ext cx="5863080" cy="116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749" tIns="123749" rIns="123749" bIns="123749" numCol="1" spcCol="1270" anchor="ctr" anchorCtr="0">
          <a:noAutofit/>
        </a:bodyPr>
        <a:lstStyle/>
        <a:p>
          <a:pPr marL="0" lvl="0" indent="0" algn="l" defTabSz="1111250">
            <a:lnSpc>
              <a:spcPct val="90000"/>
            </a:lnSpc>
            <a:spcBef>
              <a:spcPct val="0"/>
            </a:spcBef>
            <a:spcAft>
              <a:spcPct val="35000"/>
            </a:spcAft>
            <a:buNone/>
          </a:pPr>
          <a:r>
            <a:rPr lang="pl-PL" sz="2500" kern="1200"/>
            <a:t>Zasada </a:t>
          </a:r>
          <a:r>
            <a:rPr lang="pl-PL" sz="2500" b="1" kern="1200"/>
            <a:t>obiektywizmu </a:t>
          </a:r>
          <a:r>
            <a:rPr lang="pl-PL" sz="2500" kern="1200"/>
            <a:t>(art. 4 k.p.k.)</a:t>
          </a:r>
          <a:endParaRPr lang="en-US" sz="2500" kern="1200"/>
        </a:p>
      </dsp:txBody>
      <dsp:txXfrm>
        <a:off x="1350519" y="2923701"/>
        <a:ext cx="5863080" cy="11692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99F4E9-BF92-4F49-9BF1-D4D86C7DAA7A}">
      <dsp:nvSpPr>
        <dsp:cNvPr id="0" name=""/>
        <dsp:cNvSpPr/>
      </dsp:nvSpPr>
      <dsp:spPr>
        <a:xfrm>
          <a:off x="0" y="34590"/>
          <a:ext cx="4971603" cy="8424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pl-PL" sz="1600" kern="1200"/>
            <a:t>Jeżeli pokrzywdzony złoży oświadczenie o występowaniu w roli oskarżyciela posiłkowego, przysługują mu uprawnienia strony. </a:t>
          </a:r>
          <a:endParaRPr lang="en-US" sz="1600" kern="1200"/>
        </a:p>
      </dsp:txBody>
      <dsp:txXfrm>
        <a:off x="41123" y="75713"/>
        <a:ext cx="4889357" cy="760154"/>
      </dsp:txXfrm>
    </dsp:sp>
    <dsp:sp modelId="{34EC9228-E63B-4420-9537-D3EA4336AE08}">
      <dsp:nvSpPr>
        <dsp:cNvPr id="0" name=""/>
        <dsp:cNvSpPr/>
      </dsp:nvSpPr>
      <dsp:spPr>
        <a:xfrm>
          <a:off x="0" y="923070"/>
          <a:ext cx="4971603" cy="8424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pl-PL" sz="1600" kern="1200"/>
            <a:t>Jeżeli nie złoży takiego oświadczenia, w postępowaniu sądowym przysługują mu uprawnienia do:</a:t>
          </a:r>
          <a:endParaRPr lang="en-US" sz="1600" kern="1200"/>
        </a:p>
      </dsp:txBody>
      <dsp:txXfrm>
        <a:off x="41123" y="964193"/>
        <a:ext cx="4889357" cy="760154"/>
      </dsp:txXfrm>
    </dsp:sp>
    <dsp:sp modelId="{0DC00A14-0790-4F3F-A301-CF819606C68C}">
      <dsp:nvSpPr>
        <dsp:cNvPr id="0" name=""/>
        <dsp:cNvSpPr/>
      </dsp:nvSpPr>
      <dsp:spPr>
        <a:xfrm>
          <a:off x="0" y="1765470"/>
          <a:ext cx="4971603" cy="31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7848"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pl-PL" sz="1200" kern="1200"/>
            <a:t>udziału w posiedzeniu w przedmiocie warunkowego umorzenia postępowania (art. 341 § 1 k.p.k.),</a:t>
          </a:r>
          <a:endParaRPr lang="en-US" sz="1200" kern="1200"/>
        </a:p>
        <a:p>
          <a:pPr marL="114300" lvl="1" indent="-114300" algn="l" defTabSz="533400">
            <a:lnSpc>
              <a:spcPct val="90000"/>
            </a:lnSpc>
            <a:spcBef>
              <a:spcPct val="0"/>
            </a:spcBef>
            <a:spcAft>
              <a:spcPct val="20000"/>
            </a:spcAft>
            <a:buChar char="•"/>
          </a:pPr>
          <a:r>
            <a:rPr lang="pl-PL" sz="1200" kern="1200"/>
            <a:t>udziału w posiedzeniu w przedmiocie skazania bez przeprowadzania rozprawy w wyniku złożenia wniosku w trybie art. 335 § 1 k.p.k. oraz aktu oskarżenia wraz z wnioskiem w trybie art. 335 § 2 k.p.k. (art. 343 § 5 k.p.k.),</a:t>
          </a:r>
          <a:endParaRPr lang="en-US" sz="1200" kern="1200"/>
        </a:p>
        <a:p>
          <a:pPr marL="114300" lvl="1" indent="-114300" algn="l" defTabSz="533400">
            <a:lnSpc>
              <a:spcPct val="90000"/>
            </a:lnSpc>
            <a:spcBef>
              <a:spcPct val="0"/>
            </a:spcBef>
            <a:spcAft>
              <a:spcPct val="20000"/>
            </a:spcAft>
            <a:buChar char="•"/>
          </a:pPr>
          <a:r>
            <a:rPr lang="pl-PL" sz="1200" kern="1200"/>
            <a:t>udział w posiedzeniu w przedmiocie wniosku oskarżonego skierowanego w trybie art. 338a k.p.k. (art. 343a § 2 k.p.k. w zw. z art. 343 § 5 k.p.k.),</a:t>
          </a:r>
          <a:endParaRPr lang="en-US" sz="1200" kern="1200"/>
        </a:p>
        <a:p>
          <a:pPr marL="114300" lvl="1" indent="-114300" algn="l" defTabSz="533400">
            <a:lnSpc>
              <a:spcPct val="90000"/>
            </a:lnSpc>
            <a:spcBef>
              <a:spcPct val="0"/>
            </a:spcBef>
            <a:spcAft>
              <a:spcPct val="20000"/>
            </a:spcAft>
            <a:buChar char="•"/>
          </a:pPr>
          <a:r>
            <a:rPr lang="pl-PL" sz="1200" kern="1200"/>
            <a:t>sprzeciwienia się wnioskowi o skazanie bez przeprowadzania rozprawy (art. 343 § 2 k.p.k.),</a:t>
          </a:r>
          <a:endParaRPr lang="en-US" sz="1200" kern="1200"/>
        </a:p>
        <a:p>
          <a:pPr marL="114300" lvl="1" indent="-114300" algn="l" defTabSz="533400">
            <a:lnSpc>
              <a:spcPct val="90000"/>
            </a:lnSpc>
            <a:spcBef>
              <a:spcPct val="0"/>
            </a:spcBef>
            <a:spcAft>
              <a:spcPct val="20000"/>
            </a:spcAft>
            <a:buChar char="•"/>
          </a:pPr>
          <a:r>
            <a:rPr lang="pl-PL" sz="1200" kern="1200"/>
            <a:t>udział w rozprawie, jeżeli się stawi i pozostawania na sali rozpraw, choćby miał składać zeznania jako świadek (art. 384 § 2 k.p.k.),</a:t>
          </a:r>
          <a:endParaRPr lang="en-US" sz="1200" kern="1200"/>
        </a:p>
        <a:p>
          <a:pPr marL="114300" lvl="1" indent="-114300" algn="l" defTabSz="533400">
            <a:lnSpc>
              <a:spcPct val="90000"/>
            </a:lnSpc>
            <a:spcBef>
              <a:spcPct val="0"/>
            </a:spcBef>
            <a:spcAft>
              <a:spcPct val="20000"/>
            </a:spcAft>
            <a:buChar char="•"/>
          </a:pPr>
          <a:r>
            <a:rPr lang="pl-PL" sz="1200" kern="1200"/>
            <a:t>sprzeciwienia się wnioskowi o dobrowolne poddanie się odpowiedzialności karnej (art. 387 § 2 k.p.k.), </a:t>
          </a:r>
          <a:endParaRPr lang="en-US" sz="1200" kern="1200"/>
        </a:p>
        <a:p>
          <a:pPr marL="114300" lvl="1" indent="-114300" algn="l" defTabSz="533400">
            <a:lnSpc>
              <a:spcPct val="90000"/>
            </a:lnSpc>
            <a:spcBef>
              <a:spcPct val="0"/>
            </a:spcBef>
            <a:spcAft>
              <a:spcPct val="20000"/>
            </a:spcAft>
            <a:buChar char="•"/>
          </a:pPr>
          <a:r>
            <a:rPr lang="pl-PL" sz="1200" kern="1200"/>
            <a:t>wniesienia apelacji od wyroku warunkowo umarzającego postępowanie (art. 444 k.p.k.).</a:t>
          </a:r>
          <a:endParaRPr lang="en-US" sz="1200" kern="1200"/>
        </a:p>
      </dsp:txBody>
      <dsp:txXfrm>
        <a:off x="0" y="1765470"/>
        <a:ext cx="4971603" cy="31795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88FAD-263F-440D-98C5-1883FB1E92DB}">
      <dsp:nvSpPr>
        <dsp:cNvPr id="0" name=""/>
        <dsp:cNvSpPr/>
      </dsp:nvSpPr>
      <dsp:spPr>
        <a:xfrm>
          <a:off x="0" y="2066"/>
          <a:ext cx="4971603" cy="104746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12435A-8AB3-4940-98C6-45F0AFDC3986}">
      <dsp:nvSpPr>
        <dsp:cNvPr id="0" name=""/>
        <dsp:cNvSpPr/>
      </dsp:nvSpPr>
      <dsp:spPr>
        <a:xfrm>
          <a:off x="316857" y="237745"/>
          <a:ext cx="576104" cy="5761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F340268-66DF-4BB7-A2E9-CC32EAC2A582}">
      <dsp:nvSpPr>
        <dsp:cNvPr id="0" name=""/>
        <dsp:cNvSpPr/>
      </dsp:nvSpPr>
      <dsp:spPr>
        <a:xfrm>
          <a:off x="1209819" y="2066"/>
          <a:ext cx="376178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666750">
            <a:lnSpc>
              <a:spcPct val="90000"/>
            </a:lnSpc>
            <a:spcBef>
              <a:spcPct val="0"/>
            </a:spcBef>
            <a:spcAft>
              <a:spcPct val="35000"/>
            </a:spcAft>
            <a:buNone/>
          </a:pPr>
          <a:r>
            <a:rPr lang="pl-PL" sz="1500" b="1" kern="1200"/>
            <a:t>Zasada prawa do obrony</a:t>
          </a:r>
          <a:r>
            <a:rPr lang="pl-PL" sz="1500" kern="1200"/>
            <a:t>- dyrektywa, w myśl której oskarżony ma prawo bronić swoich interesów w procesie i korzystać z pomocy obrońcy.</a:t>
          </a:r>
          <a:endParaRPr lang="en-US" sz="1500" kern="1200"/>
        </a:p>
      </dsp:txBody>
      <dsp:txXfrm>
        <a:off x="1209819" y="2066"/>
        <a:ext cx="3761783" cy="1047462"/>
      </dsp:txXfrm>
    </dsp:sp>
    <dsp:sp modelId="{3061C627-E84E-45D5-B772-FF39368C1536}">
      <dsp:nvSpPr>
        <dsp:cNvPr id="0" name=""/>
        <dsp:cNvSpPr/>
      </dsp:nvSpPr>
      <dsp:spPr>
        <a:xfrm>
          <a:off x="0" y="1311395"/>
          <a:ext cx="4971603" cy="104746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C3774D-4D26-4307-A06E-8F5EE81BF7B8}">
      <dsp:nvSpPr>
        <dsp:cNvPr id="0" name=""/>
        <dsp:cNvSpPr/>
      </dsp:nvSpPr>
      <dsp:spPr>
        <a:xfrm>
          <a:off x="316857" y="1547074"/>
          <a:ext cx="576104" cy="5761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9A1A85E-7420-42E2-9DCE-149142F04C1B}">
      <dsp:nvSpPr>
        <dsp:cNvPr id="0" name=""/>
        <dsp:cNvSpPr/>
      </dsp:nvSpPr>
      <dsp:spPr>
        <a:xfrm>
          <a:off x="1209819" y="1311395"/>
          <a:ext cx="376178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666750">
            <a:lnSpc>
              <a:spcPct val="90000"/>
            </a:lnSpc>
            <a:spcBef>
              <a:spcPct val="0"/>
            </a:spcBef>
            <a:spcAft>
              <a:spcPct val="35000"/>
            </a:spcAft>
            <a:buNone/>
          </a:pPr>
          <a:r>
            <a:rPr lang="pl-PL" sz="1500" kern="1200"/>
            <a:t>art. 42 ust. 2 Konstytucji</a:t>
          </a:r>
          <a:endParaRPr lang="en-US" sz="1500" kern="1200"/>
        </a:p>
      </dsp:txBody>
      <dsp:txXfrm>
        <a:off x="1209819" y="1311395"/>
        <a:ext cx="3761783" cy="1047462"/>
      </dsp:txXfrm>
    </dsp:sp>
    <dsp:sp modelId="{23FD37DC-38F9-4181-85D7-18FBA3FD073E}">
      <dsp:nvSpPr>
        <dsp:cNvPr id="0" name=""/>
        <dsp:cNvSpPr/>
      </dsp:nvSpPr>
      <dsp:spPr>
        <a:xfrm>
          <a:off x="0" y="2620723"/>
          <a:ext cx="4971603" cy="104746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20294C-914B-435D-AC45-032BD8E574F5}">
      <dsp:nvSpPr>
        <dsp:cNvPr id="0" name=""/>
        <dsp:cNvSpPr/>
      </dsp:nvSpPr>
      <dsp:spPr>
        <a:xfrm>
          <a:off x="316857" y="2856402"/>
          <a:ext cx="576104" cy="5761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77D6219-9946-4B77-8D63-C8F44DCAA7B6}">
      <dsp:nvSpPr>
        <dsp:cNvPr id="0" name=""/>
        <dsp:cNvSpPr/>
      </dsp:nvSpPr>
      <dsp:spPr>
        <a:xfrm>
          <a:off x="1209819" y="2620723"/>
          <a:ext cx="376178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666750">
            <a:lnSpc>
              <a:spcPct val="90000"/>
            </a:lnSpc>
            <a:spcBef>
              <a:spcPct val="0"/>
            </a:spcBef>
            <a:spcAft>
              <a:spcPct val="35000"/>
            </a:spcAft>
            <a:buNone/>
          </a:pPr>
          <a:r>
            <a:rPr lang="pl-PL" sz="1500" kern="1200"/>
            <a:t>Art. 6 k.p.k.</a:t>
          </a:r>
          <a:endParaRPr lang="en-US" sz="1500" kern="1200"/>
        </a:p>
      </dsp:txBody>
      <dsp:txXfrm>
        <a:off x="1209819" y="2620723"/>
        <a:ext cx="3761783" cy="1047462"/>
      </dsp:txXfrm>
    </dsp:sp>
    <dsp:sp modelId="{4FD3BE14-16FA-4799-91DE-B9F7ED733EDF}">
      <dsp:nvSpPr>
        <dsp:cNvPr id="0" name=""/>
        <dsp:cNvSpPr/>
      </dsp:nvSpPr>
      <dsp:spPr>
        <a:xfrm>
          <a:off x="0" y="3930051"/>
          <a:ext cx="4971603" cy="104746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41D189-0020-4BA5-BD50-B2143D147025}">
      <dsp:nvSpPr>
        <dsp:cNvPr id="0" name=""/>
        <dsp:cNvSpPr/>
      </dsp:nvSpPr>
      <dsp:spPr>
        <a:xfrm>
          <a:off x="316857" y="4165730"/>
          <a:ext cx="576104" cy="5761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2AFCECD-DF18-40DE-B764-8DA169BEA9C1}">
      <dsp:nvSpPr>
        <dsp:cNvPr id="0" name=""/>
        <dsp:cNvSpPr/>
      </dsp:nvSpPr>
      <dsp:spPr>
        <a:xfrm>
          <a:off x="1209819" y="3930051"/>
          <a:ext cx="376178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666750">
            <a:lnSpc>
              <a:spcPct val="90000"/>
            </a:lnSpc>
            <a:spcBef>
              <a:spcPct val="0"/>
            </a:spcBef>
            <a:spcAft>
              <a:spcPct val="35000"/>
            </a:spcAft>
            <a:buNone/>
          </a:pPr>
          <a:r>
            <a:rPr lang="pl-PL" sz="1500" kern="1200"/>
            <a:t>Art. 6 ust. 3 lit. c EKPCz</a:t>
          </a:r>
          <a:endParaRPr lang="en-US" sz="1500" kern="1200"/>
        </a:p>
      </dsp:txBody>
      <dsp:txXfrm>
        <a:off x="1209819" y="3930051"/>
        <a:ext cx="3761783" cy="104746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750B8-F069-4D8B-802C-6ECD8A4F9B37}">
      <dsp:nvSpPr>
        <dsp:cNvPr id="0" name=""/>
        <dsp:cNvSpPr/>
      </dsp:nvSpPr>
      <dsp:spPr>
        <a:xfrm>
          <a:off x="0" y="809181"/>
          <a:ext cx="4971603"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FE14BE-7165-44DE-ACE6-37C25AD37CFA}">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DE2E7F5-F9EB-4CFE-A772-47F35E2145CC}">
      <dsp:nvSpPr>
        <dsp:cNvPr id="0" name=""/>
        <dsp:cNvSpPr/>
      </dsp:nvSpPr>
      <dsp:spPr>
        <a:xfrm>
          <a:off x="1725424" y="809181"/>
          <a:ext cx="3246178"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622300">
            <a:lnSpc>
              <a:spcPct val="90000"/>
            </a:lnSpc>
            <a:spcBef>
              <a:spcPct val="0"/>
            </a:spcBef>
            <a:spcAft>
              <a:spcPct val="35000"/>
            </a:spcAft>
            <a:buNone/>
          </a:pPr>
          <a:r>
            <a:rPr lang="pl-PL" sz="1400" kern="1200"/>
            <a:t>Na prawo do obrony składa się zespół uprawnień procesowych pozwalających dokonać czynności zmierzających do odparcia oskarżenia lub złagodzenia odpowiedzialności.</a:t>
          </a:r>
          <a:endParaRPr lang="en-US" sz="1400" kern="1200"/>
        </a:p>
      </dsp:txBody>
      <dsp:txXfrm>
        <a:off x="1725424" y="809181"/>
        <a:ext cx="3246178" cy="1493874"/>
      </dsp:txXfrm>
    </dsp:sp>
    <dsp:sp modelId="{A1D35970-1C70-41BE-9649-900653867854}">
      <dsp:nvSpPr>
        <dsp:cNvPr id="0" name=""/>
        <dsp:cNvSpPr/>
      </dsp:nvSpPr>
      <dsp:spPr>
        <a:xfrm>
          <a:off x="0" y="2676524"/>
          <a:ext cx="4971603"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44D2E0-4D63-4D6E-877C-6AADA5A45834}">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20F998E-EF9E-4BDA-8EDC-659548A13448}">
      <dsp:nvSpPr>
        <dsp:cNvPr id="0" name=""/>
        <dsp:cNvSpPr/>
      </dsp:nvSpPr>
      <dsp:spPr>
        <a:xfrm>
          <a:off x="1725424" y="2676524"/>
          <a:ext cx="3246178"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622300">
            <a:lnSpc>
              <a:spcPct val="90000"/>
            </a:lnSpc>
            <a:spcBef>
              <a:spcPct val="0"/>
            </a:spcBef>
            <a:spcAft>
              <a:spcPct val="35000"/>
            </a:spcAft>
            <a:buNone/>
          </a:pPr>
          <a:r>
            <a:rPr lang="pl-PL" sz="1400" kern="1200"/>
            <a:t>Art. 6 k.p.k. zapewnia prawo do obrony w znaczeniu materialnym i formalnym, prawo do zachowania biernego oraz aktywnego.</a:t>
          </a:r>
          <a:endParaRPr lang="en-US" sz="1400" kern="1200"/>
        </a:p>
      </dsp:txBody>
      <dsp:txXfrm>
        <a:off x="1725424" y="2676524"/>
        <a:ext cx="3246178" cy="14938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36349-9FA8-49A4-A40E-0BD85B4F9478}">
      <dsp:nvSpPr>
        <dsp:cNvPr id="0" name=""/>
        <dsp:cNvSpPr/>
      </dsp:nvSpPr>
      <dsp:spPr>
        <a:xfrm>
          <a:off x="0" y="0"/>
          <a:ext cx="4971603" cy="4979580"/>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7368" tIns="277368" rIns="277368" bIns="277368" numCol="1" spcCol="1270" anchor="ctr" anchorCtr="0">
          <a:noAutofit/>
        </a:bodyPr>
        <a:lstStyle/>
        <a:p>
          <a:pPr marL="0" lvl="0" indent="0" algn="ctr" defTabSz="1733550">
            <a:lnSpc>
              <a:spcPct val="90000"/>
            </a:lnSpc>
            <a:spcBef>
              <a:spcPct val="0"/>
            </a:spcBef>
            <a:spcAft>
              <a:spcPct val="35000"/>
            </a:spcAft>
            <a:buNone/>
          </a:pPr>
          <a:r>
            <a:rPr lang="pl-PL" sz="3900" kern="1200"/>
            <a:t>Nazwa „sąd” występuje także w następujących znaczeniach:</a:t>
          </a:r>
          <a:endParaRPr lang="en-US" sz="3900" kern="1200"/>
        </a:p>
      </dsp:txBody>
      <dsp:txXfrm>
        <a:off x="0" y="0"/>
        <a:ext cx="4971603" cy="2688973"/>
      </dsp:txXfrm>
    </dsp:sp>
    <dsp:sp modelId="{570EF4B2-422F-45A7-B03D-D243B2B0577B}">
      <dsp:nvSpPr>
        <dsp:cNvPr id="0" name=""/>
        <dsp:cNvSpPr/>
      </dsp:nvSpPr>
      <dsp:spPr>
        <a:xfrm>
          <a:off x="2427" y="2589382"/>
          <a:ext cx="1655582" cy="2290607"/>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pl-PL" sz="1700" kern="1200"/>
            <a:t>jako jednostka organizacyjna w systemie sądownictwa (sąd rejonowy, Sąd Najwyższy, etc.);</a:t>
          </a:r>
          <a:endParaRPr lang="en-US" sz="1700" kern="1200"/>
        </a:p>
      </dsp:txBody>
      <dsp:txXfrm>
        <a:off x="2427" y="2589382"/>
        <a:ext cx="1655582" cy="2290607"/>
      </dsp:txXfrm>
    </dsp:sp>
    <dsp:sp modelId="{AE72AF7D-D844-4297-8155-A53257F1FC25}">
      <dsp:nvSpPr>
        <dsp:cNvPr id="0" name=""/>
        <dsp:cNvSpPr/>
      </dsp:nvSpPr>
      <dsp:spPr>
        <a:xfrm>
          <a:off x="1658010" y="2589382"/>
          <a:ext cx="1655582" cy="2290607"/>
        </a:xfrm>
        <a:prstGeom prst="rect">
          <a:avLst/>
        </a:prstGeom>
        <a:solidFill>
          <a:schemeClr val="accent3">
            <a:tint val="40000"/>
            <a:alpha val="90000"/>
            <a:hueOff val="0"/>
            <a:satOff val="0"/>
            <a:lumOff val="0"/>
            <a:alphaOff val="0"/>
          </a:schemeClr>
        </a:solidFill>
        <a:ln w="12700"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pl-PL" sz="1700" kern="1200"/>
            <a:t>jako budynek będący siedzibą sądu;</a:t>
          </a:r>
          <a:endParaRPr lang="en-US" sz="1700" kern="1200"/>
        </a:p>
      </dsp:txBody>
      <dsp:txXfrm>
        <a:off x="1658010" y="2589382"/>
        <a:ext cx="1655582" cy="2290607"/>
      </dsp:txXfrm>
    </dsp:sp>
    <dsp:sp modelId="{F3CDD0B7-07EB-4DD8-861E-B8FE76455D96}">
      <dsp:nvSpPr>
        <dsp:cNvPr id="0" name=""/>
        <dsp:cNvSpPr/>
      </dsp:nvSpPr>
      <dsp:spPr>
        <a:xfrm>
          <a:off x="3313592" y="2589382"/>
          <a:ext cx="1655582" cy="2290607"/>
        </a:xfrm>
        <a:prstGeom prst="rect">
          <a:avLst/>
        </a:prstGeom>
        <a:solidFill>
          <a:schemeClr val="accent4">
            <a:tint val="40000"/>
            <a:alpha val="90000"/>
            <a:hueOff val="0"/>
            <a:satOff val="0"/>
            <a:lumOff val="0"/>
            <a:alphaOff val="0"/>
          </a:schemeClr>
        </a:solidFill>
        <a:ln w="12700"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pl-PL" sz="1700" kern="1200"/>
            <a:t>w zdaniach oceniających, np. „Jan Kowalski wyraził taki a taki sąd o swoim koledze”.</a:t>
          </a:r>
          <a:endParaRPr lang="en-US" sz="1700" kern="1200"/>
        </a:p>
      </dsp:txBody>
      <dsp:txXfrm>
        <a:off x="3313592" y="2589382"/>
        <a:ext cx="1655582" cy="22906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EBBDCD-AA75-4EB9-BA24-F698E6350042}">
      <dsp:nvSpPr>
        <dsp:cNvPr id="0" name=""/>
        <dsp:cNvSpPr/>
      </dsp:nvSpPr>
      <dsp:spPr>
        <a:xfrm>
          <a:off x="0" y="665190"/>
          <a:ext cx="7213600" cy="122804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0538B3-7664-487D-9A20-5B9DF484D7D6}">
      <dsp:nvSpPr>
        <dsp:cNvPr id="0" name=""/>
        <dsp:cNvSpPr/>
      </dsp:nvSpPr>
      <dsp:spPr>
        <a:xfrm>
          <a:off x="371483" y="941500"/>
          <a:ext cx="675424" cy="6754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5194316-7403-46C1-AD1E-9294DCEC9904}">
      <dsp:nvSpPr>
        <dsp:cNvPr id="0" name=""/>
        <dsp:cNvSpPr/>
      </dsp:nvSpPr>
      <dsp:spPr>
        <a:xfrm>
          <a:off x="1418391" y="665190"/>
          <a:ext cx="5795208"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800100">
            <a:lnSpc>
              <a:spcPct val="90000"/>
            </a:lnSpc>
            <a:spcBef>
              <a:spcPct val="0"/>
            </a:spcBef>
            <a:spcAft>
              <a:spcPct val="35000"/>
            </a:spcAft>
            <a:buNone/>
          </a:pPr>
          <a:r>
            <a:rPr lang="pl-PL" sz="1800" b="1" kern="1200"/>
            <a:t>Sąd </a:t>
          </a:r>
          <a:r>
            <a:rPr lang="pl-PL" sz="1800" kern="1200"/>
            <a:t>to </a:t>
          </a:r>
          <a:r>
            <a:rPr lang="pl-PL" sz="1800" u="sng" kern="1200"/>
            <a:t>zespół osób lub osoba wyposażeni w atrybut niezawisłości, powołani do sprawowania wymiaru sprawiedliwości w imieniu Rzeczypospolitej Polskiej oraz w szczególnej procesowej formie.</a:t>
          </a:r>
          <a:endParaRPr lang="en-US" sz="1800" kern="1200"/>
        </a:p>
      </dsp:txBody>
      <dsp:txXfrm>
        <a:off x="1418391" y="665190"/>
        <a:ext cx="5795208" cy="1228044"/>
      </dsp:txXfrm>
    </dsp:sp>
    <dsp:sp modelId="{F9190881-AAC5-4FB0-B1F1-FF01992A1CDF}">
      <dsp:nvSpPr>
        <dsp:cNvPr id="0" name=""/>
        <dsp:cNvSpPr/>
      </dsp:nvSpPr>
      <dsp:spPr>
        <a:xfrm>
          <a:off x="0" y="2200246"/>
          <a:ext cx="7213600" cy="122804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EC4AFA-BA18-4AD6-9520-5B7427157318}">
      <dsp:nvSpPr>
        <dsp:cNvPr id="0" name=""/>
        <dsp:cNvSpPr/>
      </dsp:nvSpPr>
      <dsp:spPr>
        <a:xfrm>
          <a:off x="371483" y="2476556"/>
          <a:ext cx="675424" cy="6754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3ECC3A0-50F1-4C36-9D19-7A2961CF5172}">
      <dsp:nvSpPr>
        <dsp:cNvPr id="0" name=""/>
        <dsp:cNvSpPr/>
      </dsp:nvSpPr>
      <dsp:spPr>
        <a:xfrm>
          <a:off x="1418391" y="2200246"/>
          <a:ext cx="5795208"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800100">
            <a:lnSpc>
              <a:spcPct val="90000"/>
            </a:lnSpc>
            <a:spcBef>
              <a:spcPct val="0"/>
            </a:spcBef>
            <a:spcAft>
              <a:spcPct val="35000"/>
            </a:spcAft>
            <a:buNone/>
          </a:pPr>
          <a:r>
            <a:rPr lang="pl-PL" sz="1800" kern="1200"/>
            <a:t>Procesowe znaczenie pojęcia „sąd” jest synonimem takich nazw jak „skład orzekający” czy też „sędzia orzekający jednoosobowo”.</a:t>
          </a:r>
          <a:endParaRPr lang="en-US" sz="1800" kern="1200"/>
        </a:p>
      </dsp:txBody>
      <dsp:txXfrm>
        <a:off x="1418391" y="2200246"/>
        <a:ext cx="5795208" cy="12280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E8510-CD3C-4A1D-9437-44923F0F25A6}">
      <dsp:nvSpPr>
        <dsp:cNvPr id="0" name=""/>
        <dsp:cNvSpPr/>
      </dsp:nvSpPr>
      <dsp:spPr>
        <a:xfrm>
          <a:off x="0" y="809181"/>
          <a:ext cx="4971603"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0E339A-B156-4D3B-AAAC-0C40208C037E}">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422622E-7522-4E89-915F-B0CCFCD1ECD2}">
      <dsp:nvSpPr>
        <dsp:cNvPr id="0" name=""/>
        <dsp:cNvSpPr/>
      </dsp:nvSpPr>
      <dsp:spPr>
        <a:xfrm>
          <a:off x="1725424" y="809181"/>
          <a:ext cx="3246178"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622300">
            <a:lnSpc>
              <a:spcPct val="90000"/>
            </a:lnSpc>
            <a:spcBef>
              <a:spcPct val="0"/>
            </a:spcBef>
            <a:spcAft>
              <a:spcPct val="35000"/>
            </a:spcAft>
            <a:buNone/>
          </a:pPr>
          <a:r>
            <a:rPr lang="pl-PL" sz="1400" b="1" kern="1200"/>
            <a:t>Art. 45 § 1 Konstytucji RP</a:t>
          </a:r>
          <a:endParaRPr lang="en-US" sz="1400" kern="1200"/>
        </a:p>
      </dsp:txBody>
      <dsp:txXfrm>
        <a:off x="1725424" y="809181"/>
        <a:ext cx="3246178" cy="1493874"/>
      </dsp:txXfrm>
    </dsp:sp>
    <dsp:sp modelId="{209271CC-22F6-4BCB-8065-576494128AFB}">
      <dsp:nvSpPr>
        <dsp:cNvPr id="0" name=""/>
        <dsp:cNvSpPr/>
      </dsp:nvSpPr>
      <dsp:spPr>
        <a:xfrm>
          <a:off x="0" y="2676524"/>
          <a:ext cx="4971603"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144CF9-9874-4DB4-BE16-B938A59185E2}">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A614D9C-D926-42E1-A0AC-8D7457284BD2}">
      <dsp:nvSpPr>
        <dsp:cNvPr id="0" name=""/>
        <dsp:cNvSpPr/>
      </dsp:nvSpPr>
      <dsp:spPr>
        <a:xfrm>
          <a:off x="1725424" y="2676524"/>
          <a:ext cx="3246178"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622300">
            <a:lnSpc>
              <a:spcPct val="90000"/>
            </a:lnSpc>
            <a:spcBef>
              <a:spcPct val="0"/>
            </a:spcBef>
            <a:spcAft>
              <a:spcPct val="35000"/>
            </a:spcAft>
            <a:buNone/>
          </a:pPr>
          <a:r>
            <a:rPr lang="pl-PL" sz="1400" kern="1200"/>
            <a:t>Każdy ma prawo do sprawiedliwego i jawnego rozpatrzenia sprawy bez nieuzasadnionej zwłoki przez </a:t>
          </a:r>
          <a:r>
            <a:rPr lang="pl-PL" sz="1400" b="1" kern="1200"/>
            <a:t>właściwy</a:t>
          </a:r>
          <a:r>
            <a:rPr lang="pl-PL" sz="1400" kern="1200"/>
            <a:t>, niezależny, bezstronny i niezawisły sąd.</a:t>
          </a:r>
          <a:endParaRPr lang="en-US" sz="1400" kern="1200"/>
        </a:p>
      </dsp:txBody>
      <dsp:txXfrm>
        <a:off x="1725424" y="2676524"/>
        <a:ext cx="3246178" cy="14938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021DD2-FE43-4BD5-8034-B29926F44E7A}">
      <dsp:nvSpPr>
        <dsp:cNvPr id="0" name=""/>
        <dsp:cNvSpPr/>
      </dsp:nvSpPr>
      <dsp:spPr>
        <a:xfrm>
          <a:off x="0" y="1432718"/>
          <a:ext cx="7213600" cy="122804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69BFE4-A9F1-4214-AA07-E5DB7CB295D8}">
      <dsp:nvSpPr>
        <dsp:cNvPr id="0" name=""/>
        <dsp:cNvSpPr/>
      </dsp:nvSpPr>
      <dsp:spPr>
        <a:xfrm>
          <a:off x="371483" y="1709028"/>
          <a:ext cx="675424" cy="6754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625429C-1669-4F2E-95F5-7FCBE05B54D5}">
      <dsp:nvSpPr>
        <dsp:cNvPr id="0" name=""/>
        <dsp:cNvSpPr/>
      </dsp:nvSpPr>
      <dsp:spPr>
        <a:xfrm>
          <a:off x="1418391" y="1432718"/>
          <a:ext cx="3246120"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1111250">
            <a:lnSpc>
              <a:spcPct val="90000"/>
            </a:lnSpc>
            <a:spcBef>
              <a:spcPct val="0"/>
            </a:spcBef>
            <a:spcAft>
              <a:spcPct val="35000"/>
            </a:spcAft>
            <a:buNone/>
          </a:pPr>
          <a:r>
            <a:rPr lang="pl-PL" sz="2500" b="1" kern="1200"/>
            <a:t>Art. 179 Konstytucji RP</a:t>
          </a:r>
          <a:endParaRPr lang="en-US" sz="2500" kern="1200"/>
        </a:p>
      </dsp:txBody>
      <dsp:txXfrm>
        <a:off x="1418391" y="1432718"/>
        <a:ext cx="3246120" cy="1228044"/>
      </dsp:txXfrm>
    </dsp:sp>
    <dsp:sp modelId="{A685F1C2-8DE8-4D49-812C-C4CCA814E289}">
      <dsp:nvSpPr>
        <dsp:cNvPr id="0" name=""/>
        <dsp:cNvSpPr/>
      </dsp:nvSpPr>
      <dsp:spPr>
        <a:xfrm>
          <a:off x="4664511" y="1432718"/>
          <a:ext cx="2549088"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577850">
            <a:lnSpc>
              <a:spcPct val="90000"/>
            </a:lnSpc>
            <a:spcBef>
              <a:spcPct val="0"/>
            </a:spcBef>
            <a:spcAft>
              <a:spcPct val="35000"/>
            </a:spcAft>
            <a:buNone/>
          </a:pPr>
          <a:r>
            <a:rPr lang="pl-PL" sz="1300" kern="1200"/>
            <a:t>„Sędziowie są powoływani </a:t>
          </a:r>
          <a:r>
            <a:rPr lang="pl-PL" sz="1300" b="1" kern="1200"/>
            <a:t>przez Prezydenta Rzeczypospolitej, na wniosek Krajowej Rady Sądownictwa</a:t>
          </a:r>
          <a:r>
            <a:rPr lang="pl-PL" sz="1300" kern="1200"/>
            <a:t>, na czas nieoznaczony.”</a:t>
          </a:r>
          <a:endParaRPr lang="en-US" sz="1300" kern="1200"/>
        </a:p>
      </dsp:txBody>
      <dsp:txXfrm>
        <a:off x="4664511" y="1432718"/>
        <a:ext cx="2549088" cy="12280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B89C64-DB5D-4205-88AB-4728FC4B3E81}">
      <dsp:nvSpPr>
        <dsp:cNvPr id="0" name=""/>
        <dsp:cNvSpPr/>
      </dsp:nvSpPr>
      <dsp:spPr>
        <a:xfrm>
          <a:off x="998" y="345355"/>
          <a:ext cx="3504684" cy="222547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77A0F0-0754-43F4-8ADB-68DD95914C1A}">
      <dsp:nvSpPr>
        <dsp:cNvPr id="0" name=""/>
        <dsp:cNvSpPr/>
      </dsp:nvSpPr>
      <dsp:spPr>
        <a:xfrm>
          <a:off x="390407" y="715294"/>
          <a:ext cx="3504684" cy="2225474"/>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1" kern="1200"/>
            <a:t>Właściwość miejscowa- </a:t>
          </a:r>
          <a:r>
            <a:rPr lang="pl-PL" sz="2000" kern="1200"/>
            <a:t>pozwala na stwierdzenie, który z sądów tego samego rzędu posiada kompetencje do rozpoznania konkretnej sprawy.</a:t>
          </a:r>
          <a:endParaRPr lang="en-US" sz="2000" kern="1200"/>
        </a:p>
      </dsp:txBody>
      <dsp:txXfrm>
        <a:off x="455589" y="780476"/>
        <a:ext cx="3374320" cy="2095110"/>
      </dsp:txXfrm>
    </dsp:sp>
    <dsp:sp modelId="{9B677CAB-B022-450F-B302-E25F675CF2CB}">
      <dsp:nvSpPr>
        <dsp:cNvPr id="0" name=""/>
        <dsp:cNvSpPr/>
      </dsp:nvSpPr>
      <dsp:spPr>
        <a:xfrm>
          <a:off x="4284501" y="345355"/>
          <a:ext cx="3504684" cy="222547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86E32D-1465-4377-95CA-3D82C6FCE16C}">
      <dsp:nvSpPr>
        <dsp:cNvPr id="0" name=""/>
        <dsp:cNvSpPr/>
      </dsp:nvSpPr>
      <dsp:spPr>
        <a:xfrm>
          <a:off x="4673911" y="715294"/>
          <a:ext cx="3504684" cy="2225474"/>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Podstawowe kryterium: miejsce popełnienia przestępstwa.</a:t>
          </a:r>
          <a:endParaRPr lang="en-US" sz="2000" kern="1200"/>
        </a:p>
      </dsp:txBody>
      <dsp:txXfrm>
        <a:off x="4739093" y="780476"/>
        <a:ext cx="3374320" cy="20951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7D2B27-B4C5-4F78-B1C8-EB7C12A1B220}">
      <dsp:nvSpPr>
        <dsp:cNvPr id="0" name=""/>
        <dsp:cNvSpPr/>
      </dsp:nvSpPr>
      <dsp:spPr>
        <a:xfrm>
          <a:off x="0" y="2066"/>
          <a:ext cx="4971603" cy="10474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E55EDB-D074-40DE-AC88-0B7CE99B579E}">
      <dsp:nvSpPr>
        <dsp:cNvPr id="0" name=""/>
        <dsp:cNvSpPr/>
      </dsp:nvSpPr>
      <dsp:spPr>
        <a:xfrm>
          <a:off x="316857" y="237745"/>
          <a:ext cx="576104" cy="5761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D5504B9-9235-4B7A-A98D-2866C2C9ACC2}">
      <dsp:nvSpPr>
        <dsp:cNvPr id="0" name=""/>
        <dsp:cNvSpPr/>
      </dsp:nvSpPr>
      <dsp:spPr>
        <a:xfrm>
          <a:off x="1209819" y="2066"/>
          <a:ext cx="376178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33450">
            <a:lnSpc>
              <a:spcPct val="90000"/>
            </a:lnSpc>
            <a:spcBef>
              <a:spcPct val="0"/>
            </a:spcBef>
            <a:spcAft>
              <a:spcPct val="35000"/>
            </a:spcAft>
            <a:buNone/>
          </a:pPr>
          <a:r>
            <a:rPr lang="pl-PL" sz="2100" kern="1200"/>
            <a:t>Zasada </a:t>
          </a:r>
          <a:r>
            <a:rPr lang="pl-PL" sz="2100" b="1" kern="1200"/>
            <a:t>obiektywizmu</a:t>
          </a:r>
          <a:endParaRPr lang="en-US" sz="2100" kern="1200"/>
        </a:p>
      </dsp:txBody>
      <dsp:txXfrm>
        <a:off x="1209819" y="2066"/>
        <a:ext cx="3761783" cy="1047462"/>
      </dsp:txXfrm>
    </dsp:sp>
    <dsp:sp modelId="{BE3325F7-7B3A-45C0-8DD0-8B6549757365}">
      <dsp:nvSpPr>
        <dsp:cNvPr id="0" name=""/>
        <dsp:cNvSpPr/>
      </dsp:nvSpPr>
      <dsp:spPr>
        <a:xfrm>
          <a:off x="0" y="1311395"/>
          <a:ext cx="4971603" cy="10474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F9BF6F-7E7C-4BEF-A896-ECD90CE6E8AA}">
      <dsp:nvSpPr>
        <dsp:cNvPr id="0" name=""/>
        <dsp:cNvSpPr/>
      </dsp:nvSpPr>
      <dsp:spPr>
        <a:xfrm>
          <a:off x="316857" y="1547074"/>
          <a:ext cx="576104" cy="5761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4121A2B-B5AE-4FE4-8DE1-F2346822EF44}">
      <dsp:nvSpPr>
        <dsp:cNvPr id="0" name=""/>
        <dsp:cNvSpPr/>
      </dsp:nvSpPr>
      <dsp:spPr>
        <a:xfrm>
          <a:off x="1209819" y="1311395"/>
          <a:ext cx="376178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33450">
            <a:lnSpc>
              <a:spcPct val="90000"/>
            </a:lnSpc>
            <a:spcBef>
              <a:spcPct val="0"/>
            </a:spcBef>
            <a:spcAft>
              <a:spcPct val="35000"/>
            </a:spcAft>
            <a:buNone/>
          </a:pPr>
          <a:r>
            <a:rPr lang="pl-PL" sz="2100" kern="1200"/>
            <a:t>art. 40 k.p.k.→ wyłączenie </a:t>
          </a:r>
          <a:r>
            <a:rPr lang="pl-PL" sz="2100" b="1" kern="1200"/>
            <a:t>z mocy prawa</a:t>
          </a:r>
          <a:r>
            <a:rPr lang="pl-PL" sz="2100" kern="1200"/>
            <a:t>; iudex inhabilis.</a:t>
          </a:r>
          <a:endParaRPr lang="en-US" sz="2100" kern="1200"/>
        </a:p>
      </dsp:txBody>
      <dsp:txXfrm>
        <a:off x="1209819" y="1311395"/>
        <a:ext cx="3761783" cy="1047462"/>
      </dsp:txXfrm>
    </dsp:sp>
    <dsp:sp modelId="{9E4D3219-0DD2-402B-9764-EACA4D15597D}">
      <dsp:nvSpPr>
        <dsp:cNvPr id="0" name=""/>
        <dsp:cNvSpPr/>
      </dsp:nvSpPr>
      <dsp:spPr>
        <a:xfrm>
          <a:off x="0" y="2620723"/>
          <a:ext cx="4971603" cy="10474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E62D79-548E-4C56-AA67-2A47BCA63CE6}">
      <dsp:nvSpPr>
        <dsp:cNvPr id="0" name=""/>
        <dsp:cNvSpPr/>
      </dsp:nvSpPr>
      <dsp:spPr>
        <a:xfrm>
          <a:off x="316857" y="2856402"/>
          <a:ext cx="576104" cy="5761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E890369-879B-49DC-8F6A-5A03F443218F}">
      <dsp:nvSpPr>
        <dsp:cNvPr id="0" name=""/>
        <dsp:cNvSpPr/>
      </dsp:nvSpPr>
      <dsp:spPr>
        <a:xfrm>
          <a:off x="1209819" y="2620723"/>
          <a:ext cx="376178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33450">
            <a:lnSpc>
              <a:spcPct val="90000"/>
            </a:lnSpc>
            <a:spcBef>
              <a:spcPct val="0"/>
            </a:spcBef>
            <a:spcAft>
              <a:spcPct val="35000"/>
            </a:spcAft>
            <a:buNone/>
          </a:pPr>
          <a:r>
            <a:rPr lang="pl-PL" sz="2100" kern="1200"/>
            <a:t>art. 41k.p.k.→ </a:t>
          </a:r>
          <a:r>
            <a:rPr lang="pl-PL" sz="2100" b="1" kern="1200"/>
            <a:t>na wniosek</a:t>
          </a:r>
          <a:r>
            <a:rPr lang="pl-PL" sz="2100" kern="1200"/>
            <a:t>; iudex suspectus.</a:t>
          </a:r>
          <a:endParaRPr lang="en-US" sz="2100" kern="1200"/>
        </a:p>
      </dsp:txBody>
      <dsp:txXfrm>
        <a:off x="1209819" y="2620723"/>
        <a:ext cx="3761783" cy="1047462"/>
      </dsp:txXfrm>
    </dsp:sp>
    <dsp:sp modelId="{81CECFBD-0A1B-4D8D-8C59-E413034CB74A}">
      <dsp:nvSpPr>
        <dsp:cNvPr id="0" name=""/>
        <dsp:cNvSpPr/>
      </dsp:nvSpPr>
      <dsp:spPr>
        <a:xfrm>
          <a:off x="0" y="3930051"/>
          <a:ext cx="4971603" cy="10474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D725FB-2BD4-4EF3-95BD-258DE85FB04B}">
      <dsp:nvSpPr>
        <dsp:cNvPr id="0" name=""/>
        <dsp:cNvSpPr/>
      </dsp:nvSpPr>
      <dsp:spPr>
        <a:xfrm>
          <a:off x="316857" y="4165730"/>
          <a:ext cx="576104" cy="5761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4E4699F-190D-484D-912F-576E7EC5D851}">
      <dsp:nvSpPr>
        <dsp:cNvPr id="0" name=""/>
        <dsp:cNvSpPr/>
      </dsp:nvSpPr>
      <dsp:spPr>
        <a:xfrm>
          <a:off x="1209819" y="3930051"/>
          <a:ext cx="376178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33450">
            <a:lnSpc>
              <a:spcPct val="90000"/>
            </a:lnSpc>
            <a:spcBef>
              <a:spcPct val="0"/>
            </a:spcBef>
            <a:spcAft>
              <a:spcPct val="35000"/>
            </a:spcAft>
            <a:buNone/>
          </a:pPr>
          <a:r>
            <a:rPr lang="pl-PL" sz="2100" kern="1200"/>
            <a:t>art. 42 k.p.k. → procedura wyłączenia sędziego</a:t>
          </a:r>
          <a:endParaRPr lang="en-US" sz="2100" kern="1200"/>
        </a:p>
      </dsp:txBody>
      <dsp:txXfrm>
        <a:off x="1209819" y="3930051"/>
        <a:ext cx="3761783" cy="10474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B59B56-2738-4C5A-B7A3-10CFBAF97EA2}">
      <dsp:nvSpPr>
        <dsp:cNvPr id="0" name=""/>
        <dsp:cNvSpPr/>
      </dsp:nvSpPr>
      <dsp:spPr>
        <a:xfrm>
          <a:off x="0" y="581478"/>
          <a:ext cx="2254250" cy="135255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Ławnicy również korzystają z atrybutu niezawisłości – art. 169 § 1 PrUSP.</a:t>
          </a:r>
          <a:endParaRPr lang="en-US" sz="1200" kern="1200"/>
        </a:p>
      </dsp:txBody>
      <dsp:txXfrm>
        <a:off x="0" y="581478"/>
        <a:ext cx="2254250" cy="1352550"/>
      </dsp:txXfrm>
    </dsp:sp>
    <dsp:sp modelId="{99324EFA-3977-447C-BDFB-85768177270A}">
      <dsp:nvSpPr>
        <dsp:cNvPr id="0" name=""/>
        <dsp:cNvSpPr/>
      </dsp:nvSpPr>
      <dsp:spPr>
        <a:xfrm>
          <a:off x="2479675" y="581478"/>
          <a:ext cx="2254250" cy="1352550"/>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b="1" kern="1200"/>
            <a:t>Instytucja ławnika jest </a:t>
          </a:r>
          <a:r>
            <a:rPr lang="pl-PL" sz="1200" kern="1200"/>
            <a:t>wyrazem realizacji </a:t>
          </a:r>
          <a:r>
            <a:rPr lang="pl-PL" sz="1200" b="1" kern="1200"/>
            <a:t>zasady współdziałania ze społeczeństwem i instytucjami w ściganiu przestępstw.</a:t>
          </a:r>
          <a:endParaRPr lang="en-US" sz="1200" kern="1200"/>
        </a:p>
      </dsp:txBody>
      <dsp:txXfrm>
        <a:off x="2479675" y="581478"/>
        <a:ext cx="2254250" cy="1352550"/>
      </dsp:txXfrm>
    </dsp:sp>
    <dsp:sp modelId="{212DBE42-7E56-41D2-B93A-E118652A1407}">
      <dsp:nvSpPr>
        <dsp:cNvPr id="0" name=""/>
        <dsp:cNvSpPr/>
      </dsp:nvSpPr>
      <dsp:spPr>
        <a:xfrm>
          <a:off x="4959349" y="581478"/>
          <a:ext cx="2254250" cy="1352550"/>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Referendarze sądowi nie korzystają z atrybutu niezawisłości, a w zakresie wykonywanych obowiązków są niezależni co do treści wydawanych orzeczeń i zarządzeń - art. 151 § 1 PrUSP.</a:t>
          </a:r>
          <a:endParaRPr lang="en-US" sz="1200" kern="1200"/>
        </a:p>
      </dsp:txBody>
      <dsp:txXfrm>
        <a:off x="4959349" y="581478"/>
        <a:ext cx="2254250" cy="1352550"/>
      </dsp:txXfrm>
    </dsp:sp>
    <dsp:sp modelId="{66CFD868-2E8F-4CD3-B4AB-78DECD538861}">
      <dsp:nvSpPr>
        <dsp:cNvPr id="0" name=""/>
        <dsp:cNvSpPr/>
      </dsp:nvSpPr>
      <dsp:spPr>
        <a:xfrm>
          <a:off x="1239837" y="2159453"/>
          <a:ext cx="2254250" cy="1352550"/>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Uprawnienie referendarza określone są w różnorakich przepisach, np. art. 60 § 4 k.p.k., 81, art. 231 § 1 k.p.k.</a:t>
          </a:r>
          <a:endParaRPr lang="en-US" sz="1200" kern="1200"/>
        </a:p>
      </dsp:txBody>
      <dsp:txXfrm>
        <a:off x="1239837" y="2159453"/>
        <a:ext cx="2254250" cy="1352550"/>
      </dsp:txXfrm>
    </dsp:sp>
    <dsp:sp modelId="{43F9CC31-93E7-43D1-82A3-4321545CB631}">
      <dsp:nvSpPr>
        <dsp:cNvPr id="0" name=""/>
        <dsp:cNvSpPr/>
      </dsp:nvSpPr>
      <dsp:spPr>
        <a:xfrm>
          <a:off x="3719512" y="2159453"/>
          <a:ext cx="2254250" cy="1352550"/>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Postanowienia i zarządzenia referendarza sądowego </a:t>
          </a:r>
          <a:r>
            <a:rPr lang="pl-PL" sz="1200" b="1" kern="1200"/>
            <a:t>można zaskarżyć sprzeciwem</a:t>
          </a:r>
          <a:r>
            <a:rPr lang="pl-PL" sz="1200" kern="1200"/>
            <a:t> – art. 93a k.p.k.</a:t>
          </a:r>
          <a:endParaRPr lang="en-US" sz="1200" kern="1200"/>
        </a:p>
      </dsp:txBody>
      <dsp:txXfrm>
        <a:off x="3719512" y="2159453"/>
        <a:ext cx="2254250" cy="135255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0" y="1375463"/>
          <a:ext cx="2350088" cy="117504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l-PL" sz="2800" b="1" kern="1200" dirty="0"/>
            <a:t>OSKARŻYCIEL</a:t>
          </a:r>
        </a:p>
      </dsp:txBody>
      <dsp:txXfrm>
        <a:off x="34416" y="1409879"/>
        <a:ext cx="2281256" cy="1106212"/>
      </dsp:txXfrm>
    </dsp:sp>
    <dsp:sp modelId="{696C574F-2FAF-4F6E-9A18-2EB3FDB40FC1}">
      <dsp:nvSpPr>
        <dsp:cNvPr id="0" name=""/>
        <dsp:cNvSpPr/>
      </dsp:nvSpPr>
      <dsp:spPr>
        <a:xfrm rot="17039142">
          <a:off x="1866379" y="1316778"/>
          <a:ext cx="1275738" cy="54492"/>
        </a:xfrm>
        <a:custGeom>
          <a:avLst/>
          <a:gdLst/>
          <a:ahLst/>
          <a:cxnLst/>
          <a:rect l="0" t="0" r="0" b="0"/>
          <a:pathLst>
            <a:path>
              <a:moveTo>
                <a:pt x="0" y="27246"/>
              </a:moveTo>
              <a:lnTo>
                <a:pt x="1275738" y="2724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472355" y="1312131"/>
        <a:ext cx="63786" cy="63786"/>
      </dsp:txXfrm>
    </dsp:sp>
    <dsp:sp modelId="{7DFE301B-157E-4C52-9076-19044195C47F}">
      <dsp:nvSpPr>
        <dsp:cNvPr id="0" name=""/>
        <dsp:cNvSpPr/>
      </dsp:nvSpPr>
      <dsp:spPr>
        <a:xfrm>
          <a:off x="2658409" y="137542"/>
          <a:ext cx="2350088" cy="117504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l-PL" sz="2800" kern="1200" dirty="0"/>
            <a:t>PUBLICZNY</a:t>
          </a:r>
        </a:p>
      </dsp:txBody>
      <dsp:txXfrm>
        <a:off x="2692825" y="171958"/>
        <a:ext cx="2281256" cy="1106212"/>
      </dsp:txXfrm>
    </dsp:sp>
    <dsp:sp modelId="{B43C18C3-8FF1-45DF-BF20-3017B568A641}">
      <dsp:nvSpPr>
        <dsp:cNvPr id="0" name=""/>
        <dsp:cNvSpPr/>
      </dsp:nvSpPr>
      <dsp:spPr>
        <a:xfrm rot="163709">
          <a:off x="2349904" y="1943465"/>
          <a:ext cx="324598" cy="54492"/>
        </a:xfrm>
        <a:custGeom>
          <a:avLst/>
          <a:gdLst/>
          <a:ahLst/>
          <a:cxnLst/>
          <a:rect l="0" t="0" r="0" b="0"/>
          <a:pathLst>
            <a:path>
              <a:moveTo>
                <a:pt x="0" y="27246"/>
              </a:moveTo>
              <a:lnTo>
                <a:pt x="324598" y="2724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504089" y="1962596"/>
        <a:ext cx="16229" cy="16229"/>
      </dsp:txXfrm>
    </dsp:sp>
    <dsp:sp modelId="{F3871BEB-2571-4CE8-8C7A-25B34C5B1948}">
      <dsp:nvSpPr>
        <dsp:cNvPr id="0" name=""/>
        <dsp:cNvSpPr/>
      </dsp:nvSpPr>
      <dsp:spPr>
        <a:xfrm>
          <a:off x="2674319" y="1390915"/>
          <a:ext cx="2350088" cy="117504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l-PL" sz="2800" kern="1200" dirty="0"/>
            <a:t>POSIŁKOWY</a:t>
          </a:r>
        </a:p>
      </dsp:txBody>
      <dsp:txXfrm>
        <a:off x="2708735" y="1425331"/>
        <a:ext cx="2281256" cy="1106212"/>
      </dsp:txXfrm>
    </dsp:sp>
    <dsp:sp modelId="{C71FEFAE-D9C5-4F67-921D-DC1A5B64C724}">
      <dsp:nvSpPr>
        <dsp:cNvPr id="0" name=""/>
        <dsp:cNvSpPr/>
      </dsp:nvSpPr>
      <dsp:spPr>
        <a:xfrm rot="4583684">
          <a:off x="1826469" y="2601204"/>
          <a:ext cx="1369354" cy="54492"/>
        </a:xfrm>
        <a:custGeom>
          <a:avLst/>
          <a:gdLst/>
          <a:ahLst/>
          <a:cxnLst/>
          <a:rect l="0" t="0" r="0" b="0"/>
          <a:pathLst>
            <a:path>
              <a:moveTo>
                <a:pt x="0" y="27246"/>
              </a:moveTo>
              <a:lnTo>
                <a:pt x="1369354" y="2724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476912" y="2594216"/>
        <a:ext cx="68467" cy="68467"/>
      </dsp:txXfrm>
    </dsp:sp>
    <dsp:sp modelId="{20056DB1-97BB-4BCE-8F47-FF7A460D3A3E}">
      <dsp:nvSpPr>
        <dsp:cNvPr id="0" name=""/>
        <dsp:cNvSpPr/>
      </dsp:nvSpPr>
      <dsp:spPr>
        <a:xfrm>
          <a:off x="2672204" y="2706392"/>
          <a:ext cx="2350088" cy="117504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l-PL" sz="2800" kern="1200" dirty="0"/>
            <a:t>PRYWATNY</a:t>
          </a:r>
        </a:p>
      </dsp:txBody>
      <dsp:txXfrm>
        <a:off x="2706620" y="2740808"/>
        <a:ext cx="2281256" cy="110621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132328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57475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08690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2196068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5279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3204517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3026617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1693979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1739667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21667FA0-9385-44FA-9E29-1F4CBD0CE166}" type="datetimeFigureOut">
              <a:rPr lang="pl-PL" smtClean="0"/>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3624485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pl-PL"/>
              <a:t>Kliknij, aby edytować styl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21667FA0-9385-44FA-9E29-1F4CBD0CE166}" type="datetimeFigureOut">
              <a:rPr lang="pl-PL" smtClean="0"/>
              <a:t>17.03.2020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1283112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21667FA0-9385-44FA-9E29-1F4CBD0CE166}" type="datetimeFigureOut">
              <a:rPr lang="pl-PL" smtClean="0"/>
              <a:t>17.03.2020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2015096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21667FA0-9385-44FA-9E29-1F4CBD0CE166}" type="datetimeFigureOut">
              <a:rPr lang="pl-PL" smtClean="0"/>
              <a:t>17.03.2020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3735501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t>17.03.2020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311527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21667FA0-9385-44FA-9E29-1F4CBD0CE166}" type="datetimeFigureOut">
              <a:rPr lang="pl-PL" smtClean="0"/>
              <a:t>17.03.2020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715806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21667FA0-9385-44FA-9E29-1F4CBD0CE166}" type="datetimeFigureOut">
              <a:rPr lang="pl-PL" smtClean="0"/>
              <a:t>17.03.2020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extLst>
      <p:ext uri="{BB962C8B-B14F-4D97-AF65-F5344CB8AC3E}">
        <p14:creationId xmlns:p14="http://schemas.microsoft.com/office/powerpoint/2010/main" val="24547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1667FA0-9385-44FA-9E29-1F4CBD0CE166}" type="datetimeFigureOut">
              <a:rPr lang="pl-PL" smtClean="0"/>
              <a:t>17.03.2020</a:t>
            </a:fld>
            <a:endParaRPr lang="pl-P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69AC0F08-6F9D-4E55-913C-0E984C71FC4A}" type="slidenum">
              <a:rPr lang="pl-PL" smtClean="0"/>
              <a:t>‹#›</a:t>
            </a:fld>
            <a:endParaRPr lang="pl-PL"/>
          </a:p>
        </p:txBody>
      </p:sp>
    </p:spTree>
    <p:extLst>
      <p:ext uri="{BB962C8B-B14F-4D97-AF65-F5344CB8AC3E}">
        <p14:creationId xmlns:p14="http://schemas.microsoft.com/office/powerpoint/2010/main" val="10436508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9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9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pl-PL" sz="4400" dirty="0"/>
              <a:t>Podstawy procesu karnego</a:t>
            </a:r>
            <a:br>
              <a:rPr lang="pl-PL" sz="4400" dirty="0"/>
            </a:br>
            <a:r>
              <a:rPr lang="pl-PL" sz="4400" dirty="0"/>
              <a:t>SSA</a:t>
            </a:r>
          </a:p>
        </p:txBody>
      </p:sp>
      <p:sp>
        <p:nvSpPr>
          <p:cNvPr id="3" name="Subtitle 2"/>
          <p:cNvSpPr>
            <a:spLocks noGrp="1"/>
          </p:cNvSpPr>
          <p:nvPr>
            <p:ph type="subTitle" idx="1"/>
          </p:nvPr>
        </p:nvSpPr>
        <p:spPr/>
        <p:txBody>
          <a:bodyPr/>
          <a:lstStyle/>
          <a:p>
            <a:pPr algn="ctr"/>
            <a:r>
              <a:rPr lang="pl-PL"/>
              <a:t>Uczestnicy </a:t>
            </a:r>
            <a:r>
              <a:rPr lang="pl-PL" dirty="0"/>
              <a:t>postępowania.</a:t>
            </a:r>
          </a:p>
        </p:txBody>
      </p:sp>
    </p:spTree>
    <p:extLst>
      <p:ext uri="{BB962C8B-B14F-4D97-AF65-F5344CB8AC3E}">
        <p14:creationId xmlns:p14="http://schemas.microsoft.com/office/powerpoint/2010/main" val="3269436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26" name="Content Placeholder 1">
            <a:extLst>
              <a:ext uri="{FF2B5EF4-FFF2-40B4-BE49-F238E27FC236}">
                <a16:creationId xmlns:a16="http://schemas.microsoft.com/office/drawing/2014/main" id="{2C0769B4-B7BF-4579-95E2-AFF91B529F55}"/>
              </a:ext>
            </a:extLst>
          </p:cNvPr>
          <p:cNvGraphicFramePr>
            <a:graphicFrameLocks noGrp="1"/>
          </p:cNvGraphicFramePr>
          <p:nvPr>
            <p:ph idx="1"/>
            <p:extLst>
              <p:ext uri="{D42A27DB-BD31-4B8C-83A1-F6EECF244321}">
                <p14:modId xmlns:p14="http://schemas.microsoft.com/office/powerpoint/2010/main" val="3758940745"/>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792478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pl-PL" sz="3100"/>
              <a:t>Podmiot zobowiązany z art. 91a </a:t>
            </a:r>
          </a:p>
        </p:txBody>
      </p:sp>
      <p:sp>
        <p:nvSpPr>
          <p:cNvPr id="3" name="Content Placeholder 2"/>
          <p:cNvSpPr>
            <a:spLocks noGrp="1"/>
          </p:cNvSpPr>
          <p:nvPr>
            <p:ph idx="1"/>
          </p:nvPr>
        </p:nvSpPr>
        <p:spPr>
          <a:xfrm>
            <a:off x="3490721" y="816638"/>
            <a:ext cx="3464779" cy="5224724"/>
          </a:xfrm>
        </p:spPr>
        <p:txBody>
          <a:bodyPr anchor="ctr">
            <a:normAutofit/>
          </a:bodyPr>
          <a:lstStyle/>
          <a:p>
            <a:pPr>
              <a:lnSpc>
                <a:spcPct val="90000"/>
              </a:lnSpc>
            </a:pPr>
            <a:r>
              <a:rPr lang="pl-PL" sz="1300"/>
              <a:t>osoba fizyczna, osoba prawna lub jednostka organizacyjna niemająca osobowości prawnej, której odrębne przepisy przyznają osobowość prawną,</a:t>
            </a:r>
          </a:p>
          <a:p>
            <a:pPr marL="0" indent="0">
              <a:lnSpc>
                <a:spcPct val="90000"/>
              </a:lnSpc>
              <a:buNone/>
            </a:pPr>
            <a:endParaRPr lang="pl-PL" sz="1300"/>
          </a:p>
          <a:p>
            <a:pPr>
              <a:lnSpc>
                <a:spcPct val="90000"/>
              </a:lnSpc>
            </a:pPr>
            <a:r>
              <a:rPr lang="pl-PL" sz="1300"/>
              <a:t>która </a:t>
            </a:r>
            <a:r>
              <a:rPr lang="pl-PL" sz="1300" b="1"/>
              <a:t>uzyskała korzyść majątkową lub świadczenie </a:t>
            </a:r>
            <a:r>
              <a:rPr lang="pl-PL" sz="1300"/>
              <a:t>z art. 405-407 kc, 410 kc lub 412 kc od:</a:t>
            </a:r>
          </a:p>
          <a:p>
            <a:pPr>
              <a:lnSpc>
                <a:spcPct val="90000"/>
              </a:lnSpc>
              <a:buFontTx/>
              <a:buChar char="-"/>
            </a:pPr>
            <a:r>
              <a:rPr lang="pl-PL" sz="1300"/>
              <a:t>Skarbu Państwa, </a:t>
            </a:r>
          </a:p>
          <a:p>
            <a:pPr>
              <a:lnSpc>
                <a:spcPct val="90000"/>
              </a:lnSpc>
              <a:buFontTx/>
              <a:buChar char="-"/>
            </a:pPr>
            <a:r>
              <a:rPr lang="pl-PL" sz="1300"/>
              <a:t>jednostki samorządowej, państwowej lub samorządowej jednostki organizacyjnej</a:t>
            </a:r>
          </a:p>
          <a:p>
            <a:pPr>
              <a:lnSpc>
                <a:spcPct val="90000"/>
              </a:lnSpc>
              <a:buFontTx/>
              <a:buChar char="-"/>
            </a:pPr>
            <a:r>
              <a:rPr lang="pl-PL" sz="1300"/>
              <a:t>podmiotu, dla którego organ samorządu jest organem założycielskim</a:t>
            </a:r>
          </a:p>
          <a:p>
            <a:pPr>
              <a:lnSpc>
                <a:spcPct val="90000"/>
              </a:lnSpc>
              <a:buFontTx/>
              <a:buChar char="-"/>
            </a:pPr>
            <a:r>
              <a:rPr lang="pl-PL" sz="1300"/>
              <a:t>spółki prawa handlowego z większościowym udziałem SP lub jednostki samorządowej</a:t>
            </a:r>
          </a:p>
          <a:p>
            <a:pPr marL="0" indent="0">
              <a:lnSpc>
                <a:spcPct val="90000"/>
              </a:lnSpc>
              <a:buNone/>
            </a:pPr>
            <a:endParaRPr lang="pl-PL" sz="1300"/>
          </a:p>
          <a:p>
            <a:pPr>
              <a:lnSpc>
                <a:spcPct val="90000"/>
              </a:lnSpc>
            </a:pPr>
            <a:r>
              <a:rPr lang="pl-PL" sz="1300"/>
              <a:t>korzyść została uzyskana </a:t>
            </a:r>
            <a:r>
              <a:rPr lang="pl-PL" sz="1300" b="1"/>
              <a:t>w związku z popełnieniem czynu zabronionego</a:t>
            </a:r>
          </a:p>
        </p:txBody>
      </p:sp>
    </p:spTree>
    <p:extLst>
      <p:ext uri="{BB962C8B-B14F-4D97-AF65-F5344CB8AC3E}">
        <p14:creationId xmlns:p14="http://schemas.microsoft.com/office/powerpoint/2010/main" val="34839011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pl-PL" sz="3100"/>
              <a:t>Podmiot zobowiązany z art. 91a</a:t>
            </a:r>
          </a:p>
        </p:txBody>
      </p:sp>
      <p:sp>
        <p:nvSpPr>
          <p:cNvPr id="3" name="Content Placeholder 2"/>
          <p:cNvSpPr>
            <a:spLocks noGrp="1"/>
          </p:cNvSpPr>
          <p:nvPr>
            <p:ph idx="1"/>
          </p:nvPr>
        </p:nvSpPr>
        <p:spPr>
          <a:xfrm>
            <a:off x="3490721" y="816638"/>
            <a:ext cx="3464779" cy="5224724"/>
          </a:xfrm>
        </p:spPr>
        <p:txBody>
          <a:bodyPr anchor="ctr">
            <a:normAutofit/>
          </a:bodyPr>
          <a:lstStyle/>
          <a:p>
            <a:r>
              <a:rPr lang="pl-PL" dirty="0"/>
              <a:t>wniosek prokuratora</a:t>
            </a:r>
          </a:p>
          <a:p>
            <a:r>
              <a:rPr lang="pl-PL" dirty="0"/>
              <a:t>sąd zobowiązuje ją do:</a:t>
            </a:r>
          </a:p>
          <a:p>
            <a:pPr>
              <a:buFontTx/>
              <a:buChar char="-"/>
            </a:pPr>
            <a:r>
              <a:rPr lang="pl-PL" dirty="0"/>
              <a:t>zwrotu korzyści lub jej równowartości uprawnionemu podmiotowi; lub</a:t>
            </a:r>
          </a:p>
          <a:p>
            <a:pPr>
              <a:buFontTx/>
              <a:buChar char="-"/>
            </a:pPr>
            <a:r>
              <a:rPr lang="pl-PL" dirty="0"/>
              <a:t> orzeka przepadek świadczenia lub jego równowartości na rzecz SP</a:t>
            </a:r>
          </a:p>
          <a:p>
            <a:r>
              <a:rPr lang="pl-PL" dirty="0"/>
              <a:t> stosuje w tym wypadku przepisy prawa cywilnego</a:t>
            </a:r>
          </a:p>
        </p:txBody>
      </p:sp>
    </p:spTree>
    <p:extLst>
      <p:ext uri="{BB962C8B-B14F-4D97-AF65-F5344CB8AC3E}">
        <p14:creationId xmlns:p14="http://schemas.microsoft.com/office/powerpoint/2010/main" val="18169830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pl-PL" sz="3100"/>
              <a:t>Podmiot zobowiązany z art. 91a</a:t>
            </a:r>
          </a:p>
        </p:txBody>
      </p:sp>
      <p:sp>
        <p:nvSpPr>
          <p:cNvPr id="3" name="Content Placeholder 2"/>
          <p:cNvSpPr>
            <a:spLocks noGrp="1"/>
          </p:cNvSpPr>
          <p:nvPr>
            <p:ph idx="1"/>
          </p:nvPr>
        </p:nvSpPr>
        <p:spPr>
          <a:xfrm>
            <a:off x="3490721" y="816638"/>
            <a:ext cx="3464779" cy="5224724"/>
          </a:xfrm>
        </p:spPr>
        <p:txBody>
          <a:bodyPr anchor="ctr">
            <a:normAutofit/>
          </a:bodyPr>
          <a:lstStyle/>
          <a:p>
            <a:pPr>
              <a:lnSpc>
                <a:spcPct val="90000"/>
              </a:lnSpc>
            </a:pPr>
            <a:r>
              <a:rPr lang="pl-PL" sz="1700"/>
              <a:t>jest przesłuchiwany w postępowaniu karnym w charakterze </a:t>
            </a:r>
            <a:r>
              <a:rPr lang="pl-PL" sz="1700" b="1"/>
              <a:t>świadka</a:t>
            </a:r>
          </a:p>
          <a:p>
            <a:pPr marL="0" indent="0">
              <a:lnSpc>
                <a:spcPct val="90000"/>
              </a:lnSpc>
              <a:buNone/>
            </a:pPr>
            <a:r>
              <a:rPr lang="pl-PL" sz="1700" b="1"/>
              <a:t>Uprawnienia:</a:t>
            </a:r>
          </a:p>
          <a:p>
            <a:pPr>
              <a:lnSpc>
                <a:spcPct val="90000"/>
              </a:lnSpc>
            </a:pPr>
            <a:r>
              <a:rPr lang="pl-PL" sz="1700" b="1"/>
              <a:t>może odmówić złożenia zeznań!</a:t>
            </a:r>
          </a:p>
          <a:p>
            <a:pPr>
              <a:lnSpc>
                <a:spcPct val="90000"/>
              </a:lnSpc>
            </a:pPr>
            <a:r>
              <a:rPr lang="pl-PL" sz="1700"/>
              <a:t>prawo do pomocy tłumacza</a:t>
            </a:r>
          </a:p>
          <a:p>
            <a:pPr>
              <a:lnSpc>
                <a:spcPct val="90000"/>
              </a:lnSpc>
            </a:pPr>
            <a:r>
              <a:rPr lang="pl-PL" sz="1700"/>
              <a:t>prawo do pomocy pełnomocnika</a:t>
            </a:r>
          </a:p>
          <a:p>
            <a:pPr>
              <a:lnSpc>
                <a:spcPct val="90000"/>
              </a:lnSpc>
            </a:pPr>
            <a:r>
              <a:rPr lang="pl-PL" sz="1700"/>
              <a:t>prawo dostępu do akt postępowania</a:t>
            </a:r>
          </a:p>
          <a:p>
            <a:pPr>
              <a:lnSpc>
                <a:spcPct val="90000"/>
              </a:lnSpc>
            </a:pPr>
            <a:r>
              <a:rPr lang="pl-PL" sz="1700"/>
              <a:t>inicjatywa  dowodowa</a:t>
            </a:r>
          </a:p>
          <a:p>
            <a:pPr>
              <a:lnSpc>
                <a:spcPct val="90000"/>
              </a:lnSpc>
            </a:pPr>
            <a:r>
              <a:rPr lang="pl-PL" sz="1700"/>
              <a:t>prawo zadawania pytań osobie przesłuchiwanej</a:t>
            </a:r>
          </a:p>
          <a:p>
            <a:pPr>
              <a:lnSpc>
                <a:spcPct val="90000"/>
              </a:lnSpc>
            </a:pPr>
            <a:r>
              <a:rPr lang="pl-PL" sz="1700"/>
              <a:t>prawo zabierania głosu końcowego przed obrońcą oskarżonego i oskarżonym</a:t>
            </a:r>
          </a:p>
          <a:p>
            <a:pPr>
              <a:lnSpc>
                <a:spcPct val="90000"/>
              </a:lnSpc>
            </a:pPr>
            <a:endParaRPr lang="pl-PL" sz="1700" b="1"/>
          </a:p>
        </p:txBody>
      </p:sp>
    </p:spTree>
    <p:extLst>
      <p:ext uri="{BB962C8B-B14F-4D97-AF65-F5344CB8AC3E}">
        <p14:creationId xmlns:p14="http://schemas.microsoft.com/office/powerpoint/2010/main" val="15508949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pl-PL" sz="3100"/>
              <a:t>Kumulacja ról procesowych</a:t>
            </a:r>
          </a:p>
        </p:txBody>
      </p:sp>
      <p:sp>
        <p:nvSpPr>
          <p:cNvPr id="3" name="Content Placeholder 2"/>
          <p:cNvSpPr>
            <a:spLocks noGrp="1"/>
          </p:cNvSpPr>
          <p:nvPr>
            <p:ph idx="1"/>
          </p:nvPr>
        </p:nvSpPr>
        <p:spPr>
          <a:xfrm>
            <a:off x="3490721" y="816638"/>
            <a:ext cx="3464779" cy="5224724"/>
          </a:xfrm>
        </p:spPr>
        <p:txBody>
          <a:bodyPr anchor="ctr">
            <a:normAutofit/>
          </a:bodyPr>
          <a:lstStyle/>
          <a:p>
            <a:r>
              <a:rPr lang="pl-PL" dirty="0"/>
              <a:t>zmiana roli w zależności od stadium procesu</a:t>
            </a:r>
          </a:p>
          <a:p>
            <a:pPr marL="0" indent="0">
              <a:buNone/>
            </a:pPr>
            <a:endParaRPr lang="pl-PL" dirty="0"/>
          </a:p>
          <a:p>
            <a:r>
              <a:rPr lang="pl-PL" dirty="0"/>
              <a:t>kumulacja w jednej osobie kilku kategorii uczestników procesu</a:t>
            </a:r>
          </a:p>
        </p:txBody>
      </p:sp>
    </p:spTree>
    <p:extLst>
      <p:ext uri="{BB962C8B-B14F-4D97-AF65-F5344CB8AC3E}">
        <p14:creationId xmlns:p14="http://schemas.microsoft.com/office/powerpoint/2010/main" val="279089697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pl-PL" sz="3100"/>
              <a:t>Kumulacja ról procesowych</a:t>
            </a:r>
          </a:p>
        </p:txBody>
      </p:sp>
      <p:sp>
        <p:nvSpPr>
          <p:cNvPr id="3" name="Content Placeholder 2"/>
          <p:cNvSpPr>
            <a:spLocks noGrp="1"/>
          </p:cNvSpPr>
          <p:nvPr>
            <p:ph idx="1"/>
          </p:nvPr>
        </p:nvSpPr>
        <p:spPr>
          <a:xfrm>
            <a:off x="3490721" y="816638"/>
            <a:ext cx="3464779" cy="5224724"/>
          </a:xfrm>
        </p:spPr>
        <p:txBody>
          <a:bodyPr anchor="ctr">
            <a:normAutofit/>
          </a:bodyPr>
          <a:lstStyle/>
          <a:p>
            <a:pPr marL="0" indent="0">
              <a:buNone/>
            </a:pPr>
            <a:r>
              <a:rPr lang="pl-PL" b="1" dirty="0"/>
              <a:t>Zakaz kumulacji:</a:t>
            </a:r>
          </a:p>
          <a:p>
            <a:r>
              <a:rPr lang="pl-PL" dirty="0"/>
              <a:t>organ procesowy nie może spełniać żadnej innej roli</a:t>
            </a:r>
          </a:p>
          <a:p>
            <a:pPr marL="0" indent="0">
              <a:buNone/>
            </a:pPr>
            <a:endParaRPr lang="pl-PL" dirty="0"/>
          </a:p>
          <a:p>
            <a:r>
              <a:rPr lang="pl-PL" dirty="0"/>
              <a:t>sprzeczność róluczestników procesu uniemożliwia łączenie ich przez jedną osobę (</a:t>
            </a:r>
            <a:r>
              <a:rPr lang="pl-PL" u="sng" dirty="0"/>
              <a:t>uwaga</a:t>
            </a:r>
            <a:r>
              <a:rPr lang="pl-PL" dirty="0"/>
              <a:t>: art. 50 k.p.k. i 497-498 k.p.k.)</a:t>
            </a:r>
          </a:p>
          <a:p>
            <a:endParaRPr lang="pl-PL" dirty="0"/>
          </a:p>
          <a:p>
            <a:r>
              <a:rPr lang="pl-PL" dirty="0"/>
              <a:t>łączne spełnianie niektórych ról uczestników procesu przez jedną osobę spowodowałoby nienależyte wykonanie jednej z ról</a:t>
            </a:r>
          </a:p>
        </p:txBody>
      </p:sp>
    </p:spTree>
    <p:extLst>
      <p:ext uri="{BB962C8B-B14F-4D97-AF65-F5344CB8AC3E}">
        <p14:creationId xmlns:p14="http://schemas.microsoft.com/office/powerpoint/2010/main" val="3080353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482600" y="816638"/>
            <a:ext cx="2525519" cy="5224724"/>
          </a:xfrm>
        </p:spPr>
        <p:txBody>
          <a:bodyPr anchor="ctr">
            <a:normAutofit/>
          </a:bodyPr>
          <a:lstStyle/>
          <a:p>
            <a:r>
              <a:rPr lang="pl-PL" dirty="0"/>
              <a:t>Właściwość sądu</a:t>
            </a:r>
            <a:endParaRPr lang="pl-PL"/>
          </a:p>
        </p:txBody>
      </p:sp>
      <p:sp>
        <p:nvSpPr>
          <p:cNvPr id="2" name="Content Placeholder 1"/>
          <p:cNvSpPr>
            <a:spLocks noGrp="1"/>
          </p:cNvSpPr>
          <p:nvPr>
            <p:ph idx="1"/>
          </p:nvPr>
        </p:nvSpPr>
        <p:spPr>
          <a:xfrm>
            <a:off x="3490721" y="816638"/>
            <a:ext cx="3464779" cy="5224724"/>
          </a:xfrm>
        </p:spPr>
        <p:txBody>
          <a:bodyPr anchor="ctr">
            <a:normAutofit/>
          </a:bodyPr>
          <a:lstStyle/>
          <a:p>
            <a:pPr marL="109728" indent="0">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Tree>
    <p:extLst>
      <p:ext uri="{BB962C8B-B14F-4D97-AF65-F5344CB8AC3E}">
        <p14:creationId xmlns:p14="http://schemas.microsoft.com/office/powerpoint/2010/main" val="1500143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r>
              <a:rPr lang="pl-PL" b="1">
                <a:solidFill>
                  <a:srgbClr val="FFFFFF"/>
                </a:solidFill>
              </a:rPr>
              <a:t>Właściwość rzeczowa- </a:t>
            </a:r>
            <a:r>
              <a:rPr lang="pl-PL">
                <a:solidFill>
                  <a:srgbClr val="FFFFFF"/>
                </a:solidFill>
              </a:rPr>
              <a:t>kompetencja sądu do rozpoznawania sprawy w pierwszej instancji.</a:t>
            </a:r>
          </a:p>
          <a:p>
            <a:endParaRPr lang="pl-PL">
              <a:solidFill>
                <a:srgbClr val="FFFFFF"/>
              </a:solidFill>
            </a:endParaRPr>
          </a:p>
          <a:p>
            <a:r>
              <a:rPr lang="pl-PL">
                <a:solidFill>
                  <a:srgbClr val="FFFFFF"/>
                </a:solidFill>
              </a:rPr>
              <a:t>Kryterium: rodzaj przestępstwa.</a:t>
            </a:r>
          </a:p>
          <a:p>
            <a:endParaRPr lang="pl-PL">
              <a:solidFill>
                <a:srgbClr val="FFFFFF"/>
              </a:solidFill>
            </a:endParaRPr>
          </a:p>
          <a:p>
            <a:r>
              <a:rPr lang="pl-PL">
                <a:solidFill>
                  <a:srgbClr val="FFFFFF"/>
                </a:solidFill>
              </a:rPr>
              <a:t>Sąd rejonowy rozstrzyga w pierwszej instancji w sprawach dotyczących wszystkich kategorii przestępstw z wyjątkiem tych, które zostały przekazane rozpoznawania sądowi okręgowemu (art. 24 k.p.k.)</a:t>
            </a:r>
          </a:p>
        </p:txBody>
      </p:sp>
    </p:spTree>
    <p:extLst>
      <p:ext uri="{BB962C8B-B14F-4D97-AF65-F5344CB8AC3E}">
        <p14:creationId xmlns:p14="http://schemas.microsoft.com/office/powerpoint/2010/main" val="362887295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490721" y="816638"/>
            <a:ext cx="3464779" cy="5224724"/>
          </a:xfrm>
        </p:spPr>
        <p:txBody>
          <a:bodyPr anchor="ctr">
            <a:normAutofit/>
          </a:bodyPr>
          <a:lstStyle/>
          <a:p>
            <a:pPr>
              <a:lnSpc>
                <a:spcPct val="90000"/>
              </a:lnSpc>
            </a:pPr>
            <a:r>
              <a:rPr lang="pl-PL" sz="1400" b="1"/>
              <a:t>Art. 25. §  1</a:t>
            </a:r>
            <a:r>
              <a:rPr lang="pl-PL" sz="1400"/>
              <a:t>.  Sąd  okręgowy  orzeka  w  pierwszej  instancji  w  sprawach  o następujące przestępstwa: </a:t>
            </a:r>
          </a:p>
          <a:p>
            <a:pPr marL="109728" indent="0">
              <a:lnSpc>
                <a:spcPct val="90000"/>
              </a:lnSpc>
              <a:buNone/>
            </a:pPr>
            <a:r>
              <a:rPr lang="pl-PL" sz="1400"/>
              <a:t>1)  o zbrodnie określone w Kodeksie karnym oraz w ustawach szczególnych;</a:t>
            </a:r>
          </a:p>
          <a:p>
            <a:pPr marL="109728" indent="0">
              <a:lnSpc>
                <a:spcPct val="90000"/>
              </a:lnSpc>
              <a:buNone/>
            </a:pPr>
            <a:r>
              <a:rPr lang="pl-PL" sz="1400"/>
              <a:t>2)  o występki określone w rozdziałach XVI i XVII oraz w art. 140–142, art. 148 </a:t>
            </a:r>
          </a:p>
          <a:p>
            <a:pPr marL="109728" indent="0">
              <a:lnSpc>
                <a:spcPct val="90000"/>
              </a:lnSpc>
              <a:buNone/>
            </a:pPr>
            <a:r>
              <a:rPr lang="pl-PL" sz="1400"/>
              <a:t>§ 4, art. 149, art. 150 § 1, art. 151–154, art. 156 § 3, art. 158 § 3, art. 163 § 3 i 4, art. 165 § 1, 3 i 4, art. 166 § 1, art. 173 § 3 i 4, art. 185 § 2, art. 189a § 2, art. 210 § 2, art. 211a, art. 252 § 3, art. 258 § 1–3, art. 265 § 1 i 2, art. 269, art. 278 § 1 i 2 w zw. z art. 294, art. 284 § 1 i 2 w zw. z art. 294, art. 286 § 1 w zw. z art. 294, art. 287 § 1 w zw. z art. 294, art. 296 § 3 oraz art. 299 Kodeksu  karnego;</a:t>
            </a:r>
          </a:p>
          <a:p>
            <a:pPr marL="109728" indent="0">
              <a:lnSpc>
                <a:spcPct val="90000"/>
              </a:lnSpc>
              <a:buNone/>
            </a:pPr>
            <a:r>
              <a:rPr lang="pl-PL" sz="1400"/>
              <a:t>3)  o występki, które z mocy przepisu szczególnego należą do właściwości sądu okręgowego.</a:t>
            </a:r>
          </a:p>
        </p:txBody>
      </p:sp>
    </p:spTree>
    <p:extLst>
      <p:ext uri="{BB962C8B-B14F-4D97-AF65-F5344CB8AC3E}">
        <p14:creationId xmlns:p14="http://schemas.microsoft.com/office/powerpoint/2010/main" val="3338470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11ECC6-8551-4768-8DFD-CD41AF420A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9144000" cy="228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93657592-CA60-4F45-B1A0-88AA772420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68955" y="-8467"/>
            <a:ext cx="3575053" cy="6866467"/>
            <a:chOff x="7425267" y="-8467"/>
            <a:chExt cx="4766733" cy="6866467"/>
          </a:xfrm>
        </p:grpSpPr>
        <p:cxnSp>
          <p:nvCxnSpPr>
            <p:cNvPr id="12" name="Straight Connector 11">
              <a:extLst>
                <a:ext uri="{FF2B5EF4-FFF2-40B4-BE49-F238E27FC236}">
                  <a16:creationId xmlns:a16="http://schemas.microsoft.com/office/drawing/2014/main" id="{6F47E2B4-7DA9-4312-A1F0-C48388B236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5B274F7-039F-4BFC-AA98-B51B1D6CB6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11A31103-C703-46C9-9D26-497A1ACD5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382F955F-FC22-44B8-BDCF-B7758032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1F567692-F087-479A-8931-BD2869C3E4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49B3E4CD-0738-4B9D-A14F-1E8694DDF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4753B851-AD90-4CCD-85D0-65AA6567D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EBF14868-A190-4E21-9522-8977C474C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BCBB4922-76EE-442B-A649-09873DCE79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2" name="Rectangle 21">
            <a:extLst>
              <a:ext uri="{FF2B5EF4-FFF2-40B4-BE49-F238E27FC236}">
                <a16:creationId xmlns:a16="http://schemas.microsoft.com/office/drawing/2014/main" id="{8E2EB503-A017-4457-A105-53638C97D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1">
            <a:extLst>
              <a:ext uri="{FF2B5EF4-FFF2-40B4-BE49-F238E27FC236}">
                <a16:creationId xmlns:a16="http://schemas.microsoft.com/office/drawing/2014/main" id="{24FC9CF1-510C-4C97-9069-1E7DEDE22386}"/>
              </a:ext>
            </a:extLst>
          </p:cNvPr>
          <p:cNvGraphicFramePr>
            <a:graphicFrameLocks noGrp="1"/>
          </p:cNvGraphicFramePr>
          <p:nvPr>
            <p:ph idx="1"/>
            <p:extLst>
              <p:ext uri="{D42A27DB-BD31-4B8C-83A1-F6EECF244321}">
                <p14:modId xmlns:p14="http://schemas.microsoft.com/office/powerpoint/2010/main" val="1178282104"/>
              </p:ext>
            </p:extLst>
          </p:nvPr>
        </p:nvGraphicFramePr>
        <p:xfrm>
          <a:off x="482203" y="642938"/>
          <a:ext cx="8179594" cy="3286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6861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r>
              <a:rPr lang="pl-PL">
                <a:solidFill>
                  <a:srgbClr val="FFFFFF"/>
                </a:solidFill>
              </a:rPr>
              <a:t>Art. 31 § 1 k.p.k.</a:t>
            </a:r>
          </a:p>
          <a:p>
            <a:pPr marL="109728" indent="0">
              <a:buNone/>
            </a:pPr>
            <a:r>
              <a:rPr lang="pl-PL">
                <a:solidFill>
                  <a:srgbClr val="FFFFFF"/>
                </a:solidFill>
              </a:rPr>
              <a:t>Miejscowo właściwy do rozpoznania sprawy jest sąd, w którego okręgu popełniono przestępstwo.</a:t>
            </a:r>
          </a:p>
          <a:p>
            <a:pPr marL="109728" indent="0">
              <a:buNone/>
            </a:pPr>
            <a:endParaRPr lang="pl-PL">
              <a:solidFill>
                <a:srgbClr val="FFFFFF"/>
              </a:solidFill>
            </a:endParaRPr>
          </a:p>
          <a:p>
            <a:r>
              <a:rPr lang="pl-PL">
                <a:solidFill>
                  <a:srgbClr val="FFFFFF"/>
                </a:solidFill>
              </a:rPr>
              <a:t>Art. 31 § 2 k.p.k.</a:t>
            </a:r>
          </a:p>
          <a:p>
            <a:pPr marL="109728" indent="0">
              <a:buNone/>
            </a:pPr>
            <a:r>
              <a:rPr lang="pl-PL">
                <a:solidFill>
                  <a:srgbClr val="FFFFFF"/>
                </a:solidFill>
              </a:rPr>
              <a:t>Jeżeli  przestępstwo  popełniono  na  polskim  statku  wodnym  lub powietrznym, </a:t>
            </a:r>
            <a:r>
              <a:rPr lang="pl-PL" b="1">
                <a:solidFill>
                  <a:srgbClr val="FFFFFF"/>
                </a:solidFill>
              </a:rPr>
              <a:t>a § 1 nie może mieć zastosowania</a:t>
            </a:r>
            <a:r>
              <a:rPr lang="pl-PL">
                <a:solidFill>
                  <a:srgbClr val="FFFFFF"/>
                </a:solidFill>
              </a:rPr>
              <a:t>, właściwy jest sąd macierzystego portu statku.</a:t>
            </a:r>
          </a:p>
        </p:txBody>
      </p:sp>
    </p:spTree>
    <p:extLst>
      <p:ext uri="{BB962C8B-B14F-4D97-AF65-F5344CB8AC3E}">
        <p14:creationId xmlns:p14="http://schemas.microsoft.com/office/powerpoint/2010/main" val="734437130"/>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4"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r>
              <a:rPr lang="pl-PL">
                <a:solidFill>
                  <a:srgbClr val="FFFFFF"/>
                </a:solidFill>
              </a:rPr>
              <a:t>Art. 31 § 3 k.p.k.</a:t>
            </a:r>
          </a:p>
          <a:p>
            <a:pPr marL="109728" indent="0">
              <a:buNone/>
            </a:pPr>
            <a:r>
              <a:rPr lang="pl-PL">
                <a:solidFill>
                  <a:srgbClr val="FFFFFF"/>
                </a:solidFill>
              </a:rPr>
              <a:t>Jeżeli przestępstwo popełniono w okręgu kilku sądów, właściwy jest ten sąd, </a:t>
            </a:r>
            <a:r>
              <a:rPr lang="pl-PL" b="1">
                <a:solidFill>
                  <a:srgbClr val="FFFFFF"/>
                </a:solidFill>
              </a:rPr>
              <a:t>w którego okręgu najpierw wszczęto postępowanie przygotowawcze</a:t>
            </a:r>
            <a:r>
              <a:rPr lang="pl-PL">
                <a:solidFill>
                  <a:srgbClr val="FFFFFF"/>
                </a:solidFill>
              </a:rPr>
              <a:t>.</a:t>
            </a:r>
          </a:p>
          <a:p>
            <a:endParaRPr lang="pl-PL">
              <a:solidFill>
                <a:srgbClr val="FFFFFF"/>
              </a:solidFill>
            </a:endParaRPr>
          </a:p>
          <a:p>
            <a:r>
              <a:rPr lang="pl-PL">
                <a:solidFill>
                  <a:srgbClr val="FFFFFF"/>
                </a:solidFill>
              </a:rPr>
              <a:t>Miejsce popełnienia przestępstwa- art. 6 § 2 k.k.</a:t>
            </a:r>
          </a:p>
          <a:p>
            <a:pPr marL="109728" indent="0">
              <a:buNone/>
            </a:pPr>
            <a:endParaRPr lang="pl-PL">
              <a:solidFill>
                <a:srgbClr val="FFFFFF"/>
              </a:solidFill>
            </a:endParaRPr>
          </a:p>
          <a:p>
            <a:pPr marL="109728" indent="0">
              <a:buNone/>
            </a:pPr>
            <a:r>
              <a:rPr lang="pl-PL" b="1">
                <a:solidFill>
                  <a:srgbClr val="FFFFFF"/>
                </a:solidFill>
              </a:rPr>
              <a:t>Miejscem popełnienia </a:t>
            </a:r>
            <a:r>
              <a:rPr lang="pl-PL">
                <a:solidFill>
                  <a:srgbClr val="FFFFFF"/>
                </a:solidFill>
              </a:rPr>
              <a:t>przestępstwa jest miejsce, gdzie sprawca </a:t>
            </a:r>
            <a:r>
              <a:rPr lang="pl-PL" b="1">
                <a:solidFill>
                  <a:srgbClr val="FFFFFF"/>
                </a:solidFill>
              </a:rPr>
              <a:t>działał lub zaniechał </a:t>
            </a:r>
            <a:r>
              <a:rPr lang="pl-PL">
                <a:solidFill>
                  <a:srgbClr val="FFFFFF"/>
                </a:solidFill>
              </a:rPr>
              <a:t>działania, do którego był zobowiązany, albo gdzie </a:t>
            </a:r>
            <a:r>
              <a:rPr lang="pl-PL" b="1">
                <a:solidFill>
                  <a:srgbClr val="FFFFFF"/>
                </a:solidFill>
              </a:rPr>
              <a:t>skutek</a:t>
            </a:r>
            <a:r>
              <a:rPr lang="pl-PL">
                <a:solidFill>
                  <a:srgbClr val="FFFFFF"/>
                </a:solidFill>
              </a:rPr>
              <a:t> przestępny </a:t>
            </a:r>
            <a:r>
              <a:rPr lang="pl-PL" b="1">
                <a:solidFill>
                  <a:srgbClr val="FFFFFF"/>
                </a:solidFill>
              </a:rPr>
              <a:t>nastąpił lub miał nastąpić</a:t>
            </a:r>
            <a:r>
              <a:rPr lang="pl-PL">
                <a:solidFill>
                  <a:srgbClr val="FFFFFF"/>
                </a:solidFill>
              </a:rPr>
              <a:t>.</a:t>
            </a:r>
          </a:p>
          <a:p>
            <a:endParaRPr lang="pl-PL">
              <a:solidFill>
                <a:srgbClr val="FFFFFF"/>
              </a:solidFill>
            </a:endParaRPr>
          </a:p>
        </p:txBody>
      </p:sp>
    </p:spTree>
    <p:extLst>
      <p:ext uri="{BB962C8B-B14F-4D97-AF65-F5344CB8AC3E}">
        <p14:creationId xmlns:p14="http://schemas.microsoft.com/office/powerpoint/2010/main" val="308683459"/>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a:lnSpc>
                <a:spcPct val="90000"/>
              </a:lnSpc>
            </a:pPr>
            <a:r>
              <a:rPr lang="pl-PL">
                <a:solidFill>
                  <a:srgbClr val="FFFFFF"/>
                </a:solidFill>
              </a:rPr>
              <a:t>Jeżeli nie można ustalić miejsca popełnienia przestępstwa, czyli nie znajdują zastosowania reguły z art. 31 k.p.k., właściwość należy ustalić na podstawie art. 32 § 1 k.p.k.</a:t>
            </a:r>
          </a:p>
          <a:p>
            <a:pPr>
              <a:lnSpc>
                <a:spcPct val="90000"/>
              </a:lnSpc>
            </a:pPr>
            <a:endParaRPr lang="pl-PL">
              <a:solidFill>
                <a:srgbClr val="FFFFFF"/>
              </a:solidFill>
            </a:endParaRPr>
          </a:p>
          <a:p>
            <a:pPr>
              <a:lnSpc>
                <a:spcPct val="90000"/>
              </a:lnSpc>
            </a:pPr>
            <a:r>
              <a:rPr lang="pl-PL">
                <a:solidFill>
                  <a:srgbClr val="FFFFFF"/>
                </a:solidFill>
              </a:rPr>
              <a:t>Właściwy jest sąd, w okręgu którego:</a:t>
            </a:r>
          </a:p>
          <a:p>
            <a:pPr marL="109728" indent="0">
              <a:lnSpc>
                <a:spcPct val="90000"/>
              </a:lnSpc>
              <a:buNone/>
            </a:pPr>
            <a:r>
              <a:rPr lang="pl-PL">
                <a:solidFill>
                  <a:srgbClr val="FFFFFF"/>
                </a:solidFill>
              </a:rPr>
              <a:t>1)  </a:t>
            </a:r>
            <a:r>
              <a:rPr lang="pl-PL" b="1">
                <a:solidFill>
                  <a:srgbClr val="FFFFFF"/>
                </a:solidFill>
              </a:rPr>
              <a:t>ujawniono</a:t>
            </a:r>
            <a:r>
              <a:rPr lang="pl-PL">
                <a:solidFill>
                  <a:srgbClr val="FFFFFF"/>
                </a:solidFill>
              </a:rPr>
              <a:t> przestępstwo,</a:t>
            </a:r>
          </a:p>
          <a:p>
            <a:pPr marL="109728" indent="0">
              <a:lnSpc>
                <a:spcPct val="90000"/>
              </a:lnSpc>
              <a:buNone/>
            </a:pPr>
            <a:r>
              <a:rPr lang="pl-PL">
                <a:solidFill>
                  <a:srgbClr val="FFFFFF"/>
                </a:solidFill>
              </a:rPr>
              <a:t>2)  </a:t>
            </a:r>
            <a:r>
              <a:rPr lang="pl-PL" b="1">
                <a:solidFill>
                  <a:srgbClr val="FFFFFF"/>
                </a:solidFill>
              </a:rPr>
              <a:t>ujęto</a:t>
            </a:r>
            <a:r>
              <a:rPr lang="pl-PL">
                <a:solidFill>
                  <a:srgbClr val="FFFFFF"/>
                </a:solidFill>
              </a:rPr>
              <a:t> oskarżonego,</a:t>
            </a:r>
          </a:p>
          <a:p>
            <a:pPr marL="109728" indent="0">
              <a:lnSpc>
                <a:spcPct val="90000"/>
              </a:lnSpc>
              <a:buNone/>
            </a:pPr>
            <a:r>
              <a:rPr lang="pl-PL">
                <a:solidFill>
                  <a:srgbClr val="FFFFFF"/>
                </a:solidFill>
              </a:rPr>
              <a:t>3)  oskarżony  przed  popełnieniem  przestępstwa  </a:t>
            </a:r>
            <a:r>
              <a:rPr lang="pl-PL" b="1">
                <a:solidFill>
                  <a:srgbClr val="FFFFFF"/>
                </a:solidFill>
              </a:rPr>
              <a:t>stale  mieszkał  lub  czasowo przebywał</a:t>
            </a:r>
          </a:p>
          <a:p>
            <a:pPr marL="109728" indent="0">
              <a:lnSpc>
                <a:spcPct val="90000"/>
              </a:lnSpc>
              <a:buNone/>
            </a:pPr>
            <a:r>
              <a:rPr lang="pl-PL">
                <a:solidFill>
                  <a:srgbClr val="FFFFFF"/>
                </a:solidFill>
              </a:rPr>
              <a:t>– zależnie od tego, gdzie najpierw wszczęto postępowanie przygotowawcze.</a:t>
            </a:r>
          </a:p>
        </p:txBody>
      </p:sp>
    </p:spTree>
    <p:extLst>
      <p:ext uri="{BB962C8B-B14F-4D97-AF65-F5344CB8AC3E}">
        <p14:creationId xmlns:p14="http://schemas.microsoft.com/office/powerpoint/2010/main" val="1049166174"/>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4" name="Rectangle 1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0"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Freeform: Shape 29">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r>
              <a:rPr lang="pl-PL">
                <a:solidFill>
                  <a:srgbClr val="FFFFFF"/>
                </a:solidFill>
              </a:rPr>
              <a:t>Jeżeli jednak ustalenie właściwości miejscowej na podstawie reguł z art. 31 i 32 § 1 k.p.k. jest niemożliwe, sprawę rozpoznaje </a:t>
            </a:r>
            <a:r>
              <a:rPr lang="pl-PL" b="1">
                <a:solidFill>
                  <a:srgbClr val="FFFFFF"/>
                </a:solidFill>
              </a:rPr>
              <a:t>sąd właściwy dla dzielnicy  Śródmieście miasta stołecznego Warszawy </a:t>
            </a:r>
            <a:r>
              <a:rPr lang="pl-PL">
                <a:solidFill>
                  <a:srgbClr val="FFFFFF"/>
                </a:solidFill>
              </a:rPr>
              <a:t>(art. 32 § 3 k.p.k.).</a:t>
            </a:r>
          </a:p>
        </p:txBody>
      </p:sp>
    </p:spTree>
    <p:extLst>
      <p:ext uri="{BB962C8B-B14F-4D97-AF65-F5344CB8AC3E}">
        <p14:creationId xmlns:p14="http://schemas.microsoft.com/office/powerpoint/2010/main" val="60749672"/>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r>
              <a:rPr lang="pl-PL" b="1">
                <a:solidFill>
                  <a:srgbClr val="FFFFFF"/>
                </a:solidFill>
              </a:rPr>
              <a:t>Właściwość funkcjonalna- </a:t>
            </a:r>
            <a:r>
              <a:rPr lang="pl-PL">
                <a:solidFill>
                  <a:srgbClr val="FFFFFF"/>
                </a:solidFill>
              </a:rPr>
              <a:t>wskazuje do dokonywania jakich czynności jest uprawniony dany sąd.</a:t>
            </a:r>
          </a:p>
          <a:p>
            <a:endParaRPr lang="pl-PL">
              <a:solidFill>
                <a:srgbClr val="FFFFFF"/>
              </a:solidFill>
            </a:endParaRPr>
          </a:p>
          <a:p>
            <a:pPr marL="109728" indent="0">
              <a:buNone/>
            </a:pPr>
            <a:endParaRPr lang="pl-PL" i="1">
              <a:solidFill>
                <a:srgbClr val="FFFFFF"/>
              </a:solidFill>
            </a:endParaRPr>
          </a:p>
        </p:txBody>
      </p:sp>
    </p:spTree>
    <p:extLst>
      <p:ext uri="{BB962C8B-B14F-4D97-AF65-F5344CB8AC3E}">
        <p14:creationId xmlns:p14="http://schemas.microsoft.com/office/powerpoint/2010/main" val="109957171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PRACOWNICY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965199" y="609600"/>
            <a:ext cx="7648121" cy="1099457"/>
          </a:xfrm>
        </p:spPr>
        <p:txBody>
          <a:bodyPr>
            <a:normAutofit/>
          </a:bodyPr>
          <a:lstStyle/>
          <a:p>
            <a:pPr>
              <a:lnSpc>
                <a:spcPct val="90000"/>
              </a:lnSpc>
            </a:pPr>
            <a:r>
              <a:rPr lang="pl-PL" sz="2800"/>
              <a:t>Przykłady czynności podejmowanych przez dany sąd w ramach właściwości funkcjonalnej</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965199" y="2359727"/>
          <a:ext cx="7213602" cy="3271115"/>
        </p:xfrm>
        <a:graphic>
          <a:graphicData uri="http://schemas.openxmlformats.org/drawingml/2006/table">
            <a:tbl>
              <a:tblPr firstRow="1" bandRow="1">
                <a:noFill/>
                <a:tableStyleId>{5C22544A-7EE6-4342-B048-85BDC9FD1C3A}</a:tableStyleId>
              </a:tblPr>
              <a:tblGrid>
                <a:gridCol w="1621863">
                  <a:extLst>
                    <a:ext uri="{9D8B030D-6E8A-4147-A177-3AD203B41FA5}">
                      <a16:colId xmlns:a16="http://schemas.microsoft.com/office/drawing/2014/main" val="20000"/>
                    </a:ext>
                  </a:extLst>
                </a:gridCol>
                <a:gridCol w="1605816">
                  <a:extLst>
                    <a:ext uri="{9D8B030D-6E8A-4147-A177-3AD203B41FA5}">
                      <a16:colId xmlns:a16="http://schemas.microsoft.com/office/drawing/2014/main" val="20001"/>
                    </a:ext>
                  </a:extLst>
                </a:gridCol>
                <a:gridCol w="1924091">
                  <a:extLst>
                    <a:ext uri="{9D8B030D-6E8A-4147-A177-3AD203B41FA5}">
                      <a16:colId xmlns:a16="http://schemas.microsoft.com/office/drawing/2014/main" val="20002"/>
                    </a:ext>
                  </a:extLst>
                </a:gridCol>
                <a:gridCol w="2061832">
                  <a:extLst>
                    <a:ext uri="{9D8B030D-6E8A-4147-A177-3AD203B41FA5}">
                      <a16:colId xmlns:a16="http://schemas.microsoft.com/office/drawing/2014/main" val="20003"/>
                    </a:ext>
                  </a:extLst>
                </a:gridCol>
              </a:tblGrid>
              <a:tr h="415951">
                <a:tc>
                  <a:txBody>
                    <a:bodyPr/>
                    <a:lstStyle/>
                    <a:p>
                      <a:pPr algn="ctr"/>
                      <a:r>
                        <a:rPr lang="pl-PL" sz="1500" b="1">
                          <a:solidFill>
                            <a:schemeClr val="tx1">
                              <a:lumMod val="75000"/>
                              <a:lumOff val="25000"/>
                            </a:schemeClr>
                          </a:solidFill>
                        </a:rPr>
                        <a:t>Sąd rejonowy</a:t>
                      </a:r>
                    </a:p>
                  </a:txBody>
                  <a:tcPr marL="154056" marR="115542" marT="77028" marB="7702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pPr algn="ctr"/>
                      <a:r>
                        <a:rPr lang="pl-PL" sz="1500" b="1">
                          <a:solidFill>
                            <a:schemeClr val="tx1">
                              <a:lumMod val="75000"/>
                              <a:lumOff val="25000"/>
                            </a:schemeClr>
                          </a:solidFill>
                        </a:rPr>
                        <a:t>Sąd okręgowy</a:t>
                      </a:r>
                    </a:p>
                  </a:txBody>
                  <a:tcPr marL="154056" marR="115542" marT="77028" marB="7702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pPr algn="ctr"/>
                      <a:r>
                        <a:rPr lang="pl-PL" sz="1500" b="1">
                          <a:solidFill>
                            <a:schemeClr val="tx1">
                              <a:lumMod val="75000"/>
                              <a:lumOff val="25000"/>
                            </a:schemeClr>
                          </a:solidFill>
                        </a:rPr>
                        <a:t>Sąd apelacyjny</a:t>
                      </a:r>
                    </a:p>
                  </a:txBody>
                  <a:tcPr marL="154056" marR="115542" marT="77028" marB="7702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pPr algn="ctr"/>
                      <a:r>
                        <a:rPr lang="pl-PL" sz="1500" b="1">
                          <a:solidFill>
                            <a:schemeClr val="tx1">
                              <a:lumMod val="75000"/>
                              <a:lumOff val="25000"/>
                            </a:schemeClr>
                          </a:solidFill>
                        </a:rPr>
                        <a:t>Sąd Najwyższy</a:t>
                      </a:r>
                    </a:p>
                  </a:txBody>
                  <a:tcPr marL="154056" marR="115542" marT="77028" marB="7702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10000"/>
                  </a:ext>
                </a:extLst>
              </a:tr>
              <a:tr h="2855164">
                <a:tc>
                  <a:txBody>
                    <a:bodyPr/>
                    <a:lstStyle/>
                    <a:p>
                      <a:pPr marL="285750" indent="-285750">
                        <a:buFont typeface="Arial" pitchFamily="34" charset="0"/>
                        <a:buChar char="•"/>
                      </a:pPr>
                      <a:r>
                        <a:rPr lang="pl-PL" sz="1100">
                          <a:solidFill>
                            <a:schemeClr val="tx1">
                              <a:lumMod val="75000"/>
                              <a:lumOff val="25000"/>
                            </a:schemeClr>
                          </a:solidFill>
                        </a:rPr>
                        <a:t>Stosowanie tymczasowego</a:t>
                      </a:r>
                      <a:r>
                        <a:rPr lang="pl-PL" sz="1100" baseline="0">
                          <a:solidFill>
                            <a:schemeClr val="tx1">
                              <a:lumMod val="75000"/>
                              <a:lumOff val="25000"/>
                            </a:schemeClr>
                          </a:solidFill>
                        </a:rPr>
                        <a:t> aresztowania na okres do 3 miesięcy (art. 250 </a:t>
                      </a:r>
                      <a:r>
                        <a:rPr lang="pl-PL" sz="1100">
                          <a:solidFill>
                            <a:schemeClr val="tx1">
                              <a:lumMod val="75000"/>
                              <a:lumOff val="25000"/>
                            </a:schemeClr>
                          </a:solidFill>
                        </a:rPr>
                        <a:t>§ 1 i 2 k.p.k.),</a:t>
                      </a:r>
                      <a:endParaRPr lang="pl-PL" sz="1100" baseline="0">
                        <a:solidFill>
                          <a:schemeClr val="tx1">
                            <a:lumMod val="75000"/>
                            <a:lumOff val="25000"/>
                          </a:schemeClr>
                        </a:solidFill>
                      </a:endParaRPr>
                    </a:p>
                    <a:p>
                      <a:pPr marL="285750" indent="-285750">
                        <a:buFont typeface="Arial" pitchFamily="34" charset="0"/>
                        <a:buChar char="•"/>
                      </a:pPr>
                      <a:endParaRPr lang="pl-PL" sz="1100" baseline="0">
                        <a:solidFill>
                          <a:schemeClr val="tx1">
                            <a:lumMod val="75000"/>
                            <a:lumOff val="25000"/>
                          </a:schemeClr>
                        </a:solidFill>
                      </a:endParaRPr>
                    </a:p>
                    <a:p>
                      <a:pPr marL="285750" indent="-285750">
                        <a:buFont typeface="Arial" pitchFamily="34" charset="0"/>
                        <a:buChar char="•"/>
                      </a:pPr>
                      <a:r>
                        <a:rPr lang="pl-PL" sz="1100" baseline="0">
                          <a:solidFill>
                            <a:schemeClr val="tx1">
                              <a:lumMod val="75000"/>
                              <a:lumOff val="25000"/>
                            </a:schemeClr>
                          </a:solidFill>
                        </a:rPr>
                        <a:t>Rozpatrywanie zażaleń na zatrzymanie (art. 246 </a:t>
                      </a:r>
                      <a:r>
                        <a:rPr lang="pl-PL" sz="1100">
                          <a:solidFill>
                            <a:schemeClr val="tx1">
                              <a:lumMod val="75000"/>
                              <a:lumOff val="25000"/>
                            </a:schemeClr>
                          </a:solidFill>
                        </a:rPr>
                        <a:t>§ 1 i 2 k.p.k.).</a:t>
                      </a:r>
                    </a:p>
                  </a:txBody>
                  <a:tcPr marL="154056" marR="115542" marT="77028" marB="77028">
                    <a:lnL w="12700" cmpd="sng">
                      <a:noFill/>
                      <a:prstDash val="solid"/>
                    </a:lnL>
                    <a:lnR w="12700" cmpd="sng">
                      <a:noFill/>
                      <a:prstDash val="solid"/>
                    </a:lnR>
                    <a:lnT w="9525" cap="flat" cmpd="sng" algn="ctr">
                      <a:solidFill>
                        <a:srgbClr val="C7C6C1"/>
                      </a:solidFill>
                      <a:prstDash val="solid"/>
                    </a:lnT>
                    <a:lnB w="12700" cmpd="sng">
                      <a:noFill/>
                      <a:prstDash val="solid"/>
                    </a:lnB>
                    <a:noFill/>
                  </a:tcPr>
                </a:tc>
                <a:tc>
                  <a:txBody>
                    <a:bodyPr/>
                    <a:lstStyle/>
                    <a:p>
                      <a:pPr marL="285750" indent="-285750">
                        <a:buFont typeface="Arial" pitchFamily="34" charset="0"/>
                        <a:buChar char="•"/>
                      </a:pPr>
                      <a:r>
                        <a:rPr lang="pl-PL" sz="1100">
                          <a:solidFill>
                            <a:schemeClr val="tx1">
                              <a:lumMod val="75000"/>
                              <a:lumOff val="25000"/>
                            </a:schemeClr>
                          </a:solidFill>
                        </a:rPr>
                        <a:t>Rozpoznawanie środków odwoławczych od orzeczeń i zarządzeń wydanych przez sąd rejonowy jako sąd pierwszej instancji</a:t>
                      </a:r>
                      <a:r>
                        <a:rPr lang="pl-PL" sz="1100" baseline="0">
                          <a:solidFill>
                            <a:schemeClr val="tx1">
                              <a:lumMod val="75000"/>
                              <a:lumOff val="25000"/>
                            </a:schemeClr>
                          </a:solidFill>
                        </a:rPr>
                        <a:t> (art. 25 </a:t>
                      </a:r>
                      <a:r>
                        <a:rPr lang="pl-PL" sz="1100">
                          <a:solidFill>
                            <a:schemeClr val="tx1">
                              <a:lumMod val="75000"/>
                              <a:lumOff val="25000"/>
                            </a:schemeClr>
                          </a:solidFill>
                        </a:rPr>
                        <a:t>§ 3 k.p.k.),</a:t>
                      </a:r>
                    </a:p>
                    <a:p>
                      <a:pPr marL="285750" indent="-285750">
                        <a:buFont typeface="Arial" pitchFamily="34" charset="0"/>
                        <a:buChar char="•"/>
                      </a:pPr>
                      <a:r>
                        <a:rPr lang="pl-PL" sz="1100">
                          <a:solidFill>
                            <a:schemeClr val="tx1">
                              <a:lumMod val="75000"/>
                              <a:lumOff val="25000"/>
                            </a:schemeClr>
                          </a:solidFill>
                        </a:rPr>
                        <a:t>Orzekanie w przedmiocie nadanie statusu świadka</a:t>
                      </a:r>
                      <a:r>
                        <a:rPr lang="pl-PL" sz="1100" baseline="0">
                          <a:solidFill>
                            <a:schemeClr val="tx1">
                              <a:lumMod val="75000"/>
                              <a:lumOff val="25000"/>
                            </a:schemeClr>
                          </a:solidFill>
                        </a:rPr>
                        <a:t> koronnego.</a:t>
                      </a:r>
                      <a:endParaRPr lang="pl-PL" sz="1100">
                        <a:solidFill>
                          <a:schemeClr val="tx1">
                            <a:lumMod val="75000"/>
                            <a:lumOff val="25000"/>
                          </a:schemeClr>
                        </a:solidFill>
                      </a:endParaRPr>
                    </a:p>
                  </a:txBody>
                  <a:tcPr marL="154056" marR="115542" marT="77028" marB="77028">
                    <a:lnL w="12700" cmpd="sng">
                      <a:noFill/>
                      <a:prstDash val="solid"/>
                    </a:lnL>
                    <a:lnR w="12700" cmpd="sng">
                      <a:noFill/>
                      <a:prstDash val="solid"/>
                    </a:lnR>
                    <a:lnT w="9525" cap="flat" cmpd="sng" algn="ctr">
                      <a:solidFill>
                        <a:srgbClr val="C7C6C1"/>
                      </a:solidFill>
                      <a:prstDash val="solid"/>
                    </a:lnT>
                    <a:lnB w="12700" cmpd="sng">
                      <a:noFill/>
                      <a:prstDash val="solid"/>
                    </a:lnB>
                    <a:noFill/>
                  </a:tcPr>
                </a:tc>
                <a:tc>
                  <a:txBody>
                    <a:bodyPr/>
                    <a:lstStyle/>
                    <a:p>
                      <a:pPr marL="285750" indent="-285750">
                        <a:buFont typeface="Arial" pitchFamily="34" charset="0"/>
                        <a:buChar char="•"/>
                      </a:pPr>
                      <a:r>
                        <a:rPr lang="pl-PL" sz="1100">
                          <a:solidFill>
                            <a:schemeClr val="tx1">
                              <a:lumMod val="75000"/>
                              <a:lumOff val="25000"/>
                            </a:schemeClr>
                          </a:solidFill>
                        </a:rPr>
                        <a:t>Rozpoznawanie środków odwoławczych od orzeczeń i zarządzeń wydanych przez sąd okręgowy jako sąd pierwszej instancji</a:t>
                      </a:r>
                      <a:r>
                        <a:rPr lang="pl-PL" sz="1100" baseline="0">
                          <a:solidFill>
                            <a:schemeClr val="tx1">
                              <a:lumMod val="75000"/>
                              <a:lumOff val="25000"/>
                            </a:schemeClr>
                          </a:solidFill>
                        </a:rPr>
                        <a:t> (art. 26 </a:t>
                      </a:r>
                      <a:r>
                        <a:rPr lang="pl-PL" sz="1100">
                          <a:solidFill>
                            <a:schemeClr val="tx1">
                              <a:lumMod val="75000"/>
                              <a:lumOff val="25000"/>
                            </a:schemeClr>
                          </a:solidFill>
                        </a:rPr>
                        <a:t>§ 1 k.p.k.),</a:t>
                      </a:r>
                    </a:p>
                    <a:p>
                      <a:pPr marL="285750" indent="-285750">
                        <a:buFont typeface="Arial" pitchFamily="34" charset="0"/>
                        <a:buChar char="•"/>
                      </a:pPr>
                      <a:r>
                        <a:rPr lang="pl-PL" sz="1100">
                          <a:solidFill>
                            <a:schemeClr val="tx1">
                              <a:lumMod val="75000"/>
                              <a:lumOff val="25000"/>
                            </a:schemeClr>
                          </a:solidFill>
                        </a:rPr>
                        <a:t>Rozstrzyganie sporów o właściwość</a:t>
                      </a:r>
                      <a:r>
                        <a:rPr lang="pl-PL" sz="1100" baseline="0">
                          <a:solidFill>
                            <a:schemeClr val="tx1">
                              <a:lumMod val="75000"/>
                              <a:lumOff val="25000"/>
                            </a:schemeClr>
                          </a:solidFill>
                        </a:rPr>
                        <a:t> między sądami okręgowymi (art. 38 k.p.k.).</a:t>
                      </a:r>
                      <a:endParaRPr lang="pl-PL" sz="1100">
                        <a:solidFill>
                          <a:schemeClr val="tx1">
                            <a:lumMod val="75000"/>
                            <a:lumOff val="25000"/>
                          </a:schemeClr>
                        </a:solidFill>
                      </a:endParaRPr>
                    </a:p>
                  </a:txBody>
                  <a:tcPr marL="154056" marR="115542" marT="77028" marB="77028">
                    <a:lnL w="12700" cmpd="sng">
                      <a:noFill/>
                      <a:prstDash val="solid"/>
                    </a:lnL>
                    <a:lnR w="12700" cmpd="sng">
                      <a:noFill/>
                      <a:prstDash val="solid"/>
                    </a:lnR>
                    <a:lnT w="9525" cap="flat" cmpd="sng" algn="ctr">
                      <a:solidFill>
                        <a:srgbClr val="C7C6C1"/>
                      </a:solidFill>
                      <a:prstDash val="solid"/>
                    </a:lnT>
                    <a:lnB w="12700" cmpd="sng">
                      <a:noFill/>
                      <a:prstDash val="solid"/>
                    </a:lnB>
                    <a:noFill/>
                  </a:tcPr>
                </a:tc>
                <a:tc>
                  <a:txBody>
                    <a:bodyPr/>
                    <a:lstStyle/>
                    <a:p>
                      <a:pPr marL="285750" indent="-285750">
                        <a:buFont typeface="Arial" pitchFamily="34" charset="0"/>
                        <a:buChar char="•"/>
                      </a:pPr>
                      <a:r>
                        <a:rPr lang="pl-PL" sz="1100">
                          <a:solidFill>
                            <a:schemeClr val="tx1">
                              <a:lumMod val="75000"/>
                              <a:lumOff val="25000"/>
                            </a:schemeClr>
                          </a:solidFill>
                        </a:rPr>
                        <a:t>Rozpoznawanie kasacji (art. 525 k.p.k.),</a:t>
                      </a:r>
                    </a:p>
                    <a:p>
                      <a:pPr marL="285750" indent="-285750">
                        <a:buFont typeface="Arial" pitchFamily="34" charset="0"/>
                        <a:buChar char="•"/>
                      </a:pPr>
                      <a:endParaRPr lang="pl-PL" sz="1100">
                        <a:solidFill>
                          <a:schemeClr val="tx1">
                            <a:lumMod val="75000"/>
                            <a:lumOff val="25000"/>
                          </a:schemeClr>
                        </a:solidFill>
                      </a:endParaRPr>
                    </a:p>
                    <a:p>
                      <a:pPr marL="285750" indent="-285750">
                        <a:buFont typeface="Arial" pitchFamily="34" charset="0"/>
                        <a:buChar char="•"/>
                      </a:pPr>
                      <a:r>
                        <a:rPr lang="pl-PL" sz="1100">
                          <a:solidFill>
                            <a:schemeClr val="tx1">
                              <a:lumMod val="75000"/>
                              <a:lumOff val="25000"/>
                            </a:schemeClr>
                          </a:solidFill>
                        </a:rPr>
                        <a:t>Przekazywanie</a:t>
                      </a:r>
                      <a:r>
                        <a:rPr lang="pl-PL" sz="1100" baseline="0">
                          <a:solidFill>
                            <a:schemeClr val="tx1">
                              <a:lumMod val="75000"/>
                              <a:lumOff val="25000"/>
                            </a:schemeClr>
                          </a:solidFill>
                        </a:rPr>
                        <a:t> sprawy innemu sądowi równorzędnemu, gdy wymaga tego dobro wymiaru sprawiedliwości (art. 37 k.p.k.)</a:t>
                      </a:r>
                      <a:endParaRPr lang="pl-PL" sz="1100">
                        <a:solidFill>
                          <a:schemeClr val="tx1">
                            <a:lumMod val="75000"/>
                            <a:lumOff val="25000"/>
                          </a:schemeClr>
                        </a:solidFill>
                      </a:endParaRPr>
                    </a:p>
                    <a:p>
                      <a:pPr marL="285750" indent="-285750">
                        <a:buFont typeface="Arial" pitchFamily="34" charset="0"/>
                        <a:buChar char="•"/>
                      </a:pPr>
                      <a:endParaRPr lang="pl-PL" sz="1100">
                        <a:solidFill>
                          <a:schemeClr val="tx1">
                            <a:lumMod val="75000"/>
                            <a:lumOff val="25000"/>
                          </a:schemeClr>
                        </a:solidFill>
                      </a:endParaRPr>
                    </a:p>
                  </a:txBody>
                  <a:tcPr marL="154056" marR="115542" marT="77028" marB="77028">
                    <a:lnL w="12700" cmpd="sng">
                      <a:noFill/>
                      <a:prstDash val="solid"/>
                    </a:lnL>
                    <a:lnR w="12700" cmpd="sng">
                      <a:noFill/>
                      <a:prstDash val="solid"/>
                    </a:lnR>
                    <a:lnT w="9525" cap="flat" cmpd="sng" algn="ctr">
                      <a:solidFill>
                        <a:srgbClr val="C7C6C1"/>
                      </a:solidFill>
                      <a:prstDash val="solid"/>
                    </a:lnT>
                    <a:lnB w="12700" cmpd="sng">
                      <a:noFill/>
                      <a:prstDash val="soli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13651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9">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11">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3" name="Straight Connector 12">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2" name="Straight Connector 13">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21">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Tytuł 1"/>
          <p:cNvSpPr>
            <a:spLocks noGrp="1"/>
          </p:cNvSpPr>
          <p:nvPr>
            <p:ph type="title"/>
          </p:nvPr>
        </p:nvSpPr>
        <p:spPr>
          <a:xfrm>
            <a:off x="508000" y="609600"/>
            <a:ext cx="6447501" cy="1320800"/>
          </a:xfrm>
        </p:spPr>
        <p:txBody>
          <a:bodyPr>
            <a:normAutofit/>
          </a:bodyPr>
          <a:lstStyle/>
          <a:p>
            <a:r>
              <a:rPr lang="pl-PL"/>
              <a:t>Ruchoma właściwość sądów tradycyjna</a:t>
            </a:r>
          </a:p>
        </p:txBody>
      </p:sp>
      <p:sp>
        <p:nvSpPr>
          <p:cNvPr id="5" name="Symbol zastępczy zawartości 2"/>
          <p:cNvSpPr>
            <a:spLocks noGrp="1"/>
          </p:cNvSpPr>
          <p:nvPr>
            <p:ph idx="1"/>
          </p:nvPr>
        </p:nvSpPr>
        <p:spPr>
          <a:xfrm>
            <a:off x="508000" y="2160589"/>
            <a:ext cx="6447501" cy="3880773"/>
          </a:xfrm>
        </p:spPr>
        <p:txBody>
          <a:bodyPr>
            <a:normAutofit/>
          </a:bodyPr>
          <a:lstStyle/>
          <a:p>
            <a:pPr marL="0" indent="0">
              <a:lnSpc>
                <a:spcPct val="90000"/>
              </a:lnSpc>
              <a:buNone/>
            </a:pPr>
            <a:r>
              <a:rPr lang="pl-PL" sz="1300"/>
              <a:t>K.p.k. zezwala tradycyjnie (podobne przepisy były już w k.p.k. z 1928r.) na zmianę właściwości sądów okręgowych i rejonowych w następujących przypadkach:</a:t>
            </a:r>
          </a:p>
          <a:p>
            <a:pPr marL="514350" indent="-514350">
              <a:lnSpc>
                <a:spcPct val="90000"/>
              </a:lnSpc>
              <a:buAutoNum type="arabicParenR"/>
            </a:pPr>
            <a:r>
              <a:rPr lang="pl-PL" sz="1300" b="1"/>
              <a:t>łączności spraw karnych</a:t>
            </a:r>
            <a:r>
              <a:rPr lang="pl-PL" sz="1300"/>
              <a:t>;</a:t>
            </a:r>
          </a:p>
          <a:p>
            <a:pPr marL="514350" indent="-514350">
              <a:lnSpc>
                <a:spcPct val="90000"/>
              </a:lnSpc>
              <a:buAutoNum type="arabicParenR"/>
            </a:pPr>
            <a:r>
              <a:rPr lang="pl-PL" sz="1300" b="1"/>
              <a:t>postulatu oszczędności procesu;</a:t>
            </a:r>
          </a:p>
          <a:p>
            <a:pPr marL="514350" indent="-514350">
              <a:lnSpc>
                <a:spcPct val="90000"/>
              </a:lnSpc>
              <a:buAutoNum type="arabicParenR"/>
            </a:pPr>
            <a:r>
              <a:rPr lang="pl-PL" sz="1300" b="1"/>
              <a:t>delegacji.</a:t>
            </a:r>
          </a:p>
          <a:p>
            <a:pPr>
              <a:lnSpc>
                <a:spcPct val="90000"/>
              </a:lnSpc>
            </a:pPr>
            <a:r>
              <a:rPr lang="pl-PL" sz="1300" b="1"/>
              <a:t>Łączność podmiotowa </a:t>
            </a:r>
            <a:r>
              <a:rPr lang="pl-PL" sz="1300"/>
              <a:t>występuje wtedy, gdy ta sama osoba oskarżona jest o kilka przestępstw, a sprawy te należą do właściwości różnych sądów tego samego rzędu – wówczas właściwy jest </a:t>
            </a:r>
            <a:r>
              <a:rPr lang="pl-PL" sz="1300" b="1"/>
              <a:t>sąd, w którym najpierw wszczęto postępowanie</a:t>
            </a:r>
            <a:r>
              <a:rPr lang="pl-PL" sz="1300"/>
              <a:t>.</a:t>
            </a:r>
          </a:p>
          <a:p>
            <a:pPr marL="0" indent="0">
              <a:lnSpc>
                <a:spcPct val="90000"/>
              </a:lnSpc>
              <a:buNone/>
            </a:pPr>
            <a:r>
              <a:rPr lang="pl-PL" sz="1300"/>
              <a:t>Jeżeli sprawy należą do właściwości sądów różnego rzędu (rejonowy i okręgowy), to sprawę rozpoznaje sąd wyższego rzędu (art. 33 § 1 i 2 k.p.k.)</a:t>
            </a:r>
          </a:p>
          <a:p>
            <a:pPr>
              <a:lnSpc>
                <a:spcPct val="90000"/>
              </a:lnSpc>
            </a:pPr>
            <a:r>
              <a:rPr lang="pl-PL" sz="1300" b="1"/>
              <a:t>Łączność przedmiotowa </a:t>
            </a:r>
            <a:r>
              <a:rPr lang="pl-PL" sz="1300"/>
              <a:t>ma miejsce wtedy, gdy postępowanie toczy się jednocześnie przeciwko sprawcom, pomocnikom, podżegaczom i innym osobom, których przestępstwo pozostaje w ścisłym związku z przestępstwem sprawcy – wówczas jeden i ten sam sąd jest właściwy dla wszystkich tych osób (art. 34 § 1 k.p.k.)</a:t>
            </a:r>
            <a:endParaRPr lang="pl-PL" sz="1300" b="1"/>
          </a:p>
          <a:p>
            <a:pPr marL="0" indent="0">
              <a:lnSpc>
                <a:spcPct val="90000"/>
              </a:lnSpc>
              <a:buNone/>
            </a:pPr>
            <a:endParaRPr lang="pl-PL" sz="1300" b="1"/>
          </a:p>
        </p:txBody>
      </p:sp>
    </p:spTree>
    <p:extLst>
      <p:ext uri="{BB962C8B-B14F-4D97-AF65-F5344CB8AC3E}">
        <p14:creationId xmlns:p14="http://schemas.microsoft.com/office/powerpoint/2010/main" val="13903820"/>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0"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Symbol zastępczy zawartości 2"/>
          <p:cNvSpPr>
            <a:spLocks noGrp="1"/>
          </p:cNvSpPr>
          <p:nvPr>
            <p:ph idx="1"/>
          </p:nvPr>
        </p:nvSpPr>
        <p:spPr>
          <a:xfrm>
            <a:off x="508000" y="2160589"/>
            <a:ext cx="6447501" cy="3880773"/>
          </a:xfrm>
        </p:spPr>
        <p:txBody>
          <a:bodyPr>
            <a:normAutofit/>
          </a:bodyPr>
          <a:lstStyle/>
          <a:p>
            <a:pPr>
              <a:lnSpc>
                <a:spcPct val="90000"/>
              </a:lnSpc>
            </a:pPr>
            <a:r>
              <a:rPr lang="pl-PL" sz="1400" b="1"/>
              <a:t>Łączność podmiotowo-przedmiotowa </a:t>
            </a:r>
            <a:r>
              <a:rPr lang="pl-PL" sz="1400"/>
              <a:t>ma miejsce wtedy, gdy występuje łączność spraw podmiotowa, jak i przedmiotowa.</a:t>
            </a:r>
          </a:p>
          <a:p>
            <a:pPr marL="0" indent="0">
              <a:lnSpc>
                <a:spcPct val="90000"/>
              </a:lnSpc>
              <a:buNone/>
            </a:pPr>
            <a:r>
              <a:rPr lang="pl-PL" sz="1400"/>
              <a:t>Niekiedy może jednak okazać się, że połączenie spraw i oskarżonych w jednym procesie utrudnia postępowanie oraz ogranicza możliwość dotarcia do prawdy materialnej. W takim przypadku można </a:t>
            </a:r>
            <a:r>
              <a:rPr lang="pl-PL" sz="1400" b="1"/>
              <a:t>wyłączyć i odrębnie rozpoznać</a:t>
            </a:r>
            <a:r>
              <a:rPr lang="pl-PL" sz="1400"/>
              <a:t> sprawę poszczególnych osób lub o poszczególne czyny (art. 34 § 3 k.p.k.)</a:t>
            </a:r>
          </a:p>
          <a:p>
            <a:pPr marL="0" indent="0">
              <a:lnSpc>
                <a:spcPct val="90000"/>
              </a:lnSpc>
              <a:buNone/>
            </a:pPr>
            <a:endParaRPr lang="pl-PL" sz="1400"/>
          </a:p>
          <a:p>
            <a:pPr marL="0" indent="0">
              <a:lnSpc>
                <a:spcPct val="90000"/>
              </a:lnSpc>
              <a:buNone/>
            </a:pPr>
            <a:r>
              <a:rPr lang="pl-PL" sz="1400" b="1"/>
              <a:t>Postulat oszczędności procesu - </a:t>
            </a:r>
            <a:r>
              <a:rPr lang="pl-PL" sz="1400"/>
              <a:t>art. 36 k.p.k. – sąd wyższego rzędu nad sądem właściwym może przekazać sprawę innemu sądowi równorzędnemu, jeżeli większość osób, które należy wezwać na rozprawę zamieszkuje blisko sądu, a z dala od sądu właściwego.</a:t>
            </a:r>
          </a:p>
          <a:p>
            <a:pPr marL="0" indent="0">
              <a:lnSpc>
                <a:spcPct val="90000"/>
              </a:lnSpc>
              <a:buNone/>
            </a:pPr>
            <a:endParaRPr lang="pl-PL" sz="1400"/>
          </a:p>
          <a:p>
            <a:pPr marL="0" indent="0">
              <a:lnSpc>
                <a:spcPct val="90000"/>
              </a:lnSpc>
              <a:buNone/>
            </a:pPr>
            <a:r>
              <a:rPr lang="pl-PL" sz="1400" b="1"/>
              <a:t>Delegacja właściwości – </a:t>
            </a:r>
            <a:r>
              <a:rPr lang="pl-PL" sz="1400"/>
              <a:t>art. 37 k.p.k. - Sąd Najwyższy może z inicjatywy właściwego sądu przekazać sprawę do rozpoznania innemu sądowi równorzędnemu.</a:t>
            </a:r>
          </a:p>
          <a:p>
            <a:pPr marL="0" indent="0">
              <a:lnSpc>
                <a:spcPct val="90000"/>
              </a:lnSpc>
              <a:buNone/>
            </a:pPr>
            <a:endParaRPr lang="pl-PL" sz="1400" b="1"/>
          </a:p>
          <a:p>
            <a:pPr marL="0" indent="0">
              <a:lnSpc>
                <a:spcPct val="90000"/>
              </a:lnSpc>
              <a:buNone/>
            </a:pPr>
            <a:endParaRPr lang="pl-PL" sz="1400" b="1"/>
          </a:p>
          <a:p>
            <a:pPr>
              <a:lnSpc>
                <a:spcPct val="90000"/>
              </a:lnSpc>
            </a:pPr>
            <a:endParaRPr lang="pl-PL" sz="1400"/>
          </a:p>
        </p:txBody>
      </p:sp>
    </p:spTree>
    <p:extLst>
      <p:ext uri="{BB962C8B-B14F-4D97-AF65-F5344CB8AC3E}">
        <p14:creationId xmlns:p14="http://schemas.microsoft.com/office/powerpoint/2010/main" val="3155603206"/>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490721" y="816638"/>
            <a:ext cx="3464779" cy="5224724"/>
          </a:xfrm>
        </p:spPr>
        <p:txBody>
          <a:bodyPr anchor="ctr">
            <a:normAutofit/>
          </a:bodyPr>
          <a:lstStyle/>
          <a:p>
            <a:pPr>
              <a:lnSpc>
                <a:spcPct val="90000"/>
              </a:lnSpc>
            </a:pPr>
            <a:r>
              <a:rPr lang="pl-PL" sz="1700"/>
              <a:t>Łączność </a:t>
            </a:r>
            <a:r>
              <a:rPr lang="pl-PL" sz="1700" b="1"/>
              <a:t>podmiotowa</a:t>
            </a:r>
            <a:r>
              <a:rPr lang="pl-PL" sz="1700"/>
              <a:t>→ art. 33 § 1 k.p.k.; łączne rozpoznanie co najmniej </a:t>
            </a:r>
            <a:r>
              <a:rPr lang="pl-PL" sz="1700" b="1"/>
              <a:t>dwóch spraw </a:t>
            </a:r>
            <a:r>
              <a:rPr lang="pl-PL" sz="1700"/>
              <a:t>spraw o różne przestępstwa </a:t>
            </a:r>
            <a:r>
              <a:rPr lang="pl-PL" sz="1700" b="1"/>
              <a:t>jednego oskarżonego</a:t>
            </a:r>
          </a:p>
          <a:p>
            <a:pPr>
              <a:lnSpc>
                <a:spcPct val="90000"/>
              </a:lnSpc>
            </a:pPr>
            <a:endParaRPr lang="pl-PL" sz="1700"/>
          </a:p>
          <a:p>
            <a:pPr>
              <a:lnSpc>
                <a:spcPct val="90000"/>
              </a:lnSpc>
            </a:pPr>
            <a:r>
              <a:rPr lang="pl-PL" sz="1700"/>
              <a:t>Łączność </a:t>
            </a:r>
            <a:r>
              <a:rPr lang="pl-PL" sz="1700" b="1"/>
              <a:t>przedmiotowa</a:t>
            </a:r>
            <a:r>
              <a:rPr lang="pl-PL" sz="1700"/>
              <a:t>→ art. 34 § 1 k.p.k.; łączne rozpoznanie spraw przynajmniej </a:t>
            </a:r>
            <a:r>
              <a:rPr lang="pl-PL" sz="1700" b="1"/>
              <a:t>dwóch oskarżonych</a:t>
            </a:r>
          </a:p>
          <a:p>
            <a:pPr marL="109728" indent="0">
              <a:lnSpc>
                <a:spcPct val="90000"/>
              </a:lnSpc>
              <a:buNone/>
            </a:pPr>
            <a:endParaRPr lang="pl-PL" sz="1700"/>
          </a:p>
          <a:p>
            <a:pPr>
              <a:lnSpc>
                <a:spcPct val="90000"/>
              </a:lnSpc>
            </a:pPr>
            <a:r>
              <a:rPr lang="pl-PL" sz="1700"/>
              <a:t>Łączność </a:t>
            </a:r>
            <a:r>
              <a:rPr lang="pl-PL" sz="1700" b="1"/>
              <a:t>przedmiotowo-podmiotowa</a:t>
            </a:r>
            <a:r>
              <a:rPr lang="pl-PL" sz="1700"/>
              <a:t> (mieszana) → połączenie spraw na podstawie kryteriów podmiotowych i przedmiotowych.</a:t>
            </a:r>
          </a:p>
        </p:txBody>
      </p:sp>
    </p:spTree>
    <p:extLst>
      <p:ext uri="{BB962C8B-B14F-4D97-AF65-F5344CB8AC3E}">
        <p14:creationId xmlns:p14="http://schemas.microsoft.com/office/powerpoint/2010/main" val="3546972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ytuł 1"/>
          <p:cNvSpPr>
            <a:spLocks noGrp="1"/>
          </p:cNvSpPr>
          <p:nvPr>
            <p:ph type="title"/>
          </p:nvPr>
        </p:nvSpPr>
        <p:spPr>
          <a:xfrm>
            <a:off x="508000" y="609600"/>
            <a:ext cx="2882531" cy="5175624"/>
          </a:xfrm>
        </p:spPr>
        <p:txBody>
          <a:bodyPr anchor="ctr">
            <a:normAutofit/>
          </a:bodyPr>
          <a:lstStyle/>
          <a:p>
            <a:r>
              <a:rPr lang="pl-PL" sz="3100" b="1">
                <a:solidFill>
                  <a:schemeClr val="tx1">
                    <a:lumMod val="85000"/>
                    <a:lumOff val="15000"/>
                  </a:schemeClr>
                </a:solidFill>
              </a:rPr>
              <a:t>Ruchoma właściwość nadzwyczajna</a:t>
            </a:r>
          </a:p>
        </p:txBody>
      </p:sp>
      <p:sp>
        <p:nvSpPr>
          <p:cNvPr id="28" name="Freeform: Shape 27">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Symbol zastępczy zawartości 2"/>
          <p:cNvSpPr>
            <a:spLocks noGrp="1"/>
          </p:cNvSpPr>
          <p:nvPr>
            <p:ph idx="1"/>
          </p:nvPr>
        </p:nvSpPr>
        <p:spPr>
          <a:xfrm>
            <a:off x="4587063" y="609601"/>
            <a:ext cx="4133472" cy="5175624"/>
          </a:xfrm>
        </p:spPr>
        <p:txBody>
          <a:bodyPr anchor="ctr">
            <a:normAutofit/>
          </a:bodyPr>
          <a:lstStyle/>
          <a:p>
            <a:pPr marL="0" indent="0">
              <a:buNone/>
            </a:pPr>
            <a:r>
              <a:rPr lang="pl-PL">
                <a:solidFill>
                  <a:srgbClr val="FFFFFF"/>
                </a:solidFill>
              </a:rPr>
              <a:t>Art. 25 § 2 k.p.k.: </a:t>
            </a:r>
            <a:r>
              <a:rPr lang="pl-PL" b="1">
                <a:solidFill>
                  <a:srgbClr val="FFFFFF"/>
                </a:solidFill>
              </a:rPr>
              <a:t>sąd apelacyjny, na wniosek sądu rejonowego, może przekazać do rozpoznania sądowi okręgowemu, sprawę o każde przestępstwo ze względu na szczególną wagę lub zawiłość sprawy.</a:t>
            </a:r>
          </a:p>
          <a:p>
            <a:pPr marL="0" indent="0">
              <a:buNone/>
            </a:pPr>
            <a:r>
              <a:rPr lang="pl-PL">
                <a:solidFill>
                  <a:srgbClr val="FFFFFF"/>
                </a:solidFill>
              </a:rPr>
              <a:t>Art. 11a przepisów wprowadzających k.p.k. – jeżeli rozpoznanie sprawy w sądzie miejscowo właściwym nie jest możliwe w terminie zabezpieczającym przedawnienie karalności przestępstw określonych w art. 101 k.k., to na wniosek właściwego sądu sąd apelacyjny może przekazać taką sprawę do rozpoznania innemu sądowi równorzędnemu.</a:t>
            </a:r>
          </a:p>
        </p:txBody>
      </p:sp>
    </p:spTree>
    <p:extLst>
      <p:ext uri="{BB962C8B-B14F-4D97-AF65-F5344CB8AC3E}">
        <p14:creationId xmlns:p14="http://schemas.microsoft.com/office/powerpoint/2010/main" val="3496715604"/>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marL="109728" indent="0">
              <a:lnSpc>
                <a:spcPct val="90000"/>
              </a:lnSpc>
              <a:buNone/>
            </a:pPr>
            <a:r>
              <a:rPr lang="pl-PL" sz="1500">
                <a:solidFill>
                  <a:srgbClr val="FFFFFF"/>
                </a:solidFill>
              </a:rPr>
              <a:t>Następstwa naruszenia właściwości mogą byd różnorakie w zależności od charakteru naruszenia. </a:t>
            </a:r>
          </a:p>
          <a:p>
            <a:pPr marL="109728" indent="0">
              <a:lnSpc>
                <a:spcPct val="90000"/>
              </a:lnSpc>
              <a:buNone/>
            </a:pPr>
            <a:endParaRPr lang="pl-PL" sz="1500">
              <a:solidFill>
                <a:srgbClr val="FFFFFF"/>
              </a:solidFill>
            </a:endParaRPr>
          </a:p>
          <a:p>
            <a:pPr marL="109728" indent="0">
              <a:lnSpc>
                <a:spcPct val="90000"/>
              </a:lnSpc>
              <a:buNone/>
            </a:pPr>
            <a:r>
              <a:rPr lang="pl-PL" sz="1500">
                <a:solidFill>
                  <a:srgbClr val="FFFFFF"/>
                </a:solidFill>
              </a:rPr>
              <a:t>Z rygorystycznymi następstwami mamy do czynienia, gdy:</a:t>
            </a:r>
          </a:p>
          <a:p>
            <a:pPr marL="109728" indent="0">
              <a:lnSpc>
                <a:spcPct val="90000"/>
              </a:lnSpc>
              <a:buNone/>
            </a:pPr>
            <a:r>
              <a:rPr lang="pl-PL" sz="1500">
                <a:solidFill>
                  <a:srgbClr val="FFFFFF"/>
                </a:solidFill>
              </a:rPr>
              <a:t> 1) sąd rozpozna sprawę oskarżonego, który nie podlegał orzecznictwu polskich sądów karnych;</a:t>
            </a:r>
          </a:p>
          <a:p>
            <a:pPr marL="109728" indent="0">
              <a:lnSpc>
                <a:spcPct val="90000"/>
              </a:lnSpc>
              <a:buNone/>
            </a:pPr>
            <a:r>
              <a:rPr lang="pl-PL" sz="1500">
                <a:solidFill>
                  <a:srgbClr val="FFFFFF"/>
                </a:solidFill>
              </a:rPr>
              <a:t> 2) sąd powszechny orzeknie w sprawie, gdzie właściwy jest sąd szczególny lub odwrotnie;</a:t>
            </a:r>
          </a:p>
          <a:p>
            <a:pPr marL="109728" indent="0">
              <a:lnSpc>
                <a:spcPct val="90000"/>
              </a:lnSpc>
              <a:buNone/>
            </a:pPr>
            <a:r>
              <a:rPr lang="pl-PL" sz="1500">
                <a:solidFill>
                  <a:srgbClr val="FFFFFF"/>
                </a:solidFill>
              </a:rPr>
              <a:t> 3) sąd niższego rzędu orzeknie w sprawie należącej do sądu wyższego rzędu. </a:t>
            </a:r>
          </a:p>
          <a:p>
            <a:pPr marL="109728" indent="0">
              <a:lnSpc>
                <a:spcPct val="90000"/>
              </a:lnSpc>
              <a:buNone/>
            </a:pPr>
            <a:endParaRPr lang="pl-PL" sz="1500">
              <a:solidFill>
                <a:srgbClr val="FFFFFF"/>
              </a:solidFill>
            </a:endParaRPr>
          </a:p>
          <a:p>
            <a:pPr marL="109728" indent="0">
              <a:lnSpc>
                <a:spcPct val="90000"/>
              </a:lnSpc>
              <a:buNone/>
            </a:pPr>
            <a:r>
              <a:rPr lang="pl-PL" sz="1500">
                <a:solidFill>
                  <a:srgbClr val="FFFFFF"/>
                </a:solidFill>
              </a:rPr>
              <a:t>Takie naruszenia mogą stanowić tzw. </a:t>
            </a:r>
            <a:r>
              <a:rPr lang="pl-PL" sz="1500" b="1">
                <a:solidFill>
                  <a:srgbClr val="FFFFFF"/>
                </a:solidFill>
              </a:rPr>
              <a:t>bezwzględne przyczyny odwoławcze</a:t>
            </a:r>
            <a:r>
              <a:rPr lang="pl-PL" sz="1500">
                <a:solidFill>
                  <a:srgbClr val="FFFFFF"/>
                </a:solidFill>
              </a:rPr>
              <a:t> (art. 439 k.p.k.).</a:t>
            </a:r>
          </a:p>
        </p:txBody>
      </p:sp>
    </p:spTree>
    <p:extLst>
      <p:ext uri="{BB962C8B-B14F-4D97-AF65-F5344CB8AC3E}">
        <p14:creationId xmlns:p14="http://schemas.microsoft.com/office/powerpoint/2010/main" val="537817516"/>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89360" y="1382486"/>
            <a:ext cx="2660686" cy="4093028"/>
          </a:xfrm>
        </p:spPr>
        <p:txBody>
          <a:bodyPr anchor="ctr">
            <a:normAutofit/>
          </a:bodyPr>
          <a:lstStyle/>
          <a:p>
            <a:r>
              <a:rPr lang="pl-PL" sz="3800"/>
              <a:t>Wyłączenie sędziego</a:t>
            </a: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1">
            <a:extLst>
              <a:ext uri="{FF2B5EF4-FFF2-40B4-BE49-F238E27FC236}">
                <a16:creationId xmlns:a16="http://schemas.microsoft.com/office/drawing/2014/main" id="{9688E3BD-3DFF-4994-8D18-6B2AEC712AC0}"/>
              </a:ext>
            </a:extLst>
          </p:cNvPr>
          <p:cNvGraphicFramePr>
            <a:graphicFrameLocks noGrp="1"/>
          </p:cNvGraphicFramePr>
          <p:nvPr>
            <p:ph idx="1"/>
            <p:extLst>
              <p:ext uri="{D42A27DB-BD31-4B8C-83A1-F6EECF244321}">
                <p14:modId xmlns:p14="http://schemas.microsoft.com/office/powerpoint/2010/main" val="1165944223"/>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2848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9">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11">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3" name="Straight Connector 12">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2" name="Straight Connector 13">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21">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Tytuł 1"/>
          <p:cNvSpPr>
            <a:spLocks noGrp="1"/>
          </p:cNvSpPr>
          <p:nvPr>
            <p:ph type="title"/>
          </p:nvPr>
        </p:nvSpPr>
        <p:spPr>
          <a:xfrm>
            <a:off x="508000" y="609600"/>
            <a:ext cx="6447501" cy="1320800"/>
          </a:xfrm>
        </p:spPr>
        <p:txBody>
          <a:bodyPr>
            <a:normAutofit/>
          </a:bodyPr>
          <a:lstStyle/>
          <a:p>
            <a:r>
              <a:rPr lang="pl-PL" b="1"/>
              <a:t>Zasada niezawisłości sędziowskiej</a:t>
            </a:r>
            <a:endParaRPr lang="pl-PL" b="1" dirty="0"/>
          </a:p>
        </p:txBody>
      </p:sp>
      <p:sp>
        <p:nvSpPr>
          <p:cNvPr id="5" name="Symbol zastępczy zawartości 2"/>
          <p:cNvSpPr>
            <a:spLocks noGrp="1"/>
          </p:cNvSpPr>
          <p:nvPr>
            <p:ph idx="1"/>
          </p:nvPr>
        </p:nvSpPr>
        <p:spPr>
          <a:xfrm>
            <a:off x="508000" y="2160589"/>
            <a:ext cx="6447501" cy="3880773"/>
          </a:xfrm>
        </p:spPr>
        <p:txBody>
          <a:bodyPr>
            <a:normAutofit/>
          </a:bodyPr>
          <a:lstStyle/>
          <a:p>
            <a:r>
              <a:rPr lang="pl-PL" sz="1700"/>
              <a:t>Jest to dyrektywa, w myśl której sąd powinien posiadać swobodę podejmowania decyzji procesowych w granicach zakreślonych przez Konstytucję i ustawy (art. 178 ust. 1 Konstytucji RP).</a:t>
            </a:r>
          </a:p>
          <a:p>
            <a:r>
              <a:rPr lang="pl-PL" sz="1700"/>
              <a:t>Jest to zasada ustrojowa organów wymiaru sprawiedliwości.</a:t>
            </a:r>
          </a:p>
          <a:p>
            <a:r>
              <a:rPr lang="pl-PL" sz="1700"/>
              <a:t>Mamy wiele </a:t>
            </a:r>
            <a:r>
              <a:rPr lang="pl-PL" sz="1700" b="1"/>
              <a:t>gwarancji ustrojowych </a:t>
            </a:r>
            <a:r>
              <a:rPr lang="pl-PL" sz="1700"/>
              <a:t>niezawisłości, np. pełnia praw publicznych, nieskazitelny charakter, złożenie egzaminu sędziowskiego, zakaz przynależności do partii politycznych, immunitet sędziowski, etc.</a:t>
            </a:r>
          </a:p>
          <a:p>
            <a:r>
              <a:rPr lang="pl-PL" sz="1700" b="1"/>
              <a:t>Gwarancje procesowe </a:t>
            </a:r>
            <a:r>
              <a:rPr lang="pl-PL" sz="1700"/>
              <a:t>zapewniają szczególną pozycję sądu wobec innych uczestników procesu. Wyraża się to m. in. w </a:t>
            </a:r>
            <a:r>
              <a:rPr lang="pl-PL" sz="1700" b="1"/>
              <a:t>nadrzędnością</a:t>
            </a:r>
            <a:r>
              <a:rPr lang="pl-PL" sz="1700"/>
              <a:t> </a:t>
            </a:r>
            <a:r>
              <a:rPr lang="pl-PL" sz="1700" b="1"/>
              <a:t>sądu</a:t>
            </a:r>
            <a:r>
              <a:rPr lang="pl-PL" sz="1700"/>
              <a:t> wobec innych stron procesowych oraz </a:t>
            </a:r>
            <a:r>
              <a:rPr lang="pl-PL" sz="1700" b="1"/>
              <a:t>kolegialnością</a:t>
            </a:r>
            <a:r>
              <a:rPr lang="pl-PL" sz="1700"/>
              <a:t> </a:t>
            </a:r>
            <a:r>
              <a:rPr lang="pl-PL" sz="1700" b="1"/>
              <a:t>orzekania</a:t>
            </a:r>
            <a:r>
              <a:rPr lang="pl-PL" sz="1700"/>
              <a:t>, która powinna być regułą.</a:t>
            </a:r>
            <a:endParaRPr lang="pl-PL" sz="1700" b="1"/>
          </a:p>
        </p:txBody>
      </p:sp>
    </p:spTree>
    <p:extLst>
      <p:ext uri="{BB962C8B-B14F-4D97-AF65-F5344CB8AC3E}">
        <p14:creationId xmlns:p14="http://schemas.microsoft.com/office/powerpoint/2010/main" val="3748361769"/>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ytuł 1"/>
          <p:cNvSpPr>
            <a:spLocks noGrp="1"/>
          </p:cNvSpPr>
          <p:nvPr>
            <p:ph type="title"/>
          </p:nvPr>
        </p:nvSpPr>
        <p:spPr>
          <a:xfrm>
            <a:off x="508000" y="609600"/>
            <a:ext cx="2882531" cy="5175624"/>
          </a:xfrm>
        </p:spPr>
        <p:txBody>
          <a:bodyPr anchor="ctr">
            <a:normAutofit/>
          </a:bodyPr>
          <a:lstStyle/>
          <a:p>
            <a:r>
              <a:rPr lang="pl-PL">
                <a:solidFill>
                  <a:schemeClr val="tx1">
                    <a:lumMod val="85000"/>
                    <a:lumOff val="15000"/>
                  </a:schemeClr>
                </a:solidFill>
              </a:rPr>
              <a:t>Inne gwarancje procesowe niezawisłości</a:t>
            </a:r>
          </a:p>
        </p:txBody>
      </p:sp>
      <p:sp>
        <p:nvSpPr>
          <p:cNvPr id="28" name="Freeform: Shape 27">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Symbol zastępczy zawartości 2"/>
          <p:cNvSpPr>
            <a:spLocks noGrp="1"/>
          </p:cNvSpPr>
          <p:nvPr>
            <p:ph idx="1"/>
          </p:nvPr>
        </p:nvSpPr>
        <p:spPr>
          <a:xfrm>
            <a:off x="4587063" y="609601"/>
            <a:ext cx="4133472" cy="5175624"/>
          </a:xfrm>
        </p:spPr>
        <p:txBody>
          <a:bodyPr anchor="ctr">
            <a:normAutofit/>
          </a:bodyPr>
          <a:lstStyle/>
          <a:p>
            <a:r>
              <a:rPr lang="pl-PL">
                <a:solidFill>
                  <a:srgbClr val="FFFFFF"/>
                </a:solidFill>
              </a:rPr>
              <a:t>zasada obiektywizmu (art. 4 k.p.k.)</a:t>
            </a:r>
          </a:p>
          <a:p>
            <a:r>
              <a:rPr lang="pl-PL">
                <a:solidFill>
                  <a:srgbClr val="FFFFFF"/>
                </a:solidFill>
              </a:rPr>
              <a:t>zapewnienie tajności narady i głosowania nad orzeczeniem (art. 108 k.p.k.)</a:t>
            </a:r>
          </a:p>
          <a:p>
            <a:r>
              <a:rPr lang="pl-PL" b="1">
                <a:solidFill>
                  <a:srgbClr val="FFFFFF"/>
                </a:solidFill>
              </a:rPr>
              <a:t>Zasada samodzielności jurysdykcyjnej sądu</a:t>
            </a:r>
            <a:r>
              <a:rPr lang="pl-PL">
                <a:solidFill>
                  <a:srgbClr val="FFFFFF"/>
                </a:solidFill>
              </a:rPr>
              <a:t> – autonomia orzekania.</a:t>
            </a:r>
          </a:p>
          <a:p>
            <a:pPr marL="0" indent="0">
              <a:buNone/>
            </a:pPr>
            <a:r>
              <a:rPr lang="pl-PL">
                <a:solidFill>
                  <a:srgbClr val="FFFFFF"/>
                </a:solidFill>
              </a:rPr>
              <a:t>Ale! Art. 8 § 2 k.p.k.</a:t>
            </a:r>
          </a:p>
          <a:p>
            <a:pPr marL="0" indent="0">
              <a:buNone/>
            </a:pPr>
            <a:r>
              <a:rPr lang="pl-PL" b="1">
                <a:solidFill>
                  <a:srgbClr val="FFFFFF"/>
                </a:solidFill>
              </a:rPr>
              <a:t>Ważne przepisy: </a:t>
            </a:r>
            <a:r>
              <a:rPr lang="pl-PL">
                <a:solidFill>
                  <a:srgbClr val="FFFFFF"/>
                </a:solidFill>
              </a:rPr>
              <a:t>art. 442 §</a:t>
            </a:r>
            <a:r>
              <a:rPr lang="pl-PL" b="1">
                <a:solidFill>
                  <a:srgbClr val="FFFFFF"/>
                </a:solidFill>
              </a:rPr>
              <a:t> </a:t>
            </a:r>
            <a:r>
              <a:rPr lang="pl-PL">
                <a:solidFill>
                  <a:srgbClr val="FFFFFF"/>
                </a:solidFill>
              </a:rPr>
              <a:t>3 k.p.k., 441 § 3 k.p.k., art. 190 ust. 1 Konstytucji RP oraz art. 9 Konstytucji RP (ETPC, TSUE, ENA).</a:t>
            </a:r>
            <a:endParaRPr lang="pl-PL" b="1">
              <a:solidFill>
                <a:srgbClr val="FFFFFF"/>
              </a:solidFill>
            </a:endParaRPr>
          </a:p>
        </p:txBody>
      </p:sp>
    </p:spTree>
    <p:extLst>
      <p:ext uri="{BB962C8B-B14F-4D97-AF65-F5344CB8AC3E}">
        <p14:creationId xmlns:p14="http://schemas.microsoft.com/office/powerpoint/2010/main" val="2984482779"/>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sz="3100">
                <a:solidFill>
                  <a:schemeClr val="tx1">
                    <a:lumMod val="85000"/>
                    <a:lumOff val="15000"/>
                  </a:schemeClr>
                </a:solidFill>
              </a:rPr>
              <a:t>Zasada samodzielności jurysdykcyjnej sądu karnego</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r>
              <a:rPr lang="pl-PL">
                <a:solidFill>
                  <a:srgbClr val="FFFFFF"/>
                </a:solidFill>
              </a:rPr>
              <a:t>Zasada prawnie zdefiniowana (art. 8 k.p.k.)</a:t>
            </a:r>
          </a:p>
          <a:p>
            <a:pPr marL="109728" indent="0">
              <a:buNone/>
            </a:pPr>
            <a:endParaRPr lang="pl-PL">
              <a:solidFill>
                <a:srgbClr val="FFFFFF"/>
              </a:solidFill>
            </a:endParaRPr>
          </a:p>
          <a:p>
            <a:r>
              <a:rPr lang="pl-PL">
                <a:solidFill>
                  <a:srgbClr val="FFFFFF"/>
                </a:solidFill>
              </a:rPr>
              <a:t>Zasada pozakonstytucyjna</a:t>
            </a:r>
          </a:p>
          <a:p>
            <a:pPr marL="109728" indent="0">
              <a:buNone/>
            </a:pPr>
            <a:endParaRPr lang="pl-PL">
              <a:solidFill>
                <a:srgbClr val="FFFFFF"/>
              </a:solidFill>
            </a:endParaRPr>
          </a:p>
          <a:p>
            <a:r>
              <a:rPr lang="pl-PL">
                <a:solidFill>
                  <a:srgbClr val="FFFFFF"/>
                </a:solidFill>
              </a:rPr>
              <a:t>Wyraża dyrektywę, w myśl której sąd karny samodzielnie kształtuje zarówno faktyczną, jak i prawną podstawę każdego rozstrzygnięcia.</a:t>
            </a:r>
          </a:p>
        </p:txBody>
      </p:sp>
    </p:spTree>
    <p:extLst>
      <p:ext uri="{BB962C8B-B14F-4D97-AF65-F5344CB8AC3E}">
        <p14:creationId xmlns:p14="http://schemas.microsoft.com/office/powerpoint/2010/main" val="291250589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490721" y="816638"/>
            <a:ext cx="3464779" cy="5224724"/>
          </a:xfrm>
        </p:spPr>
        <p:txBody>
          <a:bodyPr anchor="ctr">
            <a:normAutofit/>
          </a:bodyPr>
          <a:lstStyle/>
          <a:p>
            <a:pPr marL="109728" indent="0">
              <a:buNone/>
            </a:pPr>
            <a:r>
              <a:rPr lang="pl-PL" b="1" dirty="0"/>
              <a:t>Organ procesowy</a:t>
            </a:r>
            <a:r>
              <a:rPr lang="pl-PL" dirty="0"/>
              <a:t>- uczestnik postępowania, organ państwowy o strukturze organizacyjnej określonej przez przepisy prawa oraz wyposażony przez te przepisy w określone uprawnienia i obowiązki.</a:t>
            </a:r>
          </a:p>
        </p:txBody>
      </p:sp>
    </p:spTree>
    <p:extLst>
      <p:ext uri="{BB962C8B-B14F-4D97-AF65-F5344CB8AC3E}">
        <p14:creationId xmlns:p14="http://schemas.microsoft.com/office/powerpoint/2010/main" val="1618017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sz="3100">
                <a:solidFill>
                  <a:schemeClr val="tx1">
                    <a:lumMod val="85000"/>
                    <a:lumOff val="15000"/>
                  </a:schemeClr>
                </a:solidFill>
              </a:rPr>
              <a:t>Zasada samodzielności jurysdykcyjnej sądu karnego</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r>
              <a:rPr lang="pl-PL">
                <a:solidFill>
                  <a:srgbClr val="FFFFFF"/>
                </a:solidFill>
              </a:rPr>
              <a:t>wyjątek→ art. 8 § 2 k.p.k.</a:t>
            </a:r>
          </a:p>
          <a:p>
            <a:endParaRPr lang="pl-PL">
              <a:solidFill>
                <a:srgbClr val="FFFFFF"/>
              </a:solidFill>
            </a:endParaRPr>
          </a:p>
          <a:p>
            <a:r>
              <a:rPr lang="pl-PL">
                <a:solidFill>
                  <a:srgbClr val="FFFFFF"/>
                </a:solidFill>
              </a:rPr>
              <a:t>Sąd karny jest związany tylko prawomocnymi rozstrzygnięciami sądu kształtującymi prawo albo stosunek prawny.</a:t>
            </a:r>
          </a:p>
          <a:p>
            <a:endParaRPr lang="pl-PL">
              <a:solidFill>
                <a:srgbClr val="FFFFFF"/>
              </a:solidFill>
            </a:endParaRPr>
          </a:p>
          <a:p>
            <a:r>
              <a:rPr lang="pl-PL">
                <a:solidFill>
                  <a:srgbClr val="FFFFFF"/>
                </a:solidFill>
              </a:rPr>
              <a:t>Np. z zakresu prawa rodzinnego i opiekuńczego- orzeczenie o przysposobieniu całkowitym; z zakresu prawa administracyjnego- wygaśnięcie mandatu radnego na podstawie uchwały rady lub zarządzenia zastępczego wojewody.</a:t>
            </a:r>
          </a:p>
        </p:txBody>
      </p:sp>
    </p:spTree>
    <p:extLst>
      <p:ext uri="{BB962C8B-B14F-4D97-AF65-F5344CB8AC3E}">
        <p14:creationId xmlns:p14="http://schemas.microsoft.com/office/powerpoint/2010/main" val="791922008"/>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1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1"/>
          <p:cNvSpPr>
            <a:spLocks noGrp="1"/>
          </p:cNvSpPr>
          <p:nvPr>
            <p:ph type="title"/>
          </p:nvPr>
        </p:nvSpPr>
        <p:spPr>
          <a:xfrm>
            <a:off x="965199" y="609600"/>
            <a:ext cx="7648121" cy="1099457"/>
          </a:xfrm>
        </p:spPr>
        <p:txBody>
          <a:bodyPr>
            <a:normAutofit/>
          </a:bodyPr>
          <a:lstStyle/>
          <a:p>
            <a:r>
              <a:rPr lang="pl-PL"/>
              <a:t>Ławnicy i referendarze</a:t>
            </a:r>
            <a:endParaRPr lang="pl-PL" dirty="0"/>
          </a:p>
        </p:txBody>
      </p:sp>
      <p:sp>
        <p:nvSpPr>
          <p:cNvPr id="31" name="Isosceles Triangle 1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1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Symbol zastępczy zawartości 2">
            <a:extLst>
              <a:ext uri="{FF2B5EF4-FFF2-40B4-BE49-F238E27FC236}">
                <a16:creationId xmlns:a16="http://schemas.microsoft.com/office/drawing/2014/main" id="{5EB0EEDC-C6B1-4601-992C-4A357A530CC6}"/>
              </a:ext>
            </a:extLst>
          </p:cNvPr>
          <p:cNvGraphicFramePr>
            <a:graphicFrameLocks noGrp="1"/>
          </p:cNvGraphicFramePr>
          <p:nvPr>
            <p:ph idx="1"/>
            <p:extLst>
              <p:ext uri="{D42A27DB-BD31-4B8C-83A1-F6EECF244321}">
                <p14:modId xmlns:p14="http://schemas.microsoft.com/office/powerpoint/2010/main" val="1484337139"/>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3832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a:solidFill>
                  <a:schemeClr val="tx1">
                    <a:lumMod val="85000"/>
                    <a:lumOff val="15000"/>
                  </a:schemeClr>
                </a:solidFill>
              </a:rPr>
              <a:t>Udział w składzie orzekającym</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a:lnSpc>
                <a:spcPct val="90000"/>
              </a:lnSpc>
            </a:pPr>
            <a:r>
              <a:rPr lang="pl-PL" sz="1400">
                <a:solidFill>
                  <a:srgbClr val="FFFFFF"/>
                </a:solidFill>
              </a:rPr>
              <a:t>Ławnicy, obok sędziów zawodowych, </a:t>
            </a:r>
            <a:r>
              <a:rPr lang="pl-PL" sz="1400" b="1">
                <a:solidFill>
                  <a:srgbClr val="FFFFFF"/>
                </a:solidFill>
              </a:rPr>
              <a:t>decydują, o kwestii o najwyższym znaczeniu w procesie karnym- </a:t>
            </a:r>
            <a:r>
              <a:rPr lang="pl-PL" sz="1400">
                <a:solidFill>
                  <a:srgbClr val="FFFFFF"/>
                </a:solidFill>
              </a:rPr>
              <a:t>kwestii odpowiedzialności karnej oskarżonego. W ten sposób ustawodawca zapewnia </a:t>
            </a:r>
            <a:r>
              <a:rPr lang="pl-PL" sz="1400" b="1">
                <a:solidFill>
                  <a:srgbClr val="FFFFFF"/>
                </a:solidFill>
              </a:rPr>
              <a:t>bezpośredni wpływ czynnika społecznego na orzecznictwo</a:t>
            </a:r>
            <a:r>
              <a:rPr lang="pl-PL" sz="1400">
                <a:solidFill>
                  <a:srgbClr val="FFFFFF"/>
                </a:solidFill>
              </a:rPr>
              <a:t> sądowe.</a:t>
            </a:r>
          </a:p>
          <a:p>
            <a:pPr marL="109728" indent="0">
              <a:lnSpc>
                <a:spcPct val="90000"/>
              </a:lnSpc>
              <a:buNone/>
            </a:pPr>
            <a:endParaRPr lang="pl-PL" sz="1400">
              <a:solidFill>
                <a:srgbClr val="FFFFFF"/>
              </a:solidFill>
            </a:endParaRPr>
          </a:p>
          <a:p>
            <a:pPr>
              <a:lnSpc>
                <a:spcPct val="90000"/>
              </a:lnSpc>
            </a:pPr>
            <a:r>
              <a:rPr lang="pl-PL" sz="1400" u="sng">
                <a:solidFill>
                  <a:srgbClr val="FFFFFF"/>
                </a:solidFill>
              </a:rPr>
              <a:t>Zalety</a:t>
            </a:r>
            <a:r>
              <a:rPr lang="pl-PL" sz="1400">
                <a:solidFill>
                  <a:srgbClr val="FFFFFF"/>
                </a:solidFill>
              </a:rPr>
              <a:t>: ławnicy </a:t>
            </a:r>
            <a:r>
              <a:rPr lang="pl-PL" sz="1400" b="1">
                <a:solidFill>
                  <a:srgbClr val="FFFFFF"/>
                </a:solidFill>
              </a:rPr>
              <a:t>reprezentują poczucie sprawiedliwości </a:t>
            </a:r>
            <a:r>
              <a:rPr lang="pl-PL" sz="1400">
                <a:solidFill>
                  <a:srgbClr val="FFFFFF"/>
                </a:solidFill>
              </a:rPr>
              <a:t>i opinię publiczną, w szczególności środowiska, z którego się wywodzą, wnosządo orzekania własne doświadczenie życiowe i wiedzę zawodową oraz przyczyniają się do kształtowania poglądów prawnych społeczeństwa.</a:t>
            </a:r>
          </a:p>
          <a:p>
            <a:pPr marL="109728" indent="0">
              <a:lnSpc>
                <a:spcPct val="90000"/>
              </a:lnSpc>
              <a:buNone/>
            </a:pPr>
            <a:endParaRPr lang="pl-PL" sz="1400">
              <a:solidFill>
                <a:srgbClr val="FFFFFF"/>
              </a:solidFill>
            </a:endParaRPr>
          </a:p>
          <a:p>
            <a:pPr>
              <a:lnSpc>
                <a:spcPct val="90000"/>
              </a:lnSpc>
            </a:pPr>
            <a:r>
              <a:rPr lang="pl-PL" sz="1400" u="sng">
                <a:solidFill>
                  <a:srgbClr val="FFFFFF"/>
                </a:solidFill>
              </a:rPr>
              <a:t>Wady</a:t>
            </a:r>
            <a:r>
              <a:rPr lang="pl-PL" sz="1400">
                <a:solidFill>
                  <a:srgbClr val="FFFFFF"/>
                </a:solidFill>
              </a:rPr>
              <a:t>: uczestnictwo ławników powoduje niejednokrotnie przewlekłość postępowania, związanąz niestawiennictwem, nieobowiązkowością, a także biernością przy orzekaniu, </a:t>
            </a:r>
            <a:r>
              <a:rPr lang="pl-PL" sz="1400" b="1">
                <a:solidFill>
                  <a:srgbClr val="FFFFFF"/>
                </a:solidFill>
              </a:rPr>
              <a:t>fikcja kolegialnego orzekania</a:t>
            </a:r>
            <a:r>
              <a:rPr lang="pl-PL" sz="1400">
                <a:solidFill>
                  <a:srgbClr val="FFFFFF"/>
                </a:solidFill>
              </a:rPr>
              <a:t>.</a:t>
            </a:r>
          </a:p>
          <a:p>
            <a:pPr>
              <a:lnSpc>
                <a:spcPct val="90000"/>
              </a:lnSpc>
            </a:pPr>
            <a:endParaRPr lang="pl-PL" sz="1400">
              <a:solidFill>
                <a:srgbClr val="FFFFFF"/>
              </a:solidFill>
            </a:endParaRPr>
          </a:p>
        </p:txBody>
      </p:sp>
    </p:spTree>
    <p:extLst>
      <p:ext uri="{BB962C8B-B14F-4D97-AF65-F5344CB8AC3E}">
        <p14:creationId xmlns:p14="http://schemas.microsoft.com/office/powerpoint/2010/main" val="3626425289"/>
      </p:ext>
    </p:extLst>
  </p:cSld>
  <p:clrMapOvr>
    <a:overrideClrMapping bg1="dk1" tx1="lt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000126" y="609600"/>
            <a:ext cx="6447501" cy="1320800"/>
          </a:xfrm>
        </p:spPr>
        <p:txBody>
          <a:bodyPr>
            <a:normAutofit/>
          </a:bodyPr>
          <a:lstStyle/>
          <a:p>
            <a:r>
              <a:rPr lang="pl-PL"/>
              <a:t>Art. 90 k.p.k.</a:t>
            </a:r>
          </a:p>
        </p:txBody>
      </p:sp>
      <p:sp>
        <p:nvSpPr>
          <p:cNvPr id="29"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Content Placeholder 1"/>
          <p:cNvSpPr>
            <a:spLocks noGrp="1"/>
          </p:cNvSpPr>
          <p:nvPr>
            <p:ph idx="1"/>
          </p:nvPr>
        </p:nvSpPr>
        <p:spPr>
          <a:xfrm>
            <a:off x="1000126" y="2160589"/>
            <a:ext cx="6447501" cy="3880773"/>
          </a:xfrm>
        </p:spPr>
        <p:txBody>
          <a:bodyPr>
            <a:normAutofit/>
          </a:bodyPr>
          <a:lstStyle/>
          <a:p>
            <a:pPr marL="109728" indent="0">
              <a:lnSpc>
                <a:spcPct val="90000"/>
              </a:lnSpc>
              <a:buNone/>
            </a:pPr>
            <a:r>
              <a:rPr lang="pl-PL" sz="1300"/>
              <a:t>§ 1. W postępowaniu sądowym udział w postępowaniu może zgłosić organizacja społeczna, jeżeli zachodzi </a:t>
            </a:r>
            <a:r>
              <a:rPr lang="pl-PL" sz="1300" b="1"/>
              <a:t>potrzeba ochrony interesu społecznego lub interesu indywidualnego</a:t>
            </a:r>
            <a:r>
              <a:rPr lang="pl-PL" sz="1300"/>
              <a:t>, objętego zadaniami statutowymi tej organizacji, w szczególności ochrony wolności i praw człowieka.</a:t>
            </a:r>
          </a:p>
          <a:p>
            <a:pPr marL="109728" indent="0">
              <a:lnSpc>
                <a:spcPct val="90000"/>
              </a:lnSpc>
              <a:buNone/>
            </a:pPr>
            <a:br>
              <a:rPr lang="pl-PL" sz="1300"/>
            </a:br>
            <a:r>
              <a:rPr lang="pl-PL" sz="1300"/>
              <a:t>§ 2. W zgłoszeniu organizacja społeczna wskazuje interes społeczny lub indywidualny, objęty zadaniami statutowymi tej organizacji, oraz przedstawiciela, który ma reprezentować tę organizację. Do zgłoszenia dołącza się odpis statutu lub innego dokumentu regulującego działalność tej organizacji. Przedstawiciel organizacji społecznej przedkłada sądowi pisemne upoważnienie.</a:t>
            </a:r>
          </a:p>
          <a:p>
            <a:pPr marL="109728" indent="0">
              <a:lnSpc>
                <a:spcPct val="90000"/>
              </a:lnSpc>
              <a:buNone/>
            </a:pPr>
            <a:br>
              <a:rPr lang="pl-PL" sz="1300"/>
            </a:br>
            <a:r>
              <a:rPr lang="pl-PL" sz="1300"/>
              <a:t>§ 3. Sąd dopuszcza przedstawiciela organizacji społecznej do występowania w sprawie, jeżeli </a:t>
            </a:r>
            <a:r>
              <a:rPr lang="pl-PL" sz="1300" b="1">
                <a:highlight>
                  <a:srgbClr val="FFFF00"/>
                </a:highlight>
              </a:rPr>
              <a:t>przynajmniej jedna ze stron wyrazi na to zgodę</a:t>
            </a:r>
            <a:r>
              <a:rPr lang="pl-PL" sz="1300">
                <a:highlight>
                  <a:srgbClr val="FFFF00"/>
                </a:highlight>
              </a:rPr>
              <a:t>. </a:t>
            </a:r>
            <a:r>
              <a:rPr lang="pl-PL" sz="1300"/>
              <a:t>Strona może w każdym czasie cofnąć wyrażoną zgodę. W wypadku braku zgody choćby jednej ze stron na występowanie w sprawie przedstawiciela organizacji społecznej sąd wyłącza tego przedstawiciela od udziału w sprawie, </a:t>
            </a:r>
            <a:r>
              <a:rPr lang="pl-PL" sz="1300" b="1"/>
              <a:t>chyba że jego udział leży w interesie wymiaru sprawiedliwości.</a:t>
            </a:r>
            <a:br>
              <a:rPr lang="pl-PL" sz="1300"/>
            </a:br>
            <a:endParaRPr lang="pl-PL" sz="1300"/>
          </a:p>
        </p:txBody>
      </p:sp>
      <p:sp>
        <p:nvSpPr>
          <p:cNvPr id="30"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635723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0"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Title 2"/>
          <p:cNvSpPr>
            <a:spLocks noGrp="1"/>
          </p:cNvSpPr>
          <p:nvPr>
            <p:ph type="title"/>
          </p:nvPr>
        </p:nvSpPr>
        <p:spPr>
          <a:xfrm>
            <a:off x="508000" y="609600"/>
            <a:ext cx="6447501" cy="1320800"/>
          </a:xfrm>
        </p:spPr>
        <p:txBody>
          <a:bodyPr>
            <a:normAutofit/>
          </a:bodyPr>
          <a:lstStyle/>
          <a:p>
            <a:r>
              <a:rPr lang="pl-PL"/>
              <a:t>Art. 90 k.p.k.</a:t>
            </a:r>
          </a:p>
        </p:txBody>
      </p:sp>
      <p:sp>
        <p:nvSpPr>
          <p:cNvPr id="2" name="Content Placeholder 1"/>
          <p:cNvSpPr>
            <a:spLocks noGrp="1"/>
          </p:cNvSpPr>
          <p:nvPr>
            <p:ph idx="1"/>
          </p:nvPr>
        </p:nvSpPr>
        <p:spPr>
          <a:xfrm>
            <a:off x="508000" y="2160589"/>
            <a:ext cx="6447501" cy="3880773"/>
          </a:xfrm>
        </p:spPr>
        <p:txBody>
          <a:bodyPr>
            <a:normAutofit/>
          </a:bodyPr>
          <a:lstStyle/>
          <a:p>
            <a:pPr marL="109728" indent="0">
              <a:lnSpc>
                <a:spcPct val="90000"/>
              </a:lnSpc>
              <a:buNone/>
            </a:pPr>
            <a:r>
              <a:rPr lang="pl-PL" sz="1300"/>
              <a:t>§ 4. Sąd dopuszcza przedstawiciela organizacji społecznej do występowania w sprawie pomimo </a:t>
            </a:r>
            <a:r>
              <a:rPr lang="pl-PL" sz="1300" b="1"/>
              <a:t>braku zgody stron</a:t>
            </a:r>
            <a:r>
              <a:rPr lang="pl-PL" sz="1300"/>
              <a:t>, jeżeli leży to w </a:t>
            </a:r>
            <a:r>
              <a:rPr lang="pl-PL" sz="1300" b="1"/>
              <a:t>interesie wymiaru sprawiedliwości</a:t>
            </a:r>
            <a:r>
              <a:rPr lang="pl-PL" sz="1300"/>
              <a:t>.</a:t>
            </a:r>
          </a:p>
          <a:p>
            <a:pPr marL="109728" indent="0">
              <a:lnSpc>
                <a:spcPct val="90000"/>
              </a:lnSpc>
              <a:buNone/>
            </a:pPr>
            <a:br>
              <a:rPr lang="pl-PL" sz="1300"/>
            </a:br>
            <a:r>
              <a:rPr lang="pl-PL" sz="1300"/>
              <a:t>§ 5. Sąd odmawia dopuszczenia przedstawiciela organizacji społecznej do występowania w sprawie, jeżeli stwierdzi, że wskazany w zgłoszeniu interes społeczny lub indywidualny nie jest objęty zadaniami statutowymi tej organizacji lub nie jest związany z rozpoznawaną sprawą.</a:t>
            </a:r>
          </a:p>
          <a:p>
            <a:pPr marL="109728" indent="0">
              <a:lnSpc>
                <a:spcPct val="90000"/>
              </a:lnSpc>
              <a:buNone/>
            </a:pPr>
            <a:br>
              <a:rPr lang="pl-PL" sz="1300"/>
            </a:br>
            <a:r>
              <a:rPr lang="pl-PL" sz="1300"/>
              <a:t>§ 6. Sąd </a:t>
            </a:r>
            <a:r>
              <a:rPr lang="pl-PL" sz="1300" b="1"/>
              <a:t>może ograniczyć liczbę </a:t>
            </a:r>
            <a:r>
              <a:rPr lang="pl-PL" sz="1300"/>
              <a:t>przedstawicieli organizacji społecznych występujących w sprawie, jeżeli jest to konieczne dla zabezpieczenia prawidłowego toku postępowania. Sąd wzywa wówczas oskarżyciela i oskarżonego do wskazania nie więcej niż dwóch przedstawicieli organizacji społecznych, którzy będą mogli występować w sprawie. Jeżeli w sprawie występuje więcej niż jeden oskarżony lub więcej niż jeden oskarżyciel, każdy z nich może wskazać jednego przedstawiciela. Niewskazanie przedstawiciela uznaje się za cofnięcie zgody na jego występowanie w sprawie. Niezależnie od stanowisk stron sąd może postanowić o dalszym udziale poszczególnych przedstawicieli organizacji społecznych, jeżeli ich udział leży w interesie wymiaru sprawiedliwości.</a:t>
            </a:r>
          </a:p>
          <a:p>
            <a:pPr marL="109728" indent="0">
              <a:lnSpc>
                <a:spcPct val="90000"/>
              </a:lnSpc>
              <a:buNone/>
            </a:pPr>
            <a:endParaRPr lang="pl-PL" sz="1300"/>
          </a:p>
        </p:txBody>
      </p:sp>
    </p:spTree>
    <p:extLst>
      <p:ext uri="{BB962C8B-B14F-4D97-AF65-F5344CB8AC3E}">
        <p14:creationId xmlns:p14="http://schemas.microsoft.com/office/powerpoint/2010/main" val="2019048029"/>
      </p:ext>
    </p:extLst>
  </p:cSld>
  <p:clrMapOvr>
    <a:overrideClrMapping bg1="dk1" tx1="lt1" bg2="dk2" tx2="lt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349509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495095" y="-3"/>
            <a:ext cx="792559"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3" name="Title 2"/>
          <p:cNvSpPr>
            <a:spLocks noGrp="1"/>
          </p:cNvSpPr>
          <p:nvPr>
            <p:ph type="title"/>
          </p:nvPr>
        </p:nvSpPr>
        <p:spPr>
          <a:xfrm>
            <a:off x="505315" y="643467"/>
            <a:ext cx="3152284" cy="1375608"/>
          </a:xfrm>
        </p:spPr>
        <p:txBody>
          <a:bodyPr anchor="ctr">
            <a:normAutofit/>
          </a:bodyPr>
          <a:lstStyle/>
          <a:p>
            <a:r>
              <a:rPr lang="pl-PL">
                <a:solidFill>
                  <a:schemeClr val="bg1"/>
                </a:solidFill>
              </a:rPr>
              <a:t>Skład sądu</a:t>
            </a:r>
          </a:p>
        </p:txBody>
      </p:sp>
      <p:sp>
        <p:nvSpPr>
          <p:cNvPr id="2" name="Content Placeholder 1"/>
          <p:cNvSpPr>
            <a:spLocks noGrp="1"/>
          </p:cNvSpPr>
          <p:nvPr>
            <p:ph idx="1"/>
          </p:nvPr>
        </p:nvSpPr>
        <p:spPr>
          <a:xfrm>
            <a:off x="505315" y="2160590"/>
            <a:ext cx="2980457" cy="3440110"/>
          </a:xfrm>
        </p:spPr>
        <p:txBody>
          <a:bodyPr>
            <a:normAutofit/>
          </a:bodyPr>
          <a:lstStyle/>
          <a:p>
            <a:pPr>
              <a:lnSpc>
                <a:spcPct val="90000"/>
              </a:lnSpc>
            </a:pPr>
            <a:r>
              <a:rPr lang="pl-PL" sz="1100">
                <a:solidFill>
                  <a:schemeClr val="bg1"/>
                </a:solidFill>
              </a:rPr>
              <a:t> </a:t>
            </a:r>
            <a:r>
              <a:rPr lang="pl-PL" sz="1100" b="1">
                <a:solidFill>
                  <a:schemeClr val="bg1"/>
                </a:solidFill>
              </a:rPr>
              <a:t>Jednoosobowy</a:t>
            </a:r>
            <a:r>
              <a:rPr lang="pl-PL" sz="1100">
                <a:solidFill>
                  <a:schemeClr val="bg1"/>
                </a:solidFill>
              </a:rPr>
              <a:t> – art. 28 § 1, 30 § 1 i § 2, 449 § 2, 534 § 1 k.p.k. • </a:t>
            </a:r>
          </a:p>
          <a:p>
            <a:pPr>
              <a:lnSpc>
                <a:spcPct val="90000"/>
              </a:lnSpc>
            </a:pPr>
            <a:endParaRPr lang="pl-PL" sz="1100">
              <a:solidFill>
                <a:schemeClr val="bg1"/>
              </a:solidFill>
            </a:endParaRPr>
          </a:p>
          <a:p>
            <a:pPr>
              <a:lnSpc>
                <a:spcPct val="90000"/>
              </a:lnSpc>
            </a:pPr>
            <a:r>
              <a:rPr lang="pl-PL" sz="1100" b="1">
                <a:solidFill>
                  <a:schemeClr val="bg1"/>
                </a:solidFill>
              </a:rPr>
              <a:t>Kolegialny</a:t>
            </a:r>
            <a:r>
              <a:rPr lang="pl-PL" sz="1100">
                <a:solidFill>
                  <a:schemeClr val="bg1"/>
                </a:solidFill>
              </a:rPr>
              <a:t> – art. 28 § 2, 28 § 4, 28 § 3, 29 § 1, 29 § 2, 30 § 1, 30 § 2, 534 § 2, 441 § 2 k.p.k.</a:t>
            </a:r>
          </a:p>
          <a:p>
            <a:pPr>
              <a:lnSpc>
                <a:spcPct val="90000"/>
              </a:lnSpc>
            </a:pPr>
            <a:endParaRPr lang="pl-PL" sz="1100">
              <a:solidFill>
                <a:schemeClr val="bg1"/>
              </a:solidFill>
            </a:endParaRPr>
          </a:p>
          <a:p>
            <a:pPr>
              <a:lnSpc>
                <a:spcPct val="90000"/>
              </a:lnSpc>
            </a:pPr>
            <a:r>
              <a:rPr lang="pl-PL" sz="1100">
                <a:solidFill>
                  <a:schemeClr val="bg1"/>
                </a:solidFill>
              </a:rPr>
              <a:t>Zasada </a:t>
            </a:r>
            <a:r>
              <a:rPr lang="pl-PL" sz="1100" b="1">
                <a:solidFill>
                  <a:schemeClr val="bg1"/>
                </a:solidFill>
              </a:rPr>
              <a:t>udziału czynnika społecznego</a:t>
            </a:r>
          </a:p>
          <a:p>
            <a:pPr>
              <a:lnSpc>
                <a:spcPct val="90000"/>
              </a:lnSpc>
            </a:pPr>
            <a:endParaRPr lang="pl-PL" sz="1100" b="1">
              <a:solidFill>
                <a:schemeClr val="bg1"/>
              </a:solidFill>
            </a:endParaRPr>
          </a:p>
          <a:p>
            <a:pPr>
              <a:lnSpc>
                <a:spcPct val="90000"/>
              </a:lnSpc>
            </a:pPr>
            <a:r>
              <a:rPr lang="pl-PL" sz="1100" b="1">
                <a:solidFill>
                  <a:schemeClr val="bg1"/>
                </a:solidFill>
              </a:rPr>
              <a:t>Wyznaczanie</a:t>
            </a:r>
            <a:r>
              <a:rPr lang="pl-PL" sz="1100">
                <a:solidFill>
                  <a:schemeClr val="bg1"/>
                </a:solidFill>
              </a:rPr>
              <a:t> </a:t>
            </a:r>
            <a:r>
              <a:rPr lang="pl-PL" sz="1100" b="1">
                <a:solidFill>
                  <a:schemeClr val="bg1"/>
                </a:solidFill>
              </a:rPr>
              <a:t>składu- System Losowego Przydziału Spraw</a:t>
            </a:r>
            <a:r>
              <a:rPr lang="pl-PL" sz="1100">
                <a:solidFill>
                  <a:schemeClr val="bg1"/>
                </a:solidFill>
              </a:rPr>
              <a:t>- zob. Regulamin urzędowania sądów powszechnych Dział III Rozdział I Oddział I</a:t>
            </a:r>
          </a:p>
        </p:txBody>
      </p:sp>
      <p:pic>
        <p:nvPicPr>
          <p:cNvPr id="7" name="Graphic 6">
            <a:extLst>
              <a:ext uri="{FF2B5EF4-FFF2-40B4-BE49-F238E27FC236}">
                <a16:creationId xmlns:a16="http://schemas.microsoft.com/office/drawing/2014/main" id="{3C9BF743-68C4-463B-AE9A-0B7D2B6F326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000" y="1493930"/>
            <a:ext cx="3857625" cy="3857625"/>
          </a:xfrm>
          <a:prstGeom prst="rect">
            <a:avLst/>
          </a:prstGeom>
        </p:spPr>
      </p:pic>
      <p:sp>
        <p:nvSpPr>
          <p:cNvPr id="16" name="Isosceles Triangle 1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16772" y="401320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1567598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a:solidFill>
                  <a:schemeClr val="tx1">
                    <a:lumMod val="85000"/>
                    <a:lumOff val="15000"/>
                  </a:schemeClr>
                </a:solidFill>
              </a:rPr>
              <a:t>Strony procesowe</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endParaRPr lang="pl-PL" b="1">
              <a:solidFill>
                <a:srgbClr val="FFFFFF"/>
              </a:solidFill>
            </a:endParaRPr>
          </a:p>
          <a:p>
            <a:pPr marL="109728" indent="0">
              <a:buNone/>
            </a:pPr>
            <a:endParaRPr lang="pl-PL" b="1">
              <a:solidFill>
                <a:srgbClr val="FFFFFF"/>
              </a:solidFill>
            </a:endParaRPr>
          </a:p>
          <a:p>
            <a:r>
              <a:rPr lang="pl-PL" b="1">
                <a:solidFill>
                  <a:srgbClr val="FFFFFF"/>
                </a:solidFill>
              </a:rPr>
              <a:t>Strona postępowania- </a:t>
            </a:r>
            <a:r>
              <a:rPr lang="pl-PL">
                <a:solidFill>
                  <a:srgbClr val="FFFFFF"/>
                </a:solidFill>
              </a:rPr>
              <a:t>uczestnik procesu działający w postępowaniu karnym we własnym imieniu, posiadający </a:t>
            </a:r>
            <a:r>
              <a:rPr lang="pl-PL" b="1">
                <a:solidFill>
                  <a:srgbClr val="FFFFFF"/>
                </a:solidFill>
              </a:rPr>
              <a:t>interes prawny </a:t>
            </a:r>
            <a:r>
              <a:rPr lang="pl-PL">
                <a:solidFill>
                  <a:srgbClr val="FFFFFF"/>
                </a:solidFill>
              </a:rPr>
              <a:t>w określonym rozstrzygnięciu w przedmiocie procesu.</a:t>
            </a:r>
          </a:p>
          <a:p>
            <a:pPr marL="109728" indent="0">
              <a:buNone/>
            </a:pPr>
            <a:endParaRPr lang="pl-PL">
              <a:solidFill>
                <a:srgbClr val="FFFFFF"/>
              </a:solidFill>
            </a:endParaRPr>
          </a:p>
          <a:p>
            <a:pPr marL="109728" indent="0">
              <a:buNone/>
            </a:pPr>
            <a:endParaRPr lang="pl-PL">
              <a:solidFill>
                <a:srgbClr val="FFFFFF"/>
              </a:solidFill>
            </a:endParaRPr>
          </a:p>
        </p:txBody>
      </p:sp>
    </p:spTree>
    <p:extLst>
      <p:ext uri="{BB962C8B-B14F-4D97-AF65-F5344CB8AC3E}">
        <p14:creationId xmlns:p14="http://schemas.microsoft.com/office/powerpoint/2010/main" val="496920473"/>
      </p:ext>
    </p:extLst>
  </p:cSld>
  <p:clrMapOvr>
    <a:overrideClrMapping bg1="dk1" tx1="lt1" bg2="dk2"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16632"/>
            <a:ext cx="8229600" cy="922114"/>
          </a:xfrm>
        </p:spPr>
        <p:txBody>
          <a:bodyPr/>
          <a:lstStyle/>
          <a:p>
            <a:pPr algn="ctr"/>
            <a:r>
              <a:rPr lang="pl-PL" dirty="0"/>
              <a:t>Strony procesowe</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980728"/>
            <a:ext cx="6833732" cy="5125299"/>
          </a:xfrm>
        </p:spPr>
      </p:pic>
      <p:sp>
        <p:nvSpPr>
          <p:cNvPr id="5" name="TextBox 4"/>
          <p:cNvSpPr txBox="1"/>
          <p:nvPr/>
        </p:nvSpPr>
        <p:spPr>
          <a:xfrm>
            <a:off x="3995936" y="6165304"/>
            <a:ext cx="5148064" cy="523220"/>
          </a:xfrm>
          <a:prstGeom prst="rect">
            <a:avLst/>
          </a:prstGeom>
          <a:noFill/>
        </p:spPr>
        <p:txBody>
          <a:bodyPr wrap="square" rtlCol="0">
            <a:spAutoFit/>
          </a:bodyPr>
          <a:lstStyle/>
          <a:p>
            <a:r>
              <a:rPr lang="pl-PL" sz="1400" dirty="0"/>
              <a:t>Źródło: S. Waltoś, P. Hofmański, </a:t>
            </a:r>
            <a:r>
              <a:rPr lang="pl-PL" sz="1400" i="1" dirty="0"/>
              <a:t>Proces karny. Zarys systemu, </a:t>
            </a:r>
            <a:r>
              <a:rPr lang="pl-PL" sz="1400" dirty="0"/>
              <a:t>Warszawa 2016, s. 184.</a:t>
            </a:r>
          </a:p>
        </p:txBody>
      </p:sp>
    </p:spTree>
    <p:extLst>
      <p:ext uri="{BB962C8B-B14F-4D97-AF65-F5344CB8AC3E}">
        <p14:creationId xmlns:p14="http://schemas.microsoft.com/office/powerpoint/2010/main" val="42058109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pPr algn="ctr"/>
            <a:r>
              <a:rPr lang="pl-PL" dirty="0"/>
              <a:t>Strony procesowe</a:t>
            </a:r>
          </a:p>
        </p:txBody>
      </p:sp>
      <p:sp>
        <p:nvSpPr>
          <p:cNvPr id="5" name="Content Placeholder 4"/>
          <p:cNvSpPr>
            <a:spLocks noGrp="1"/>
          </p:cNvSpPr>
          <p:nvPr>
            <p:ph sz="half" idx="2"/>
          </p:nvPr>
        </p:nvSpPr>
        <p:spPr>
          <a:xfrm>
            <a:off x="467544" y="2420888"/>
            <a:ext cx="4040188" cy="3845720"/>
          </a:xfrm>
        </p:spPr>
        <p:txBody>
          <a:bodyPr/>
          <a:lstStyle/>
          <a:p>
            <a:pPr marL="109728" indent="0" algn="ctr">
              <a:buNone/>
            </a:pPr>
            <a:r>
              <a:rPr lang="pl-PL" b="1" dirty="0"/>
              <a:t>ZASADNICZA</a:t>
            </a:r>
          </a:p>
          <a:p>
            <a:endParaRPr lang="pl-PL" dirty="0"/>
          </a:p>
          <a:p>
            <a:r>
              <a:rPr lang="pl-PL" dirty="0"/>
              <a:t>Występuje w trybie zwyczajnym</a:t>
            </a:r>
          </a:p>
          <a:p>
            <a:endParaRPr lang="pl-PL" dirty="0"/>
          </a:p>
        </p:txBody>
      </p:sp>
      <p:sp>
        <p:nvSpPr>
          <p:cNvPr id="6" name="Content Placeholder 5"/>
          <p:cNvSpPr>
            <a:spLocks noGrp="1"/>
          </p:cNvSpPr>
          <p:nvPr>
            <p:ph sz="quarter" idx="4"/>
          </p:nvPr>
        </p:nvSpPr>
        <p:spPr>
          <a:xfrm>
            <a:off x="4644008" y="2420888"/>
            <a:ext cx="4041775" cy="3856914"/>
          </a:xfrm>
        </p:spPr>
        <p:txBody>
          <a:bodyPr>
            <a:normAutofit/>
          </a:bodyPr>
          <a:lstStyle/>
          <a:p>
            <a:pPr marL="109728" indent="0" algn="ctr">
              <a:buNone/>
            </a:pPr>
            <a:r>
              <a:rPr lang="pl-PL" b="1" dirty="0"/>
              <a:t>SZCZEGÓLNA</a:t>
            </a:r>
          </a:p>
          <a:p>
            <a:pPr marL="109728" indent="0" algn="ctr">
              <a:buNone/>
            </a:pPr>
            <a:endParaRPr lang="pl-PL" b="1" dirty="0"/>
          </a:p>
          <a:p>
            <a:r>
              <a:rPr lang="pl-PL" dirty="0"/>
              <a:t>Występuje jedynie w trybach szczególnych</a:t>
            </a:r>
          </a:p>
          <a:p>
            <a:endParaRPr lang="pl-PL" dirty="0"/>
          </a:p>
          <a:p>
            <a:r>
              <a:rPr lang="pl-PL" dirty="0"/>
              <a:t>Np. rodzic lub opiekun nieleteniego w postępowaniach w sprawach nieletnich (art. 30 § 1 pkt 2 ustawy o postępowaniu w sprawach nieletnich)</a:t>
            </a:r>
          </a:p>
        </p:txBody>
      </p:sp>
    </p:spTree>
    <p:extLst>
      <p:ext uri="{BB962C8B-B14F-4D97-AF65-F5344CB8AC3E}">
        <p14:creationId xmlns:p14="http://schemas.microsoft.com/office/powerpoint/2010/main" val="22570154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half" idx="2"/>
          </p:nvPr>
        </p:nvSpPr>
        <p:spPr/>
        <p:txBody>
          <a:bodyPr>
            <a:normAutofit lnSpcReduction="10000"/>
          </a:bodyPr>
          <a:lstStyle/>
          <a:p>
            <a:pPr marL="109728" indent="0" algn="ctr">
              <a:buNone/>
            </a:pPr>
            <a:r>
              <a:rPr lang="pl-PL" b="1" dirty="0"/>
              <a:t>CZYNNA</a:t>
            </a:r>
          </a:p>
          <a:p>
            <a:endParaRPr lang="pl-PL" dirty="0"/>
          </a:p>
          <a:p>
            <a:r>
              <a:rPr lang="pl-PL" dirty="0"/>
              <a:t>Występuje z żądaniem rozstrzygnięcia odpowiedzialności prawnej zgodnie z jej interesem prawnym</a:t>
            </a:r>
          </a:p>
          <a:p>
            <a:endParaRPr lang="pl-PL" dirty="0"/>
          </a:p>
          <a:p>
            <a:r>
              <a:rPr lang="pl-PL" dirty="0"/>
              <a:t>Np. oskarżyciel publiczny</a:t>
            </a:r>
          </a:p>
        </p:txBody>
      </p:sp>
      <p:sp>
        <p:nvSpPr>
          <p:cNvPr id="6" name="Content Placeholder 5"/>
          <p:cNvSpPr>
            <a:spLocks noGrp="1"/>
          </p:cNvSpPr>
          <p:nvPr>
            <p:ph sz="quarter" idx="4"/>
          </p:nvPr>
        </p:nvSpPr>
        <p:spPr/>
        <p:txBody>
          <a:bodyPr>
            <a:normAutofit lnSpcReduction="10000"/>
          </a:bodyPr>
          <a:lstStyle/>
          <a:p>
            <a:pPr marL="109728" indent="0" algn="ctr">
              <a:buNone/>
            </a:pPr>
            <a:r>
              <a:rPr lang="pl-PL" b="1" dirty="0"/>
              <a:t>BIERNA</a:t>
            </a:r>
          </a:p>
          <a:p>
            <a:endParaRPr lang="pl-PL" dirty="0"/>
          </a:p>
          <a:p>
            <a:r>
              <a:rPr lang="pl-PL" dirty="0"/>
              <a:t>Przeciwko niej kierowane jest żądanie</a:t>
            </a:r>
          </a:p>
          <a:p>
            <a:endParaRPr lang="pl-PL" dirty="0"/>
          </a:p>
          <a:p>
            <a:r>
              <a:rPr lang="pl-PL" dirty="0"/>
              <a:t>Np. oskarżony</a:t>
            </a:r>
          </a:p>
        </p:txBody>
      </p:sp>
    </p:spTree>
    <p:extLst>
      <p:ext uri="{BB962C8B-B14F-4D97-AF65-F5344CB8AC3E}">
        <p14:creationId xmlns:p14="http://schemas.microsoft.com/office/powerpoint/2010/main" val="3926754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965199" y="609600"/>
            <a:ext cx="7648121" cy="1099457"/>
          </a:xfrm>
        </p:spPr>
        <p:txBody>
          <a:bodyPr>
            <a:normAutofit/>
          </a:bodyPr>
          <a:lstStyle/>
          <a:p>
            <a:pPr>
              <a:lnSpc>
                <a:spcPct val="90000"/>
              </a:lnSpc>
            </a:pPr>
            <a:r>
              <a:rPr lang="pl-PL" dirty="0">
                <a:latin typeface="+mn-lt"/>
              </a:rPr>
              <a:t>Sąd jako organ postępowania karnego</a:t>
            </a:r>
            <a:endParaRPr lang="pl-PL">
              <a:latin typeface="+mn-lt"/>
            </a:endParaRPr>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1">
            <a:extLst>
              <a:ext uri="{FF2B5EF4-FFF2-40B4-BE49-F238E27FC236}">
                <a16:creationId xmlns:a16="http://schemas.microsoft.com/office/drawing/2014/main" id="{69846C39-B118-4926-A677-02A740966568}"/>
              </a:ext>
            </a:extLst>
          </p:cNvPr>
          <p:cNvGraphicFramePr>
            <a:graphicFrameLocks noGrp="1"/>
          </p:cNvGraphicFramePr>
          <p:nvPr>
            <p:ph idx="1"/>
            <p:extLst>
              <p:ext uri="{D42A27DB-BD31-4B8C-83A1-F6EECF244321}">
                <p14:modId xmlns:p14="http://schemas.microsoft.com/office/powerpoint/2010/main" val="2414915451"/>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95030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half" idx="2"/>
          </p:nvPr>
        </p:nvSpPr>
        <p:spPr/>
        <p:txBody>
          <a:bodyPr/>
          <a:lstStyle/>
          <a:p>
            <a:pPr marL="109728" indent="0" algn="ctr">
              <a:buNone/>
            </a:pPr>
            <a:r>
              <a:rPr lang="pl-PL" b="1" dirty="0"/>
              <a:t>ZASTĘPCZA</a:t>
            </a:r>
          </a:p>
          <a:p>
            <a:pPr marL="109728" indent="0" algn="ctr">
              <a:buNone/>
            </a:pPr>
            <a:endParaRPr lang="pl-PL" b="1" dirty="0"/>
          </a:p>
          <a:p>
            <a:r>
              <a:rPr lang="pl-PL" dirty="0"/>
              <a:t>podmiot wchodzący w prawa pokrzywdzonego w razie jego śmierci jeszcze </a:t>
            </a:r>
            <a:r>
              <a:rPr lang="pl-PL" b="1" dirty="0"/>
              <a:t>przed </a:t>
            </a:r>
            <a:r>
              <a:rPr lang="pl-PL" dirty="0"/>
              <a:t>rozpoczęciem przewodu sądowego</a:t>
            </a:r>
          </a:p>
        </p:txBody>
      </p:sp>
      <p:sp>
        <p:nvSpPr>
          <p:cNvPr id="6" name="Content Placeholder 5"/>
          <p:cNvSpPr>
            <a:spLocks noGrp="1"/>
          </p:cNvSpPr>
          <p:nvPr>
            <p:ph sz="quarter" idx="4"/>
          </p:nvPr>
        </p:nvSpPr>
        <p:spPr/>
        <p:txBody>
          <a:bodyPr>
            <a:normAutofit/>
          </a:bodyPr>
          <a:lstStyle/>
          <a:p>
            <a:pPr marL="109728" indent="0" algn="ctr">
              <a:buNone/>
            </a:pPr>
            <a:r>
              <a:rPr lang="pl-PL" b="1" dirty="0"/>
              <a:t>NOWA</a:t>
            </a:r>
          </a:p>
          <a:p>
            <a:endParaRPr lang="pl-PL" dirty="0"/>
          </a:p>
          <a:p>
            <a:r>
              <a:rPr lang="pl-PL" dirty="0"/>
              <a:t>podmiot wchodzący w prawa pokrzywdzonego mającego status strony postępowania sądowego w razie jego śmierci już </a:t>
            </a:r>
            <a:r>
              <a:rPr lang="pl-PL" b="1" dirty="0"/>
              <a:t>po</a:t>
            </a:r>
            <a:r>
              <a:rPr lang="pl-PL" dirty="0"/>
              <a:t> rozpoczęciu przewodu sądowego</a:t>
            </a:r>
          </a:p>
        </p:txBody>
      </p:sp>
    </p:spTree>
    <p:extLst>
      <p:ext uri="{BB962C8B-B14F-4D97-AF65-F5344CB8AC3E}">
        <p14:creationId xmlns:p14="http://schemas.microsoft.com/office/powerpoint/2010/main" val="1497057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half" idx="2"/>
          </p:nvPr>
        </p:nvSpPr>
        <p:spPr/>
        <p:txBody>
          <a:bodyPr/>
          <a:lstStyle/>
          <a:p>
            <a:pPr marL="109728" indent="0" algn="ctr">
              <a:buNone/>
            </a:pPr>
            <a:r>
              <a:rPr lang="pl-PL" b="1" dirty="0"/>
              <a:t>POSTĘPOWANIA PRZYGOTOWAWCZEGO</a:t>
            </a:r>
          </a:p>
          <a:p>
            <a:pPr marL="109728" indent="0">
              <a:buNone/>
            </a:pPr>
            <a:endParaRPr lang="pl-PL" dirty="0"/>
          </a:p>
          <a:p>
            <a:r>
              <a:rPr lang="pl-PL" dirty="0"/>
              <a:t>pokrzywdzony</a:t>
            </a:r>
          </a:p>
          <a:p>
            <a:endParaRPr lang="pl-PL" dirty="0"/>
          </a:p>
          <a:p>
            <a:r>
              <a:rPr lang="pl-PL" dirty="0"/>
              <a:t>podejrzany</a:t>
            </a:r>
          </a:p>
        </p:txBody>
      </p:sp>
      <p:sp>
        <p:nvSpPr>
          <p:cNvPr id="6" name="Content Placeholder 5"/>
          <p:cNvSpPr>
            <a:spLocks noGrp="1"/>
          </p:cNvSpPr>
          <p:nvPr>
            <p:ph sz="quarter" idx="4"/>
          </p:nvPr>
        </p:nvSpPr>
        <p:spPr/>
        <p:txBody>
          <a:bodyPr/>
          <a:lstStyle/>
          <a:p>
            <a:pPr marL="109728" indent="0" algn="ctr">
              <a:buNone/>
            </a:pPr>
            <a:r>
              <a:rPr lang="pl-PL" b="1" dirty="0"/>
              <a:t>POSTĘPOWANIA SĄDOWEGO</a:t>
            </a:r>
          </a:p>
          <a:p>
            <a:pPr marL="109728" indent="0">
              <a:buNone/>
            </a:pPr>
            <a:endParaRPr lang="pl-PL" b="1" dirty="0"/>
          </a:p>
          <a:p>
            <a:r>
              <a:rPr lang="pl-PL" dirty="0"/>
              <a:t>Oskarżyciel publiczny, posiłkowy, prywatny</a:t>
            </a:r>
          </a:p>
          <a:p>
            <a:endParaRPr lang="pl-PL" dirty="0"/>
          </a:p>
          <a:p>
            <a:r>
              <a:rPr lang="pl-PL" dirty="0"/>
              <a:t>oskarżony</a:t>
            </a:r>
          </a:p>
        </p:txBody>
      </p:sp>
    </p:spTree>
    <p:extLst>
      <p:ext uri="{BB962C8B-B14F-4D97-AF65-F5344CB8AC3E}">
        <p14:creationId xmlns:p14="http://schemas.microsoft.com/office/powerpoint/2010/main" val="1196458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aphicFrame>
        <p:nvGraphicFramePr>
          <p:cNvPr id="17" name="Content Placeholder 16"/>
          <p:cNvGraphicFramePr>
            <a:graphicFrameLocks noGrp="1"/>
          </p:cNvGraphicFramePr>
          <p:nvPr>
            <p:ph idx="1"/>
            <p:extLst>
              <p:ext uri="{D42A27DB-BD31-4B8C-83A1-F6EECF244321}">
                <p14:modId xmlns:p14="http://schemas.microsoft.com/office/powerpoint/2010/main" val="3452054373"/>
              </p:ext>
            </p:extLst>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spTree>
    <p:extLst>
      <p:ext uri="{BB962C8B-B14F-4D97-AF65-F5344CB8AC3E}">
        <p14:creationId xmlns:p14="http://schemas.microsoft.com/office/powerpoint/2010/main" val="18303565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a:solidFill>
                  <a:schemeClr val="tx1">
                    <a:lumMod val="85000"/>
                    <a:lumOff val="15000"/>
                  </a:schemeClr>
                </a:solidFill>
              </a:rPr>
              <a:t>Strony procesowe</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a:lnSpc>
                <a:spcPct val="90000"/>
              </a:lnSpc>
            </a:pPr>
            <a:r>
              <a:rPr lang="pl-PL" sz="1500" b="1">
                <a:solidFill>
                  <a:srgbClr val="FFFFFF"/>
                </a:solidFill>
              </a:rPr>
              <a:t>Oskarżyciel publiczny- </a:t>
            </a:r>
            <a:r>
              <a:rPr lang="pl-PL" sz="1500">
                <a:solidFill>
                  <a:srgbClr val="FFFFFF"/>
                </a:solidFill>
              </a:rPr>
              <a:t>organ państwowy wnoszący i popierający oskarżenie w sprawach o przestępstwa publicznoskargowe.</a:t>
            </a:r>
          </a:p>
          <a:p>
            <a:pPr>
              <a:lnSpc>
                <a:spcPct val="90000"/>
              </a:lnSpc>
            </a:pPr>
            <a:endParaRPr lang="pl-PL" sz="1500">
              <a:solidFill>
                <a:srgbClr val="FFFFFF"/>
              </a:solidFill>
            </a:endParaRPr>
          </a:p>
          <a:p>
            <a:pPr>
              <a:lnSpc>
                <a:spcPct val="90000"/>
              </a:lnSpc>
            </a:pPr>
            <a:r>
              <a:rPr lang="pl-PL" sz="1500">
                <a:solidFill>
                  <a:srgbClr val="FFFFFF"/>
                </a:solidFill>
              </a:rPr>
              <a:t>Najczęściej </a:t>
            </a:r>
            <a:r>
              <a:rPr lang="pl-PL" sz="1500" b="1">
                <a:solidFill>
                  <a:srgbClr val="FFFFFF"/>
                </a:solidFill>
              </a:rPr>
              <a:t>prokurator</a:t>
            </a:r>
            <a:r>
              <a:rPr lang="pl-PL" sz="1500">
                <a:solidFill>
                  <a:srgbClr val="FFFFFF"/>
                </a:solidFill>
              </a:rPr>
              <a:t>→ art. 45 § 1 k.p.k. </a:t>
            </a:r>
          </a:p>
          <a:p>
            <a:pPr>
              <a:lnSpc>
                <a:spcPct val="90000"/>
              </a:lnSpc>
            </a:pPr>
            <a:endParaRPr lang="pl-PL" sz="1500">
              <a:solidFill>
                <a:srgbClr val="FFFFFF"/>
              </a:solidFill>
            </a:endParaRPr>
          </a:p>
          <a:p>
            <a:pPr>
              <a:lnSpc>
                <a:spcPct val="90000"/>
              </a:lnSpc>
            </a:pPr>
            <a:r>
              <a:rPr lang="pl-PL" sz="1500">
                <a:solidFill>
                  <a:srgbClr val="FFFFFF"/>
                </a:solidFill>
              </a:rPr>
              <a:t>Nieprokuratorscy oskarżyciele publiczni→ art. 45 § 2 k.p.k., np. organy Inspekcji Handlowej, Straży Granicznej, strażnicy leśni.</a:t>
            </a:r>
          </a:p>
          <a:p>
            <a:pPr>
              <a:lnSpc>
                <a:spcPct val="90000"/>
              </a:lnSpc>
            </a:pPr>
            <a:endParaRPr lang="pl-PL" sz="1500">
              <a:solidFill>
                <a:srgbClr val="FFFFFF"/>
              </a:solidFill>
            </a:endParaRPr>
          </a:p>
          <a:p>
            <a:pPr>
              <a:lnSpc>
                <a:spcPct val="90000"/>
              </a:lnSpc>
            </a:pPr>
            <a:r>
              <a:rPr lang="pl-PL" sz="1500">
                <a:solidFill>
                  <a:srgbClr val="FFFFFF"/>
                </a:solidFill>
              </a:rPr>
              <a:t>Podstawowym obowiązkiem oskarżyciela publicznego jest </a:t>
            </a:r>
            <a:r>
              <a:rPr lang="pl-PL" sz="1500" b="1">
                <a:solidFill>
                  <a:srgbClr val="FFFFFF"/>
                </a:solidFill>
              </a:rPr>
              <a:t>wniesienie i popieranie aktu oskarżenia </a:t>
            </a:r>
            <a:r>
              <a:rPr lang="pl-PL" sz="1500">
                <a:solidFill>
                  <a:srgbClr val="FFFFFF"/>
                </a:solidFill>
              </a:rPr>
              <a:t>przed sądem o czyn ścigany z urzędu→ art. 10 § 1 k.p.k. (zasada </a:t>
            </a:r>
            <a:r>
              <a:rPr lang="pl-PL" sz="1500" b="1">
                <a:solidFill>
                  <a:srgbClr val="FFFFFF"/>
                </a:solidFill>
              </a:rPr>
              <a:t>legalizmu</a:t>
            </a:r>
            <a:r>
              <a:rPr lang="pl-PL" sz="1500">
                <a:solidFill>
                  <a:srgbClr val="FFFFFF"/>
                </a:solidFill>
              </a:rPr>
              <a:t>).</a:t>
            </a:r>
          </a:p>
          <a:p>
            <a:pPr>
              <a:lnSpc>
                <a:spcPct val="90000"/>
              </a:lnSpc>
            </a:pPr>
            <a:endParaRPr lang="pl-PL" sz="1500" b="1">
              <a:solidFill>
                <a:srgbClr val="FFFFFF"/>
              </a:solidFill>
            </a:endParaRPr>
          </a:p>
        </p:txBody>
      </p:sp>
    </p:spTree>
    <p:extLst>
      <p:ext uri="{BB962C8B-B14F-4D97-AF65-F5344CB8AC3E}">
        <p14:creationId xmlns:p14="http://schemas.microsoft.com/office/powerpoint/2010/main" val="1661208316"/>
      </p:ext>
    </p:extLst>
  </p:cSld>
  <p:clrMapOvr>
    <a:overrideClrMapping bg1="dk1" tx1="lt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0500388"/>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97194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a:solidFill>
                  <a:schemeClr val="tx1">
                    <a:lumMod val="85000"/>
                    <a:lumOff val="15000"/>
                  </a:schemeClr>
                </a:solidFill>
              </a:rPr>
              <a:t>Prokurator</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a:lnSpc>
                <a:spcPct val="90000"/>
              </a:lnSpc>
            </a:pPr>
            <a:r>
              <a:rPr lang="pl-PL" sz="1300">
                <a:solidFill>
                  <a:srgbClr val="FFFFFF"/>
                </a:solidFill>
              </a:rPr>
              <a:t>Jako </a:t>
            </a:r>
            <a:r>
              <a:rPr lang="pl-PL" sz="1300" b="1">
                <a:solidFill>
                  <a:srgbClr val="FFFFFF"/>
                </a:solidFill>
              </a:rPr>
              <a:t>organ</a:t>
            </a:r>
            <a:r>
              <a:rPr lang="pl-PL" sz="1300">
                <a:solidFill>
                  <a:srgbClr val="FFFFFF"/>
                </a:solidFill>
              </a:rPr>
              <a:t> postępowania przygotowawczego- prokurator jest przede wszystkim </a:t>
            </a:r>
            <a:r>
              <a:rPr lang="pl-PL" sz="1300" i="1">
                <a:solidFill>
                  <a:srgbClr val="FFFFFF"/>
                </a:solidFill>
              </a:rPr>
              <a:t>dominus litis </a:t>
            </a:r>
            <a:r>
              <a:rPr lang="pl-PL" sz="1300">
                <a:solidFill>
                  <a:srgbClr val="FFFFFF"/>
                </a:solidFill>
              </a:rPr>
              <a:t>tego etapu procesu i występuje  jako organ kierowniczy postępowania przygotowawczego i z tego względu ustawa wyposaża go w szereg kompetencji.</a:t>
            </a:r>
          </a:p>
          <a:p>
            <a:pPr marL="109728" indent="0">
              <a:lnSpc>
                <a:spcPct val="90000"/>
              </a:lnSpc>
              <a:buNone/>
            </a:pPr>
            <a:endParaRPr lang="pl-PL" sz="1300">
              <a:solidFill>
                <a:srgbClr val="FFFFFF"/>
              </a:solidFill>
            </a:endParaRPr>
          </a:p>
          <a:p>
            <a:pPr>
              <a:lnSpc>
                <a:spcPct val="90000"/>
              </a:lnSpc>
            </a:pPr>
            <a:r>
              <a:rPr lang="pl-PL" sz="1300" b="1">
                <a:solidFill>
                  <a:srgbClr val="FFFFFF"/>
                </a:solidFill>
              </a:rPr>
              <a:t>Oskarżyciel publiczny </a:t>
            </a:r>
            <a:r>
              <a:rPr lang="pl-PL" sz="1300">
                <a:solidFill>
                  <a:srgbClr val="FFFFFF"/>
                </a:solidFill>
              </a:rPr>
              <a:t>jest stroną postępowania, która nie reprezentuje w nim swojego prywatnego interesu, ale interes publiczny, który z uwagi na rozdział kompetencji między organami państwowymi staje się jakby „własnym” interesem prawnym oskarżyciela</a:t>
            </a:r>
          </a:p>
          <a:p>
            <a:pPr marL="109728" indent="0">
              <a:lnSpc>
                <a:spcPct val="90000"/>
              </a:lnSpc>
              <a:buNone/>
            </a:pPr>
            <a:endParaRPr lang="pl-PL" sz="1300">
              <a:solidFill>
                <a:srgbClr val="FFFFFF"/>
              </a:solidFill>
            </a:endParaRPr>
          </a:p>
          <a:p>
            <a:pPr>
              <a:lnSpc>
                <a:spcPct val="90000"/>
              </a:lnSpc>
            </a:pPr>
            <a:r>
              <a:rPr lang="pl-PL" sz="1300" b="1">
                <a:solidFill>
                  <a:srgbClr val="FFFFFF"/>
                </a:solidFill>
              </a:rPr>
              <a:t>Rzecznik interesu społecznego- </a:t>
            </a:r>
            <a:r>
              <a:rPr lang="pl-PL" sz="1300">
                <a:solidFill>
                  <a:srgbClr val="FFFFFF"/>
                </a:solidFill>
              </a:rPr>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Tree>
    <p:extLst>
      <p:ext uri="{BB962C8B-B14F-4D97-AF65-F5344CB8AC3E}">
        <p14:creationId xmlns:p14="http://schemas.microsoft.com/office/powerpoint/2010/main" val="1703271940"/>
      </p:ext>
    </p:extLst>
  </p:cSld>
  <p:clrMapOvr>
    <a:overrideClrMapping bg1="dk1" tx1="lt1" bg2="dk2" tx2="lt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a:xfrm>
            <a:off x="508000" y="1253067"/>
            <a:ext cx="4616450" cy="4351866"/>
          </a:xfrm>
        </p:spPr>
        <p:txBody>
          <a:bodyPr anchor="ctr">
            <a:normAutofit/>
          </a:bodyPr>
          <a:lstStyle/>
          <a:p>
            <a:pPr marL="109728" indent="0">
              <a:lnSpc>
                <a:spcPct val="90000"/>
              </a:lnSpc>
              <a:buNone/>
            </a:pPr>
            <a:endParaRPr lang="pl-PL" b="1"/>
          </a:p>
          <a:p>
            <a:pPr marL="109728" indent="0">
              <a:lnSpc>
                <a:spcPct val="90000"/>
              </a:lnSpc>
              <a:buNone/>
            </a:pPr>
            <a:r>
              <a:rPr lang="pl-PL" b="1" dirty="0"/>
              <a:t>Zasady działania prokuratury</a:t>
            </a:r>
            <a:endParaRPr lang="pl-PL" b="1"/>
          </a:p>
          <a:p>
            <a:pPr marL="109728" indent="0">
              <a:lnSpc>
                <a:spcPct val="90000"/>
              </a:lnSpc>
              <a:buNone/>
            </a:pPr>
            <a:endParaRPr lang="pl-PL" b="1"/>
          </a:p>
          <a:p>
            <a:pPr>
              <a:lnSpc>
                <a:spcPct val="90000"/>
              </a:lnSpc>
            </a:pPr>
            <a:r>
              <a:rPr lang="pl-PL" dirty="0"/>
              <a:t>Zasada jednolitości</a:t>
            </a:r>
            <a:endParaRPr lang="pl-PL"/>
          </a:p>
          <a:p>
            <a:pPr>
              <a:lnSpc>
                <a:spcPct val="90000"/>
              </a:lnSpc>
            </a:pPr>
            <a:r>
              <a:rPr lang="pl-PL" dirty="0"/>
              <a:t>Zasada centralizmu</a:t>
            </a:r>
            <a:endParaRPr lang="pl-PL"/>
          </a:p>
          <a:p>
            <a:pPr>
              <a:lnSpc>
                <a:spcPct val="90000"/>
              </a:lnSpc>
            </a:pPr>
            <a:r>
              <a:rPr lang="pl-PL" dirty="0"/>
              <a:t>Zasada hierarchicznego podporządkowania</a:t>
            </a:r>
            <a:endParaRPr lang="pl-PL"/>
          </a:p>
          <a:p>
            <a:pPr>
              <a:lnSpc>
                <a:spcPct val="90000"/>
              </a:lnSpc>
            </a:pPr>
            <a:r>
              <a:rPr lang="pl-PL" dirty="0"/>
              <a:t>Zasada dewolucji</a:t>
            </a:r>
            <a:endParaRPr lang="pl-PL"/>
          </a:p>
          <a:p>
            <a:pPr>
              <a:lnSpc>
                <a:spcPct val="90000"/>
              </a:lnSpc>
            </a:pPr>
            <a:r>
              <a:rPr lang="pl-PL" dirty="0"/>
              <a:t>Zasada substytucji</a:t>
            </a:r>
            <a:endParaRPr lang="pl-PL"/>
          </a:p>
          <a:p>
            <a:pPr>
              <a:lnSpc>
                <a:spcPct val="90000"/>
              </a:lnSpc>
            </a:pPr>
            <a:r>
              <a:rPr lang="pl-PL" dirty="0"/>
              <a:t>Zasada indyferencji</a:t>
            </a:r>
            <a:endParaRPr lang="pl-PL"/>
          </a:p>
          <a:p>
            <a:pPr>
              <a:lnSpc>
                <a:spcPct val="90000"/>
              </a:lnSpc>
            </a:pPr>
            <a:r>
              <a:rPr lang="pl-PL" dirty="0"/>
              <a:t>Zasada niezależności</a:t>
            </a:r>
            <a:endParaRPr lang="pl-PL"/>
          </a:p>
          <a:p>
            <a:pPr>
              <a:lnSpc>
                <a:spcPct val="90000"/>
              </a:lnSpc>
            </a:pPr>
            <a:r>
              <a:rPr lang="pl-PL" dirty="0"/>
              <a:t>Zasada samodzielności</a:t>
            </a:r>
            <a:endParaRPr lang="pl-PL"/>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2" y="0"/>
            <a:ext cx="3493008"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942659" y="0"/>
            <a:ext cx="794940"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91200" y="3721395"/>
            <a:ext cx="325917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872243" y="1253067"/>
            <a:ext cx="2528807" cy="4351866"/>
          </a:xfrm>
        </p:spPr>
        <p:txBody>
          <a:bodyPr anchor="ctr">
            <a:normAutofit/>
          </a:bodyPr>
          <a:lstStyle/>
          <a:p>
            <a:r>
              <a:rPr lang="pl-PL">
                <a:solidFill>
                  <a:schemeClr val="bg1"/>
                </a:solidFill>
              </a:rPr>
              <a:t>Prokurator</a:t>
            </a:r>
          </a:p>
        </p:txBody>
      </p:sp>
    </p:spTree>
    <p:extLst>
      <p:ext uri="{BB962C8B-B14F-4D97-AF65-F5344CB8AC3E}">
        <p14:creationId xmlns:p14="http://schemas.microsoft.com/office/powerpoint/2010/main" val="16717213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endParaRPr lang="pl-PL">
              <a:solidFill>
                <a:srgbClr val="FFFFFF"/>
              </a:solidFill>
            </a:endParaRPr>
          </a:p>
          <a:p>
            <a:r>
              <a:rPr lang="pl-PL">
                <a:solidFill>
                  <a:srgbClr val="FFFFFF"/>
                </a:solidFill>
              </a:rPr>
              <a:t>Zasada </a:t>
            </a:r>
            <a:r>
              <a:rPr lang="pl-PL" b="1">
                <a:solidFill>
                  <a:srgbClr val="FFFFFF"/>
                </a:solidFill>
              </a:rPr>
              <a:t>jednolitości</a:t>
            </a:r>
          </a:p>
          <a:p>
            <a:endParaRPr lang="pl-PL" b="1">
              <a:solidFill>
                <a:srgbClr val="FFFFFF"/>
              </a:solidFill>
            </a:endParaRPr>
          </a:p>
          <a:p>
            <a:pPr marL="109728" indent="0">
              <a:buNone/>
            </a:pPr>
            <a:r>
              <a:rPr lang="pl-PL">
                <a:solidFill>
                  <a:srgbClr val="FFFFFF"/>
                </a:solidFill>
              </a:rPr>
              <a:t>Prokuratura jest jednolitym organem państwa, a działania prokuratorów na zewnątrz są jednoznaczne z działaniem prokuratury.</a:t>
            </a:r>
          </a:p>
          <a:p>
            <a:pPr marL="109728" indent="0">
              <a:buNone/>
            </a:pPr>
            <a:endParaRPr lang="pl-PL">
              <a:solidFill>
                <a:srgbClr val="FFFFFF"/>
              </a:solidFill>
            </a:endParaRPr>
          </a:p>
        </p:txBody>
      </p:sp>
    </p:spTree>
    <p:extLst>
      <p:ext uri="{BB962C8B-B14F-4D97-AF65-F5344CB8AC3E}">
        <p14:creationId xmlns:p14="http://schemas.microsoft.com/office/powerpoint/2010/main" val="2953476172"/>
      </p:ext>
    </p:extLst>
  </p:cSld>
  <p:clrMapOvr>
    <a:overrideClrMapping bg1="dk1" tx1="lt1" bg2="dk2" tx2="lt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endParaRPr lang="pl-PL">
              <a:solidFill>
                <a:srgbClr val="FFFFFF"/>
              </a:solidFill>
            </a:endParaRPr>
          </a:p>
          <a:p>
            <a:r>
              <a:rPr lang="pl-PL">
                <a:solidFill>
                  <a:srgbClr val="FFFFFF"/>
                </a:solidFill>
              </a:rPr>
              <a:t>Zasada </a:t>
            </a:r>
            <a:r>
              <a:rPr lang="pl-PL" b="1">
                <a:solidFill>
                  <a:srgbClr val="FFFFFF"/>
                </a:solidFill>
              </a:rPr>
              <a:t>centralizmu</a:t>
            </a:r>
          </a:p>
          <a:p>
            <a:endParaRPr lang="pl-PL" b="1">
              <a:solidFill>
                <a:srgbClr val="FFFFFF"/>
              </a:solidFill>
            </a:endParaRPr>
          </a:p>
          <a:p>
            <a:pPr marL="109728" indent="0">
              <a:buNone/>
            </a:pPr>
            <a:r>
              <a:rPr lang="pl-PL">
                <a:solidFill>
                  <a:srgbClr val="FFFFFF"/>
                </a:solidFill>
              </a:rPr>
              <a:t>Dotyczy kompetencji Prokuratora Generalnego, któremu podporządkowana jest cała prokuratura.</a:t>
            </a:r>
          </a:p>
          <a:p>
            <a:pPr marL="109728" indent="0">
              <a:buNone/>
            </a:pPr>
            <a:r>
              <a:rPr lang="pl-PL">
                <a:solidFill>
                  <a:srgbClr val="FFFFFF"/>
                </a:solidFill>
              </a:rPr>
              <a:t>Kieruje on jej działalnością osobiście lub przez swoich zastępców. Ponadto wydaje zarządzenia, wytyczne i polecenia.</a:t>
            </a:r>
          </a:p>
        </p:txBody>
      </p:sp>
    </p:spTree>
    <p:extLst>
      <p:ext uri="{BB962C8B-B14F-4D97-AF65-F5344CB8AC3E}">
        <p14:creationId xmlns:p14="http://schemas.microsoft.com/office/powerpoint/2010/main" val="2892968852"/>
      </p:ext>
    </p:extLst>
  </p:cSld>
  <p:clrMapOvr>
    <a:overrideClrMapping bg1="dk1" tx1="lt1" bg2="dk2" tx2="lt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endParaRPr lang="pl-PL">
              <a:solidFill>
                <a:srgbClr val="FFFFFF"/>
              </a:solidFill>
            </a:endParaRPr>
          </a:p>
          <a:p>
            <a:r>
              <a:rPr lang="pl-PL">
                <a:solidFill>
                  <a:srgbClr val="FFFFFF"/>
                </a:solidFill>
              </a:rPr>
              <a:t>Zasada </a:t>
            </a:r>
            <a:r>
              <a:rPr lang="pl-PL" b="1">
                <a:solidFill>
                  <a:srgbClr val="FFFFFF"/>
                </a:solidFill>
              </a:rPr>
              <a:t>hierarchicznego podporządkowania</a:t>
            </a:r>
          </a:p>
          <a:p>
            <a:endParaRPr lang="pl-PL" b="1">
              <a:solidFill>
                <a:srgbClr val="FFFFFF"/>
              </a:solidFill>
            </a:endParaRPr>
          </a:p>
          <a:p>
            <a:pPr marL="109728" indent="0">
              <a:buNone/>
            </a:pPr>
            <a:r>
              <a:rPr lang="pl-PL">
                <a:solidFill>
                  <a:srgbClr val="FFFFFF"/>
                </a:solidFill>
              </a:rPr>
              <a:t>Polega na podporządkowaniu prokuratorów niższego szczebla prokuratorom nadrzędnym oraz na podporządkowaniu prokuratorów w ramach poszczególnych jednostek prokuratury bezpośredniemu przełożonemu.</a:t>
            </a:r>
          </a:p>
        </p:txBody>
      </p:sp>
    </p:spTree>
    <p:extLst>
      <p:ext uri="{BB962C8B-B14F-4D97-AF65-F5344CB8AC3E}">
        <p14:creationId xmlns:p14="http://schemas.microsoft.com/office/powerpoint/2010/main" val="89829170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1"/>
          <p:cNvSpPr>
            <a:spLocks noGrp="1"/>
          </p:cNvSpPr>
          <p:nvPr>
            <p:ph type="title"/>
          </p:nvPr>
        </p:nvSpPr>
        <p:spPr>
          <a:xfrm>
            <a:off x="489360" y="1382486"/>
            <a:ext cx="2660686" cy="4093028"/>
          </a:xfrm>
        </p:spPr>
        <p:txBody>
          <a:bodyPr anchor="ctr">
            <a:normAutofit/>
          </a:bodyPr>
          <a:lstStyle/>
          <a:p>
            <a:r>
              <a:rPr lang="pl-PL" sz="3800"/>
              <a:t>Pojęcie sądu</a:t>
            </a:r>
          </a:p>
        </p:txBody>
      </p:sp>
      <p:grpSp>
        <p:nvGrpSpPr>
          <p:cNvPr id="14" name="Group 13">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15" name="Straight Connector 14">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5" name="Rectangle 24">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Symbol zastępczy zawartości 2">
            <a:extLst>
              <a:ext uri="{FF2B5EF4-FFF2-40B4-BE49-F238E27FC236}">
                <a16:creationId xmlns:a16="http://schemas.microsoft.com/office/drawing/2014/main" id="{BD76A771-64E5-4ACB-9D78-ABFED07E89AD}"/>
              </a:ext>
            </a:extLst>
          </p:cNvPr>
          <p:cNvGraphicFramePr>
            <a:graphicFrameLocks noGrp="1"/>
          </p:cNvGraphicFramePr>
          <p:nvPr>
            <p:ph idx="1"/>
            <p:extLst>
              <p:ext uri="{D42A27DB-BD31-4B8C-83A1-F6EECF244321}">
                <p14:modId xmlns:p14="http://schemas.microsoft.com/office/powerpoint/2010/main" val="1409322905"/>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96663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endParaRPr lang="pl-PL">
              <a:solidFill>
                <a:srgbClr val="FFFFFF"/>
              </a:solidFill>
            </a:endParaRPr>
          </a:p>
          <a:p>
            <a:r>
              <a:rPr lang="pl-PL">
                <a:solidFill>
                  <a:srgbClr val="FFFFFF"/>
                </a:solidFill>
              </a:rPr>
              <a:t>Zasada </a:t>
            </a:r>
            <a:r>
              <a:rPr lang="pl-PL" b="1">
                <a:solidFill>
                  <a:srgbClr val="FFFFFF"/>
                </a:solidFill>
              </a:rPr>
              <a:t>dewolucji</a:t>
            </a:r>
          </a:p>
          <a:p>
            <a:endParaRPr lang="pl-PL" b="1">
              <a:solidFill>
                <a:srgbClr val="FFFFFF"/>
              </a:solidFill>
            </a:endParaRPr>
          </a:p>
          <a:p>
            <a:pPr marL="109728" indent="0">
              <a:buNone/>
            </a:pPr>
            <a:r>
              <a:rPr lang="pl-PL">
                <a:solidFill>
                  <a:srgbClr val="FFFFFF"/>
                </a:solidFill>
              </a:rPr>
              <a:t>Możliwość przejęcia czynności postępowania przez prokuratora przełożonego od prokuratora podwładnego do własnego prowadzenia.</a:t>
            </a:r>
          </a:p>
        </p:txBody>
      </p:sp>
    </p:spTree>
    <p:extLst>
      <p:ext uri="{BB962C8B-B14F-4D97-AF65-F5344CB8AC3E}">
        <p14:creationId xmlns:p14="http://schemas.microsoft.com/office/powerpoint/2010/main" val="2436186207"/>
      </p:ext>
    </p:extLst>
  </p:cSld>
  <p:clrMapOvr>
    <a:overrideClrMapping bg1="dk1" tx1="lt1" bg2="dk2" tx2="lt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endParaRPr lang="pl-PL">
              <a:solidFill>
                <a:srgbClr val="FFFFFF"/>
              </a:solidFill>
            </a:endParaRPr>
          </a:p>
          <a:p>
            <a:r>
              <a:rPr lang="pl-PL">
                <a:solidFill>
                  <a:srgbClr val="FFFFFF"/>
                </a:solidFill>
              </a:rPr>
              <a:t>Zasada </a:t>
            </a:r>
            <a:r>
              <a:rPr lang="pl-PL" b="1">
                <a:solidFill>
                  <a:srgbClr val="FFFFFF"/>
                </a:solidFill>
              </a:rPr>
              <a:t>substytucji</a:t>
            </a:r>
          </a:p>
          <a:p>
            <a:endParaRPr lang="pl-PL" b="1">
              <a:solidFill>
                <a:srgbClr val="FFFFFF"/>
              </a:solidFill>
            </a:endParaRPr>
          </a:p>
          <a:p>
            <a:pPr marL="109728" indent="0">
              <a:buNone/>
            </a:pPr>
            <a:r>
              <a:rPr lang="pl-PL">
                <a:solidFill>
                  <a:srgbClr val="FFFFFF"/>
                </a:solidFill>
              </a:rPr>
              <a:t>Pozwala na zlecanie podległym prokuratorom wykonania czynności będących w kompetencji prokuratora zlecającego, chyba że ustawa zastrzega daną czynność do jego właściwości.</a:t>
            </a:r>
          </a:p>
        </p:txBody>
      </p:sp>
    </p:spTree>
    <p:extLst>
      <p:ext uri="{BB962C8B-B14F-4D97-AF65-F5344CB8AC3E}">
        <p14:creationId xmlns:p14="http://schemas.microsoft.com/office/powerpoint/2010/main" val="1626900017"/>
      </p:ext>
    </p:extLst>
  </p:cSld>
  <p:clrMapOvr>
    <a:overrideClrMapping bg1="dk1" tx1="lt1" bg2="dk2" tx2="lt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endParaRPr lang="pl-PL">
              <a:solidFill>
                <a:srgbClr val="FFFFFF"/>
              </a:solidFill>
            </a:endParaRPr>
          </a:p>
          <a:p>
            <a:r>
              <a:rPr lang="pl-PL">
                <a:solidFill>
                  <a:srgbClr val="FFFFFF"/>
                </a:solidFill>
              </a:rPr>
              <a:t>Zasada </a:t>
            </a:r>
            <a:r>
              <a:rPr lang="pl-PL" b="1">
                <a:solidFill>
                  <a:srgbClr val="FFFFFF"/>
                </a:solidFill>
              </a:rPr>
              <a:t>indyferencji</a:t>
            </a:r>
          </a:p>
          <a:p>
            <a:endParaRPr lang="pl-PL" b="1">
              <a:solidFill>
                <a:srgbClr val="FFFFFF"/>
              </a:solidFill>
            </a:endParaRPr>
          </a:p>
          <a:p>
            <a:pPr marL="109728" indent="0">
              <a:buNone/>
            </a:pPr>
            <a:r>
              <a:rPr lang="pl-PL">
                <a:solidFill>
                  <a:srgbClr val="FFFFFF"/>
                </a:solidFill>
              </a:rPr>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buNone/>
            </a:pPr>
            <a:r>
              <a:rPr lang="pl-PL">
                <a:solidFill>
                  <a:srgbClr val="FFFFFF"/>
                </a:solidFill>
              </a:rPr>
              <a:t>Wyjątkiem jest brak możliwości zastępstwa w czynnościach powierzonych prokuratorowi określonego szczebla.</a:t>
            </a:r>
          </a:p>
          <a:p>
            <a:pPr marL="109728" indent="0">
              <a:buNone/>
            </a:pPr>
            <a:endParaRPr lang="pl-PL">
              <a:solidFill>
                <a:srgbClr val="FFFFFF"/>
              </a:solidFill>
            </a:endParaRPr>
          </a:p>
        </p:txBody>
      </p:sp>
    </p:spTree>
    <p:extLst>
      <p:ext uri="{BB962C8B-B14F-4D97-AF65-F5344CB8AC3E}">
        <p14:creationId xmlns:p14="http://schemas.microsoft.com/office/powerpoint/2010/main" val="3343353176"/>
      </p:ext>
    </p:extLst>
  </p:cSld>
  <p:clrMapOvr>
    <a:overrideClrMapping bg1="dk1" tx1="lt1" bg2="dk2" tx2="lt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endParaRPr lang="pl-PL" dirty="0"/>
          </a:p>
          <a:p>
            <a:r>
              <a:rPr lang="pl-PL" dirty="0"/>
              <a:t>Zasada </a:t>
            </a:r>
            <a:r>
              <a:rPr lang="pl-PL" b="1" dirty="0"/>
              <a:t>niezależności</a:t>
            </a:r>
          </a:p>
          <a:p>
            <a:endParaRPr lang="pl-PL" b="1" dirty="0"/>
          </a:p>
          <a:p>
            <a:pPr marL="109728" indent="0">
              <a:buNone/>
            </a:pPr>
            <a:r>
              <a:rPr lang="pl-PL" dirty="0"/>
              <a:t>Art. 7. § 1. Prokurator </a:t>
            </a:r>
            <a:r>
              <a:rPr lang="pl-PL" b="1" dirty="0"/>
              <a:t>przy wykonywaniu czynności określonych w ustawach </a:t>
            </a:r>
          </a:p>
          <a:p>
            <a:pPr marL="109728" indent="0">
              <a:buNone/>
            </a:pPr>
            <a:r>
              <a:rPr lang="pl-PL" b="1" dirty="0"/>
              <a:t>jest niezależny</a:t>
            </a:r>
            <a:r>
              <a:rPr lang="pl-PL" dirty="0"/>
              <a:t>, z zastrzeżeniem § 2–6 oraz art. 8 i art. 9.</a:t>
            </a:r>
          </a:p>
          <a:p>
            <a:pPr marL="109728" indent="0">
              <a:buNone/>
            </a:pPr>
            <a:endParaRPr lang="pl-PL" b="1" dirty="0"/>
          </a:p>
          <a:p>
            <a:pPr marL="109728" indent="0">
              <a:buNone/>
            </a:pPr>
            <a:endParaRPr lang="pl-PL" b="1" dirty="0"/>
          </a:p>
        </p:txBody>
      </p:sp>
      <p:sp>
        <p:nvSpPr>
          <p:cNvPr id="4" name="Cloud Callout 3"/>
          <p:cNvSpPr/>
          <p:nvPr/>
        </p:nvSpPr>
        <p:spPr>
          <a:xfrm>
            <a:off x="2771800" y="4509120"/>
            <a:ext cx="5557580" cy="177281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Uwaga!</a:t>
            </a:r>
          </a:p>
          <a:p>
            <a:pPr algn="ctr"/>
            <a:r>
              <a:rPr lang="pl-PL" dirty="0"/>
              <a:t>Prokurator </a:t>
            </a:r>
            <a:r>
              <a:rPr lang="pl-PL" b="1" dirty="0"/>
              <a:t>nie jest </a:t>
            </a:r>
            <a:r>
              <a:rPr lang="pl-PL" dirty="0"/>
              <a:t>niezawisły jak sędzia.</a:t>
            </a:r>
          </a:p>
          <a:p>
            <a:pPr algn="ctr"/>
            <a:r>
              <a:rPr lang="pl-PL" dirty="0"/>
              <a:t>Prokurator jest </a:t>
            </a:r>
            <a:r>
              <a:rPr lang="pl-PL" b="1" dirty="0"/>
              <a:t>niezależny</a:t>
            </a:r>
            <a:r>
              <a:rPr lang="pl-PL" dirty="0"/>
              <a:t>.</a:t>
            </a:r>
          </a:p>
        </p:txBody>
      </p:sp>
    </p:spTree>
    <p:extLst>
      <p:ext uri="{BB962C8B-B14F-4D97-AF65-F5344CB8AC3E}">
        <p14:creationId xmlns:p14="http://schemas.microsoft.com/office/powerpoint/2010/main" val="23446234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764704"/>
            <a:ext cx="8640960" cy="5904656"/>
          </a:xfrm>
        </p:spPr>
        <p:txBody>
          <a:bodyPr>
            <a:normAutofit fontScale="62500" lnSpcReduction="20000"/>
          </a:bodyPr>
          <a:lstStyle/>
          <a:p>
            <a:endParaRPr lang="pl-PL" dirty="0"/>
          </a:p>
          <a:p>
            <a:pPr marL="109728" indent="0">
              <a:buNone/>
            </a:pPr>
            <a:r>
              <a:rPr lang="pl-PL" dirty="0"/>
              <a:t>§ 2. Prokurator  jest  obowiązany  wykonywać  zarządzenia,  wytyczne </a:t>
            </a:r>
          </a:p>
          <a:p>
            <a:pPr marL="109728" indent="0">
              <a:buNone/>
            </a:pPr>
            <a:r>
              <a:rPr lang="pl-PL" dirty="0"/>
              <a:t>i polecenia prokuratora przełożonego.</a:t>
            </a:r>
          </a:p>
          <a:p>
            <a:pPr marL="109728" indent="0">
              <a:buNone/>
            </a:pPr>
            <a:r>
              <a:rPr lang="pl-PL" dirty="0"/>
              <a:t>§ 3. Polecenie dotyczące treści czynności procesowej prokurator przełożony </a:t>
            </a:r>
          </a:p>
          <a:p>
            <a:pPr marL="109728" indent="0">
              <a:buNone/>
            </a:pPr>
            <a:r>
              <a:rPr lang="pl-PL" dirty="0"/>
              <a:t>wydaje  na  piśmie,  a na  żądanie  prokuratora  –  wraz  z uzasadnieniem.  W razie </a:t>
            </a:r>
          </a:p>
          <a:p>
            <a:pPr marL="109728" indent="0">
              <a:buNone/>
            </a:pPr>
            <a:r>
              <a:rPr lang="pl-PL" dirty="0"/>
              <a:t>przeszkody  w doręczeniu  polecenia  w formie  pisemnej  dopuszczalne  jest </a:t>
            </a:r>
          </a:p>
          <a:p>
            <a:pPr marL="109728" indent="0">
              <a:buNone/>
            </a:pPr>
            <a:r>
              <a:rPr lang="pl-PL" dirty="0"/>
              <a:t>przekazanie polecenia ustnie, z tym że przełożony jest obowiązany niezwłocznie </a:t>
            </a:r>
          </a:p>
          <a:p>
            <a:pPr marL="109728" indent="0">
              <a:buNone/>
            </a:pPr>
            <a:r>
              <a:rPr lang="pl-PL" dirty="0"/>
              <a:t>potwierdzić je na piśmie. Polecenie włącza się do akt podręcznych sprawy.</a:t>
            </a:r>
          </a:p>
          <a:p>
            <a:pPr marL="109728" indent="0">
              <a:buNone/>
            </a:pPr>
            <a:r>
              <a:rPr lang="pl-PL" dirty="0"/>
              <a:t>§ 4. Jeżeli  prokurator  nie  zgadza  się  z poleceniem  dotyczącym  treści </a:t>
            </a:r>
          </a:p>
          <a:p>
            <a:pPr marL="109728" indent="0">
              <a:buNone/>
            </a:pPr>
            <a:r>
              <a:rPr lang="pl-PL" dirty="0"/>
              <a:t>czynności  procesowej,  może  żądać  zmiany  polecenia  lub  wyłączenia  go  od </a:t>
            </a:r>
          </a:p>
          <a:p>
            <a:pPr marL="109728" indent="0">
              <a:buNone/>
            </a:pPr>
            <a:r>
              <a:rPr lang="pl-PL" dirty="0"/>
              <a:t>wykonania  czynności  albo  od  udziału  w sprawie.  O wyłączeniu  rozstrzyga </a:t>
            </a:r>
          </a:p>
          <a:p>
            <a:pPr marL="109728" indent="0">
              <a:buNone/>
            </a:pPr>
            <a:r>
              <a:rPr lang="pl-PL" dirty="0"/>
              <a:t>ostatecznie  prokurator  bezpośrednio  przełożony  nad  prokuratorem,  który  wydał </a:t>
            </a:r>
          </a:p>
          <a:p>
            <a:pPr marL="109728" indent="0">
              <a:buNone/>
            </a:pPr>
            <a:r>
              <a:rPr lang="pl-PL" dirty="0"/>
              <a:t>polecenie.</a:t>
            </a:r>
          </a:p>
          <a:p>
            <a:pPr marL="109728" indent="0">
              <a:buNone/>
            </a:pPr>
            <a:r>
              <a:rPr lang="pl-PL" dirty="0"/>
              <a:t>§ 5. Żądanie,  o którym  mowa  w § 4,  prokurator  zgłasza  na  piśmie  wraz </a:t>
            </a:r>
          </a:p>
          <a:p>
            <a:pPr marL="109728" indent="0">
              <a:buNone/>
            </a:pPr>
            <a:r>
              <a:rPr lang="pl-PL" dirty="0"/>
              <a:t>z uzasadnieniem przełożonemu, który wydał polecenie.</a:t>
            </a:r>
          </a:p>
          <a:p>
            <a:pPr marL="109728" indent="0">
              <a:buNone/>
            </a:pPr>
            <a:r>
              <a:rPr lang="pl-PL" dirty="0"/>
              <a:t>§ 6. W przypadku  gdy  w postępowaniu  sądowym  ujawnią  się  nowe </a:t>
            </a:r>
          </a:p>
          <a:p>
            <a:pPr marL="109728" indent="0">
              <a:buNone/>
            </a:pPr>
            <a:r>
              <a:rPr lang="pl-PL" dirty="0"/>
              <a:t>okoliczności,  prokurator  samodzielnie  podejmuje  decyzje  związane  z dalszym </a:t>
            </a:r>
          </a:p>
          <a:p>
            <a:pPr marL="109728" indent="0">
              <a:buNone/>
            </a:pPr>
            <a:r>
              <a:rPr lang="pl-PL" dirty="0"/>
              <a:t>tokiem  tego  postępowania.  Jeżeli  następstwem  decyzji  może  być  konieczność </a:t>
            </a:r>
          </a:p>
          <a:p>
            <a:pPr marL="109728" indent="0">
              <a:buNone/>
            </a:pPr>
            <a:r>
              <a:rPr lang="pl-PL" dirty="0"/>
              <a:t>dokonania wydatku przewyższającego kwotę ustaloną przez kierownika jednostki </a:t>
            </a:r>
          </a:p>
          <a:p>
            <a:pPr marL="109728" indent="0">
              <a:buNone/>
            </a:pPr>
            <a:r>
              <a:rPr lang="pl-PL" dirty="0"/>
              <a:t>organizacyjnej, prokurator może podjąć decyzję po uzyskaniu zgody kierownika </a:t>
            </a:r>
          </a:p>
          <a:p>
            <a:pPr marL="109728" indent="0">
              <a:buNone/>
            </a:pPr>
            <a:r>
              <a:rPr lang="pl-PL" dirty="0"/>
              <a:t>jednostki organizacyjnej. </a:t>
            </a:r>
          </a:p>
        </p:txBody>
      </p:sp>
    </p:spTree>
    <p:extLst>
      <p:ext uri="{BB962C8B-B14F-4D97-AF65-F5344CB8AC3E}">
        <p14:creationId xmlns:p14="http://schemas.microsoft.com/office/powerpoint/2010/main" val="23008819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490721" y="816638"/>
            <a:ext cx="3464779" cy="5224724"/>
          </a:xfrm>
        </p:spPr>
        <p:txBody>
          <a:bodyPr anchor="ctr">
            <a:normAutofit/>
          </a:bodyPr>
          <a:lstStyle/>
          <a:p>
            <a:pPr marL="109728" indent="0">
              <a:lnSpc>
                <a:spcPct val="90000"/>
              </a:lnSpc>
              <a:buNone/>
            </a:pPr>
            <a:r>
              <a:rPr lang="pl-PL" sz="1300" b="1"/>
              <a:t>Art. 8. </a:t>
            </a:r>
            <a:r>
              <a:rPr lang="pl-PL" sz="1300"/>
              <a:t>§ 1.  Prokurator  przełożony  uprawniony  jest  do  zmiany  lub  uchylenia decyzji  prokuratora  podległego.  Zmiana  lub  uchylenie  decyzji  wymagają  formy pisemnej i są włączane do akt sprawy.</a:t>
            </a:r>
          </a:p>
          <a:p>
            <a:pPr marL="109728" indent="0">
              <a:lnSpc>
                <a:spcPct val="90000"/>
              </a:lnSpc>
              <a:buNone/>
            </a:pPr>
            <a:r>
              <a:rPr lang="pl-PL" sz="1300"/>
              <a:t>§ 2. Zmiana  lub  uchylenie  decyzji  doręczonej  stronom,  ich  pełnomocnikom lub  obrońcom  oraz  innym  uprawnionym  podmiotom  może  nastąpić  wyłącznie z zachowaniem trybu i zasad określonych w ustawie.</a:t>
            </a:r>
          </a:p>
          <a:p>
            <a:pPr marL="109728" indent="0">
              <a:lnSpc>
                <a:spcPct val="90000"/>
              </a:lnSpc>
              <a:buNone/>
            </a:pPr>
            <a:endParaRPr lang="pl-PL" sz="1300"/>
          </a:p>
          <a:p>
            <a:pPr marL="109728" indent="0">
              <a:lnSpc>
                <a:spcPct val="90000"/>
              </a:lnSpc>
              <a:buNone/>
            </a:pPr>
            <a:r>
              <a:rPr lang="pl-PL" sz="1300" b="1"/>
              <a:t>Art. 9. </a:t>
            </a:r>
            <a:r>
              <a:rPr lang="pl-PL" sz="1300"/>
              <a:t>§ 1. Prokurator przełożony może powierzyć podległym prokuratorom wykonywanie  czynności  należących  do  jego  zakresu  działania,  chyba  że  ustawa zastrzega określoną czynność wyłącznie do jego właściwości.</a:t>
            </a:r>
          </a:p>
          <a:p>
            <a:pPr marL="109728" indent="0">
              <a:lnSpc>
                <a:spcPct val="90000"/>
              </a:lnSpc>
              <a:buNone/>
            </a:pPr>
            <a:r>
              <a:rPr lang="pl-PL" sz="1300"/>
              <a:t>§ 2. Prokurator  przełożony  może  przejmować  sprawy  prowadzone  przez prokuratorów  podległych  i wykonywać  ich  czynności,  chyba  że  przepisy  ustawy stanowią inaczej.</a:t>
            </a:r>
          </a:p>
        </p:txBody>
      </p:sp>
    </p:spTree>
    <p:extLst>
      <p:ext uri="{BB962C8B-B14F-4D97-AF65-F5344CB8AC3E}">
        <p14:creationId xmlns:p14="http://schemas.microsoft.com/office/powerpoint/2010/main" val="31156005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a:lnSpc>
                <a:spcPct val="90000"/>
              </a:lnSpc>
            </a:pPr>
            <a:endParaRPr lang="pl-PL" sz="1500">
              <a:solidFill>
                <a:srgbClr val="FFFFFF"/>
              </a:solidFill>
            </a:endParaRPr>
          </a:p>
          <a:p>
            <a:pPr>
              <a:lnSpc>
                <a:spcPct val="90000"/>
              </a:lnSpc>
            </a:pPr>
            <a:r>
              <a:rPr lang="pl-PL" sz="1500">
                <a:solidFill>
                  <a:srgbClr val="FFFFFF"/>
                </a:solidFill>
              </a:rPr>
              <a:t>Zasada </a:t>
            </a:r>
            <a:r>
              <a:rPr lang="pl-PL" sz="1500" b="1">
                <a:solidFill>
                  <a:srgbClr val="FFFFFF"/>
                </a:solidFill>
              </a:rPr>
              <a:t>samodzielności</a:t>
            </a:r>
          </a:p>
          <a:p>
            <a:pPr>
              <a:lnSpc>
                <a:spcPct val="90000"/>
              </a:lnSpc>
            </a:pPr>
            <a:endParaRPr lang="pl-PL" sz="1500" b="1">
              <a:solidFill>
                <a:srgbClr val="FFFFFF"/>
              </a:solidFill>
            </a:endParaRPr>
          </a:p>
          <a:p>
            <a:pPr marL="109728" indent="0">
              <a:lnSpc>
                <a:spcPct val="90000"/>
              </a:lnSpc>
              <a:buNone/>
            </a:pPr>
            <a:r>
              <a:rPr lang="pl-PL" sz="1500">
                <a:solidFill>
                  <a:srgbClr val="FFFFFF"/>
                </a:solidFill>
              </a:rPr>
              <a:t>W przypadku ujawnienia się </a:t>
            </a:r>
            <a:r>
              <a:rPr lang="pl-PL" sz="1500" b="1">
                <a:solidFill>
                  <a:srgbClr val="FFFFFF"/>
                </a:solidFill>
              </a:rPr>
              <a:t>nowych okoliczności w postępowaniu sądowym </a:t>
            </a:r>
            <a:r>
              <a:rPr lang="pl-PL" sz="1500">
                <a:solidFill>
                  <a:srgbClr val="FFFFFF"/>
                </a:solidFill>
              </a:rPr>
              <a:t>prokurator samodzielnie podejmuje decyzje związane z dalszym tokiem tego postępowania.</a:t>
            </a:r>
          </a:p>
          <a:p>
            <a:pPr marL="109728" indent="0">
              <a:lnSpc>
                <a:spcPct val="90000"/>
              </a:lnSpc>
              <a:buNone/>
            </a:pPr>
            <a:endParaRPr lang="pl-PL" sz="1500">
              <a:solidFill>
                <a:srgbClr val="FFFFFF"/>
              </a:solidFill>
            </a:endParaRPr>
          </a:p>
          <a:p>
            <a:pPr marL="109728" indent="0">
              <a:lnSpc>
                <a:spcPct val="90000"/>
              </a:lnSpc>
              <a:buNone/>
            </a:pPr>
            <a:r>
              <a:rPr lang="pl-PL" sz="1500" b="1">
                <a:solidFill>
                  <a:srgbClr val="FFFFFF"/>
                </a:solidFill>
              </a:rPr>
              <a:t>Art. 7 § 6. </a:t>
            </a:r>
            <a:r>
              <a:rPr lang="pl-PL" sz="1500">
                <a:solidFill>
                  <a:srgbClr val="FFFFFF"/>
                </a:solidFill>
              </a:rPr>
              <a:t>W przypadku  gdy  w postępowaniu  sądowym  ujawnią  się  nowe okoliczności,  prokurator  samodzielnie  podejmuje  decyzje  związane  z dalszym tokiem  tego  postępowania.  Jeżeli  następstwem  decyzji  może  być  konieczność dokonania wydatku przewyższającego kwotę ustaloną przez kierownika jednostki organizacyjnej, prokurator może podjąć decyzję po uzyskaniu zgody kierownika jednostki organizacyjnej. </a:t>
            </a:r>
          </a:p>
          <a:p>
            <a:pPr marL="109728" indent="0">
              <a:lnSpc>
                <a:spcPct val="90000"/>
              </a:lnSpc>
              <a:buNone/>
            </a:pPr>
            <a:endParaRPr lang="pl-PL" sz="1500">
              <a:solidFill>
                <a:srgbClr val="FFFFFF"/>
              </a:solidFill>
            </a:endParaRPr>
          </a:p>
          <a:p>
            <a:pPr marL="109728" indent="0">
              <a:lnSpc>
                <a:spcPct val="90000"/>
              </a:lnSpc>
              <a:buNone/>
            </a:pPr>
            <a:endParaRPr lang="pl-PL" sz="1500">
              <a:solidFill>
                <a:srgbClr val="FFFFFF"/>
              </a:solidFill>
            </a:endParaRPr>
          </a:p>
          <a:p>
            <a:pPr marL="109728" indent="0">
              <a:lnSpc>
                <a:spcPct val="90000"/>
              </a:lnSpc>
              <a:buNone/>
            </a:pPr>
            <a:endParaRPr lang="pl-PL" sz="1500">
              <a:solidFill>
                <a:srgbClr val="FFFFFF"/>
              </a:solidFill>
            </a:endParaRPr>
          </a:p>
        </p:txBody>
      </p:sp>
    </p:spTree>
    <p:extLst>
      <p:ext uri="{BB962C8B-B14F-4D97-AF65-F5344CB8AC3E}">
        <p14:creationId xmlns:p14="http://schemas.microsoft.com/office/powerpoint/2010/main" val="1962897913"/>
      </p:ext>
    </p:extLst>
  </p:cSld>
  <p:clrMapOvr>
    <a:overrideClrMapping bg1="dk1" tx1="lt1" bg2="dk2" tx2="lt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4" name="Content Placeholder 1">
            <a:extLst>
              <a:ext uri="{FF2B5EF4-FFF2-40B4-BE49-F238E27FC236}">
                <a16:creationId xmlns:a16="http://schemas.microsoft.com/office/drawing/2014/main" id="{9D78AFD4-EB8E-49EC-BAAE-2CC82261C765}"/>
              </a:ext>
            </a:extLst>
          </p:cNvPr>
          <p:cNvGraphicFramePr>
            <a:graphicFrameLocks noGrp="1"/>
          </p:cNvGraphicFramePr>
          <p:nvPr>
            <p:ph idx="1"/>
            <p:extLst>
              <p:ext uri="{D42A27DB-BD31-4B8C-83A1-F6EECF244321}">
                <p14:modId xmlns:p14="http://schemas.microsoft.com/office/powerpoint/2010/main" val="1942642505"/>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38708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482600" y="816638"/>
            <a:ext cx="2525519" cy="5224724"/>
          </a:xfrm>
        </p:spPr>
        <p:txBody>
          <a:bodyPr anchor="ctr">
            <a:normAutofit/>
          </a:bodyPr>
          <a:lstStyle/>
          <a:p>
            <a:r>
              <a:rPr lang="pl-PL" sz="2800"/>
              <a:t>Zasada obiektywizmu</a:t>
            </a:r>
          </a:p>
        </p:txBody>
      </p:sp>
      <p:sp>
        <p:nvSpPr>
          <p:cNvPr id="2" name="Content Placeholder 1"/>
          <p:cNvSpPr>
            <a:spLocks noGrp="1"/>
          </p:cNvSpPr>
          <p:nvPr>
            <p:ph idx="1"/>
          </p:nvPr>
        </p:nvSpPr>
        <p:spPr>
          <a:xfrm>
            <a:off x="3490721" y="816638"/>
            <a:ext cx="3464779" cy="5224724"/>
          </a:xfrm>
        </p:spPr>
        <p:txBody>
          <a:bodyPr anchor="ctr">
            <a:normAutofit/>
          </a:bodyPr>
          <a:lstStyle/>
          <a:p>
            <a:pPr marL="109728" indent="0">
              <a:buNone/>
            </a:pPr>
            <a:r>
              <a:rPr lang="pl-PL" b="1" dirty="0"/>
              <a:t>Zasada obiektywizmu</a:t>
            </a:r>
            <a:r>
              <a:rPr lang="pl-PL" dirty="0"/>
              <a:t>- dyrektywa, zgodnie z którą organ procesowy powinien mieć bezstronny stosunek do stron i innych uczestników procesu oraz nie powinien kierunkowo nastawiać się do samej sprawy.</a:t>
            </a:r>
          </a:p>
        </p:txBody>
      </p:sp>
    </p:spTree>
    <p:extLst>
      <p:ext uri="{BB962C8B-B14F-4D97-AF65-F5344CB8AC3E}">
        <p14:creationId xmlns:p14="http://schemas.microsoft.com/office/powerpoint/2010/main" val="42087889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482600" y="816638"/>
            <a:ext cx="2525519" cy="5224724"/>
          </a:xfrm>
        </p:spPr>
        <p:txBody>
          <a:bodyPr anchor="ctr">
            <a:normAutofit/>
          </a:bodyPr>
          <a:lstStyle/>
          <a:p>
            <a:r>
              <a:rPr lang="pl-PL" sz="2800"/>
              <a:t>Zasada obiektywizmu</a:t>
            </a:r>
          </a:p>
        </p:txBody>
      </p:sp>
      <p:sp>
        <p:nvSpPr>
          <p:cNvPr id="2" name="Content Placeholder 1"/>
          <p:cNvSpPr>
            <a:spLocks noGrp="1"/>
          </p:cNvSpPr>
          <p:nvPr>
            <p:ph idx="1"/>
          </p:nvPr>
        </p:nvSpPr>
        <p:spPr>
          <a:xfrm>
            <a:off x="3490721" y="816638"/>
            <a:ext cx="3464779" cy="5224724"/>
          </a:xfrm>
        </p:spPr>
        <p:txBody>
          <a:bodyPr anchor="ctr">
            <a:normAutofit/>
          </a:bodyPr>
          <a:lstStyle/>
          <a:p>
            <a:pPr>
              <a:lnSpc>
                <a:spcPct val="90000"/>
              </a:lnSpc>
            </a:pPr>
            <a:r>
              <a:rPr lang="pl-PL" sz="1100"/>
              <a:t>Art. 4 k.p.k.→ dotyczy wszystkich organów procesowych.</a:t>
            </a:r>
          </a:p>
          <a:p>
            <a:pPr>
              <a:lnSpc>
                <a:spcPct val="90000"/>
              </a:lnSpc>
            </a:pPr>
            <a:endParaRPr lang="pl-PL" sz="1100"/>
          </a:p>
          <a:p>
            <a:pPr>
              <a:lnSpc>
                <a:spcPct val="90000"/>
              </a:lnSpc>
            </a:pPr>
            <a:r>
              <a:rPr lang="pl-PL" sz="1100"/>
              <a:t>Obowiązywanie tej zasady, w aspekcie bezstronności, można również wywieść z przepisów o wyłączeniu uczestników procesu</a:t>
            </a:r>
          </a:p>
          <a:p>
            <a:pPr>
              <a:lnSpc>
                <a:spcPct val="90000"/>
              </a:lnSpc>
              <a:buFontTx/>
              <a:buChar char="-"/>
            </a:pPr>
            <a:r>
              <a:rPr lang="pl-PL" sz="1100"/>
              <a:t>wyłączenie sędziego (art. 40-41 k.p.k.),</a:t>
            </a:r>
          </a:p>
          <a:p>
            <a:pPr>
              <a:lnSpc>
                <a:spcPct val="90000"/>
              </a:lnSpc>
              <a:buFontTx/>
              <a:buChar char="-"/>
            </a:pPr>
            <a:r>
              <a:rPr lang="pl-PL" sz="1100"/>
              <a:t>wyłączenie mediatora (art. 23a § 3 k.p.k.),</a:t>
            </a:r>
          </a:p>
          <a:p>
            <a:pPr>
              <a:lnSpc>
                <a:spcPct val="90000"/>
              </a:lnSpc>
              <a:buFontTx/>
              <a:buChar char="-"/>
            </a:pPr>
            <a:r>
              <a:rPr lang="pl-PL" sz="1100"/>
              <a:t>wyłączenie ławnika i referendarza sądowego (art. 44 k.p.k.),</a:t>
            </a:r>
          </a:p>
          <a:p>
            <a:pPr>
              <a:lnSpc>
                <a:spcPct val="90000"/>
              </a:lnSpc>
              <a:buFontTx/>
              <a:buChar char="-"/>
            </a:pPr>
            <a:r>
              <a:rPr lang="pl-PL" sz="1100"/>
              <a:t>wyłączenie prokuratora i innych organów prowadzących postępowanie przygotowawcze lub będących oskarżycielem publicznym przed sądem (art. 47 § 1 k.p.k.),</a:t>
            </a:r>
          </a:p>
          <a:p>
            <a:pPr>
              <a:lnSpc>
                <a:spcPct val="90000"/>
              </a:lnSpc>
              <a:buFontTx/>
              <a:buChar char="-"/>
            </a:pPr>
            <a:r>
              <a:rPr lang="pl-PL" sz="1100"/>
              <a:t>wyłączenie biegłego (art. 196 § 3 k.p.k.),</a:t>
            </a:r>
          </a:p>
          <a:p>
            <a:pPr>
              <a:lnSpc>
                <a:spcPct val="90000"/>
              </a:lnSpc>
              <a:buFontTx/>
              <a:buChar char="-"/>
            </a:pPr>
            <a:r>
              <a:rPr lang="pl-PL" sz="1100"/>
              <a:t>wyłączenie tłumacza (art. 204 § 3 k.p.k.),</a:t>
            </a:r>
          </a:p>
          <a:p>
            <a:pPr>
              <a:lnSpc>
                <a:spcPct val="90000"/>
              </a:lnSpc>
              <a:buFontTx/>
              <a:buChar char="-"/>
            </a:pPr>
            <a:r>
              <a:rPr lang="pl-PL" sz="1100"/>
              <a:t>wyłączenie specjalisty (art. 206 § 1 k.p.k.),</a:t>
            </a:r>
          </a:p>
          <a:p>
            <a:pPr>
              <a:lnSpc>
                <a:spcPct val="90000"/>
              </a:lnSpc>
              <a:buFontTx/>
              <a:buChar char="-"/>
            </a:pPr>
            <a:r>
              <a:rPr lang="pl-PL" sz="1100"/>
              <a:t>wyłączenie protokolanta i stenografa (art. 146 § 1 k.p.k.),</a:t>
            </a:r>
          </a:p>
          <a:p>
            <a:pPr>
              <a:lnSpc>
                <a:spcPct val="90000"/>
              </a:lnSpc>
              <a:buFontTx/>
              <a:buChar char="-"/>
            </a:pPr>
            <a:r>
              <a:rPr lang="pl-PL" sz="1100"/>
              <a:t>wyłączenie osoby przeprowadzającej wywiad środowiskowy (art. 214 § 8 k.p.k.).</a:t>
            </a:r>
          </a:p>
        </p:txBody>
      </p:sp>
    </p:spTree>
    <p:extLst>
      <p:ext uri="{BB962C8B-B14F-4D97-AF65-F5344CB8AC3E}">
        <p14:creationId xmlns:p14="http://schemas.microsoft.com/office/powerpoint/2010/main" val="72502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1"/>
          <p:cNvSpPr>
            <a:spLocks noGrp="1"/>
          </p:cNvSpPr>
          <p:nvPr>
            <p:ph type="title"/>
          </p:nvPr>
        </p:nvSpPr>
        <p:spPr>
          <a:xfrm>
            <a:off x="965199" y="609600"/>
            <a:ext cx="7648121" cy="1099457"/>
          </a:xfrm>
        </p:spPr>
        <p:txBody>
          <a:bodyPr>
            <a:normAutofit/>
          </a:bodyPr>
          <a:lstStyle/>
          <a:p>
            <a:r>
              <a:rPr lang="pl-PL" dirty="0"/>
              <a:t>Znaczenie procesowe pojęcia „sąd”</a:t>
            </a:r>
            <a:endParaRPr lang="pl-PL"/>
          </a:p>
        </p:txBody>
      </p:sp>
      <p:sp>
        <p:nvSpPr>
          <p:cNvPr id="14" name="Isosceles Triangle 1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Symbol zastępczy zawartości 2">
            <a:extLst>
              <a:ext uri="{FF2B5EF4-FFF2-40B4-BE49-F238E27FC236}">
                <a16:creationId xmlns:a16="http://schemas.microsoft.com/office/drawing/2014/main" id="{B116720A-102B-4B69-9170-71EA4DFCA3B2}"/>
              </a:ext>
            </a:extLst>
          </p:cNvPr>
          <p:cNvGraphicFramePr>
            <a:graphicFrameLocks noGrp="1"/>
          </p:cNvGraphicFramePr>
          <p:nvPr>
            <p:ph idx="1"/>
            <p:extLst>
              <p:ext uri="{D42A27DB-BD31-4B8C-83A1-F6EECF244321}">
                <p14:modId xmlns:p14="http://schemas.microsoft.com/office/powerpoint/2010/main" val="1528151335"/>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72915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9384" y="351554"/>
            <a:ext cx="8229600" cy="1143000"/>
          </a:xfrm>
        </p:spPr>
        <p:txBody>
          <a:bodyPr/>
          <a:lstStyle/>
          <a:p>
            <a:pPr algn="ctr"/>
            <a:r>
              <a:rPr lang="pl-PL" dirty="0"/>
              <a:t>Zasada obiektywizmu</a:t>
            </a:r>
          </a:p>
        </p:txBody>
      </p:sp>
      <p:sp>
        <p:nvSpPr>
          <p:cNvPr id="2" name="Content Placeholder 1"/>
          <p:cNvSpPr>
            <a:spLocks noGrp="1"/>
          </p:cNvSpPr>
          <p:nvPr>
            <p:ph idx="1"/>
          </p:nvPr>
        </p:nvSpPr>
        <p:spPr/>
        <p:txBody>
          <a:bodyPr/>
          <a:lstStyle/>
          <a:p>
            <a:pPr marL="109728" indent="0" algn="ctr">
              <a:buNone/>
            </a:pPr>
            <a:endParaRPr lang="pl-PL" dirty="0"/>
          </a:p>
          <a:p>
            <a:pPr marL="109728" indent="0" algn="ctr">
              <a:buNone/>
            </a:pPr>
            <a:endParaRPr lang="pl-PL" dirty="0"/>
          </a:p>
        </p:txBody>
      </p:sp>
      <p:sp>
        <p:nvSpPr>
          <p:cNvPr id="6" name="Down Arrow 5"/>
          <p:cNvSpPr/>
          <p:nvPr/>
        </p:nvSpPr>
        <p:spPr>
          <a:xfrm>
            <a:off x="1979712"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Down Arrow 6"/>
          <p:cNvSpPr/>
          <p:nvPr/>
        </p:nvSpPr>
        <p:spPr>
          <a:xfrm>
            <a:off x="6610791"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TextBox 7"/>
          <p:cNvSpPr txBox="1"/>
          <p:nvPr/>
        </p:nvSpPr>
        <p:spPr>
          <a:xfrm>
            <a:off x="3275856" y="2780928"/>
            <a:ext cx="2592288" cy="369332"/>
          </a:xfrm>
          <a:prstGeom prst="rect">
            <a:avLst/>
          </a:prstGeom>
          <a:noFill/>
        </p:spPr>
        <p:txBody>
          <a:bodyPr wrap="square" rtlCol="0">
            <a:spAutoFit/>
          </a:bodyPr>
          <a:lstStyle/>
          <a:p>
            <a:pPr algn="ctr"/>
            <a:r>
              <a:rPr lang="pl-PL" b="1" dirty="0"/>
              <a:t>NEUTRALNOŚĆ</a:t>
            </a:r>
          </a:p>
        </p:txBody>
      </p:sp>
      <p:sp>
        <p:nvSpPr>
          <p:cNvPr id="9" name="Flowchart: Process 8"/>
          <p:cNvSpPr/>
          <p:nvPr/>
        </p:nvSpPr>
        <p:spPr>
          <a:xfrm>
            <a:off x="2339751" y="1700808"/>
            <a:ext cx="4392489"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ORGAN PROCESOWY</a:t>
            </a:r>
          </a:p>
        </p:txBody>
      </p:sp>
      <p:sp>
        <p:nvSpPr>
          <p:cNvPr id="10" name="Flowchart: Connector 9"/>
          <p:cNvSpPr/>
          <p:nvPr/>
        </p:nvSpPr>
        <p:spPr>
          <a:xfrm>
            <a:off x="1115616"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a:t>
            </a:r>
          </a:p>
        </p:txBody>
      </p:sp>
      <p:sp>
        <p:nvSpPr>
          <p:cNvPr id="11" name="Flowchart: Connector 10"/>
          <p:cNvSpPr/>
          <p:nvPr/>
        </p:nvSpPr>
        <p:spPr>
          <a:xfrm>
            <a:off x="5772987"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SPRAWA</a:t>
            </a:r>
          </a:p>
        </p:txBody>
      </p:sp>
    </p:spTree>
    <p:extLst>
      <p:ext uri="{BB962C8B-B14F-4D97-AF65-F5344CB8AC3E}">
        <p14:creationId xmlns:p14="http://schemas.microsoft.com/office/powerpoint/2010/main" val="516896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482600" y="816638"/>
            <a:ext cx="2525519" cy="5224724"/>
          </a:xfrm>
        </p:spPr>
        <p:txBody>
          <a:bodyPr anchor="ctr">
            <a:normAutofit/>
          </a:bodyPr>
          <a:lstStyle/>
          <a:p>
            <a:r>
              <a:rPr lang="pl-PL" sz="2800"/>
              <a:t>Zasada obiektywizmu</a:t>
            </a:r>
          </a:p>
        </p:txBody>
      </p:sp>
      <p:sp>
        <p:nvSpPr>
          <p:cNvPr id="2" name="Content Placeholder 1"/>
          <p:cNvSpPr>
            <a:spLocks noGrp="1"/>
          </p:cNvSpPr>
          <p:nvPr>
            <p:ph idx="1"/>
          </p:nvPr>
        </p:nvSpPr>
        <p:spPr>
          <a:xfrm>
            <a:off x="3490721" y="816638"/>
            <a:ext cx="3464779" cy="5224724"/>
          </a:xfrm>
        </p:spPr>
        <p:txBody>
          <a:bodyPr anchor="ctr">
            <a:normAutofit/>
          </a:bodyPr>
          <a:lstStyle/>
          <a:p>
            <a:r>
              <a:rPr lang="pl-PL" dirty="0"/>
              <a:t>Nakazuje organom dokonującym czynności procesowych podejście do uczestników procesu oraz do samej sprawy bez uprzedzeń oraz bez uprzedniego nastawienia.</a:t>
            </a:r>
          </a:p>
          <a:p>
            <a:endParaRPr lang="pl-PL" dirty="0"/>
          </a:p>
          <a:p>
            <a:r>
              <a:rPr lang="pl-PL" dirty="0"/>
              <a:t>Organy procesowe zobowiązane są do wyzbycia się czysto subiektywnej perspektywy oraz wszechstronnego przeanalizowania sprawy i poświęcenia szczególnej uwagi stanowisku stron.</a:t>
            </a:r>
          </a:p>
        </p:txBody>
      </p:sp>
    </p:spTree>
    <p:extLst>
      <p:ext uri="{BB962C8B-B14F-4D97-AF65-F5344CB8AC3E}">
        <p14:creationId xmlns:p14="http://schemas.microsoft.com/office/powerpoint/2010/main" val="27082519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782962" y="1179151"/>
            <a:ext cx="2475485" cy="4463889"/>
          </a:xfrm>
        </p:spPr>
        <p:txBody>
          <a:bodyPr anchor="ctr">
            <a:normAutofit/>
          </a:bodyPr>
          <a:lstStyle/>
          <a:p>
            <a:r>
              <a:rPr lang="pl-PL" sz="2800"/>
              <a:t>Zasada obiektywizmu</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734188" y="1109145"/>
            <a:ext cx="4755762" cy="4603900"/>
          </a:xfrm>
        </p:spPr>
        <p:txBody>
          <a:bodyPr anchor="ctr">
            <a:normAutofit/>
          </a:bodyPr>
          <a:lstStyle/>
          <a:p>
            <a:pPr marL="109728" indent="0">
              <a:buNone/>
            </a:pPr>
            <a:r>
              <a:rPr lang="pl-PL" dirty="0"/>
              <a:t>Obiektywizm jest realny, gdy zostaną spełnione następujące warunki:</a:t>
            </a:r>
          </a:p>
          <a:p>
            <a:pPr marL="624078" indent="-514350">
              <a:buAutoNum type="arabicParenR"/>
            </a:pPr>
            <a:r>
              <a:rPr lang="pl-PL" dirty="0"/>
              <a:t>niezawisłość,</a:t>
            </a:r>
          </a:p>
          <a:p>
            <a:pPr marL="624078" indent="-514350">
              <a:buAutoNum type="arabicParenR"/>
            </a:pPr>
            <a:endParaRPr lang="pl-PL" dirty="0"/>
          </a:p>
          <a:p>
            <a:pPr marL="624078" indent="-514350">
              <a:buAutoNum type="arabicParenR"/>
            </a:pPr>
            <a:r>
              <a:rPr lang="pl-PL" dirty="0"/>
              <a:t>przestrzeganie reguły </a:t>
            </a:r>
            <a:r>
              <a:rPr lang="pl-PL" i="1" dirty="0"/>
              <a:t>audiatur et altera pars,</a:t>
            </a:r>
          </a:p>
          <a:p>
            <a:pPr marL="624078" indent="-514350">
              <a:buAutoNum type="arabicParenR"/>
            </a:pPr>
            <a:endParaRPr lang="pl-PL" i="1" dirty="0"/>
          </a:p>
          <a:p>
            <a:pPr marL="624078" indent="-514350">
              <a:buAutoNum type="arabicParenR"/>
            </a:pPr>
            <a:r>
              <a:rPr lang="pl-PL" dirty="0"/>
              <a:t>minimalne działanie czynników irracjonalnych, wpływających na podejmowanie decyzji.</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696849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782962" y="1179151"/>
            <a:ext cx="2475485" cy="4463889"/>
          </a:xfrm>
        </p:spPr>
        <p:txBody>
          <a:bodyPr anchor="ctr">
            <a:normAutofit/>
          </a:bodyPr>
          <a:lstStyle/>
          <a:p>
            <a:r>
              <a:rPr lang="pl-PL" sz="2800"/>
              <a:t>Zasada obiektywzimu</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734188" y="1109145"/>
            <a:ext cx="4755762" cy="4603900"/>
          </a:xfrm>
        </p:spPr>
        <p:txBody>
          <a:bodyPr anchor="ctr">
            <a:normAutofit/>
          </a:bodyPr>
          <a:lstStyle/>
          <a:p>
            <a:pPr>
              <a:lnSpc>
                <a:spcPct val="90000"/>
              </a:lnSpc>
            </a:pPr>
            <a:r>
              <a:rPr lang="pl-PL" sz="1500" b="1"/>
              <a:t>niezawisłość</a:t>
            </a:r>
          </a:p>
          <a:p>
            <a:pPr marL="109728" indent="0">
              <a:lnSpc>
                <a:spcPct val="90000"/>
              </a:lnSpc>
              <a:buNone/>
            </a:pPr>
            <a:r>
              <a:rPr lang="pl-PL" sz="1500"/>
              <a:t>Niezawisłość nie tylko od stron procesowych, ale także od środowiska, oraz niepodległość sposobu myślenia.</a:t>
            </a:r>
          </a:p>
          <a:p>
            <a:pPr marL="109728" indent="0">
              <a:lnSpc>
                <a:spcPct val="90000"/>
              </a:lnSpc>
              <a:buNone/>
            </a:pPr>
            <a:endParaRPr lang="pl-PL" sz="1500"/>
          </a:p>
          <a:p>
            <a:pPr>
              <a:lnSpc>
                <a:spcPct val="90000"/>
              </a:lnSpc>
            </a:pPr>
            <a:r>
              <a:rPr lang="pl-PL" sz="1500" b="1" i="1"/>
              <a:t>audiatur et altera pars</a:t>
            </a:r>
          </a:p>
          <a:p>
            <a:pPr marL="109728" indent="0">
              <a:lnSpc>
                <a:spcPct val="90000"/>
              </a:lnSpc>
              <a:buNone/>
            </a:pPr>
            <a:r>
              <a:rPr lang="pl-PL" sz="1500"/>
              <a:t>Należy wziąć pod uwagę cały materiał dowodowy, świadczący na rzecz, jak i przeciw każdej ze stron, oraz wysłuchać argumentów wszystkich stron procesowych.</a:t>
            </a:r>
          </a:p>
          <a:p>
            <a:pPr marL="109728" indent="0">
              <a:lnSpc>
                <a:spcPct val="90000"/>
              </a:lnSpc>
              <a:buNone/>
            </a:pPr>
            <a:endParaRPr lang="pl-PL" sz="1500"/>
          </a:p>
          <a:p>
            <a:pPr>
              <a:lnSpc>
                <a:spcPct val="90000"/>
              </a:lnSpc>
            </a:pPr>
            <a:r>
              <a:rPr lang="pl-PL" sz="1500" b="1"/>
              <a:t>minimalne działanie czynników irracjonalnych</a:t>
            </a:r>
          </a:p>
          <a:p>
            <a:pPr marL="109728" indent="0">
              <a:lnSpc>
                <a:spcPct val="90000"/>
              </a:lnSpc>
              <a:buNone/>
            </a:pPr>
            <a:r>
              <a:rPr lang="pl-PL" sz="1500"/>
              <a:t>Warunek ten nie sprowadza się do żądania, by sędzia stał się automatem. Chodzi o to, aby poziom irracjonalizmu został zredukowany do minimum. Służy temu doświadczenie życiowe i charakter sędziego, jego wiedza i kolektywność orzekania.</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709622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5"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sz="3300">
                <a:solidFill>
                  <a:schemeClr val="tx1">
                    <a:lumMod val="85000"/>
                    <a:lumOff val="15000"/>
                  </a:schemeClr>
                </a:solidFill>
              </a:rPr>
              <a:t>Zasada obiektywizmu</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marL="109728" indent="0">
              <a:lnSpc>
                <a:spcPct val="90000"/>
              </a:lnSpc>
              <a:buNone/>
            </a:pPr>
            <a:r>
              <a:rPr lang="pl-PL" sz="1700" b="1">
                <a:solidFill>
                  <a:srgbClr val="FFFFFF"/>
                </a:solidFill>
              </a:rPr>
              <a:t>Gwarancje zasady obiektywizmu</a:t>
            </a:r>
          </a:p>
          <a:p>
            <a:pPr marL="109728" indent="0">
              <a:lnSpc>
                <a:spcPct val="90000"/>
              </a:lnSpc>
              <a:buNone/>
            </a:pPr>
            <a:endParaRPr lang="pl-PL" sz="1700" b="1">
              <a:solidFill>
                <a:srgbClr val="FFFFFF"/>
              </a:solidFill>
            </a:endParaRPr>
          </a:p>
          <a:p>
            <a:pPr>
              <a:lnSpc>
                <a:spcPct val="90000"/>
              </a:lnSpc>
            </a:pPr>
            <a:r>
              <a:rPr lang="pl-PL" sz="1700">
                <a:solidFill>
                  <a:srgbClr val="FFFFFF"/>
                </a:solidFill>
              </a:rPr>
              <a:t>niezależność sądownictwa,</a:t>
            </a:r>
          </a:p>
          <a:p>
            <a:pPr>
              <a:lnSpc>
                <a:spcPct val="90000"/>
              </a:lnSpc>
            </a:pPr>
            <a:r>
              <a:rPr lang="pl-PL" sz="1700">
                <a:solidFill>
                  <a:srgbClr val="FFFFFF"/>
                </a:solidFill>
              </a:rPr>
              <a:t>niezawisłość sędziowska,</a:t>
            </a:r>
          </a:p>
          <a:p>
            <a:pPr>
              <a:lnSpc>
                <a:spcPct val="90000"/>
              </a:lnSpc>
            </a:pPr>
            <a:r>
              <a:rPr lang="pl-PL" sz="1700">
                <a:solidFill>
                  <a:srgbClr val="FFFFFF"/>
                </a:solidFill>
              </a:rPr>
              <a:t>ustawowo określona właściwość sądów,</a:t>
            </a:r>
          </a:p>
          <a:p>
            <a:pPr>
              <a:lnSpc>
                <a:spcPct val="90000"/>
              </a:lnSpc>
            </a:pPr>
            <a:r>
              <a:rPr lang="pl-PL" sz="1700">
                <a:solidFill>
                  <a:srgbClr val="FFFFFF"/>
                </a:solidFill>
              </a:rPr>
              <a:t>ustawowe regulacje dotyczące wyznaczania składów orzekających,</a:t>
            </a:r>
          </a:p>
          <a:p>
            <a:pPr>
              <a:lnSpc>
                <a:spcPct val="90000"/>
              </a:lnSpc>
            </a:pPr>
            <a:r>
              <a:rPr lang="pl-PL" sz="1700">
                <a:solidFill>
                  <a:srgbClr val="FFFFFF"/>
                </a:solidFill>
              </a:rPr>
              <a:t>kolegialność składu orzekającego,</a:t>
            </a:r>
          </a:p>
          <a:p>
            <a:pPr>
              <a:lnSpc>
                <a:spcPct val="90000"/>
              </a:lnSpc>
            </a:pPr>
            <a:r>
              <a:rPr lang="pl-PL" sz="1700">
                <a:solidFill>
                  <a:srgbClr val="FFFFFF"/>
                </a:solidFill>
              </a:rPr>
              <a:t>instytucja wyłączenia uczestników postępowania,</a:t>
            </a:r>
          </a:p>
          <a:p>
            <a:pPr>
              <a:lnSpc>
                <a:spcPct val="90000"/>
              </a:lnSpc>
            </a:pPr>
            <a:r>
              <a:rPr lang="pl-PL" sz="1700">
                <a:solidFill>
                  <a:srgbClr val="FFFFFF"/>
                </a:solidFill>
              </a:rPr>
              <a:t>jawność postępowania,</a:t>
            </a:r>
          </a:p>
          <a:p>
            <a:pPr>
              <a:lnSpc>
                <a:spcPct val="90000"/>
              </a:lnSpc>
            </a:pPr>
            <a:r>
              <a:rPr lang="pl-PL" sz="1700">
                <a:solidFill>
                  <a:srgbClr val="FFFFFF"/>
                </a:solidFill>
              </a:rPr>
              <a:t>obowiązek uzasadniania rozstrzygnięć procesowych,</a:t>
            </a:r>
          </a:p>
          <a:p>
            <a:pPr>
              <a:lnSpc>
                <a:spcPct val="90000"/>
              </a:lnSpc>
            </a:pPr>
            <a:r>
              <a:rPr lang="pl-PL" sz="1700">
                <a:solidFill>
                  <a:srgbClr val="FFFFFF"/>
                </a:solidFill>
              </a:rPr>
              <a:t>kontrola instancyjna.</a:t>
            </a:r>
          </a:p>
        </p:txBody>
      </p:sp>
    </p:spTree>
    <p:extLst>
      <p:ext uri="{BB962C8B-B14F-4D97-AF65-F5344CB8AC3E}">
        <p14:creationId xmlns:p14="http://schemas.microsoft.com/office/powerpoint/2010/main" val="2569018375"/>
      </p:ext>
    </p:extLst>
  </p:cSld>
  <p:clrMapOvr>
    <a:overrideClrMapping bg1="dk1" tx1="lt1" bg2="dk2" tx2="lt2" accent1="accent1" accent2="accent2" accent3="accent3" accent4="accent4" accent5="accent5" accent6="accent6" hlink="hlink" folHlink="folHlink"/>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a:solidFill>
                  <a:schemeClr val="tx1">
                    <a:lumMod val="85000"/>
                    <a:lumOff val="15000"/>
                  </a:schemeClr>
                </a:solidFill>
              </a:rPr>
              <a:t>Strony procesowe</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a:lnSpc>
                <a:spcPct val="90000"/>
              </a:lnSpc>
            </a:pPr>
            <a:r>
              <a:rPr lang="pl-PL" sz="1500" b="1">
                <a:solidFill>
                  <a:srgbClr val="FFFFFF"/>
                </a:solidFill>
              </a:rPr>
              <a:t>Oskarżyciel posiłkowy- </a:t>
            </a:r>
            <a:r>
              <a:rPr lang="pl-PL" sz="1500">
                <a:solidFill>
                  <a:srgbClr val="FFFFFF"/>
                </a:solidFill>
              </a:rPr>
              <a:t>pokrzywdzony działający jako strona </a:t>
            </a:r>
            <a:r>
              <a:rPr lang="pl-PL" sz="1500" b="1">
                <a:solidFill>
                  <a:srgbClr val="FFFFFF"/>
                </a:solidFill>
              </a:rPr>
              <a:t>obok</a:t>
            </a:r>
            <a:r>
              <a:rPr lang="pl-PL" sz="1500">
                <a:solidFill>
                  <a:srgbClr val="FFFFFF"/>
                </a:solidFill>
              </a:rPr>
              <a:t> lub </a:t>
            </a:r>
            <a:r>
              <a:rPr lang="pl-PL" sz="1500" b="1">
                <a:solidFill>
                  <a:srgbClr val="FFFFFF"/>
                </a:solidFill>
              </a:rPr>
              <a:t>zamiast</a:t>
            </a:r>
            <a:r>
              <a:rPr lang="pl-PL" sz="1500">
                <a:solidFill>
                  <a:srgbClr val="FFFFFF"/>
                </a:solidFill>
              </a:rPr>
              <a:t> oskarżyciela publicznego w sprawach o przestępstwa ścigane z oskarżenia publicznego. </a:t>
            </a:r>
          </a:p>
          <a:p>
            <a:pPr>
              <a:lnSpc>
                <a:spcPct val="90000"/>
              </a:lnSpc>
            </a:pPr>
            <a:endParaRPr lang="pl-PL" sz="1500" b="1">
              <a:solidFill>
                <a:srgbClr val="FFFFFF"/>
              </a:solidFill>
            </a:endParaRPr>
          </a:p>
          <a:p>
            <a:pPr>
              <a:lnSpc>
                <a:spcPct val="90000"/>
              </a:lnSpc>
            </a:pPr>
            <a:r>
              <a:rPr lang="pl-PL" sz="1500" b="1">
                <a:solidFill>
                  <a:srgbClr val="FFFFFF"/>
                </a:solidFill>
              </a:rPr>
              <a:t>Oskarżyciel posiłkowy uboczny- </a:t>
            </a:r>
            <a:r>
              <a:rPr lang="pl-PL" sz="1500">
                <a:solidFill>
                  <a:srgbClr val="FFFFFF"/>
                </a:solidFill>
              </a:rPr>
              <a:t>pokrzywdzony, który w toku postępowania sądowego występuje jako strona obok oskarżyciela publicznego (art. 53 k.p.k.)</a:t>
            </a:r>
          </a:p>
          <a:p>
            <a:pPr>
              <a:lnSpc>
                <a:spcPct val="90000"/>
              </a:lnSpc>
            </a:pPr>
            <a:endParaRPr lang="pl-PL" sz="1500" b="1">
              <a:solidFill>
                <a:srgbClr val="FFFFFF"/>
              </a:solidFill>
            </a:endParaRPr>
          </a:p>
          <a:p>
            <a:pPr>
              <a:lnSpc>
                <a:spcPct val="90000"/>
              </a:lnSpc>
            </a:pPr>
            <a:r>
              <a:rPr lang="pl-PL" sz="1500" b="1">
                <a:solidFill>
                  <a:srgbClr val="FFFFFF"/>
                </a:solidFill>
              </a:rPr>
              <a:t>Oskarżyciel posiłkowy subsydiarny- </a:t>
            </a:r>
            <a:r>
              <a:rPr lang="pl-PL" sz="1500">
                <a:solidFill>
                  <a:srgbClr val="FFFFFF"/>
                </a:solidFill>
              </a:rPr>
              <a:t>pokrzywdzony kierujący do sądu subsydiarny akt oskarżenia w sytuacji, gdy dwukrotnie umorzono postępowanie przygotowawcze w jego sprawie na skutek złożonego przez niego zażalenia albo gdy dwukrotnie odmówiono w niej wszczęcia postępowania (art. 55 k.p.k.)</a:t>
            </a:r>
            <a:r>
              <a:rPr lang="pl-PL" sz="1500" b="1">
                <a:solidFill>
                  <a:srgbClr val="FFFFFF"/>
                </a:solidFill>
              </a:rPr>
              <a:t> </a:t>
            </a:r>
          </a:p>
        </p:txBody>
      </p:sp>
    </p:spTree>
    <p:extLst>
      <p:ext uri="{BB962C8B-B14F-4D97-AF65-F5344CB8AC3E}">
        <p14:creationId xmlns:p14="http://schemas.microsoft.com/office/powerpoint/2010/main" val="2223759592"/>
      </p:ext>
    </p:extLst>
  </p:cSld>
  <p:clrMapOvr>
    <a:overrideClrMapping bg1="dk1" tx1="lt1" bg2="dk2" tx2="lt2" accent1="accent1" accent2="accent2" accent3="accent3" accent4="accent4" accent5="accent5" accent6="accent6" hlink="hlink" folHlink="folHlink"/>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5" name="Content Placeholder 4"/>
          <p:cNvSpPr>
            <a:spLocks noGrp="1"/>
          </p:cNvSpPr>
          <p:nvPr>
            <p:ph sz="half" idx="2"/>
          </p:nvPr>
        </p:nvSpPr>
        <p:spPr>
          <a:xfrm>
            <a:off x="179512" y="2060848"/>
            <a:ext cx="4328220" cy="4797152"/>
          </a:xfrm>
        </p:spPr>
        <p:txBody>
          <a:bodyPr>
            <a:normAutofit fontScale="92500" lnSpcReduction="1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4" name="Text Placeholder 3"/>
          <p:cNvSpPr>
            <a:spLocks noGrp="1"/>
          </p:cNvSpPr>
          <p:nvPr>
            <p:ph type="body" sz="quarter" idx="3"/>
          </p:nvPr>
        </p:nvSpPr>
        <p:spPr>
          <a:xfrm>
            <a:off x="4644008" y="1196752"/>
            <a:ext cx="4041775" cy="762000"/>
          </a:xfrm>
        </p:spPr>
        <p:txBody>
          <a:bodyPr/>
          <a:lstStyle/>
          <a:p>
            <a:pPr algn="ctr"/>
            <a:r>
              <a:rPr lang="pl-PL" b="1" dirty="0"/>
              <a:t>SUBSYDIARNY</a:t>
            </a:r>
          </a:p>
        </p:txBody>
      </p:sp>
      <p:sp>
        <p:nvSpPr>
          <p:cNvPr id="6" name="Content Placeholder 5"/>
          <p:cNvSpPr>
            <a:spLocks noGrp="1"/>
          </p:cNvSpPr>
          <p:nvPr>
            <p:ph sz="quarter" idx="4"/>
          </p:nvPr>
        </p:nvSpPr>
        <p:spPr>
          <a:xfrm>
            <a:off x="4644008" y="2060848"/>
            <a:ext cx="4392488" cy="4797152"/>
          </a:xfrm>
        </p:spPr>
        <p:txBody>
          <a:bodyPr>
            <a:normAutofit fontScale="92500" lnSpcReduction="10000"/>
          </a:bodyPr>
          <a:lstStyle/>
          <a:p>
            <a:r>
              <a:rPr lang="pl-PL" b="1" dirty="0"/>
              <a:t>Dwukrotne uzyskanie decyzji</a:t>
            </a:r>
            <a:r>
              <a:rPr lang="pl-PL" dirty="0"/>
              <a:t> o umorzeniu postępowania przygotowawczego (lub o odmowie wszczęcia).</a:t>
            </a:r>
          </a:p>
          <a:p>
            <a:r>
              <a:rPr lang="pl-PL" dirty="0"/>
              <a:t>Ponowne postanowienie o umorzeniu/odmowie wszczęcia postępowania podlega zaskarżeniu do prokuratora nadrzędnego</a:t>
            </a:r>
          </a:p>
          <a:p>
            <a:r>
              <a:rPr lang="pl-PL" dirty="0"/>
              <a:t>Termin: </a:t>
            </a:r>
            <a:r>
              <a:rPr lang="pl-PL" b="1" dirty="0"/>
              <a:t>miesiąc od doręczenia zawiadomienia o </a:t>
            </a:r>
            <a:r>
              <a:rPr lang="pl-PL" dirty="0"/>
              <a:t>postanowieniu prokuratora nadrzędnego o utrzymaniu w mocy zaskarżonego postanowienia.</a:t>
            </a:r>
          </a:p>
          <a:p>
            <a:r>
              <a:rPr lang="pl-PL" b="1" dirty="0"/>
              <a:t>Przymus adwokacko-radcowski</a:t>
            </a:r>
            <a:r>
              <a:rPr lang="pl-PL" dirty="0"/>
              <a:t>→ sporządzenie i podpisanie subsydiarnego aktu oskarżenia przez profesjonalnego reprezentanta procesowego (art. 55 § 2 k.p.k.).</a:t>
            </a:r>
          </a:p>
        </p:txBody>
      </p:sp>
    </p:spTree>
    <p:extLst>
      <p:ext uri="{BB962C8B-B14F-4D97-AF65-F5344CB8AC3E}">
        <p14:creationId xmlns:p14="http://schemas.microsoft.com/office/powerpoint/2010/main" val="65927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5" name="Content Placeholder 4"/>
          <p:cNvSpPr>
            <a:spLocks noGrp="1"/>
          </p:cNvSpPr>
          <p:nvPr>
            <p:ph sz="half" idx="2"/>
          </p:nvPr>
        </p:nvSpPr>
        <p:spPr>
          <a:xfrm>
            <a:off x="179512" y="2132856"/>
            <a:ext cx="4328220" cy="5184576"/>
          </a:xfrm>
        </p:spPr>
        <p:txBody>
          <a:bodyPr>
            <a:normAutofit fontScale="92500" lnSpcReduction="10000"/>
          </a:bodyPr>
          <a:lstStyle/>
          <a:p>
            <a:r>
              <a:rPr lang="pl-PL" dirty="0"/>
              <a:t>Sąd może </a:t>
            </a:r>
            <a:r>
              <a:rPr lang="pl-PL" b="1" dirty="0"/>
              <a:t>ograniczyć liczbę oskarżycieli posiłkowych </a:t>
            </a:r>
            <a:r>
              <a:rPr lang="pl-PL" dirty="0"/>
              <a:t>występujących w sprawie, jeżeli jest to konieczne dla zabezpieczenia prawidłowego toku postępowania (art. 56 § 1 k.p.k.).</a:t>
            </a:r>
          </a:p>
          <a:p>
            <a:endParaRPr lang="pl-PL" dirty="0"/>
          </a:p>
          <a:p>
            <a:r>
              <a:rPr lang="pl-PL" dirty="0"/>
              <a:t>Na postanowienie o odmówieniu oskarżycielowi posiłkowemu udziału w postępowaniu sądowym ze względu na zbyt dużą liczbę oskarżycieli </a:t>
            </a:r>
            <a:r>
              <a:rPr lang="pl-PL" b="1" dirty="0"/>
              <a:t>zażalenie przysługuje</a:t>
            </a:r>
            <a:r>
              <a:rPr lang="pl-PL" dirty="0"/>
              <a:t>. </a:t>
            </a:r>
          </a:p>
          <a:p>
            <a:endParaRPr lang="pl-PL" dirty="0"/>
          </a:p>
          <a:p>
            <a:r>
              <a:rPr lang="pl-PL" dirty="0"/>
              <a:t>Osobie, której </a:t>
            </a:r>
            <a:r>
              <a:rPr lang="pl-PL" b="1" dirty="0"/>
              <a:t>odmówiono</a:t>
            </a:r>
            <a:r>
              <a:rPr lang="pl-PL" dirty="0"/>
              <a:t>, przysługuje jednak prawo złożenia sądowi </a:t>
            </a:r>
            <a:r>
              <a:rPr lang="pl-PL" b="1" dirty="0"/>
              <a:t>pisma wyrażającego jej stanowisko w terminie 7 dni </a:t>
            </a:r>
            <a:r>
              <a:rPr lang="pl-PL" dirty="0"/>
              <a:t>od doręczenia postanowienia.</a:t>
            </a:r>
          </a:p>
        </p:txBody>
      </p:sp>
      <p:sp>
        <p:nvSpPr>
          <p:cNvPr id="4" name="Text Placeholder 3"/>
          <p:cNvSpPr>
            <a:spLocks noGrp="1"/>
          </p:cNvSpPr>
          <p:nvPr>
            <p:ph type="body" sz="quarter" idx="3"/>
          </p:nvPr>
        </p:nvSpPr>
        <p:spPr>
          <a:xfrm>
            <a:off x="4644008" y="1196752"/>
            <a:ext cx="4041775" cy="762000"/>
          </a:xfrm>
        </p:spPr>
        <p:txBody>
          <a:bodyPr/>
          <a:lstStyle/>
          <a:p>
            <a:pPr algn="ctr"/>
            <a:r>
              <a:rPr lang="pl-PL" b="1" dirty="0"/>
              <a:t>SUBSYDIARNY</a:t>
            </a:r>
          </a:p>
        </p:txBody>
      </p:sp>
      <p:sp>
        <p:nvSpPr>
          <p:cNvPr id="6" name="Content Placeholder 5"/>
          <p:cNvSpPr>
            <a:spLocks noGrp="1"/>
          </p:cNvSpPr>
          <p:nvPr>
            <p:ph sz="quarter" idx="4"/>
          </p:nvPr>
        </p:nvSpPr>
        <p:spPr>
          <a:xfrm>
            <a:off x="4644008" y="2060848"/>
            <a:ext cx="4392488" cy="4797152"/>
          </a:xfrm>
        </p:spPr>
        <p:txBody>
          <a:bodyPr>
            <a:normAutofit fontScale="92500" lnSpcReduction="10000"/>
          </a:bodyPr>
          <a:lstStyle/>
          <a:p>
            <a:r>
              <a:rPr lang="pl-PL" b="1" dirty="0"/>
              <a:t>Inny pokrzywdzony tym samym czynem </a:t>
            </a:r>
            <a:r>
              <a:rPr lang="pl-PL" dirty="0"/>
              <a:t>może aż do rozpoczęcia przwodu sądowego na rozprawie głównej przyłączyć się do postępowania wszczętego na skutek wniesienia subsydiarnego aktu oskarżenia (art. 55 § 3 k.p.k.), ale sąd może ograniczyć ich liczbę (zob. art. 56 § 1 k.p.k.)</a:t>
            </a:r>
          </a:p>
          <a:p>
            <a:endParaRPr lang="pl-PL" dirty="0"/>
          </a:p>
          <a:p>
            <a:r>
              <a:rPr lang="pl-PL" dirty="0"/>
              <a:t>Do postępowania wszczętego na skutek wniesienia subsydiarnego aktu oskarżenia </a:t>
            </a:r>
            <a:r>
              <a:rPr lang="pl-PL" b="1" dirty="0"/>
              <a:t>może wstąpić w każdym czasie prokurator</a:t>
            </a:r>
            <a:r>
              <a:rPr lang="pl-PL" dirty="0"/>
              <a:t>, który staje się oskarżycielem publicznym, a oskarżyciel posiłkowy subsydiarny staje się oskarżycielem posiłkowym ubocznym.</a:t>
            </a:r>
          </a:p>
        </p:txBody>
      </p:sp>
    </p:spTree>
    <p:extLst>
      <p:ext uri="{BB962C8B-B14F-4D97-AF65-F5344CB8AC3E}">
        <p14:creationId xmlns:p14="http://schemas.microsoft.com/office/powerpoint/2010/main" val="697948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5" name="Content Placeholder 4"/>
          <p:cNvSpPr>
            <a:spLocks noGrp="1"/>
          </p:cNvSpPr>
          <p:nvPr>
            <p:ph sz="half" idx="2"/>
          </p:nvPr>
        </p:nvSpPr>
        <p:spPr>
          <a:xfrm>
            <a:off x="0" y="2060848"/>
            <a:ext cx="4579740" cy="4797152"/>
          </a:xfrm>
        </p:spPr>
        <p:txBody>
          <a:bodyPr>
            <a:normAutofit/>
          </a:bodyPr>
          <a:lstStyle/>
          <a:p>
            <a:r>
              <a:rPr lang="pl-PL" b="1" dirty="0"/>
              <a:t>Śmierć </a:t>
            </a:r>
            <a:r>
              <a:rPr lang="pl-PL" dirty="0"/>
              <a:t>oskarżyciela ubocznego:</a:t>
            </a:r>
          </a:p>
          <a:p>
            <a:pPr marL="109728" indent="0">
              <a:buNone/>
            </a:pPr>
            <a:endParaRPr lang="pl-PL" dirty="0"/>
          </a:p>
          <a:p>
            <a:pPr>
              <a:buFont typeface="Arial" pitchFamily="34" charset="0"/>
              <a:buChar char="•"/>
            </a:pPr>
            <a:r>
              <a:rPr lang="pl-PL" b="1" dirty="0"/>
              <a:t>Nie tamuje biegu </a:t>
            </a:r>
            <a:r>
              <a:rPr lang="pl-PL" dirty="0"/>
              <a:t>postępowania (art. 58 § 1 k.p.k.)</a:t>
            </a:r>
          </a:p>
          <a:p>
            <a:pPr>
              <a:buFont typeface="Arial" pitchFamily="34" charset="0"/>
              <a:buChar char="•"/>
            </a:pPr>
            <a:r>
              <a:rPr lang="pl-PL" dirty="0"/>
              <a:t>Osoby najbliższe, a także osoby pozostające na jego otrzymaniu mogą przystąpić do postępowania w charakterze oskarżyciela posiłkowego </a:t>
            </a:r>
            <a:r>
              <a:rPr lang="pl-PL" b="1" dirty="0"/>
              <a:t>w każdym stadium</a:t>
            </a:r>
            <a:r>
              <a:rPr lang="pl-PL" dirty="0"/>
              <a:t> postępowania.</a:t>
            </a:r>
          </a:p>
        </p:txBody>
      </p:sp>
      <p:sp>
        <p:nvSpPr>
          <p:cNvPr id="4" name="Text Placeholder 3"/>
          <p:cNvSpPr>
            <a:spLocks noGrp="1"/>
          </p:cNvSpPr>
          <p:nvPr>
            <p:ph type="body" sz="quarter" idx="3"/>
          </p:nvPr>
        </p:nvSpPr>
        <p:spPr>
          <a:xfrm>
            <a:off x="4644008" y="1196752"/>
            <a:ext cx="4041775" cy="762000"/>
          </a:xfrm>
        </p:spPr>
        <p:txBody>
          <a:bodyPr/>
          <a:lstStyle/>
          <a:p>
            <a:pPr algn="ctr"/>
            <a:r>
              <a:rPr lang="pl-PL" b="1" dirty="0"/>
              <a:t>SUBSYDIARNY</a:t>
            </a:r>
          </a:p>
        </p:txBody>
      </p:sp>
      <p:sp>
        <p:nvSpPr>
          <p:cNvPr id="6" name="Content Placeholder 5"/>
          <p:cNvSpPr>
            <a:spLocks noGrp="1"/>
          </p:cNvSpPr>
          <p:nvPr>
            <p:ph sz="quarter" idx="4"/>
          </p:nvPr>
        </p:nvSpPr>
        <p:spPr>
          <a:xfrm>
            <a:off x="4644008" y="2060848"/>
            <a:ext cx="4392488" cy="4797152"/>
          </a:xfrm>
        </p:spPr>
        <p:txBody>
          <a:bodyPr>
            <a:normAutofit/>
          </a:bodyPr>
          <a:lstStyle/>
          <a:p>
            <a:r>
              <a:rPr lang="pl-PL" dirty="0"/>
              <a:t>Śmierć oskarżyciela subsydiarnego:</a:t>
            </a:r>
          </a:p>
          <a:p>
            <a:endParaRPr lang="pl-PL" dirty="0"/>
          </a:p>
          <a:p>
            <a:pPr>
              <a:buFont typeface="Arial" pitchFamily="34" charset="0"/>
              <a:buChar char="•"/>
            </a:pPr>
            <a:r>
              <a:rPr lang="pl-PL" dirty="0"/>
              <a:t>Postępowanie </a:t>
            </a:r>
            <a:r>
              <a:rPr lang="pl-PL" b="1" dirty="0"/>
              <a:t>zawiesza się</a:t>
            </a:r>
            <a:r>
              <a:rPr lang="pl-PL" dirty="0"/>
              <a:t> (art. 61 § 1 k.p.k. w zw. z art. 58 § 2 k.p.k.)</a:t>
            </a:r>
          </a:p>
          <a:p>
            <a:pPr>
              <a:buFont typeface="Arial" pitchFamily="34" charset="0"/>
              <a:buChar char="•"/>
            </a:pPr>
            <a:r>
              <a:rPr lang="pl-PL" dirty="0"/>
              <a:t>Osoby najbliższe lub osoby pozostające na utrzymaniu zmarłego mogą wstąpić w jego prawa w terminie </a:t>
            </a:r>
            <a:r>
              <a:rPr lang="pl-PL" b="1" dirty="0"/>
              <a:t>3 miesiecy od dnia śmierci</a:t>
            </a:r>
            <a:r>
              <a:rPr lang="pl-PL" dirty="0"/>
              <a:t>.</a:t>
            </a:r>
          </a:p>
          <a:p>
            <a:pPr>
              <a:buFont typeface="Arial" pitchFamily="34" charset="0"/>
              <a:buChar char="•"/>
            </a:pPr>
            <a:r>
              <a:rPr lang="pl-PL" dirty="0"/>
              <a:t>Żadna z osób nie wstąpi→ umorzenie (art. 61 § 2 k.p.k.).</a:t>
            </a:r>
          </a:p>
        </p:txBody>
      </p:sp>
    </p:spTree>
    <p:extLst>
      <p:ext uri="{BB962C8B-B14F-4D97-AF65-F5344CB8AC3E}">
        <p14:creationId xmlns:p14="http://schemas.microsoft.com/office/powerpoint/2010/main" val="2832242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Content Placeholder 1"/>
          <p:cNvSpPr>
            <a:spLocks noGrp="1"/>
          </p:cNvSpPr>
          <p:nvPr>
            <p:ph idx="1"/>
          </p:nvPr>
        </p:nvSpPr>
        <p:spPr>
          <a:xfrm>
            <a:off x="1000126" y="2160589"/>
            <a:ext cx="6447501" cy="3880773"/>
          </a:xfrm>
        </p:spPr>
        <p:txBody>
          <a:bodyPr>
            <a:normAutofit/>
          </a:bodyPr>
          <a:lstStyle/>
          <a:p>
            <a:pPr>
              <a:lnSpc>
                <a:spcPct val="90000"/>
              </a:lnSpc>
            </a:pPr>
            <a:r>
              <a:rPr lang="pl-PL" sz="1500"/>
              <a:t>Odstąpienie oskarżyciela posiłkowego od oskarżenia- </a:t>
            </a:r>
            <a:r>
              <a:rPr lang="pl-PL" sz="1500" b="1"/>
              <a:t>art. 57 k.p.k.</a:t>
            </a:r>
          </a:p>
          <a:p>
            <a:pPr>
              <a:lnSpc>
                <a:spcPct val="90000"/>
              </a:lnSpc>
            </a:pPr>
            <a:endParaRPr lang="pl-PL" sz="1500"/>
          </a:p>
          <a:p>
            <a:pPr>
              <a:lnSpc>
                <a:spcPct val="90000"/>
              </a:lnSpc>
            </a:pPr>
            <a:r>
              <a:rPr lang="pl-PL" sz="1500"/>
              <a:t>W razie odstąpienia </a:t>
            </a:r>
            <a:r>
              <a:rPr lang="pl-PL" sz="1500" b="1"/>
              <a:t>nie może on ponownie przyłączyć </a:t>
            </a:r>
            <a:r>
              <a:rPr lang="pl-PL" sz="1500"/>
              <a:t>się do postępowania.</a:t>
            </a:r>
          </a:p>
          <a:p>
            <a:pPr>
              <a:lnSpc>
                <a:spcPct val="90000"/>
              </a:lnSpc>
            </a:pPr>
            <a:endParaRPr lang="pl-PL" sz="1500"/>
          </a:p>
          <a:p>
            <a:pPr>
              <a:lnSpc>
                <a:spcPct val="90000"/>
              </a:lnSpc>
            </a:pPr>
            <a:r>
              <a:rPr lang="pl-PL" sz="1500"/>
              <a:t>O odstąpieniu oskarżyciela posiłkowego od oskarżenia w sprawie, w której oskarżyciel publiczny nie bierze udziału, </a:t>
            </a:r>
            <a:r>
              <a:rPr lang="pl-PL" sz="1500" b="1"/>
              <a:t>sąd zawiadamia prokuratora</a:t>
            </a:r>
            <a:r>
              <a:rPr lang="pl-PL" sz="1500"/>
              <a:t>. Może on wstąpić do postępowania w terminie </a:t>
            </a:r>
            <a:r>
              <a:rPr lang="pl-PL" sz="1500" b="1"/>
              <a:t>14 dni od doręczenia</a:t>
            </a:r>
            <a:r>
              <a:rPr lang="pl-PL" sz="1500"/>
              <a:t> mu zawiadomienia.</a:t>
            </a:r>
          </a:p>
          <a:p>
            <a:pPr>
              <a:lnSpc>
                <a:spcPct val="90000"/>
              </a:lnSpc>
            </a:pPr>
            <a:endParaRPr lang="pl-PL" sz="1500"/>
          </a:p>
          <a:p>
            <a:pPr>
              <a:lnSpc>
                <a:spcPct val="90000"/>
              </a:lnSpc>
            </a:pPr>
            <a:r>
              <a:rPr lang="pl-PL" sz="1500" b="1"/>
              <a:t>Nieprzystąpienie</a:t>
            </a:r>
            <a:r>
              <a:rPr lang="pl-PL" sz="1500"/>
              <a:t> w terminie 14 dni</a:t>
            </a:r>
            <a:r>
              <a:rPr lang="pl-PL" sz="1500" b="1"/>
              <a:t>→ umorzenie</a:t>
            </a:r>
            <a:r>
              <a:rPr lang="pl-PL" sz="1500"/>
              <a:t>.</a:t>
            </a:r>
          </a:p>
        </p:txBody>
      </p:sp>
      <p:sp>
        <p:nvSpPr>
          <p:cNvPr id="11" name="Isosceles Triangle 10">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89123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1">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1"/>
          <p:cNvSpPr>
            <a:spLocks noGrp="1"/>
          </p:cNvSpPr>
          <p:nvPr>
            <p:ph type="title"/>
          </p:nvPr>
        </p:nvSpPr>
        <p:spPr>
          <a:xfrm>
            <a:off x="489360" y="1382486"/>
            <a:ext cx="2660686" cy="4093028"/>
          </a:xfrm>
        </p:spPr>
        <p:txBody>
          <a:bodyPr anchor="ctr">
            <a:normAutofit/>
          </a:bodyPr>
          <a:lstStyle/>
          <a:p>
            <a:r>
              <a:rPr lang="pl-PL" sz="3800"/>
              <a:t>Prawo do sądu</a:t>
            </a:r>
          </a:p>
        </p:txBody>
      </p:sp>
      <p:grpSp>
        <p:nvGrpSpPr>
          <p:cNvPr id="28" name="Group 13">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15" name="Straight Connector 14">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9" name="Rectangle 24">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0" name="Symbol zastępczy zawartości 2">
            <a:extLst>
              <a:ext uri="{FF2B5EF4-FFF2-40B4-BE49-F238E27FC236}">
                <a16:creationId xmlns:a16="http://schemas.microsoft.com/office/drawing/2014/main" id="{93310E0F-B03D-498B-9945-8A8BF1696F6D}"/>
              </a:ext>
            </a:extLst>
          </p:cNvPr>
          <p:cNvGraphicFramePr>
            <a:graphicFrameLocks noGrp="1"/>
          </p:cNvGraphicFramePr>
          <p:nvPr>
            <p:ph idx="1"/>
            <p:extLst>
              <p:ext uri="{D42A27DB-BD31-4B8C-83A1-F6EECF244321}">
                <p14:modId xmlns:p14="http://schemas.microsoft.com/office/powerpoint/2010/main" val="20387876"/>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8145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5"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a:solidFill>
                  <a:schemeClr val="tx1">
                    <a:lumMod val="85000"/>
                    <a:lumOff val="15000"/>
                  </a:schemeClr>
                </a:solidFill>
              </a:rPr>
              <a:t>Strony procesowe</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r>
              <a:rPr lang="pl-PL" b="1">
                <a:solidFill>
                  <a:srgbClr val="FFFFFF"/>
                </a:solidFill>
              </a:rPr>
              <a:t>Oskarżyciel prywatny- </a:t>
            </a:r>
            <a:r>
              <a:rPr lang="pl-PL">
                <a:solidFill>
                  <a:srgbClr val="FFFFFF"/>
                </a:solidFill>
              </a:rPr>
              <a:t>pokrzywdzony, który wnosi i popiera oskarżenie o przestępstwo ścigane z oskarżenia prywatnego.</a:t>
            </a:r>
          </a:p>
          <a:p>
            <a:endParaRPr lang="pl-PL">
              <a:solidFill>
                <a:srgbClr val="FFFFFF"/>
              </a:solidFill>
            </a:endParaRPr>
          </a:p>
          <a:p>
            <a:r>
              <a:rPr lang="pl-PL">
                <a:solidFill>
                  <a:srgbClr val="FFFFFF"/>
                </a:solidFill>
              </a:rPr>
              <a:t>Art. 59 § 1 k.p.k.</a:t>
            </a:r>
          </a:p>
          <a:p>
            <a:endParaRPr lang="pl-PL">
              <a:solidFill>
                <a:srgbClr val="FFFFFF"/>
              </a:solidFill>
            </a:endParaRPr>
          </a:p>
          <a:p>
            <a:r>
              <a:rPr lang="pl-PL">
                <a:solidFill>
                  <a:srgbClr val="FFFFFF"/>
                </a:solidFill>
              </a:rPr>
              <a:t>Odrębny tryb postępowania: art. 485-499 k.p.k.</a:t>
            </a:r>
          </a:p>
          <a:p>
            <a:endParaRPr lang="pl-PL">
              <a:solidFill>
                <a:srgbClr val="FFFFFF"/>
              </a:solidFill>
            </a:endParaRPr>
          </a:p>
          <a:p>
            <a:endParaRPr lang="pl-PL">
              <a:solidFill>
                <a:srgbClr val="FFFFFF"/>
              </a:solidFill>
            </a:endParaRPr>
          </a:p>
        </p:txBody>
      </p:sp>
    </p:spTree>
    <p:extLst>
      <p:ext uri="{BB962C8B-B14F-4D97-AF65-F5344CB8AC3E}">
        <p14:creationId xmlns:p14="http://schemas.microsoft.com/office/powerpoint/2010/main" val="1855798259"/>
      </p:ext>
    </p:extLst>
  </p:cSld>
  <p:clrMapOvr>
    <a:overrideClrMapping bg1="dk1" tx1="lt1" bg2="dk2" tx2="lt2" accent1="accent1" accent2="accent2" accent3="accent3" accent4="accent4" accent5="accent5" accent6="accent6" hlink="hlink" folHlink="folHlink"/>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508000" y="609600"/>
            <a:ext cx="2882531" cy="5175624"/>
          </a:xfrm>
        </p:spPr>
        <p:txBody>
          <a:bodyPr anchor="ctr">
            <a:normAutofit/>
          </a:bodyPr>
          <a:lstStyle/>
          <a:p>
            <a:r>
              <a:rPr lang="pl-PL" sz="2500">
                <a:solidFill>
                  <a:schemeClr val="tx1">
                    <a:lumMod val="85000"/>
                    <a:lumOff val="15000"/>
                  </a:schemeClr>
                </a:solidFill>
              </a:rPr>
              <a:t>Tryb prywatnoskargowy</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marL="109728" indent="0">
              <a:lnSpc>
                <a:spcPct val="90000"/>
              </a:lnSpc>
              <a:buNone/>
            </a:pPr>
            <a:r>
              <a:rPr lang="pl-PL" sz="1500">
                <a:solidFill>
                  <a:srgbClr val="FFFFFF"/>
                </a:solidFill>
              </a:rPr>
              <a:t>Obecnie temu trybowi postępowania podlegają:</a:t>
            </a:r>
          </a:p>
          <a:p>
            <a:pPr marL="624078" indent="-514350">
              <a:lnSpc>
                <a:spcPct val="90000"/>
              </a:lnSpc>
              <a:buFont typeface="+mj-lt"/>
              <a:buAutoNum type="arabicParenR"/>
            </a:pPr>
            <a:r>
              <a:rPr lang="pl-PL" sz="1500">
                <a:solidFill>
                  <a:srgbClr val="FFFFFF"/>
                </a:solidFill>
              </a:rPr>
              <a:t>1) Zniesławienie (art. 212 § 4 k.k.),</a:t>
            </a:r>
          </a:p>
          <a:p>
            <a:pPr marL="624078" indent="-514350">
              <a:lnSpc>
                <a:spcPct val="90000"/>
              </a:lnSpc>
              <a:buFont typeface="+mj-lt"/>
              <a:buAutoNum type="arabicParenR"/>
            </a:pPr>
            <a:r>
              <a:rPr lang="pl-PL" sz="1500">
                <a:solidFill>
                  <a:srgbClr val="FFFFFF"/>
                </a:solidFill>
              </a:rPr>
              <a:t>2) Zniewaga (art. 216 § 5 k.k.),</a:t>
            </a:r>
          </a:p>
          <a:p>
            <a:pPr marL="624078" indent="-514350">
              <a:lnSpc>
                <a:spcPct val="90000"/>
              </a:lnSpc>
              <a:buFont typeface="+mj-lt"/>
              <a:buAutoNum type="arabicParenR"/>
            </a:pPr>
            <a:r>
              <a:rPr lang="pl-PL" sz="1500">
                <a:solidFill>
                  <a:srgbClr val="FFFFFF"/>
                </a:solidFill>
              </a:rPr>
              <a:t>3) Naruszenie nietykalności cielesnej (art. 217 § 3 k.k.),</a:t>
            </a:r>
          </a:p>
          <a:p>
            <a:pPr marL="624078" indent="-514350">
              <a:lnSpc>
                <a:spcPct val="90000"/>
              </a:lnSpc>
              <a:buFont typeface="+mj-lt"/>
              <a:buAutoNum type="arabicParenR"/>
            </a:pPr>
            <a:r>
              <a:rPr lang="pl-PL" sz="1500">
                <a:solidFill>
                  <a:srgbClr val="FFFFFF"/>
                </a:solidFill>
              </a:rPr>
              <a:t>4) Naruszenie narządów ciała lub rozstrój zdrowia, trwające nie dłużej niż 7 dni, chyba że pokrzywdzonym jest osoba najbliższa zamieszkująca wspólnie ze sprawcą (art. 157 § 2 i 4 k.k.),</a:t>
            </a:r>
          </a:p>
          <a:p>
            <a:pPr marL="624078" indent="-514350">
              <a:lnSpc>
                <a:spcPct val="90000"/>
              </a:lnSpc>
              <a:buFont typeface="+mj-lt"/>
              <a:buAutoNum type="arabicParenR"/>
            </a:pPr>
            <a:r>
              <a:rPr lang="pl-PL" sz="1500">
                <a:solidFill>
                  <a:srgbClr val="FFFFFF"/>
                </a:solidFill>
              </a:rPr>
              <a:t>5) Nieumyślne uszkodzenie ciała inne niż powodujące ciężki uszczerbek na zdrowiu, trwające nie dłużej niż 7 dni, chyba że pokrzywdzonym jest osoba najbliższa zamieszkująca wspólnie ze sprawcą (art. 157 § 3 i 4 k.k.).</a:t>
            </a:r>
          </a:p>
        </p:txBody>
      </p:sp>
    </p:spTree>
    <p:extLst>
      <p:ext uri="{BB962C8B-B14F-4D97-AF65-F5344CB8AC3E}">
        <p14:creationId xmlns:p14="http://schemas.microsoft.com/office/powerpoint/2010/main" val="3655546015"/>
      </p:ext>
    </p:extLst>
  </p:cSld>
  <p:clrMapOvr>
    <a:overrideClrMapping bg1="dk1" tx1="lt1" bg2="dk2" tx2="lt2" accent1="accent1" accent2="accent2" accent3="accent3" accent4="accent4" accent5="accent5" accent6="accent6" hlink="hlink" folHlink="folHlink"/>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r>
              <a:rPr lang="pl-PL" b="1">
                <a:solidFill>
                  <a:srgbClr val="FFFFFF"/>
                </a:solidFill>
              </a:rPr>
              <a:t>Śmierć</a:t>
            </a:r>
            <a:r>
              <a:rPr lang="pl-PL">
                <a:solidFill>
                  <a:srgbClr val="FFFFFF"/>
                </a:solidFill>
              </a:rPr>
              <a:t> oskarżyciela prywatnego→ art. 61 k.p.k.</a:t>
            </a:r>
          </a:p>
          <a:p>
            <a:pPr marL="109728" indent="0">
              <a:buNone/>
            </a:pPr>
            <a:endParaRPr lang="pl-PL">
              <a:solidFill>
                <a:srgbClr val="FFFFFF"/>
              </a:solidFill>
            </a:endParaRPr>
          </a:p>
          <a:p>
            <a:pPr>
              <a:buFont typeface="Arial" pitchFamily="34" charset="0"/>
              <a:buChar char="•"/>
            </a:pPr>
            <a:r>
              <a:rPr lang="pl-PL" b="1">
                <a:solidFill>
                  <a:srgbClr val="FFFFFF"/>
                </a:solidFill>
              </a:rPr>
              <a:t>Zawieszenie</a:t>
            </a:r>
            <a:r>
              <a:rPr lang="pl-PL">
                <a:solidFill>
                  <a:srgbClr val="FFFFFF"/>
                </a:solidFill>
              </a:rPr>
              <a:t> postępowania.</a:t>
            </a:r>
          </a:p>
          <a:p>
            <a:pPr>
              <a:buFont typeface="Arial" pitchFamily="34" charset="0"/>
              <a:buChar char="•"/>
            </a:pPr>
            <a:r>
              <a:rPr lang="pl-PL">
                <a:solidFill>
                  <a:srgbClr val="FFFFFF"/>
                </a:solidFill>
              </a:rPr>
              <a:t>Osoby najbliższe lub pozostające na utrzymaniu zmarłego mogą wstąpić w jego prawa.</a:t>
            </a:r>
          </a:p>
          <a:p>
            <a:pPr>
              <a:buFont typeface="Arial" pitchFamily="34" charset="0"/>
              <a:buChar char="•"/>
            </a:pPr>
            <a:r>
              <a:rPr lang="pl-PL">
                <a:solidFill>
                  <a:srgbClr val="FFFFFF"/>
                </a:solidFill>
              </a:rPr>
              <a:t>Termin: </a:t>
            </a:r>
            <a:r>
              <a:rPr lang="pl-PL" b="1">
                <a:solidFill>
                  <a:srgbClr val="FFFFFF"/>
                </a:solidFill>
              </a:rPr>
              <a:t>3 miesiące od dnia śmierci</a:t>
            </a:r>
          </a:p>
          <a:p>
            <a:pPr>
              <a:buFont typeface="Arial" pitchFamily="34" charset="0"/>
              <a:buChar char="•"/>
            </a:pPr>
            <a:r>
              <a:rPr lang="pl-PL" b="1">
                <a:solidFill>
                  <a:srgbClr val="FFFFFF"/>
                </a:solidFill>
              </a:rPr>
              <a:t>Niewstąpienie</a:t>
            </a:r>
            <a:r>
              <a:rPr lang="pl-PL">
                <a:solidFill>
                  <a:srgbClr val="FFFFFF"/>
                </a:solidFill>
              </a:rPr>
              <a:t> w terminie 3 miesięcy→ </a:t>
            </a:r>
            <a:r>
              <a:rPr lang="pl-PL" b="1">
                <a:solidFill>
                  <a:srgbClr val="FFFFFF"/>
                </a:solidFill>
              </a:rPr>
              <a:t>umorzenie</a:t>
            </a:r>
            <a:r>
              <a:rPr lang="pl-PL">
                <a:solidFill>
                  <a:srgbClr val="FFFFFF"/>
                </a:solidFill>
              </a:rPr>
              <a:t>.</a:t>
            </a:r>
          </a:p>
        </p:txBody>
      </p:sp>
    </p:spTree>
    <p:extLst>
      <p:ext uri="{BB962C8B-B14F-4D97-AF65-F5344CB8AC3E}">
        <p14:creationId xmlns:p14="http://schemas.microsoft.com/office/powerpoint/2010/main" val="1557121620"/>
      </p:ext>
    </p:extLst>
  </p:cSld>
  <p:clrMapOvr>
    <a:overrideClrMapping bg1="dk1" tx1="lt1" bg2="dk2" tx2="lt2" accent1="accent1" accent2="accent2" accent3="accent3" accent4="accent4" accent5="accent5" accent6="accent6" hlink="hlink" folHlink="folHlink"/>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52519" y="228480"/>
            <a:ext cx="7886700" cy="1096280"/>
          </a:xfrm>
        </p:spPr>
        <p:txBody>
          <a:bodyPr>
            <a:noAutofit/>
          </a:bodyPr>
          <a:lstStyle/>
          <a:p>
            <a:pPr algn="ctr"/>
            <a:r>
              <a:rPr lang="pl-PL" dirty="0"/>
              <a:t>Tryby ścigania w procesie karnym</a:t>
            </a:r>
          </a:p>
        </p:txBody>
      </p:sp>
      <p:sp>
        <p:nvSpPr>
          <p:cNvPr id="4" name="pole tekstowe 3"/>
          <p:cNvSpPr txBox="1"/>
          <p:nvPr/>
        </p:nvSpPr>
        <p:spPr>
          <a:xfrm>
            <a:off x="1060949" y="2075645"/>
            <a:ext cx="3459786"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1200" cap="none" spc="0" normalizeH="0" baseline="0" noProof="0" dirty="0">
                <a:ln>
                  <a:noFill/>
                </a:ln>
                <a:solidFill>
                  <a:prstClr val="black"/>
                </a:solidFill>
                <a:effectLst/>
                <a:uLnTx/>
                <a:uFillTx/>
                <a:latin typeface="Lucida Sans Unicode"/>
                <a:ea typeface="+mn-ea"/>
                <a:cs typeface="+mn-cs"/>
              </a:rPr>
              <a:t>PUBLICZNOSKARGOWY</a:t>
            </a:r>
          </a:p>
        </p:txBody>
      </p:sp>
      <p:sp>
        <p:nvSpPr>
          <p:cNvPr id="5" name="pole tekstowe 4"/>
          <p:cNvSpPr txBox="1"/>
          <p:nvPr/>
        </p:nvSpPr>
        <p:spPr>
          <a:xfrm>
            <a:off x="5310219" y="2075644"/>
            <a:ext cx="3630706"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1200" cap="none" spc="0" normalizeH="0" baseline="0" noProof="0" dirty="0">
                <a:ln>
                  <a:noFill/>
                </a:ln>
                <a:solidFill>
                  <a:prstClr val="black"/>
                </a:solidFill>
                <a:effectLst/>
                <a:uLnTx/>
                <a:uFillTx/>
                <a:latin typeface="Lucida Sans Unicode"/>
                <a:ea typeface="+mn-ea"/>
                <a:cs typeface="+mn-cs"/>
              </a:rPr>
              <a:t>PRYWATNOSKARGOWY</a:t>
            </a:r>
          </a:p>
        </p:txBody>
      </p:sp>
      <p:cxnSp>
        <p:nvCxnSpPr>
          <p:cNvPr id="7" name="Łącznik: łamany 6"/>
          <p:cNvCxnSpPr/>
          <p:nvPr/>
        </p:nvCxnSpPr>
        <p:spPr>
          <a:xfrm rot="5400000">
            <a:off x="3324117" y="442528"/>
            <a:ext cx="675994" cy="2267510"/>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14" name="Łącznik: łamany 13"/>
          <p:cNvCxnSpPr/>
          <p:nvPr/>
        </p:nvCxnSpPr>
        <p:spPr>
          <a:xfrm rot="16200000" flipH="1">
            <a:off x="5632810" y="401345"/>
            <a:ext cx="675993" cy="2349874"/>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sp>
        <p:nvSpPr>
          <p:cNvPr id="17" name="pole tekstowe 16"/>
          <p:cNvSpPr txBox="1"/>
          <p:nvPr/>
        </p:nvSpPr>
        <p:spPr>
          <a:xfrm>
            <a:off x="393328" y="4127287"/>
            <a:ext cx="2030544"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black"/>
                </a:solidFill>
                <a:effectLst/>
                <a:uLnTx/>
                <a:uFillTx/>
                <a:latin typeface="Lucida Sans Unicode"/>
                <a:ea typeface="+mn-ea"/>
                <a:cs typeface="+mn-cs"/>
              </a:rPr>
              <a:t>bezwarunkowy</a:t>
            </a:r>
          </a:p>
        </p:txBody>
      </p:sp>
      <p:sp>
        <p:nvSpPr>
          <p:cNvPr id="18" name="pole tekstowe 17"/>
          <p:cNvSpPr txBox="1"/>
          <p:nvPr/>
        </p:nvSpPr>
        <p:spPr>
          <a:xfrm>
            <a:off x="3273520" y="4127287"/>
            <a:ext cx="165852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black"/>
                </a:solidFill>
                <a:effectLst/>
                <a:uLnTx/>
                <a:uFillTx/>
                <a:latin typeface="Lucida Sans Unicode"/>
                <a:ea typeface="+mn-ea"/>
                <a:cs typeface="+mn-cs"/>
              </a:rPr>
              <a:t>warunkowy</a:t>
            </a:r>
          </a:p>
        </p:txBody>
      </p:sp>
      <p:cxnSp>
        <p:nvCxnSpPr>
          <p:cNvPr id="20" name="Łącznik: łamany 19"/>
          <p:cNvCxnSpPr/>
          <p:nvPr/>
        </p:nvCxnSpPr>
        <p:spPr>
          <a:xfrm rot="5400000">
            <a:off x="1397554" y="2752116"/>
            <a:ext cx="675994" cy="1376642"/>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40" name="Łącznik: łamany 39"/>
          <p:cNvCxnSpPr/>
          <p:nvPr/>
        </p:nvCxnSpPr>
        <p:spPr>
          <a:xfrm rot="16200000" flipH="1">
            <a:off x="2812818" y="2761849"/>
            <a:ext cx="675994" cy="1369920"/>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45" name="Łącznik: łamany 44"/>
          <p:cNvCxnSpPr/>
          <p:nvPr/>
        </p:nvCxnSpPr>
        <p:spPr>
          <a:xfrm rot="5400000">
            <a:off x="2820169" y="4200836"/>
            <a:ext cx="675994" cy="1268225"/>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46" name="Łącznik: łamany 45"/>
          <p:cNvCxnSpPr/>
          <p:nvPr/>
        </p:nvCxnSpPr>
        <p:spPr>
          <a:xfrm rot="16200000" flipH="1">
            <a:off x="4139242" y="4149656"/>
            <a:ext cx="675994" cy="1369920"/>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sp>
        <p:nvSpPr>
          <p:cNvPr id="49" name="pole tekstowe 48"/>
          <p:cNvSpPr txBox="1"/>
          <p:nvPr/>
        </p:nvSpPr>
        <p:spPr>
          <a:xfrm>
            <a:off x="627940" y="5182128"/>
            <a:ext cx="3207835" cy="12464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sng" strike="noStrike" kern="1200" cap="none" spc="0" normalizeH="0" baseline="0" noProof="0" dirty="0">
                <a:ln>
                  <a:noFill/>
                </a:ln>
                <a:solidFill>
                  <a:prstClr val="black"/>
                </a:solidFill>
                <a:effectLst/>
                <a:uLnTx/>
                <a:uFillTx/>
                <a:latin typeface="Lucida Sans Unicode"/>
                <a:ea typeface="+mn-ea"/>
                <a:cs typeface="+mn-cs"/>
              </a:rPr>
              <a:t>uzależniony od </a:t>
            </a:r>
            <a:r>
              <a:rPr kumimoji="0" lang="pl-PL" sz="1500" b="1" i="0" u="sng" strike="noStrike" kern="1200" cap="none" spc="0" normalizeH="0" baseline="0" noProof="0" dirty="0">
                <a:ln>
                  <a:noFill/>
                </a:ln>
                <a:solidFill>
                  <a:prstClr val="black"/>
                </a:solidFill>
                <a:effectLst/>
                <a:uLnTx/>
                <a:uFillTx/>
                <a:latin typeface="Lucida Sans Unicode"/>
                <a:ea typeface="+mn-ea"/>
                <a:cs typeface="+mn-cs"/>
              </a:rPr>
              <a:t>wniosku </a:t>
            </a:r>
            <a:r>
              <a:rPr kumimoji="0" lang="pl-PL" sz="1500" b="0" i="0" u="sng" strike="noStrike" kern="1200" cap="none" spc="0" normalizeH="0" baseline="0" noProof="0" dirty="0">
                <a:ln>
                  <a:noFill/>
                </a:ln>
                <a:solidFill>
                  <a:prstClr val="black"/>
                </a:solidFill>
                <a:effectLst/>
                <a:uLnTx/>
                <a:uFillTx/>
                <a:latin typeface="Lucida Sans Unicode"/>
                <a:ea typeface="+mn-ea"/>
                <a:cs typeface="+mn-cs"/>
              </a:rPr>
              <a:t>pokrzywdzonego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(z chwilą złożenia wniosku postępowanie toczy się z urzędu)</a:t>
            </a:r>
          </a:p>
        </p:txBody>
      </p:sp>
      <p:sp>
        <p:nvSpPr>
          <p:cNvPr id="54" name="pole tekstowe 53"/>
          <p:cNvSpPr txBox="1"/>
          <p:nvPr/>
        </p:nvSpPr>
        <p:spPr>
          <a:xfrm>
            <a:off x="3835774" y="5182128"/>
            <a:ext cx="2733115"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sng" strike="noStrike" kern="1200" cap="none" spc="0" normalizeH="0" baseline="0" noProof="0" dirty="0">
                <a:ln>
                  <a:noFill/>
                </a:ln>
                <a:solidFill>
                  <a:prstClr val="black"/>
                </a:solidFill>
                <a:effectLst/>
                <a:uLnTx/>
                <a:uFillTx/>
                <a:latin typeface="Lucida Sans Unicode"/>
                <a:ea typeface="+mn-ea"/>
                <a:cs typeface="+mn-cs"/>
              </a:rPr>
              <a:t>uzależniony od </a:t>
            </a:r>
            <a:r>
              <a:rPr kumimoji="0" lang="pl-PL" sz="1500" b="1" i="0" u="sng" strike="noStrike" kern="1200" cap="none" spc="0" normalizeH="0" baseline="0" noProof="0" dirty="0">
                <a:ln>
                  <a:noFill/>
                </a:ln>
                <a:solidFill>
                  <a:prstClr val="black"/>
                </a:solidFill>
                <a:effectLst/>
                <a:uLnTx/>
                <a:uFillTx/>
                <a:latin typeface="Lucida Sans Unicode"/>
                <a:ea typeface="+mn-ea"/>
                <a:cs typeface="+mn-cs"/>
              </a:rPr>
              <a:t>zezwolenia</a:t>
            </a:r>
            <a:r>
              <a:rPr kumimoji="0" lang="pl-PL" sz="1500" b="0" i="0" u="sng" strike="noStrike" kern="1200" cap="none" spc="0" normalizeH="0" baseline="0" noProof="0" dirty="0">
                <a:ln>
                  <a:noFill/>
                </a:ln>
                <a:solidFill>
                  <a:prstClr val="black"/>
                </a:solidFill>
                <a:effectLst/>
                <a:uLnTx/>
                <a:uFillTx/>
                <a:latin typeface="Lucida Sans Unicode"/>
                <a:ea typeface="+mn-ea"/>
                <a:cs typeface="+mn-cs"/>
              </a:rPr>
              <a:t>  właściwego organu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500" b="0" i="0" u="sng" strike="noStrike" kern="1200" cap="none" spc="0" normalizeH="0" baseline="0" noProof="0" dirty="0">
              <a:ln>
                <a:noFill/>
              </a:ln>
              <a:solidFill>
                <a:prstClr val="black"/>
              </a:solidFill>
              <a:effectLst/>
              <a:uLnTx/>
              <a:uFillTx/>
              <a:latin typeface="Lucida Sans Unicode"/>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wszystkie przypadki uchylenia immunitetów procesowych</a:t>
            </a:r>
            <a:endParaRPr kumimoji="0" lang="pl-PL" sz="1800" b="0" i="0" u="none" strike="noStrike" kern="1200" cap="none" spc="0" normalizeH="0" baseline="0" noProof="0" dirty="0">
              <a:ln>
                <a:noFill/>
              </a:ln>
              <a:solidFill>
                <a:prstClr val="black"/>
              </a:solidFill>
              <a:effectLst/>
              <a:uLnTx/>
              <a:uFillTx/>
              <a:latin typeface="Lucida Sans Unicode"/>
              <a:ea typeface="+mn-ea"/>
              <a:cs typeface="+mn-cs"/>
            </a:endParaRPr>
          </a:p>
        </p:txBody>
      </p:sp>
      <p:sp>
        <p:nvSpPr>
          <p:cNvPr id="55" name="pole tekstowe 54"/>
          <p:cNvSpPr txBox="1"/>
          <p:nvPr/>
        </p:nvSpPr>
        <p:spPr>
          <a:xfrm>
            <a:off x="5097029" y="2485773"/>
            <a:ext cx="3903163"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1) Postępowanie prowadzone na skutek </a:t>
            </a:r>
            <a:r>
              <a:rPr kumimoji="0" lang="pl-PL" sz="1500" b="1" i="0" u="none" strike="noStrike" kern="1200" cap="none" spc="0" normalizeH="0" baseline="0" noProof="0" dirty="0">
                <a:ln>
                  <a:noFill/>
                </a:ln>
                <a:solidFill>
                  <a:prstClr val="black"/>
                </a:solidFill>
                <a:effectLst/>
                <a:uLnTx/>
                <a:uFillTx/>
                <a:latin typeface="Lucida Sans Unicode"/>
                <a:ea typeface="+mn-ea"/>
                <a:cs typeface="+mn-cs"/>
              </a:rPr>
              <a:t>prywatnego aktu oskarżenia</a:t>
            </a: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  wniesionego przez pokrzywdzonego, który staje się oskarżycielem prywatnym.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2) Oskarżyciel publiczny może wszcząć lub wstąpić do postępowania, jeżeli wymaga tego interes społeczny.</a:t>
            </a:r>
          </a:p>
        </p:txBody>
      </p:sp>
      <p:sp>
        <p:nvSpPr>
          <p:cNvPr id="16" name="pole tekstowe 15"/>
          <p:cNvSpPr txBox="1"/>
          <p:nvPr/>
        </p:nvSpPr>
        <p:spPr>
          <a:xfrm>
            <a:off x="189789" y="2485773"/>
            <a:ext cx="4847974"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Postępowanie prowadzone z własnej inicjatywy organu ścigania</a:t>
            </a:r>
          </a:p>
        </p:txBody>
      </p:sp>
    </p:spTree>
    <p:extLst>
      <p:ext uri="{BB962C8B-B14F-4D97-AF65-F5344CB8AC3E}">
        <p14:creationId xmlns:p14="http://schemas.microsoft.com/office/powerpoint/2010/main" val="20713239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482600" y="816638"/>
            <a:ext cx="2525519" cy="5224724"/>
          </a:xfrm>
        </p:spPr>
        <p:txBody>
          <a:bodyPr anchor="ctr">
            <a:normAutofit/>
          </a:bodyPr>
          <a:lstStyle/>
          <a:p>
            <a:r>
              <a:rPr lang="pl-PL" sz="2000"/>
              <a:t>Tryb prywatnoskargowy</a:t>
            </a:r>
          </a:p>
        </p:txBody>
      </p:sp>
      <p:sp>
        <p:nvSpPr>
          <p:cNvPr id="2" name="Content Placeholder 1"/>
          <p:cNvSpPr>
            <a:spLocks noGrp="1"/>
          </p:cNvSpPr>
          <p:nvPr>
            <p:ph idx="1"/>
          </p:nvPr>
        </p:nvSpPr>
        <p:spPr>
          <a:xfrm>
            <a:off x="3490721" y="816638"/>
            <a:ext cx="3464779" cy="5224724"/>
          </a:xfrm>
        </p:spPr>
        <p:txBody>
          <a:bodyPr anchor="ctr">
            <a:normAutofit/>
          </a:bodyPr>
          <a:lstStyle/>
          <a:p>
            <a:pPr>
              <a:lnSpc>
                <a:spcPct val="90000"/>
              </a:lnSpc>
            </a:pPr>
            <a:r>
              <a:rPr lang="pl-PL" sz="1500"/>
              <a:t>Zakres przestępstw ściganych z oskarżenia prywatnego jest podyktowany </a:t>
            </a:r>
            <a:r>
              <a:rPr lang="pl-PL" sz="1500" b="1"/>
              <a:t>szczególnym rodzajem dóbr prawnych o ściśle osobistym charakterze</a:t>
            </a:r>
            <a:r>
              <a:rPr lang="pl-PL" sz="1500"/>
              <a:t>.</a:t>
            </a:r>
          </a:p>
          <a:p>
            <a:pPr marL="109728" indent="0">
              <a:lnSpc>
                <a:spcPct val="90000"/>
              </a:lnSpc>
              <a:buNone/>
            </a:pPr>
            <a:endParaRPr lang="pl-PL" sz="1500"/>
          </a:p>
          <a:p>
            <a:pPr>
              <a:lnSpc>
                <a:spcPct val="90000"/>
              </a:lnSpc>
            </a:pPr>
            <a:r>
              <a:rPr lang="pl-PL" sz="1500" b="1"/>
              <a:t>Karalność jest uzależniona od woli dysponenta </a:t>
            </a:r>
            <a:r>
              <a:rPr lang="pl-PL" sz="1500"/>
              <a:t>danego dobra i leży przede wszystkim w jego interesie, a tylko pośrednio w interesie społecznym.</a:t>
            </a:r>
          </a:p>
          <a:p>
            <a:pPr>
              <a:lnSpc>
                <a:spcPct val="90000"/>
              </a:lnSpc>
            </a:pPr>
            <a:endParaRPr lang="pl-PL" sz="1500"/>
          </a:p>
          <a:p>
            <a:pPr>
              <a:lnSpc>
                <a:spcPct val="90000"/>
              </a:lnSpc>
            </a:pPr>
            <a:r>
              <a:rPr lang="pl-PL" sz="1500"/>
              <a:t>Jeżeli </a:t>
            </a:r>
            <a:r>
              <a:rPr lang="pl-PL" sz="1500" b="1"/>
              <a:t>prokurator zauważa interes społeczny </a:t>
            </a:r>
            <a:r>
              <a:rPr lang="pl-PL" sz="1500"/>
              <a:t>w ściganiu takich przestępstw z urzędu, może wszcząć postępowanie lub wstąpić do postępowania już wszczętego→ </a:t>
            </a:r>
            <a:r>
              <a:rPr lang="pl-PL" sz="1500" b="1"/>
              <a:t>art. 60 k.p.k.</a:t>
            </a:r>
          </a:p>
        </p:txBody>
      </p:sp>
    </p:spTree>
    <p:extLst>
      <p:ext uri="{BB962C8B-B14F-4D97-AF65-F5344CB8AC3E}">
        <p14:creationId xmlns:p14="http://schemas.microsoft.com/office/powerpoint/2010/main" val="10678274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9612" y="476672"/>
            <a:ext cx="8229600" cy="1143000"/>
          </a:xfrm>
        </p:spPr>
        <p:txBody>
          <a:bodyPr/>
          <a:lstStyle/>
          <a:p>
            <a:pPr algn="ctr"/>
            <a:r>
              <a:rPr lang="pl-PL" dirty="0"/>
              <a:t>Strony procesowe</a:t>
            </a:r>
          </a:p>
        </p:txBody>
      </p:sp>
      <p:sp>
        <p:nvSpPr>
          <p:cNvPr id="2" name="Content Placeholder 1"/>
          <p:cNvSpPr>
            <a:spLocks noGrp="1"/>
          </p:cNvSpPr>
          <p:nvPr>
            <p:ph idx="1"/>
          </p:nvPr>
        </p:nvSpPr>
        <p:spPr/>
        <p:txBody>
          <a:bodyPr/>
          <a:lstStyle/>
          <a:p>
            <a:r>
              <a:rPr lang="pl-PL" dirty="0"/>
              <a:t>Strony postępowania sądowego</a:t>
            </a:r>
          </a:p>
        </p:txBody>
      </p:sp>
      <p:sp>
        <p:nvSpPr>
          <p:cNvPr id="4" name="Down Arrow 3"/>
          <p:cNvSpPr/>
          <p:nvPr/>
        </p:nvSpPr>
        <p:spPr>
          <a:xfrm>
            <a:off x="1423080" y="263242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Down Arrow 5"/>
          <p:cNvSpPr/>
          <p:nvPr/>
        </p:nvSpPr>
        <p:spPr>
          <a:xfrm>
            <a:off x="6968621" y="256325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extBox 6"/>
          <p:cNvSpPr txBox="1"/>
          <p:nvPr/>
        </p:nvSpPr>
        <p:spPr>
          <a:xfrm>
            <a:off x="215516" y="3726324"/>
            <a:ext cx="2952328" cy="369332"/>
          </a:xfrm>
          <a:prstGeom prst="rect">
            <a:avLst/>
          </a:prstGeom>
          <a:noFill/>
        </p:spPr>
        <p:txBody>
          <a:bodyPr wrap="square" rtlCol="0">
            <a:spAutoFit/>
          </a:bodyPr>
          <a:lstStyle/>
          <a:p>
            <a:pPr algn="ctr"/>
            <a:r>
              <a:rPr lang="pl-PL" b="1" dirty="0"/>
              <a:t>OSKARŻYCIEL</a:t>
            </a:r>
          </a:p>
        </p:txBody>
      </p:sp>
      <p:sp>
        <p:nvSpPr>
          <p:cNvPr id="8" name="TextBox 7"/>
          <p:cNvSpPr txBox="1"/>
          <p:nvPr/>
        </p:nvSpPr>
        <p:spPr>
          <a:xfrm>
            <a:off x="6876256" y="3356992"/>
            <a:ext cx="184731" cy="369332"/>
          </a:xfrm>
          <a:prstGeom prst="rect">
            <a:avLst/>
          </a:prstGeom>
          <a:noFill/>
        </p:spPr>
        <p:txBody>
          <a:bodyPr wrap="none" rtlCol="0">
            <a:spAutoFit/>
          </a:bodyPr>
          <a:lstStyle/>
          <a:p>
            <a:endParaRPr lang="pl-PL" dirty="0"/>
          </a:p>
        </p:txBody>
      </p:sp>
      <p:sp>
        <p:nvSpPr>
          <p:cNvPr id="10" name="TextBox 9"/>
          <p:cNvSpPr txBox="1"/>
          <p:nvPr/>
        </p:nvSpPr>
        <p:spPr>
          <a:xfrm>
            <a:off x="5534396" y="3541658"/>
            <a:ext cx="3168352" cy="369332"/>
          </a:xfrm>
          <a:prstGeom prst="rect">
            <a:avLst/>
          </a:prstGeom>
          <a:noFill/>
        </p:spPr>
        <p:txBody>
          <a:bodyPr wrap="square" rtlCol="0">
            <a:spAutoFit/>
          </a:bodyPr>
          <a:lstStyle/>
          <a:p>
            <a:endParaRPr lang="pl-PL" dirty="0"/>
          </a:p>
        </p:txBody>
      </p:sp>
      <p:sp>
        <p:nvSpPr>
          <p:cNvPr id="11" name="TextBox 10"/>
          <p:cNvSpPr txBox="1"/>
          <p:nvPr/>
        </p:nvSpPr>
        <p:spPr>
          <a:xfrm>
            <a:off x="5690879" y="3716661"/>
            <a:ext cx="3050628" cy="369332"/>
          </a:xfrm>
          <a:prstGeom prst="rect">
            <a:avLst/>
          </a:prstGeom>
          <a:noFill/>
        </p:spPr>
        <p:txBody>
          <a:bodyPr wrap="square" rtlCol="0">
            <a:spAutoFit/>
          </a:bodyPr>
          <a:lstStyle/>
          <a:p>
            <a:pPr algn="ctr"/>
            <a:r>
              <a:rPr lang="pl-PL" b="1" dirty="0"/>
              <a:t>OSKARŻONY</a:t>
            </a:r>
          </a:p>
        </p:txBody>
      </p:sp>
    </p:spTree>
    <p:extLst>
      <p:ext uri="{BB962C8B-B14F-4D97-AF65-F5344CB8AC3E}">
        <p14:creationId xmlns:p14="http://schemas.microsoft.com/office/powerpoint/2010/main" val="24153669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482600" y="816638"/>
            <a:ext cx="2525519" cy="5224724"/>
          </a:xfrm>
        </p:spPr>
        <p:txBody>
          <a:bodyPr anchor="ctr">
            <a:normAutofit/>
          </a:bodyPr>
          <a:lstStyle/>
          <a:p>
            <a:r>
              <a:rPr lang="pl-PL" dirty="0"/>
              <a:t>Strony procesowe</a:t>
            </a:r>
            <a:endParaRPr lang="pl-PL"/>
          </a:p>
        </p:txBody>
      </p:sp>
      <p:sp>
        <p:nvSpPr>
          <p:cNvPr id="2" name="Content Placeholder 1"/>
          <p:cNvSpPr>
            <a:spLocks noGrp="1"/>
          </p:cNvSpPr>
          <p:nvPr>
            <p:ph idx="1"/>
          </p:nvPr>
        </p:nvSpPr>
        <p:spPr>
          <a:xfrm>
            <a:off x="3490721" y="816638"/>
            <a:ext cx="3464779" cy="5224724"/>
          </a:xfrm>
        </p:spPr>
        <p:txBody>
          <a:bodyPr anchor="ctr">
            <a:normAutofit/>
          </a:bodyPr>
          <a:lstStyle/>
          <a:p>
            <a:pPr>
              <a:lnSpc>
                <a:spcPct val="90000"/>
              </a:lnSpc>
            </a:pPr>
            <a:r>
              <a:rPr lang="pl-PL" sz="1300" b="1"/>
              <a:t>Oskarżony</a:t>
            </a:r>
            <a:r>
              <a:rPr lang="pl-PL" sz="1300"/>
              <a:t>- osoba, przeciwko której wniesiono </a:t>
            </a:r>
            <a:r>
              <a:rPr lang="pl-PL" sz="1300" b="1"/>
              <a:t>oskarżenie do sądu</a:t>
            </a:r>
            <a:r>
              <a:rPr lang="pl-PL" sz="1300"/>
              <a:t>, a także osoba, co do której prokurator złożył </a:t>
            </a:r>
            <a:r>
              <a:rPr lang="pl-PL" sz="1300" b="1"/>
              <a:t>wniosek o skazanie bez przeprowadzenia rozprawy </a:t>
            </a:r>
            <a:r>
              <a:rPr lang="pl-PL" sz="1300"/>
              <a:t>(art. 335 § 1 k.p.k.) lub </a:t>
            </a:r>
            <a:r>
              <a:rPr lang="pl-PL" sz="1300" b="1"/>
              <a:t>wniosek o warunkowe umorzenie postępowania </a:t>
            </a:r>
            <a:r>
              <a:rPr lang="pl-PL" sz="1300"/>
              <a:t>(art. 71 § 2 k.p.k.).</a:t>
            </a:r>
          </a:p>
          <a:p>
            <a:pPr marL="0" indent="0">
              <a:lnSpc>
                <a:spcPct val="90000"/>
              </a:lnSpc>
              <a:buNone/>
            </a:pPr>
            <a:endParaRPr lang="pl-PL" sz="1300"/>
          </a:p>
          <a:p>
            <a:pPr>
              <a:lnSpc>
                <a:spcPct val="90000"/>
              </a:lnSpc>
            </a:pPr>
            <a:r>
              <a:rPr lang="pl-PL" sz="1300"/>
              <a:t>Pojęcie oskarżenia obejmuje oskarżenie publiczne, oskarżenie subsydiarne i prywatne. </a:t>
            </a:r>
          </a:p>
          <a:p>
            <a:pPr marL="0" indent="0">
              <a:lnSpc>
                <a:spcPct val="90000"/>
              </a:lnSpc>
              <a:buNone/>
            </a:pPr>
            <a:endParaRPr lang="pl-PL" sz="1300"/>
          </a:p>
          <a:p>
            <a:pPr>
              <a:lnSpc>
                <a:spcPct val="90000"/>
              </a:lnSpc>
            </a:pPr>
            <a:r>
              <a:rPr lang="pl-PL" sz="1300" b="1"/>
              <a:t>W szerokim ujęciu (</a:t>
            </a:r>
            <a:r>
              <a:rPr lang="pl-PL" sz="1300" b="1" i="1"/>
              <a:t>sensu largo</a:t>
            </a:r>
            <a:r>
              <a:rPr lang="pl-PL" sz="1300" b="1"/>
              <a:t>)</a:t>
            </a:r>
            <a:r>
              <a:rPr lang="pl-PL" sz="1300"/>
              <a:t>, za oskarżonego uznaje się także </a:t>
            </a:r>
            <a:r>
              <a:rPr lang="pl-PL" sz="1300" b="1"/>
              <a:t>podejrzanego</a:t>
            </a:r>
            <a:r>
              <a:rPr lang="pl-PL" sz="1300"/>
              <a:t>, którym jest </a:t>
            </a:r>
          </a:p>
          <a:p>
            <a:pPr>
              <a:lnSpc>
                <a:spcPct val="90000"/>
              </a:lnSpc>
              <a:buFontTx/>
              <a:buChar char="-"/>
            </a:pPr>
            <a:r>
              <a:rPr lang="pl-PL" sz="1300"/>
              <a:t>osoba, co do której wydano postanowienie o przedstawieniu zarzutów albo </a:t>
            </a:r>
          </a:p>
          <a:p>
            <a:pPr>
              <a:lnSpc>
                <a:spcPct val="90000"/>
              </a:lnSpc>
              <a:buFontTx/>
              <a:buChar char="-"/>
            </a:pPr>
            <a:r>
              <a:rPr lang="pl-PL" sz="1300"/>
              <a:t>której bez wydania takiego postanowienia postawiono zarzut w związku z przystąpieniem do przesłuchania w charakterze podejrzanego.</a:t>
            </a:r>
          </a:p>
          <a:p>
            <a:pPr>
              <a:lnSpc>
                <a:spcPct val="90000"/>
              </a:lnSpc>
            </a:pPr>
            <a:endParaRPr lang="pl-PL" sz="1300"/>
          </a:p>
          <a:p>
            <a:pPr marL="109728" indent="0">
              <a:lnSpc>
                <a:spcPct val="90000"/>
              </a:lnSpc>
              <a:buNone/>
            </a:pPr>
            <a:endParaRPr lang="pl-PL" sz="1300"/>
          </a:p>
        </p:txBody>
      </p:sp>
    </p:spTree>
    <p:extLst>
      <p:ext uri="{BB962C8B-B14F-4D97-AF65-F5344CB8AC3E}">
        <p14:creationId xmlns:p14="http://schemas.microsoft.com/office/powerpoint/2010/main" val="20436762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962" y="1179151"/>
            <a:ext cx="2475485" cy="4463889"/>
          </a:xfrm>
        </p:spPr>
        <p:txBody>
          <a:bodyPr anchor="ctr">
            <a:normAutofit/>
          </a:bodyPr>
          <a:lstStyle/>
          <a:p>
            <a:r>
              <a:rPr lang="pl-PL" sz="3100"/>
              <a:t>Obowiązki oskarżonego</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34188" y="1109145"/>
            <a:ext cx="4755762" cy="4603900"/>
          </a:xfrm>
        </p:spPr>
        <p:txBody>
          <a:bodyPr anchor="ctr">
            <a:normAutofit/>
          </a:bodyPr>
          <a:lstStyle/>
          <a:p>
            <a:pPr>
              <a:lnSpc>
                <a:spcPct val="90000"/>
              </a:lnSpc>
            </a:pPr>
            <a:r>
              <a:rPr lang="pl-PL" sz="1100"/>
              <a:t>Oskarżony </a:t>
            </a:r>
            <a:r>
              <a:rPr lang="pl-PL" sz="1100" b="1"/>
              <a:t>nie ma obowiązku dowodzenia swojej niewinności</a:t>
            </a:r>
            <a:r>
              <a:rPr lang="pl-PL" sz="1100"/>
              <a:t>, ani obowiązku dostarczania dowodów na swoją niekorzyść (art. 74 § 1 k.p.k.). </a:t>
            </a:r>
          </a:p>
          <a:p>
            <a:pPr marL="0" indent="0">
              <a:lnSpc>
                <a:spcPct val="90000"/>
              </a:lnSpc>
              <a:buNone/>
            </a:pPr>
            <a:endParaRPr lang="pl-PL" sz="1100"/>
          </a:p>
          <a:p>
            <a:pPr>
              <a:lnSpc>
                <a:spcPct val="90000"/>
              </a:lnSpc>
            </a:pPr>
            <a:r>
              <a:rPr lang="pl-PL" sz="1100"/>
              <a:t>Pomimo to, oskarżony obowiązany jest znosić </a:t>
            </a:r>
            <a:r>
              <a:rPr lang="pl-PL" sz="1100" b="1"/>
              <a:t>pewne działania organów postępowania</a:t>
            </a:r>
            <a:r>
              <a:rPr lang="pl-PL" sz="1100"/>
              <a:t>. Oskarżony jest obowiązany poddać się:</a:t>
            </a:r>
          </a:p>
          <a:p>
            <a:pPr marL="0" indent="0">
              <a:lnSpc>
                <a:spcPct val="90000"/>
              </a:lnSpc>
              <a:buNone/>
            </a:pPr>
            <a:endParaRPr lang="pl-PL" sz="1100"/>
          </a:p>
          <a:p>
            <a:pPr marL="0" lvl="0" indent="0">
              <a:lnSpc>
                <a:spcPct val="90000"/>
              </a:lnSpc>
              <a:buNone/>
            </a:pPr>
            <a:r>
              <a:rPr lang="pl-PL" sz="1100"/>
              <a:t>1. oględzinom zewnętrznym ciała oraz innym badaniom niepołączonym z naruszeniem integralności ciała; wolno także w szczególności od oskarżonego pobrać odciski, fotografować go oraz okazać w celach rozpoznawczych innym osobom,</a:t>
            </a:r>
          </a:p>
          <a:p>
            <a:pPr marL="0" lvl="0" indent="0">
              <a:lnSpc>
                <a:spcPct val="90000"/>
              </a:lnSpc>
              <a:buNone/>
            </a:pPr>
            <a:r>
              <a:rPr lang="pl-PL" sz="1100"/>
              <a:t>2. badaniom psychologicznym i psychiatrycznym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lnSpc>
                <a:spcPct val="90000"/>
              </a:lnSpc>
              <a:buNone/>
            </a:pPr>
            <a:r>
              <a:rPr lang="pl-PL" sz="1100"/>
              <a:t>3. pobraniu przez funkcjonariusza Policji wymazu ze śluzówki policzków, jeżeli jest to nieodzowne i nie zachodzi obawa, że zagrażałoby to zdrowiu oskarżonego lub innych osób (art. 74 § 2 k.p.k.).</a:t>
            </a:r>
          </a:p>
          <a:p>
            <a:pPr>
              <a:lnSpc>
                <a:spcPct val="90000"/>
              </a:lnSpc>
            </a:pPr>
            <a:endParaRPr lang="pl-PL" sz="110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603565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pl-PL" sz="3300"/>
              <a:t>Obowiązki oskarżonego</a:t>
            </a:r>
          </a:p>
        </p:txBody>
      </p:sp>
      <p:sp>
        <p:nvSpPr>
          <p:cNvPr id="3" name="Content Placeholder 2"/>
          <p:cNvSpPr>
            <a:spLocks noGrp="1"/>
          </p:cNvSpPr>
          <p:nvPr>
            <p:ph idx="1"/>
          </p:nvPr>
        </p:nvSpPr>
        <p:spPr>
          <a:xfrm>
            <a:off x="3490721" y="816638"/>
            <a:ext cx="3464779" cy="5224724"/>
          </a:xfrm>
        </p:spPr>
        <p:txBody>
          <a:bodyPr anchor="ctr">
            <a:normAutofit/>
          </a:bodyPr>
          <a:lstStyle/>
          <a:p>
            <a:pPr>
              <a:lnSpc>
                <a:spcPct val="90000"/>
              </a:lnSpc>
            </a:pPr>
            <a:r>
              <a:rPr lang="pl-PL" b="1" dirty="0"/>
              <a:t>Obowiązek stawiennictwa </a:t>
            </a:r>
            <a:r>
              <a:rPr lang="pl-PL" dirty="0"/>
              <a:t>na każde wezwanie (art. 75 </a:t>
            </a:r>
            <a:r>
              <a:rPr lang="pl-PL"/>
              <a:t>§ 1 k.p.k.)</a:t>
            </a:r>
          </a:p>
          <a:p>
            <a:pPr>
              <a:lnSpc>
                <a:spcPct val="90000"/>
              </a:lnSpc>
            </a:pPr>
            <a:r>
              <a:rPr lang="pl-PL" b="1" dirty="0"/>
              <a:t>Obowiązek zawiadamiania o 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k.p.k., o których wie, że są znane organowi prowadzącemu postępowanie.</a:t>
            </a:r>
            <a:endParaRPr lang="pl-PL"/>
          </a:p>
        </p:txBody>
      </p:sp>
    </p:spTree>
    <p:extLst>
      <p:ext uri="{BB962C8B-B14F-4D97-AF65-F5344CB8AC3E}">
        <p14:creationId xmlns:p14="http://schemas.microsoft.com/office/powerpoint/2010/main" val="24077844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poddania się czynnościom</a:t>
            </a:r>
            <a:r>
              <a:rPr lang="pl-PL" sz="2300" dirty="0"/>
              <a:t>                      może skutkować zatrzymaniem i przymusowym doprowadzeniem oskarżonego, nawet z zastosowaniem siły fizycznej lub środków technicznych służących obezwładnieniu, w zakresie niezbędnym do wykonania danej czynności (art. 75 § 3a k.p.k.).</a:t>
            </a:r>
          </a:p>
          <a:p>
            <a:endParaRPr lang="pl-PL" sz="2300" dirty="0"/>
          </a:p>
          <a:p>
            <a:r>
              <a:rPr lang="pl-PL" sz="2300" b="1" dirty="0"/>
              <a:t>Nieusprawiedliwione niestawiennictwo                  </a:t>
            </a:r>
            <a:r>
              <a:rPr lang="pl-PL" sz="2300" dirty="0"/>
              <a:t>może skutkować </a:t>
            </a:r>
            <a:r>
              <a:rPr lang="pl-PL" sz="2400" dirty="0"/>
              <a:t>jego zatrzymaniem i przymusowym doprowadzeniem 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41005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Content Placeholder 1"/>
          <p:cNvSpPr>
            <a:spLocks noGrp="1"/>
          </p:cNvSpPr>
          <p:nvPr>
            <p:ph idx="1"/>
          </p:nvPr>
        </p:nvSpPr>
        <p:spPr>
          <a:xfrm>
            <a:off x="4587063" y="609601"/>
            <a:ext cx="4133472" cy="5175624"/>
          </a:xfrm>
        </p:spPr>
        <p:txBody>
          <a:bodyPr anchor="ctr">
            <a:normAutofit/>
          </a:bodyPr>
          <a:lstStyle/>
          <a:p>
            <a:pPr>
              <a:lnSpc>
                <a:spcPct val="90000"/>
              </a:lnSpc>
            </a:pPr>
            <a:r>
              <a:rPr lang="pl-PL" sz="1700" b="1">
                <a:solidFill>
                  <a:srgbClr val="FFFFFF"/>
                </a:solidFill>
              </a:rPr>
              <a:t>Art. 10 Konstytucji RP</a:t>
            </a:r>
          </a:p>
          <a:p>
            <a:pPr marL="109728" indent="0">
              <a:lnSpc>
                <a:spcPct val="90000"/>
              </a:lnSpc>
              <a:buNone/>
            </a:pPr>
            <a:endParaRPr lang="pl-PL" sz="1700" b="1">
              <a:solidFill>
                <a:srgbClr val="FFFFFF"/>
              </a:solidFill>
            </a:endParaRPr>
          </a:p>
          <a:p>
            <a:pPr marL="624078" indent="-514350">
              <a:lnSpc>
                <a:spcPct val="90000"/>
              </a:lnSpc>
              <a:buAutoNum type="arabicPeriod"/>
            </a:pPr>
            <a:r>
              <a:rPr lang="pl-PL" sz="1700">
                <a:solidFill>
                  <a:srgbClr val="FFFFFF"/>
                </a:solidFill>
              </a:rPr>
              <a:t>Ustrój Rzeczypospolitej Polskiej opiera się na </a:t>
            </a:r>
            <a:r>
              <a:rPr lang="pl-PL" sz="1700" b="1">
                <a:solidFill>
                  <a:srgbClr val="FFFFFF"/>
                </a:solidFill>
              </a:rPr>
              <a:t>podziale i równowadze</a:t>
            </a:r>
            <a:r>
              <a:rPr lang="pl-PL" sz="1700">
                <a:solidFill>
                  <a:srgbClr val="FFFFFF"/>
                </a:solidFill>
              </a:rPr>
              <a:t> władzy ustawodawczej, władzy wykonawczej i władzy </a:t>
            </a:r>
            <a:r>
              <a:rPr lang="pl-PL" sz="1700" b="1">
                <a:solidFill>
                  <a:srgbClr val="FFFFFF"/>
                </a:solidFill>
              </a:rPr>
              <a:t>sądowniczej</a:t>
            </a:r>
            <a:r>
              <a:rPr lang="pl-PL" sz="1700">
                <a:solidFill>
                  <a:srgbClr val="FFFFFF"/>
                </a:solidFill>
              </a:rPr>
              <a:t>.</a:t>
            </a:r>
          </a:p>
          <a:p>
            <a:pPr marL="624078" indent="-514350">
              <a:lnSpc>
                <a:spcPct val="90000"/>
              </a:lnSpc>
              <a:buAutoNum type="arabicPeriod"/>
            </a:pPr>
            <a:endParaRPr lang="pl-PL" sz="1700">
              <a:solidFill>
                <a:srgbClr val="FFFFFF"/>
              </a:solidFill>
            </a:endParaRPr>
          </a:p>
          <a:p>
            <a:pPr marL="624078" indent="-514350">
              <a:lnSpc>
                <a:spcPct val="90000"/>
              </a:lnSpc>
              <a:buFont typeface="Wingdings 3"/>
              <a:buAutoNum type="arabicPeriod"/>
            </a:pPr>
            <a:r>
              <a:rPr lang="pl-PL" sz="1700">
                <a:solidFill>
                  <a:srgbClr val="FFFFFF"/>
                </a:solidFill>
              </a:rPr>
              <a:t>Władzę ustawodawczą sprawują Sejm i Senat, władzę wykonawczą Prezydent Rzeczypospolitej Polskiej i Rada Ministrów, a </a:t>
            </a:r>
            <a:r>
              <a:rPr lang="pl-PL" sz="1700" b="1">
                <a:solidFill>
                  <a:srgbClr val="FFFFFF"/>
                </a:solidFill>
              </a:rPr>
              <a:t>władzę sądowniczą sądy i trybunały</a:t>
            </a:r>
            <a:r>
              <a:rPr lang="pl-PL" sz="1700">
                <a:solidFill>
                  <a:srgbClr val="FFFFFF"/>
                </a:solidFill>
              </a:rPr>
              <a:t>.</a:t>
            </a:r>
          </a:p>
          <a:p>
            <a:pPr marL="109728" indent="0">
              <a:lnSpc>
                <a:spcPct val="90000"/>
              </a:lnSpc>
              <a:buNone/>
            </a:pPr>
            <a:endParaRPr lang="pl-PL" sz="1700">
              <a:solidFill>
                <a:srgbClr val="FFFFFF"/>
              </a:solidFill>
            </a:endParaRPr>
          </a:p>
          <a:p>
            <a:pPr marL="109728" indent="0">
              <a:lnSpc>
                <a:spcPct val="90000"/>
              </a:lnSpc>
              <a:buNone/>
            </a:pPr>
            <a:br>
              <a:rPr lang="pl-PL" sz="1700" b="1">
                <a:solidFill>
                  <a:srgbClr val="FFFFFF"/>
                </a:solidFill>
              </a:rPr>
            </a:br>
            <a:endParaRPr lang="pl-PL" sz="1700">
              <a:solidFill>
                <a:srgbClr val="FFFFFF"/>
              </a:solidFill>
            </a:endParaRPr>
          </a:p>
        </p:txBody>
      </p:sp>
    </p:spTree>
    <p:extLst>
      <p:ext uri="{BB962C8B-B14F-4D97-AF65-F5344CB8AC3E}">
        <p14:creationId xmlns:p14="http://schemas.microsoft.com/office/powerpoint/2010/main" val="2035144316"/>
      </p:ext>
    </p:extLst>
  </p:cSld>
  <p:clrMapOvr>
    <a:overrideClrMapping bg1="dk1" tx1="lt1" bg2="dk2" tx2="lt2" accent1="accent1" accent2="accent2" accent3="accent3" accent4="accent4" accent5="accent5" accent6="accent6" hlink="hlink" folHlink="folHlink"/>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sp>
        <p:nvSpPr>
          <p:cNvPr id="2" name="Content Placeholder 1"/>
          <p:cNvSpPr>
            <a:spLocks noGrp="1"/>
          </p:cNvSpPr>
          <p:nvPr>
            <p:ph idx="1"/>
          </p:nvPr>
        </p:nvSpPr>
        <p:spPr/>
        <p:txBody>
          <a:bodyPr/>
          <a:lstStyle/>
          <a:p>
            <a:r>
              <a:rPr lang="pl-PL" dirty="0"/>
              <a:t>Strony postępowania przygotowawczego</a:t>
            </a:r>
          </a:p>
        </p:txBody>
      </p:sp>
      <p:sp>
        <p:nvSpPr>
          <p:cNvPr id="4" name="Down Arrow 3"/>
          <p:cNvSpPr/>
          <p:nvPr/>
        </p:nvSpPr>
        <p:spPr>
          <a:xfrm>
            <a:off x="1423080" y="27479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Down Arrow 5"/>
          <p:cNvSpPr/>
          <p:nvPr/>
        </p:nvSpPr>
        <p:spPr>
          <a:xfrm>
            <a:off x="6876256" y="27479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extBox 6"/>
          <p:cNvSpPr txBox="1"/>
          <p:nvPr/>
        </p:nvSpPr>
        <p:spPr>
          <a:xfrm>
            <a:off x="215516" y="4005067"/>
            <a:ext cx="2952328" cy="369332"/>
          </a:xfrm>
          <a:prstGeom prst="rect">
            <a:avLst/>
          </a:prstGeom>
          <a:noFill/>
        </p:spPr>
        <p:txBody>
          <a:bodyPr wrap="square" rtlCol="0">
            <a:spAutoFit/>
          </a:bodyPr>
          <a:lstStyle/>
          <a:p>
            <a:pPr algn="ctr"/>
            <a:r>
              <a:rPr lang="pl-PL" b="1" dirty="0"/>
              <a:t>POKRZYWDZONY</a:t>
            </a:r>
          </a:p>
        </p:txBody>
      </p:sp>
      <p:sp>
        <p:nvSpPr>
          <p:cNvPr id="8" name="TextBox 7"/>
          <p:cNvSpPr txBox="1"/>
          <p:nvPr/>
        </p:nvSpPr>
        <p:spPr>
          <a:xfrm>
            <a:off x="6876256" y="3356992"/>
            <a:ext cx="184731" cy="369332"/>
          </a:xfrm>
          <a:prstGeom prst="rect">
            <a:avLst/>
          </a:prstGeom>
          <a:noFill/>
        </p:spPr>
        <p:txBody>
          <a:bodyPr wrap="none" rtlCol="0">
            <a:spAutoFit/>
          </a:bodyPr>
          <a:lstStyle/>
          <a:p>
            <a:endParaRPr lang="pl-PL" dirty="0"/>
          </a:p>
        </p:txBody>
      </p:sp>
      <p:sp>
        <p:nvSpPr>
          <p:cNvPr id="10" name="TextBox 9"/>
          <p:cNvSpPr txBox="1"/>
          <p:nvPr/>
        </p:nvSpPr>
        <p:spPr>
          <a:xfrm>
            <a:off x="5534396" y="3541658"/>
            <a:ext cx="3168352" cy="369332"/>
          </a:xfrm>
          <a:prstGeom prst="rect">
            <a:avLst/>
          </a:prstGeom>
          <a:noFill/>
        </p:spPr>
        <p:txBody>
          <a:bodyPr wrap="square" rtlCol="0">
            <a:spAutoFit/>
          </a:bodyPr>
          <a:lstStyle/>
          <a:p>
            <a:endParaRPr lang="pl-PL" dirty="0"/>
          </a:p>
        </p:txBody>
      </p:sp>
      <p:sp>
        <p:nvSpPr>
          <p:cNvPr id="11" name="TextBox 10"/>
          <p:cNvSpPr txBox="1"/>
          <p:nvPr/>
        </p:nvSpPr>
        <p:spPr>
          <a:xfrm>
            <a:off x="5580084" y="4034982"/>
            <a:ext cx="3050628" cy="369332"/>
          </a:xfrm>
          <a:prstGeom prst="rect">
            <a:avLst/>
          </a:prstGeom>
          <a:noFill/>
        </p:spPr>
        <p:txBody>
          <a:bodyPr wrap="square" rtlCol="0">
            <a:spAutoFit/>
          </a:bodyPr>
          <a:lstStyle/>
          <a:p>
            <a:pPr algn="ctr"/>
            <a:r>
              <a:rPr lang="pl-PL" b="1" dirty="0"/>
              <a:t>PODEJRZANY</a:t>
            </a:r>
          </a:p>
        </p:txBody>
      </p:sp>
    </p:spTree>
    <p:extLst>
      <p:ext uri="{BB962C8B-B14F-4D97-AF65-F5344CB8AC3E}">
        <p14:creationId xmlns:p14="http://schemas.microsoft.com/office/powerpoint/2010/main" val="16972426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962" y="1179151"/>
            <a:ext cx="2475485" cy="4463889"/>
          </a:xfrm>
        </p:spPr>
        <p:txBody>
          <a:bodyPr anchor="ctr">
            <a:normAutofit/>
          </a:bodyPr>
          <a:lstStyle/>
          <a:p>
            <a:r>
              <a:rPr lang="pl-PL" dirty="0"/>
              <a:t>Podejrzany</a:t>
            </a:r>
            <a:endParaRPr lang="pl-PL"/>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34188" y="1109145"/>
            <a:ext cx="4755762" cy="4603900"/>
          </a:xfrm>
        </p:spPr>
        <p:txBody>
          <a:bodyPr anchor="ctr">
            <a:normAutofit/>
          </a:bodyPr>
          <a:lstStyle/>
          <a:p>
            <a:pPr marL="0" indent="0">
              <a:buNone/>
            </a:pPr>
            <a:r>
              <a:rPr lang="pl-PL"/>
              <a:t>Osoba, co do której wydano </a:t>
            </a:r>
            <a:r>
              <a:rPr lang="pl-PL" b="1"/>
              <a:t>postanowienie o przedstawieniu zarzutów</a:t>
            </a:r>
            <a:r>
              <a:rPr lang="pl-PL"/>
              <a:t>, albo której bez wydania takiego postanowienia postawiono zarzut w związku z przystąpieniem do </a:t>
            </a:r>
            <a:r>
              <a:rPr lang="pl-PL" b="1"/>
              <a:t>przesłuchania w charakterze podejrzanego</a:t>
            </a:r>
          </a:p>
          <a:p>
            <a:pPr marL="0" indent="0">
              <a:buNone/>
            </a:pPr>
            <a:endParaRPr lang="pl-PL"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628934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962" y="1179151"/>
            <a:ext cx="2475485" cy="4463889"/>
          </a:xfrm>
        </p:spPr>
        <p:txBody>
          <a:bodyPr anchor="ctr">
            <a:normAutofit/>
          </a:bodyPr>
          <a:lstStyle/>
          <a:p>
            <a:r>
              <a:rPr lang="pl-PL" sz="3300"/>
              <a:t>Osoba podejrzana</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34188" y="1109145"/>
            <a:ext cx="4755762" cy="4603900"/>
          </a:xfrm>
        </p:spPr>
        <p:txBody>
          <a:bodyPr anchor="ctr">
            <a:normAutofit/>
          </a:bodyPr>
          <a:lstStyle/>
          <a:p>
            <a:pPr marL="0" indent="0">
              <a:buNone/>
            </a:pPr>
            <a:r>
              <a:rPr lang="pl-PL" dirty="0"/>
              <a:t>osoba, co do której organy posiadają informacje typujące ją na sprawcę przestępstwa i wobec której kierują postępowanie, pomimo że nie postawiono jej żadnych zarzutów. Osoba podejrzana nie posiada statusu strony, ale przysługują jej nieliczne uprawnienia</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211403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962" y="1179151"/>
            <a:ext cx="2475485" cy="4463889"/>
          </a:xfrm>
        </p:spPr>
        <p:txBody>
          <a:bodyPr anchor="ctr">
            <a:normAutofit/>
          </a:bodyPr>
          <a:lstStyle/>
          <a:p>
            <a:r>
              <a:rPr lang="pl-PL" sz="2800"/>
              <a:t>Pokrzywdzony</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34188" y="1109145"/>
            <a:ext cx="4755762" cy="4603900"/>
          </a:xfrm>
        </p:spPr>
        <p:txBody>
          <a:bodyPr anchor="ctr">
            <a:normAutofit/>
          </a:bodyPr>
          <a:lstStyle/>
          <a:p>
            <a:r>
              <a:rPr lang="pl-PL" dirty="0"/>
              <a:t>Osoba fizyczna lub prawna, której dobro prawne zostało bezpośrednio naruszone lub zagrożone przez przestępstwo.</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1513267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962" y="1179151"/>
            <a:ext cx="2475485" cy="4463889"/>
          </a:xfrm>
        </p:spPr>
        <p:txBody>
          <a:bodyPr anchor="ctr">
            <a:normAutofit/>
          </a:bodyPr>
          <a:lstStyle/>
          <a:p>
            <a:r>
              <a:rPr lang="pl-PL" sz="2800"/>
              <a:t>Pokrzywdzony</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34188" y="1109145"/>
            <a:ext cx="4755762" cy="4603900"/>
          </a:xfrm>
        </p:spPr>
        <p:txBody>
          <a:bodyPr anchor="ctr">
            <a:normAutofit/>
          </a:bodyPr>
          <a:lstStyle/>
          <a:p>
            <a:pPr>
              <a:lnSpc>
                <a:spcPct val="90000"/>
              </a:lnSpc>
            </a:pPr>
            <a:r>
              <a:rPr lang="pl-PL" sz="1300"/>
              <a:t>Za pokrzywdzonego uważa się także </a:t>
            </a:r>
            <a:r>
              <a:rPr lang="pl-PL" sz="1300" b="1"/>
              <a:t>zakład ubezpieczeń</a:t>
            </a:r>
            <a:r>
              <a:rPr lang="pl-PL" sz="1300"/>
              <a:t> w zakresie w jakim pokrył szkodę wyrządzoną pokrzywdzonemu przez przestępstwo lub jest zobowiązany do jej pokrycia (art. 49 § 3 k.p.k.).</a:t>
            </a:r>
          </a:p>
          <a:p>
            <a:pPr>
              <a:lnSpc>
                <a:spcPct val="90000"/>
              </a:lnSpc>
            </a:pPr>
            <a:r>
              <a:rPr lang="pl-PL" sz="1300"/>
              <a:t>Prawa pokrzywdzonego mogą zaś wykonywać: </a:t>
            </a:r>
          </a:p>
          <a:p>
            <a:pPr marL="514350" lvl="0" indent="-514350">
              <a:lnSpc>
                <a:spcPct val="90000"/>
              </a:lnSpc>
              <a:buAutoNum type="arabicPeriod"/>
            </a:pPr>
            <a:r>
              <a:rPr lang="pl-PL" sz="1300" b="1"/>
              <a:t>organy Państwowej Inspekcji Pracy</a:t>
            </a:r>
            <a:r>
              <a:rPr lang="pl-PL" sz="1300"/>
              <a:t>, w sprawach o przestępstwa przeciwko prawom osób wykonujących pracę zarobkową, o których mowa w art. 218-221 oraz w art. 225 § 2 k.k., jeżeli w zakresie swego działania ujawniły przestępstwo lub wystąpiły o wszczęcie postępowania (art. 49 § 3a k.p.k.),</a:t>
            </a:r>
          </a:p>
          <a:p>
            <a:pPr marL="514350" lvl="0" indent="-514350">
              <a:lnSpc>
                <a:spcPct val="90000"/>
              </a:lnSpc>
              <a:buAutoNum type="arabicPeriod"/>
            </a:pPr>
            <a:r>
              <a:rPr lang="pl-PL" sz="1300" b="1"/>
              <a:t>organy kontroli państwowej</a:t>
            </a:r>
            <a:r>
              <a:rPr lang="pl-PL" sz="1300"/>
              <a:t> w sprawach o przestępstwa, którymi wyrządzono szkodę w mieniu instytucji lub jednostki organizacyjnej, o której mowa w art. 49 § 2 k.p.k., jeżeli nie działa organ pokrzywdzonej instytucji lub jednostki organizacyjnej, ale jedynie wówczas gdy organy kontroli państwowej w zakresie swojego działania ujawniły przestępstwo lub wystąpiły o wszczęcie postępowania.</a:t>
            </a:r>
          </a:p>
          <a:p>
            <a:pPr>
              <a:lnSpc>
                <a:spcPct val="90000"/>
              </a:lnSpc>
            </a:pPr>
            <a:endParaRPr lang="pl-PL" sz="130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461827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962" y="1179151"/>
            <a:ext cx="2475485" cy="4463889"/>
          </a:xfrm>
        </p:spPr>
        <p:txBody>
          <a:bodyPr anchor="ctr">
            <a:normAutofit/>
          </a:bodyPr>
          <a:lstStyle/>
          <a:p>
            <a:r>
              <a:rPr lang="pl-PL" sz="2800"/>
              <a:t>Pokrzywdzony</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34188" y="1109145"/>
            <a:ext cx="4755762" cy="4603900"/>
          </a:xfrm>
        </p:spPr>
        <p:txBody>
          <a:bodyPr anchor="ctr">
            <a:normAutofit/>
          </a:bodyPr>
          <a:lstStyle/>
          <a:p>
            <a:pPr>
              <a:lnSpc>
                <a:spcPct val="90000"/>
              </a:lnSpc>
            </a:pPr>
            <a:r>
              <a:rPr lang="pl-PL" sz="1700"/>
              <a:t>Posiada status strony postępowania przygotowawczego i ze względu na to przysługuje mu szereg uprawnień na tym etapie postępowania, o czym jest pouczany przed pierwszym przesłuchaniem</a:t>
            </a:r>
          </a:p>
          <a:p>
            <a:pPr>
              <a:lnSpc>
                <a:spcPct val="90000"/>
              </a:lnSpc>
            </a:pPr>
            <a:r>
              <a:rPr lang="pl-PL" sz="1700"/>
              <a:t>Przykładowe uprawnienia:</a:t>
            </a:r>
          </a:p>
          <a:p>
            <a:pPr>
              <a:lnSpc>
                <a:spcPct val="90000"/>
              </a:lnSpc>
              <a:buFontTx/>
              <a:buChar char="-"/>
            </a:pPr>
            <a:r>
              <a:rPr lang="pl-PL" sz="1700"/>
              <a:t>składanie wniosków o dokonanie czynności śledztwa,</a:t>
            </a:r>
          </a:p>
          <a:p>
            <a:pPr>
              <a:lnSpc>
                <a:spcPct val="90000"/>
              </a:lnSpc>
              <a:buFontTx/>
              <a:buChar char="-"/>
            </a:pPr>
            <a:r>
              <a:rPr lang="pl-PL" sz="1700"/>
              <a:t>korzystania z pomocy pełnomocnika,</a:t>
            </a:r>
          </a:p>
          <a:p>
            <a:pPr>
              <a:lnSpc>
                <a:spcPct val="90000"/>
              </a:lnSpc>
              <a:buFontTx/>
              <a:buChar char="-"/>
            </a:pPr>
            <a:r>
              <a:rPr lang="pl-PL" sz="1700"/>
              <a:t>wyrażenie zgody na skierowanie sprawy do mediacji,</a:t>
            </a:r>
          </a:p>
          <a:p>
            <a:pPr>
              <a:lnSpc>
                <a:spcPct val="90000"/>
              </a:lnSpc>
              <a:buFontTx/>
              <a:buChar char="-"/>
            </a:pPr>
            <a:r>
              <a:rPr lang="pl-PL" sz="1700"/>
              <a:t>złożenie zażalenia na odmowę wszczęcia śledztwa lub dochodzenia oraz na umorzenie postępowania przygotowawczego.</a:t>
            </a:r>
          </a:p>
          <a:p>
            <a:pPr>
              <a:lnSpc>
                <a:spcPct val="90000"/>
              </a:lnSpc>
            </a:pPr>
            <a:r>
              <a:rPr lang="pl-PL" sz="1700"/>
              <a:t>Zob. art. 300 § 2 k.p.k.</a:t>
            </a:r>
          </a:p>
          <a:p>
            <a:pPr>
              <a:lnSpc>
                <a:spcPct val="90000"/>
              </a:lnSpc>
              <a:buFontTx/>
              <a:buChar char="-"/>
            </a:pPr>
            <a:endParaRPr lang="pl-PL" sz="1700"/>
          </a:p>
          <a:p>
            <a:pPr>
              <a:lnSpc>
                <a:spcPct val="90000"/>
              </a:lnSpc>
              <a:buFontTx/>
              <a:buChar char="-"/>
            </a:pPr>
            <a:endParaRPr lang="pl-PL" sz="1700"/>
          </a:p>
          <a:p>
            <a:pPr>
              <a:lnSpc>
                <a:spcPct val="90000"/>
              </a:lnSpc>
            </a:pPr>
            <a:endParaRPr lang="pl-PL" sz="1700"/>
          </a:p>
          <a:p>
            <a:pPr>
              <a:lnSpc>
                <a:spcPct val="90000"/>
              </a:lnSpc>
            </a:pPr>
            <a:endParaRPr lang="pl-PL" sz="1700"/>
          </a:p>
          <a:p>
            <a:pPr marL="0" indent="0">
              <a:lnSpc>
                <a:spcPct val="90000"/>
              </a:lnSpc>
              <a:buNone/>
            </a:pPr>
            <a:endParaRPr lang="pl-PL" sz="170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591375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ytuł 1"/>
          <p:cNvSpPr>
            <a:spLocks noGrp="1"/>
          </p:cNvSpPr>
          <p:nvPr>
            <p:ph type="title"/>
          </p:nvPr>
        </p:nvSpPr>
        <p:spPr>
          <a:xfrm>
            <a:off x="508000" y="609600"/>
            <a:ext cx="2882531" cy="5175624"/>
          </a:xfrm>
        </p:spPr>
        <p:txBody>
          <a:bodyPr anchor="ctr">
            <a:normAutofit/>
          </a:bodyPr>
          <a:lstStyle/>
          <a:p>
            <a:pPr>
              <a:lnSpc>
                <a:spcPct val="90000"/>
              </a:lnSpc>
            </a:pPr>
            <a:r>
              <a:rPr lang="pl-PL" sz="2500">
                <a:solidFill>
                  <a:schemeClr val="tx1">
                    <a:lumMod val="85000"/>
                    <a:lumOff val="15000"/>
                  </a:schemeClr>
                </a:solidFill>
                <a:latin typeface="+mn-lt"/>
              </a:rPr>
              <a:t>Prawo do złożenia wniosku o przeprowadzenie czynności w postępowaniu przygotowawczym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ymbol zastępczy zawartości 2"/>
          <p:cNvSpPr>
            <a:spLocks noGrp="1"/>
          </p:cNvSpPr>
          <p:nvPr>
            <p:ph idx="1"/>
          </p:nvPr>
        </p:nvSpPr>
        <p:spPr>
          <a:xfrm>
            <a:off x="4587063" y="609601"/>
            <a:ext cx="4133472" cy="5175624"/>
          </a:xfrm>
        </p:spPr>
        <p:txBody>
          <a:bodyPr anchor="ctr">
            <a:normAutofit/>
          </a:bodyPr>
          <a:lstStyle/>
          <a:p>
            <a:pPr>
              <a:lnSpc>
                <a:spcPct val="90000"/>
              </a:lnSpc>
            </a:pPr>
            <a:r>
              <a:rPr lang="pl-PL">
                <a:solidFill>
                  <a:srgbClr val="FFFFFF"/>
                </a:solidFill>
              </a:rPr>
              <a:t>Inkwizycyjny charakter postępowania przygotowawczego nie wyłącza prawa stron do złożenia wniosku dowodowego. Zastosowanie ma art. 167 – dowody przeprowadza się na wniosek stron lub z urzędu. </a:t>
            </a:r>
          </a:p>
          <a:p>
            <a:pPr>
              <a:lnSpc>
                <a:spcPct val="90000"/>
              </a:lnSpc>
            </a:pPr>
            <a:r>
              <a:rPr lang="pl-PL">
                <a:solidFill>
                  <a:srgbClr val="FFFFFF"/>
                </a:solidFill>
              </a:rPr>
              <a:t>Art. 315 § 1 k.p.k. – Podejrzany i jego obrońca oraz pokrzywdzony i jego pełnomocnik mogą składać wnioski o dokonanie czynności śledztwa (dot. także dochodzenia).  </a:t>
            </a:r>
          </a:p>
          <a:p>
            <a:pPr>
              <a:lnSpc>
                <a:spcPct val="90000"/>
              </a:lnSpc>
            </a:pPr>
            <a:r>
              <a:rPr lang="pl-PL">
                <a:solidFill>
                  <a:srgbClr val="FFFFFF"/>
                </a:solidFill>
              </a:rPr>
              <a:t>Art. 316 § 3 k.p.k. – prawo do żądania przesłuchania świadka przez sąd, jeżeli istnieje niebezpieczeństwo, że nie będzie można go przesłuchać na rozprawie. </a:t>
            </a:r>
          </a:p>
          <a:p>
            <a:pPr>
              <a:lnSpc>
                <a:spcPct val="90000"/>
              </a:lnSpc>
            </a:pPr>
            <a:endParaRPr lang="pl-PL">
              <a:solidFill>
                <a:srgbClr val="FFFFFF"/>
              </a:solidFill>
            </a:endParaRPr>
          </a:p>
          <a:p>
            <a:pPr>
              <a:lnSpc>
                <a:spcPct val="90000"/>
              </a:lnSpc>
            </a:pPr>
            <a:endParaRPr lang="pl-PL">
              <a:solidFill>
                <a:srgbClr val="FFFFFF"/>
              </a:solidFill>
            </a:endParaRPr>
          </a:p>
        </p:txBody>
      </p:sp>
    </p:spTree>
    <p:extLst>
      <p:ext uri="{BB962C8B-B14F-4D97-AF65-F5344CB8AC3E}">
        <p14:creationId xmlns:p14="http://schemas.microsoft.com/office/powerpoint/2010/main" val="1895891668"/>
      </p:ext>
    </p:extLst>
  </p:cSld>
  <p:clrMapOvr>
    <a:overrideClrMapping bg1="dk1" tx1="lt1" bg2="dk2" tx2="lt2" accent1="accent1" accent2="accent2" accent3="accent3" accent4="accent4" accent5="accent5" accent6="accent6" hlink="hlink" folHlink="folHlink"/>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ytuł 1"/>
          <p:cNvSpPr>
            <a:spLocks noGrp="1"/>
          </p:cNvSpPr>
          <p:nvPr>
            <p:ph type="title"/>
          </p:nvPr>
        </p:nvSpPr>
        <p:spPr>
          <a:xfrm>
            <a:off x="508000" y="609600"/>
            <a:ext cx="2882531" cy="5175624"/>
          </a:xfrm>
        </p:spPr>
        <p:txBody>
          <a:bodyPr anchor="ctr">
            <a:normAutofit/>
          </a:bodyPr>
          <a:lstStyle/>
          <a:p>
            <a:r>
              <a:rPr lang="pl-PL" sz="2500">
                <a:solidFill>
                  <a:schemeClr val="tx1">
                    <a:lumMod val="85000"/>
                    <a:lumOff val="15000"/>
                  </a:schemeClr>
                </a:solidFill>
                <a:latin typeface="+mn-lt"/>
              </a:rPr>
              <a:t>Prawo do udziału w czynnościach postępowania przygotowawczego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ymbol zastępczy zawartości 2"/>
          <p:cNvSpPr>
            <a:spLocks noGrp="1"/>
          </p:cNvSpPr>
          <p:nvPr>
            <p:ph idx="1"/>
          </p:nvPr>
        </p:nvSpPr>
        <p:spPr>
          <a:xfrm>
            <a:off x="4587063" y="609601"/>
            <a:ext cx="4133472" cy="5175624"/>
          </a:xfrm>
        </p:spPr>
        <p:txBody>
          <a:bodyPr anchor="ctr">
            <a:normAutofit lnSpcReduction="10000"/>
          </a:bodyPr>
          <a:lstStyle/>
          <a:p>
            <a:pPr marL="514350" indent="-514350">
              <a:lnSpc>
                <a:spcPct val="90000"/>
              </a:lnSpc>
              <a:buFont typeface="+mj-lt"/>
              <a:buAutoNum type="arabicPeriod"/>
            </a:pPr>
            <a:r>
              <a:rPr lang="pl-PL" sz="1300">
                <a:solidFill>
                  <a:srgbClr val="FFFFFF"/>
                </a:solidFill>
              </a:rPr>
              <a:t>Art. 315 § 2 k.p.k. – „</a:t>
            </a:r>
            <a:r>
              <a:rPr lang="pl-PL" sz="1300" b="1">
                <a:solidFill>
                  <a:srgbClr val="FFFFFF"/>
                </a:solidFill>
              </a:rPr>
              <a:t>czynności wnioskowe</a:t>
            </a:r>
            <a:r>
              <a:rPr lang="pl-PL" sz="1300">
                <a:solidFill>
                  <a:srgbClr val="FFFFFF"/>
                </a:solidFill>
              </a:rPr>
              <a:t>” stronie, która złożyła wniosek oraz jej obrońcy lub pełnomocnikowi nie można odmówić wzięcia udziału w czynności, jeżeli tego żądają. Można jednak nie sprowadzać podejrzanego pozbawionego wolności, jeżeli spowodowałoby to poważne trudności. </a:t>
            </a:r>
          </a:p>
          <a:p>
            <a:pPr lvl="1">
              <a:lnSpc>
                <a:spcPct val="90000"/>
              </a:lnSpc>
            </a:pPr>
            <a:r>
              <a:rPr lang="pl-PL" sz="1300">
                <a:solidFill>
                  <a:srgbClr val="FFFFFF"/>
                </a:solidFill>
              </a:rPr>
              <a:t>uprawniony do udziału w czynności powinien zostać o niej powiadomiony zgodnie z art. 117 k.p.k. </a:t>
            </a:r>
          </a:p>
          <a:p>
            <a:pPr lvl="1">
              <a:lnSpc>
                <a:spcPct val="90000"/>
              </a:lnSpc>
            </a:pPr>
            <a:r>
              <a:rPr lang="pl-PL" sz="1300">
                <a:solidFill>
                  <a:srgbClr val="FFFFFF"/>
                </a:solidFill>
              </a:rPr>
              <a:t>„Poważne trudności” to np. znaczna odległość między miejscem, gdzie przebywa podejrzany a miejscem przeprowadzenia czynności. </a:t>
            </a:r>
          </a:p>
          <a:p>
            <a:pPr lvl="1">
              <a:lnSpc>
                <a:spcPct val="90000"/>
              </a:lnSpc>
            </a:pPr>
            <a:r>
              <a:rPr lang="pl-PL" sz="1300">
                <a:solidFill>
                  <a:srgbClr val="FFFFFF"/>
                </a:solidFill>
              </a:rPr>
              <a:t>Jeżeli strona złożyła wniosek, ale nie uczestniczyła w czynności nie można jej odmówić udostępnienia akt w tym zakresie (np. protokołu przesłuchania – por. art. 157 § 3)</a:t>
            </a:r>
          </a:p>
          <a:p>
            <a:pPr marL="514350" indent="-514350">
              <a:lnSpc>
                <a:spcPct val="90000"/>
              </a:lnSpc>
              <a:buFont typeface="+mj-lt"/>
              <a:buAutoNum type="arabicPeriod"/>
            </a:pPr>
            <a:r>
              <a:rPr lang="pl-PL" sz="1300">
                <a:solidFill>
                  <a:srgbClr val="FFFFFF"/>
                </a:solidFill>
              </a:rPr>
              <a:t>Art. 316  §  1 – prawo do udziału w </a:t>
            </a:r>
            <a:r>
              <a:rPr lang="pl-PL" sz="1300" b="1" u="sng">
                <a:solidFill>
                  <a:srgbClr val="FFFFFF"/>
                </a:solidFill>
              </a:rPr>
              <a:t>czynnościach niepowtarzalnych </a:t>
            </a:r>
            <a:r>
              <a:rPr lang="pl-PL" sz="1300">
                <a:solidFill>
                  <a:srgbClr val="FFFFFF"/>
                </a:solidFill>
              </a:rPr>
              <a:t>(chyba że zachodzi niebezpieczeństwo utraty lub zniekształcenia dowodu)</a:t>
            </a:r>
          </a:p>
          <a:p>
            <a:pPr lvl="1">
              <a:lnSpc>
                <a:spcPct val="90000"/>
              </a:lnSpc>
            </a:pPr>
            <a:r>
              <a:rPr lang="pl-PL" sz="1300">
                <a:solidFill>
                  <a:srgbClr val="FFFFFF"/>
                </a:solidFill>
              </a:rPr>
              <a:t>art. 316 § 2 – podejrzanego pozbawionego wolności nie sprowadza się, wtedy gdy zwłoka grozi utratą lub zniekształceniem dowodu. </a:t>
            </a:r>
          </a:p>
        </p:txBody>
      </p:sp>
    </p:spTree>
    <p:extLst>
      <p:ext uri="{BB962C8B-B14F-4D97-AF65-F5344CB8AC3E}">
        <p14:creationId xmlns:p14="http://schemas.microsoft.com/office/powerpoint/2010/main" val="2486829273"/>
      </p:ext>
    </p:extLst>
  </p:cSld>
  <p:clrMapOvr>
    <a:overrideClrMapping bg1="dk1" tx1="lt1" bg2="dk2" tx2="lt2" accent1="accent1" accent2="accent2" accent3="accent3" accent4="accent4" accent5="accent5" accent6="accent6" hlink="hlink" folHlink="folHlink"/>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ytuł 1"/>
          <p:cNvSpPr>
            <a:spLocks noGrp="1"/>
          </p:cNvSpPr>
          <p:nvPr>
            <p:ph type="title"/>
          </p:nvPr>
        </p:nvSpPr>
        <p:spPr>
          <a:xfrm>
            <a:off x="508000" y="609600"/>
            <a:ext cx="2882531" cy="5175624"/>
          </a:xfrm>
        </p:spPr>
        <p:txBody>
          <a:bodyPr anchor="ctr">
            <a:normAutofit/>
          </a:bodyPr>
          <a:lstStyle/>
          <a:p>
            <a:r>
              <a:rPr lang="pl-PL" sz="2500">
                <a:solidFill>
                  <a:schemeClr val="tx1">
                    <a:lumMod val="85000"/>
                    <a:lumOff val="15000"/>
                  </a:schemeClr>
                </a:solidFill>
                <a:latin typeface="+mn-lt"/>
              </a:rPr>
              <a:t>Prawo do udziału w czynnościach postępowania przygotowawczego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ymbol zastępczy zawartości 2"/>
          <p:cNvSpPr>
            <a:spLocks noGrp="1"/>
          </p:cNvSpPr>
          <p:nvPr>
            <p:ph idx="1"/>
          </p:nvPr>
        </p:nvSpPr>
        <p:spPr>
          <a:xfrm>
            <a:off x="4587063" y="609601"/>
            <a:ext cx="4133472" cy="5175624"/>
          </a:xfrm>
        </p:spPr>
        <p:txBody>
          <a:bodyPr anchor="ctr">
            <a:normAutofit lnSpcReduction="10000"/>
          </a:bodyPr>
          <a:lstStyle/>
          <a:p>
            <a:pPr marL="514350" indent="-514350">
              <a:lnSpc>
                <a:spcPct val="90000"/>
              </a:lnSpc>
              <a:buFont typeface="+mj-lt"/>
              <a:buAutoNum type="arabicPeriod" startAt="3"/>
            </a:pPr>
            <a:r>
              <a:rPr lang="pl-PL" sz="1500">
                <a:solidFill>
                  <a:srgbClr val="FFFFFF"/>
                </a:solidFill>
              </a:rPr>
              <a:t>Art. 317 § 1 – prawo do udziału w innych czynnościach niż powyższe, jeżeli strony zgłosiły takie żądanie</a:t>
            </a:r>
          </a:p>
          <a:p>
            <a:pPr lvl="1">
              <a:lnSpc>
                <a:spcPct val="90000"/>
              </a:lnSpc>
            </a:pPr>
            <a:r>
              <a:rPr lang="pl-PL" sz="1500">
                <a:solidFill>
                  <a:srgbClr val="FFFFFF"/>
                </a:solidFill>
              </a:rPr>
              <a:t>w szczególnie uzasadnionym wypadku prokurator może odmówić dopuszczenia do udziału w czynności ze względu na interes śledztwa albo może odmówić sprowadzenia podejrzanego pozbawionego wolności gdy spowodowałoby to poważne trudności. </a:t>
            </a:r>
          </a:p>
          <a:p>
            <a:pPr marL="514350" indent="-514350">
              <a:lnSpc>
                <a:spcPct val="90000"/>
              </a:lnSpc>
              <a:buFont typeface="+mj-lt"/>
              <a:buAutoNum type="arabicPeriod" startAt="3"/>
            </a:pPr>
            <a:r>
              <a:rPr lang="pl-PL" sz="1500">
                <a:solidFill>
                  <a:srgbClr val="FFFFFF"/>
                </a:solidFill>
              </a:rPr>
              <a:t>Art. 318 – prawo do zapoznania się z opinią biegłego i uczestniczeniu w przesłuchaniu biegłego. </a:t>
            </a:r>
          </a:p>
          <a:p>
            <a:pPr marL="514350" indent="-514350">
              <a:lnSpc>
                <a:spcPct val="90000"/>
              </a:lnSpc>
              <a:buFont typeface="+mj-lt"/>
              <a:buAutoNum type="arabicPeriod" startAt="3"/>
            </a:pPr>
            <a:r>
              <a:rPr lang="pl-PL" sz="1500">
                <a:solidFill>
                  <a:srgbClr val="FFFFFF"/>
                </a:solidFill>
              </a:rPr>
              <a:t>Art. 185a, 185b, 185c, 316 § 3 – uprawnienie do wzięcia udziału w sądowym przesłuchaniu świadka w toku postępowania przygotowawczego </a:t>
            </a:r>
          </a:p>
          <a:p>
            <a:pPr lvl="1">
              <a:lnSpc>
                <a:spcPct val="90000"/>
              </a:lnSpc>
            </a:pPr>
            <a:r>
              <a:rPr lang="pl-PL" sz="1500">
                <a:solidFill>
                  <a:srgbClr val="FFFFFF"/>
                </a:solidFill>
              </a:rPr>
              <a:t>w przypadku sądowego przesłuchania świadka z art. 185a – 185c </a:t>
            </a:r>
            <a:r>
              <a:rPr lang="pl-PL" sz="1500" b="1">
                <a:solidFill>
                  <a:srgbClr val="FFFFFF"/>
                </a:solidFill>
              </a:rPr>
              <a:t>podejrzany nie ma prawa do wzięcia udziału w czynności! Uczestnicy w niej obrońca podejrzanego </a:t>
            </a:r>
            <a:endParaRPr lang="pl-PL" sz="1500">
              <a:solidFill>
                <a:srgbClr val="FFFFFF"/>
              </a:solidFill>
            </a:endParaRPr>
          </a:p>
          <a:p>
            <a:pPr>
              <a:lnSpc>
                <a:spcPct val="90000"/>
              </a:lnSpc>
            </a:pPr>
            <a:endParaRPr lang="pl-PL" sz="1500">
              <a:solidFill>
                <a:srgbClr val="FFFFFF"/>
              </a:solidFill>
            </a:endParaRPr>
          </a:p>
        </p:txBody>
      </p:sp>
    </p:spTree>
    <p:extLst>
      <p:ext uri="{BB962C8B-B14F-4D97-AF65-F5344CB8AC3E}">
        <p14:creationId xmlns:p14="http://schemas.microsoft.com/office/powerpoint/2010/main" val="4064178082"/>
      </p:ext>
    </p:extLst>
  </p:cSld>
  <p:clrMapOvr>
    <a:overrideClrMapping bg1="dk1" tx1="lt1" bg2="dk2" tx2="lt2" accent1="accent1" accent2="accent2" accent3="accent3" accent4="accent4" accent5="accent5" accent6="accent6" hlink="hlink" folHlink="folHlink"/>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ytuł 1"/>
          <p:cNvSpPr>
            <a:spLocks noGrp="1"/>
          </p:cNvSpPr>
          <p:nvPr>
            <p:ph type="title"/>
          </p:nvPr>
        </p:nvSpPr>
        <p:spPr>
          <a:xfrm>
            <a:off x="508000" y="609600"/>
            <a:ext cx="2882531" cy="5175624"/>
          </a:xfrm>
        </p:spPr>
        <p:txBody>
          <a:bodyPr anchor="ctr">
            <a:normAutofit/>
          </a:bodyPr>
          <a:lstStyle/>
          <a:p>
            <a:pPr>
              <a:lnSpc>
                <a:spcPct val="90000"/>
              </a:lnSpc>
            </a:pPr>
            <a:r>
              <a:rPr lang="pl-PL" sz="2500">
                <a:solidFill>
                  <a:schemeClr val="tx1">
                    <a:lumMod val="85000"/>
                    <a:lumOff val="15000"/>
                  </a:schemeClr>
                </a:solidFill>
                <a:latin typeface="+mn-lt"/>
              </a:rPr>
              <a:t>Prawo do zaskarżenia rozstrzygnięć wydawanych w postępowaniu przygotowawczym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ymbol zastępczy zawartości 2"/>
          <p:cNvSpPr>
            <a:spLocks noGrp="1"/>
          </p:cNvSpPr>
          <p:nvPr>
            <p:ph idx="1"/>
          </p:nvPr>
        </p:nvSpPr>
        <p:spPr>
          <a:xfrm>
            <a:off x="4587063" y="609601"/>
            <a:ext cx="4133472" cy="5175624"/>
          </a:xfrm>
        </p:spPr>
        <p:txBody>
          <a:bodyPr anchor="ctr">
            <a:normAutofit lnSpcReduction="10000"/>
          </a:bodyPr>
          <a:lstStyle/>
          <a:p>
            <a:pPr>
              <a:lnSpc>
                <a:spcPct val="90000"/>
              </a:lnSpc>
            </a:pPr>
            <a:r>
              <a:rPr lang="pl-PL" sz="1400">
                <a:solidFill>
                  <a:srgbClr val="FFFFFF"/>
                </a:solidFill>
              </a:rPr>
              <a:t>Uprawnienie, które przysługuje również podmiotom, które nie są stroną w postępowaniu przygotowawczym. </a:t>
            </a:r>
          </a:p>
          <a:p>
            <a:pPr lvl="1">
              <a:lnSpc>
                <a:spcPct val="90000"/>
              </a:lnSpc>
            </a:pPr>
            <a:r>
              <a:rPr lang="pl-PL" sz="1400">
                <a:solidFill>
                  <a:srgbClr val="FFFFFF"/>
                </a:solidFill>
              </a:rPr>
              <a:t>Art. 302 § 1 – osobom nie będącym stronami przysługuje zażalenie na postanowienia i zarządzenia naruszające ich prawa. </a:t>
            </a:r>
          </a:p>
          <a:p>
            <a:pPr lvl="1">
              <a:lnSpc>
                <a:spcPct val="90000"/>
              </a:lnSpc>
            </a:pPr>
            <a:r>
              <a:rPr lang="pl-PL" sz="1400">
                <a:solidFill>
                  <a:srgbClr val="FFFFFF"/>
                </a:solidFill>
              </a:rPr>
              <a:t>Art. 302 § 2 – Stronom oraz osobom nie będącym stronami służy zażalenie na czynności inne niż postanowienia i zarządzenia naruszające ich prawa. </a:t>
            </a:r>
          </a:p>
          <a:p>
            <a:pPr>
              <a:lnSpc>
                <a:spcPct val="90000"/>
              </a:lnSpc>
            </a:pPr>
            <a:r>
              <a:rPr lang="pl-PL" sz="1400">
                <a:solidFill>
                  <a:srgbClr val="FFFFFF"/>
                </a:solidFill>
              </a:rPr>
              <a:t>Ponadto, osoba, która złożyła zawiadomienie o możliwości popełnienia przestępstwa może złożyć zażalenie na odmowę wszczęcia postępowania przygotowawczego lub na umorzenie śledztwa (dochodzenia) – art. 306 § 1 i 1a. </a:t>
            </a:r>
          </a:p>
          <a:p>
            <a:pPr>
              <a:lnSpc>
                <a:spcPct val="90000"/>
              </a:lnSpc>
            </a:pPr>
            <a:r>
              <a:rPr lang="pl-PL" sz="1400">
                <a:solidFill>
                  <a:srgbClr val="FFFFFF"/>
                </a:solidFill>
              </a:rPr>
              <a:t>Zasada – zażalenie na postanowienia prokuratora składa się do sądu (albo właściwego do rozpoznania sprawy albo zgodnie z przepisami szczególnymi, np. art. 252 § 2). </a:t>
            </a:r>
          </a:p>
          <a:p>
            <a:pPr>
              <a:lnSpc>
                <a:spcPct val="90000"/>
              </a:lnSpc>
            </a:pPr>
            <a:r>
              <a:rPr lang="pl-PL" sz="1400">
                <a:solidFill>
                  <a:srgbClr val="FFFFFF"/>
                </a:solidFill>
              </a:rPr>
              <a:t>Postanowienia nieprokuratorskich organów prowadzących postępowanie przygotowawcze rozpoznaje prokurator. </a:t>
            </a:r>
          </a:p>
        </p:txBody>
      </p:sp>
    </p:spTree>
    <p:extLst>
      <p:ext uri="{BB962C8B-B14F-4D97-AF65-F5344CB8AC3E}">
        <p14:creationId xmlns:p14="http://schemas.microsoft.com/office/powerpoint/2010/main" val="2453458603"/>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 name="Straight Connector 6">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490721" y="816638"/>
            <a:ext cx="3464779" cy="5224724"/>
          </a:xfrm>
        </p:spPr>
        <p:txBody>
          <a:bodyPr anchor="ctr">
            <a:normAutofit/>
          </a:bodyPr>
          <a:lstStyle/>
          <a:p>
            <a:pPr>
              <a:lnSpc>
                <a:spcPct val="90000"/>
              </a:lnSpc>
            </a:pPr>
            <a:r>
              <a:rPr lang="pl-PL" sz="1300" b="1"/>
              <a:t>Art. 173 Konstytucji RP</a:t>
            </a:r>
          </a:p>
          <a:p>
            <a:pPr marL="109728" indent="0">
              <a:lnSpc>
                <a:spcPct val="90000"/>
              </a:lnSpc>
              <a:buNone/>
            </a:pPr>
            <a:r>
              <a:rPr lang="pl-PL" sz="1300"/>
              <a:t>Sądy i Trybunały są władzą </a:t>
            </a:r>
            <a:r>
              <a:rPr lang="pl-PL" sz="1300" b="1"/>
              <a:t>odrębną i niezależną </a:t>
            </a:r>
            <a:r>
              <a:rPr lang="pl-PL" sz="1300"/>
              <a:t>od innych władz.</a:t>
            </a:r>
          </a:p>
          <a:p>
            <a:pPr marL="109728" indent="0">
              <a:lnSpc>
                <a:spcPct val="90000"/>
              </a:lnSpc>
              <a:buNone/>
            </a:pPr>
            <a:endParaRPr lang="pl-PL" sz="1300"/>
          </a:p>
          <a:p>
            <a:pPr>
              <a:lnSpc>
                <a:spcPct val="90000"/>
              </a:lnSpc>
            </a:pPr>
            <a:r>
              <a:rPr lang="pl-PL" sz="1300" b="1"/>
              <a:t>Art. 178 ust. 1 Konstytucji RP</a:t>
            </a:r>
          </a:p>
          <a:p>
            <a:pPr marL="109728" indent="0">
              <a:lnSpc>
                <a:spcPct val="90000"/>
              </a:lnSpc>
              <a:buNone/>
            </a:pPr>
            <a:r>
              <a:rPr lang="pl-PL" sz="1300"/>
              <a:t>Sędziowie w sprawowaniu swojego urzędu są </a:t>
            </a:r>
            <a:r>
              <a:rPr lang="pl-PL" sz="1300" b="1"/>
              <a:t>niezawiśli</a:t>
            </a:r>
            <a:r>
              <a:rPr lang="pl-PL" sz="1300"/>
              <a:t> i podlegają tylko Konstytucji oraz ustawom.</a:t>
            </a:r>
          </a:p>
          <a:p>
            <a:pPr marL="109728" indent="0">
              <a:lnSpc>
                <a:spcPct val="90000"/>
              </a:lnSpc>
              <a:buNone/>
            </a:pPr>
            <a:endParaRPr lang="pl-PL" sz="1300"/>
          </a:p>
          <a:p>
            <a:pPr>
              <a:lnSpc>
                <a:spcPct val="90000"/>
              </a:lnSpc>
            </a:pPr>
            <a:r>
              <a:rPr lang="pl-PL" sz="1300" b="1"/>
              <a:t>Art. 175 ust. 1 Konstytucji RP</a:t>
            </a:r>
          </a:p>
          <a:p>
            <a:pPr marL="109728" indent="0">
              <a:lnSpc>
                <a:spcPct val="90000"/>
              </a:lnSpc>
              <a:buNone/>
            </a:pPr>
            <a:r>
              <a:rPr lang="pl-PL" sz="1300"/>
              <a:t>Wymiar sprawiedliwości w Rzeczypospolitej Polskiej sprawują Sąd Najwyższy, </a:t>
            </a:r>
            <a:r>
              <a:rPr lang="pl-PL" sz="1300" b="1"/>
              <a:t>sądy powszechne</a:t>
            </a:r>
            <a:r>
              <a:rPr lang="pl-PL" sz="1300"/>
              <a:t>, sądy administracyjne oraz sądy wojskowe.</a:t>
            </a:r>
          </a:p>
          <a:p>
            <a:pPr marL="109728" indent="0">
              <a:lnSpc>
                <a:spcPct val="90000"/>
              </a:lnSpc>
              <a:buNone/>
            </a:pPr>
            <a:endParaRPr lang="pl-PL" sz="1300"/>
          </a:p>
          <a:p>
            <a:pPr>
              <a:lnSpc>
                <a:spcPct val="90000"/>
              </a:lnSpc>
            </a:pPr>
            <a:r>
              <a:rPr lang="pl-PL" sz="1300" b="1"/>
              <a:t>Art. 177 Konstytucji RP</a:t>
            </a:r>
          </a:p>
          <a:p>
            <a:pPr marL="109728" indent="0">
              <a:lnSpc>
                <a:spcPct val="90000"/>
              </a:lnSpc>
              <a:buNone/>
            </a:pPr>
            <a:r>
              <a:rPr lang="pl-PL" sz="1300" b="1"/>
              <a:t>Sądy powszechne</a:t>
            </a:r>
            <a:r>
              <a:rPr lang="pl-PL" sz="1300"/>
              <a:t> sprawują wymiar sprawiedliwości we wszystkich sprawach z wyjątkiem spraw ustawowo zastrzeżonych dla właściwości innych sądów.</a:t>
            </a:r>
          </a:p>
          <a:p>
            <a:pPr marL="109728" indent="0">
              <a:lnSpc>
                <a:spcPct val="90000"/>
              </a:lnSpc>
              <a:buNone/>
            </a:pPr>
            <a:endParaRPr lang="pl-PL" sz="1300"/>
          </a:p>
          <a:p>
            <a:pPr>
              <a:lnSpc>
                <a:spcPct val="90000"/>
              </a:lnSpc>
            </a:pPr>
            <a:endParaRPr lang="pl-PL" sz="1300"/>
          </a:p>
          <a:p>
            <a:pPr marL="109728" indent="0">
              <a:lnSpc>
                <a:spcPct val="90000"/>
              </a:lnSpc>
              <a:buNone/>
            </a:pPr>
            <a:endParaRPr lang="pl-PL" sz="1300"/>
          </a:p>
          <a:p>
            <a:pPr>
              <a:lnSpc>
                <a:spcPct val="90000"/>
              </a:lnSpc>
            </a:pPr>
            <a:endParaRPr lang="pl-PL" sz="1300"/>
          </a:p>
        </p:txBody>
      </p:sp>
    </p:spTree>
    <p:extLst>
      <p:ext uri="{BB962C8B-B14F-4D97-AF65-F5344CB8AC3E}">
        <p14:creationId xmlns:p14="http://schemas.microsoft.com/office/powerpoint/2010/main" val="143124105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9360" y="1382486"/>
            <a:ext cx="2660686" cy="4093028"/>
          </a:xfrm>
        </p:spPr>
        <p:txBody>
          <a:bodyPr anchor="ctr">
            <a:normAutofit/>
          </a:bodyPr>
          <a:lstStyle/>
          <a:p>
            <a:r>
              <a:rPr lang="pl-PL" sz="2400"/>
              <a:t>Uprawnienia pokrzywdzonego</a:t>
            </a: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3D2DA12-B028-45EA-945F-F3E2CC6FD52B}"/>
              </a:ext>
            </a:extLst>
          </p:cNvPr>
          <p:cNvGraphicFramePr>
            <a:graphicFrameLocks noGrp="1"/>
          </p:cNvGraphicFramePr>
          <p:nvPr>
            <p:ph idx="1"/>
            <p:extLst>
              <p:ext uri="{D42A27DB-BD31-4B8C-83A1-F6EECF244321}">
                <p14:modId xmlns:p14="http://schemas.microsoft.com/office/powerpoint/2010/main" val="319682716"/>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5578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89360" y="1382486"/>
            <a:ext cx="2660686" cy="4093028"/>
          </a:xfrm>
        </p:spPr>
        <p:txBody>
          <a:bodyPr anchor="ctr">
            <a:normAutofit/>
          </a:bodyPr>
          <a:lstStyle/>
          <a:p>
            <a:r>
              <a:rPr lang="pl-PL" sz="3800"/>
              <a:t>Zasada prawa do obrony</a:t>
            </a: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1">
            <a:extLst>
              <a:ext uri="{FF2B5EF4-FFF2-40B4-BE49-F238E27FC236}">
                <a16:creationId xmlns:a16="http://schemas.microsoft.com/office/drawing/2014/main" id="{6354F1A4-5714-4DCD-961F-A5E546FA3162}"/>
              </a:ext>
            </a:extLst>
          </p:cNvPr>
          <p:cNvGraphicFramePr>
            <a:graphicFrameLocks noGrp="1"/>
          </p:cNvGraphicFramePr>
          <p:nvPr>
            <p:ph idx="1"/>
            <p:extLst>
              <p:ext uri="{D42A27DB-BD31-4B8C-83A1-F6EECF244321}">
                <p14:modId xmlns:p14="http://schemas.microsoft.com/office/powerpoint/2010/main" val="3663475836"/>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79569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89360" y="1382486"/>
            <a:ext cx="2660686" cy="4093028"/>
          </a:xfrm>
        </p:spPr>
        <p:txBody>
          <a:bodyPr anchor="ctr">
            <a:normAutofit/>
          </a:bodyPr>
          <a:lstStyle/>
          <a:p>
            <a:r>
              <a:rPr lang="pl-PL" sz="3800"/>
              <a:t>Zasada prawa do obrony</a:t>
            </a: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1">
            <a:extLst>
              <a:ext uri="{FF2B5EF4-FFF2-40B4-BE49-F238E27FC236}">
                <a16:creationId xmlns:a16="http://schemas.microsoft.com/office/drawing/2014/main" id="{A9A630BA-ADF5-4D13-8ACF-A28E46263AB4}"/>
              </a:ext>
            </a:extLst>
          </p:cNvPr>
          <p:cNvGraphicFramePr>
            <a:graphicFrameLocks noGrp="1"/>
          </p:cNvGraphicFramePr>
          <p:nvPr>
            <p:ph idx="1"/>
            <p:extLst>
              <p:ext uri="{D42A27DB-BD31-4B8C-83A1-F6EECF244321}">
                <p14:modId xmlns:p14="http://schemas.microsoft.com/office/powerpoint/2010/main" val="2436028268"/>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930663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Zasada prawa do obrony</a:t>
            </a:r>
          </a:p>
        </p:txBody>
      </p:sp>
      <p:sp>
        <p:nvSpPr>
          <p:cNvPr id="5" name="Content Placeholder 4"/>
          <p:cNvSpPr>
            <a:spLocks noGrp="1"/>
          </p:cNvSpPr>
          <p:nvPr>
            <p:ph sz="half" idx="2"/>
          </p:nvPr>
        </p:nvSpPr>
        <p:spPr>
          <a:xfrm>
            <a:off x="609599" y="1930400"/>
            <a:ext cx="3090672" cy="4110963"/>
          </a:xfrm>
        </p:spPr>
        <p:txBody>
          <a:bodyPr>
            <a:normAutofit fontScale="85000" lnSpcReduction="20000"/>
          </a:bodyPr>
          <a:lstStyle/>
          <a:p>
            <a:pPr marL="109728" indent="0" algn="ctr">
              <a:buNone/>
            </a:pPr>
            <a:r>
              <a:rPr lang="pl-PL" b="1" dirty="0"/>
              <a:t>OBRONA MATERIALNA</a:t>
            </a:r>
          </a:p>
          <a:p>
            <a:pPr marL="109728" indent="0" algn="ctr">
              <a:buNone/>
            </a:pPr>
            <a:endParaRPr lang="pl-PL" dirty="0"/>
          </a:p>
          <a:p>
            <a:pPr marL="109728" indent="0" algn="ctr">
              <a:buNone/>
            </a:pPr>
            <a:r>
              <a:rPr lang="pl-PL" dirty="0"/>
              <a:t>podejmowanie przez jakąkolwiek osobę wszelkich czynności procesowych w celu ochrony interesów oskarżonego w procesie.</a:t>
            </a:r>
          </a:p>
          <a:p>
            <a:pPr marL="109728" indent="0" algn="ctr">
              <a:buNone/>
            </a:pPr>
            <a:endParaRPr lang="pl-PL" dirty="0"/>
          </a:p>
          <a:p>
            <a:r>
              <a:rPr lang="pl-PL" dirty="0"/>
              <a:t>Art. 74 § 1 k.p.k.</a:t>
            </a:r>
          </a:p>
          <a:p>
            <a:endParaRPr lang="pl-PL" dirty="0"/>
          </a:p>
          <a:p>
            <a:endParaRPr lang="pl-PL" dirty="0"/>
          </a:p>
        </p:txBody>
      </p:sp>
      <p:sp>
        <p:nvSpPr>
          <p:cNvPr id="6" name="Content Placeholder 5"/>
          <p:cNvSpPr>
            <a:spLocks noGrp="1"/>
          </p:cNvSpPr>
          <p:nvPr>
            <p:ph sz="quarter" idx="4"/>
          </p:nvPr>
        </p:nvSpPr>
        <p:spPr>
          <a:xfrm>
            <a:off x="3866640" y="1930400"/>
            <a:ext cx="3090672" cy="4110963"/>
          </a:xfrm>
        </p:spPr>
        <p:txBody>
          <a:bodyPr>
            <a:normAutofit fontScale="85000" lnSpcReduction="20000"/>
          </a:bodyPr>
          <a:lstStyle/>
          <a:p>
            <a:pPr marL="109728" indent="0" algn="ctr">
              <a:buNone/>
            </a:pPr>
            <a:r>
              <a:rPr lang="pl-PL" b="1" dirty="0"/>
              <a:t>OBRONA FORMALNA</a:t>
            </a:r>
          </a:p>
          <a:p>
            <a:pPr marL="109728" indent="0" algn="ctr">
              <a:buNone/>
            </a:pPr>
            <a:endParaRPr lang="pl-PL" b="1" dirty="0"/>
          </a:p>
          <a:p>
            <a:pPr marL="109728" indent="0" algn="ctr">
              <a:buNone/>
            </a:pPr>
            <a:endParaRPr lang="pl-PL" dirty="0"/>
          </a:p>
          <a:p>
            <a:pPr marL="109728" indent="0" algn="ctr">
              <a:buNone/>
            </a:pPr>
            <a:r>
              <a:rPr lang="pl-PL" dirty="0"/>
              <a:t>korzystanie z pomocy obrońcy przez oskarżonego</a:t>
            </a:r>
          </a:p>
          <a:p>
            <a:pPr marL="109728" indent="0" algn="ctr">
              <a:buNone/>
            </a:pPr>
            <a:endParaRPr lang="pl-PL" dirty="0"/>
          </a:p>
          <a:p>
            <a:r>
              <a:rPr lang="pl-PL" dirty="0"/>
              <a:t>Uprawnienie do wyboru obrońcy (art. 83 § 1 k.p.k.)</a:t>
            </a:r>
          </a:p>
          <a:p>
            <a:endParaRPr lang="pl-PL" dirty="0"/>
          </a:p>
          <a:p>
            <a:r>
              <a:rPr lang="pl-PL" dirty="0"/>
              <a:t>Uprawnienie do korzystania z pomocy obrońcy z urzędu (art. 78-81 k.p.k.)</a:t>
            </a:r>
          </a:p>
          <a:p>
            <a:endParaRPr lang="pl-PL" dirty="0"/>
          </a:p>
          <a:p>
            <a:r>
              <a:rPr lang="pl-PL" dirty="0"/>
              <a:t>Obrona obligatoryjna (art. 79, 80, 451, 548 k.p.k.). </a:t>
            </a:r>
          </a:p>
        </p:txBody>
      </p:sp>
    </p:spTree>
    <p:extLst>
      <p:ext uri="{BB962C8B-B14F-4D97-AF65-F5344CB8AC3E}">
        <p14:creationId xmlns:p14="http://schemas.microsoft.com/office/powerpoint/2010/main" val="22278985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482600" y="816638"/>
            <a:ext cx="2525519" cy="5224724"/>
          </a:xfrm>
        </p:spPr>
        <p:txBody>
          <a:bodyPr anchor="ctr">
            <a:normAutofit/>
          </a:bodyPr>
          <a:lstStyle/>
          <a:p>
            <a:r>
              <a:rPr lang="pl-PL" sz="2500"/>
              <a:t>Przedstawiciele procesowi stron</a:t>
            </a:r>
          </a:p>
        </p:txBody>
      </p:sp>
      <p:sp>
        <p:nvSpPr>
          <p:cNvPr id="2" name="Content Placeholder 1"/>
          <p:cNvSpPr>
            <a:spLocks noGrp="1"/>
          </p:cNvSpPr>
          <p:nvPr>
            <p:ph idx="1"/>
          </p:nvPr>
        </p:nvSpPr>
        <p:spPr>
          <a:xfrm>
            <a:off x="3490721" y="816638"/>
            <a:ext cx="3464779" cy="5224724"/>
          </a:xfrm>
        </p:spPr>
        <p:txBody>
          <a:bodyPr anchor="ctr">
            <a:normAutofit/>
          </a:bodyPr>
          <a:lstStyle/>
          <a:p>
            <a:pPr>
              <a:lnSpc>
                <a:spcPct val="90000"/>
              </a:lnSpc>
            </a:pPr>
            <a:endParaRPr lang="pl-PL" sz="1500" b="1"/>
          </a:p>
          <a:p>
            <a:pPr>
              <a:lnSpc>
                <a:spcPct val="90000"/>
              </a:lnSpc>
            </a:pPr>
            <a:r>
              <a:rPr lang="pl-PL" sz="1500" b="1"/>
              <a:t>Obrońca</a:t>
            </a:r>
            <a:r>
              <a:rPr lang="pl-PL" sz="1500"/>
              <a:t>- przedstawiciel procesowy </a:t>
            </a:r>
            <a:r>
              <a:rPr lang="pl-PL" sz="1500" b="1"/>
              <a:t>oskarżonego</a:t>
            </a:r>
            <a:r>
              <a:rPr lang="pl-PL" sz="1500"/>
              <a:t>, reprezentujący go w toku postępowania karnego i działający w jego imieniu i na jego rzecz; obrońcą może być jedynie adwokat lub radca prawny.</a:t>
            </a:r>
          </a:p>
          <a:p>
            <a:pPr>
              <a:lnSpc>
                <a:spcPct val="90000"/>
              </a:lnSpc>
            </a:pPr>
            <a:endParaRPr lang="pl-PL" sz="1500"/>
          </a:p>
          <a:p>
            <a:pPr marL="109728" indent="0">
              <a:lnSpc>
                <a:spcPct val="90000"/>
              </a:lnSpc>
              <a:buNone/>
            </a:pPr>
            <a:endParaRPr lang="pl-PL" sz="1500"/>
          </a:p>
          <a:p>
            <a:pPr>
              <a:lnSpc>
                <a:spcPct val="90000"/>
              </a:lnSpc>
            </a:pPr>
            <a:r>
              <a:rPr lang="pl-PL" sz="1500" b="1"/>
              <a:t>Pełnomocnik-</a:t>
            </a:r>
            <a:r>
              <a:rPr lang="pl-PL" sz="1500"/>
              <a:t>reprezentant procesowy (radca prawny lub adwokat) </a:t>
            </a:r>
            <a:r>
              <a:rPr lang="pl-PL" sz="1500" b="1"/>
              <a:t>strony innej niż oskarżony </a:t>
            </a:r>
            <a:r>
              <a:rPr lang="pl-PL" sz="1500"/>
              <a:t>(np. pokrzywdzonego), a także </a:t>
            </a:r>
            <a:r>
              <a:rPr lang="pl-PL" sz="1500" b="1"/>
              <a:t>osoby niebędącej stroną </a:t>
            </a:r>
            <a:r>
              <a:rPr lang="pl-PL" sz="1500"/>
              <a:t>(np. świadka).</a:t>
            </a:r>
          </a:p>
          <a:p>
            <a:pPr>
              <a:lnSpc>
                <a:spcPct val="90000"/>
              </a:lnSpc>
            </a:pPr>
            <a:endParaRPr lang="pl-PL" sz="1500"/>
          </a:p>
          <a:p>
            <a:pPr>
              <a:lnSpc>
                <a:spcPct val="90000"/>
              </a:lnSpc>
            </a:pPr>
            <a:r>
              <a:rPr lang="pl-PL" sz="1500" b="1"/>
              <a:t>Przedstawiciele ustawowi</a:t>
            </a:r>
          </a:p>
          <a:p>
            <a:pPr marL="109728" indent="0">
              <a:lnSpc>
                <a:spcPct val="90000"/>
              </a:lnSpc>
              <a:buNone/>
            </a:pPr>
            <a:endParaRPr lang="pl-PL" sz="1500"/>
          </a:p>
        </p:txBody>
      </p:sp>
    </p:spTree>
    <p:extLst>
      <p:ext uri="{BB962C8B-B14F-4D97-AF65-F5344CB8AC3E}">
        <p14:creationId xmlns:p14="http://schemas.microsoft.com/office/powerpoint/2010/main" val="125943850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782962" y="1179151"/>
            <a:ext cx="2475485" cy="4463889"/>
          </a:xfrm>
        </p:spPr>
        <p:txBody>
          <a:bodyPr anchor="ctr">
            <a:normAutofit/>
          </a:bodyPr>
          <a:lstStyle/>
          <a:p>
            <a:r>
              <a:rPr lang="pl-PL" sz="2500"/>
              <a:t>Przedstawiciele procesowi stron</a:t>
            </a:r>
          </a:p>
        </p:txBody>
      </p:sp>
      <p:sp>
        <p:nvSpPr>
          <p:cNvPr id="25"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6"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734188" y="1109145"/>
            <a:ext cx="4755762" cy="4603900"/>
          </a:xfrm>
        </p:spPr>
        <p:txBody>
          <a:bodyPr anchor="ctr">
            <a:normAutofit/>
          </a:bodyPr>
          <a:lstStyle/>
          <a:p>
            <a:pPr marL="109728" indent="0">
              <a:buNone/>
            </a:pPr>
            <a:r>
              <a:rPr lang="pl-PL" b="1" dirty="0"/>
              <a:t>OBROŃCA</a:t>
            </a:r>
            <a:endParaRPr lang="pl-PL" b="1"/>
          </a:p>
          <a:p>
            <a:endParaRPr lang="pl-PL" b="1" dirty="0"/>
          </a:p>
          <a:p>
            <a:r>
              <a:rPr lang="pl-PL" dirty="0"/>
              <a:t>Art. 83 k.p.k.</a:t>
            </a:r>
          </a:p>
          <a:p>
            <a:r>
              <a:rPr lang="pl-PL" dirty="0"/>
              <a:t>Obrońcę ustanawia </a:t>
            </a:r>
            <a:r>
              <a:rPr lang="pl-PL" b="1" dirty="0"/>
              <a:t>oskarżony!</a:t>
            </a:r>
          </a:p>
          <a:p>
            <a:r>
              <a:rPr lang="pl-PL" dirty="0"/>
              <a:t>Do czasu ustanowienia obrońcy przez </a:t>
            </a:r>
            <a:r>
              <a:rPr lang="pl-PL" b="1" dirty="0"/>
              <a:t>oskarżonego pozbawionego wolności</a:t>
            </a:r>
            <a:r>
              <a:rPr lang="pl-PL" dirty="0"/>
              <a:t>, obrońcę może ustanowić </a:t>
            </a:r>
            <a:r>
              <a:rPr lang="pl-PL" b="1" dirty="0"/>
              <a:t>inna osoba</a:t>
            </a:r>
            <a:r>
              <a:rPr lang="pl-PL" dirty="0"/>
              <a:t>, o czym niezwłocznie zawiadamia się oskarżonego.</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33766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482600" y="816638"/>
            <a:ext cx="2525519" cy="5224724"/>
          </a:xfrm>
        </p:spPr>
        <p:txBody>
          <a:bodyPr anchor="ctr">
            <a:normAutofit/>
          </a:bodyPr>
          <a:lstStyle/>
          <a:p>
            <a:r>
              <a:rPr lang="pl-PL" sz="2500"/>
              <a:t>Przedstawiciele procesowi stron</a:t>
            </a:r>
          </a:p>
        </p:txBody>
      </p:sp>
      <p:sp>
        <p:nvSpPr>
          <p:cNvPr id="2" name="Content Placeholder 1"/>
          <p:cNvSpPr>
            <a:spLocks noGrp="1"/>
          </p:cNvSpPr>
          <p:nvPr>
            <p:ph idx="1"/>
          </p:nvPr>
        </p:nvSpPr>
        <p:spPr>
          <a:xfrm>
            <a:off x="3490721" y="816638"/>
            <a:ext cx="3464779" cy="5224724"/>
          </a:xfrm>
        </p:spPr>
        <p:txBody>
          <a:bodyPr anchor="ctr">
            <a:normAutofit/>
          </a:bodyPr>
          <a:lstStyle/>
          <a:p>
            <a:pPr>
              <a:lnSpc>
                <a:spcPct val="90000"/>
              </a:lnSpc>
            </a:pPr>
            <a:r>
              <a:rPr lang="pl-PL" sz="1400"/>
              <a:t>Obrońca może przedsiębrać czynności procesowe </a:t>
            </a:r>
            <a:r>
              <a:rPr lang="pl-PL" sz="1400" b="1"/>
              <a:t>jedynie na korzyść </a:t>
            </a:r>
            <a:r>
              <a:rPr lang="pl-PL" sz="1400"/>
              <a:t>oskarżonego(art. 86 § 1 k.p.k.).</a:t>
            </a:r>
          </a:p>
          <a:p>
            <a:pPr marL="109728" indent="0">
              <a:lnSpc>
                <a:spcPct val="90000"/>
              </a:lnSpc>
              <a:buNone/>
            </a:pPr>
            <a:endParaRPr lang="pl-PL" sz="1400"/>
          </a:p>
          <a:p>
            <a:pPr>
              <a:lnSpc>
                <a:spcPct val="90000"/>
              </a:lnSpc>
            </a:pPr>
            <a:r>
              <a:rPr lang="pl-PL" sz="1400" b="1"/>
              <a:t>Udział obrońcy </a:t>
            </a:r>
            <a:r>
              <a:rPr lang="pl-PL" sz="1400"/>
              <a:t>w postępowaniu </a:t>
            </a:r>
            <a:r>
              <a:rPr lang="pl-PL" sz="1400" b="1"/>
              <a:t>nie wyłącza osobistego działania w nim oskarżonego </a:t>
            </a:r>
            <a:r>
              <a:rPr lang="pl-PL" sz="1400"/>
              <a:t>(art. 86 § 2 k.p.k.). </a:t>
            </a:r>
          </a:p>
          <a:p>
            <a:pPr>
              <a:lnSpc>
                <a:spcPct val="90000"/>
              </a:lnSpc>
            </a:pPr>
            <a:endParaRPr lang="pl-PL" sz="1400"/>
          </a:p>
          <a:p>
            <a:pPr>
              <a:lnSpc>
                <a:spcPct val="90000"/>
              </a:lnSpc>
            </a:pPr>
            <a:r>
              <a:rPr lang="pl-PL" sz="1400"/>
              <a:t>Obrońca </a:t>
            </a:r>
            <a:r>
              <a:rPr lang="pl-PL" sz="1400" b="1"/>
              <a:t>może bronić kilku oskarżonych</a:t>
            </a:r>
            <a:r>
              <a:rPr lang="pl-PL" sz="1400"/>
              <a:t>, jeżeli ich </a:t>
            </a:r>
            <a:r>
              <a:rPr lang="pl-PL" sz="1400" b="1"/>
              <a:t>interesy nie pozostają w sprzeczności </a:t>
            </a:r>
            <a:r>
              <a:rPr lang="pl-PL" sz="1400"/>
              <a:t>(art. 85 §  1 k.p.k.).</a:t>
            </a:r>
          </a:p>
          <a:p>
            <a:pPr>
              <a:lnSpc>
                <a:spcPct val="90000"/>
              </a:lnSpc>
            </a:pPr>
            <a:endParaRPr lang="pl-PL" sz="1400"/>
          </a:p>
          <a:p>
            <a:pPr>
              <a:lnSpc>
                <a:spcPct val="90000"/>
              </a:lnSpc>
            </a:pPr>
            <a:r>
              <a:rPr lang="pl-PL" sz="1400"/>
              <a:t>W razie </a:t>
            </a:r>
            <a:r>
              <a:rPr lang="pl-PL" sz="1400" b="1"/>
              <a:t>rażącego naruszenia przez obrońcę jego obowiązków procesowych </a:t>
            </a:r>
            <a:r>
              <a:rPr lang="pl-PL" sz="1400"/>
              <a:t>sąd, a w postępowaniu przygotowawczym prokurator, zawiadamia o tym właściwą </a:t>
            </a:r>
            <a:r>
              <a:rPr lang="pl-PL" sz="1400" b="1"/>
              <a:t>okręgową radę adwokacką </a:t>
            </a:r>
            <a:r>
              <a:rPr lang="pl-PL" sz="1400"/>
              <a:t>(art. 20 § 1 k.p.k.).</a:t>
            </a:r>
          </a:p>
        </p:txBody>
      </p:sp>
    </p:spTree>
    <p:extLst>
      <p:ext uri="{BB962C8B-B14F-4D97-AF65-F5344CB8AC3E}">
        <p14:creationId xmlns:p14="http://schemas.microsoft.com/office/powerpoint/2010/main" val="228508495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08000" y="609600"/>
            <a:ext cx="2882531" cy="5175624"/>
          </a:xfrm>
        </p:spPr>
        <p:txBody>
          <a:bodyPr anchor="ctr">
            <a:normAutofit/>
          </a:bodyPr>
          <a:lstStyle/>
          <a:p>
            <a:r>
              <a:rPr lang="pl-PL">
                <a:solidFill>
                  <a:schemeClr val="tx1">
                    <a:lumMod val="85000"/>
                    <a:lumOff val="15000"/>
                  </a:schemeClr>
                </a:solidFill>
              </a:rPr>
              <a:t>Rzecznicy interesu społecznego</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4587063" y="609601"/>
            <a:ext cx="4133472" cy="5175624"/>
          </a:xfrm>
        </p:spPr>
        <p:txBody>
          <a:bodyPr anchor="ctr">
            <a:normAutofit/>
          </a:bodyPr>
          <a:lstStyle/>
          <a:p>
            <a:r>
              <a:rPr lang="pl-PL">
                <a:solidFill>
                  <a:srgbClr val="FFFFFF"/>
                </a:solidFill>
              </a:rPr>
              <a:t>osoba </a:t>
            </a:r>
            <a:r>
              <a:rPr lang="pl-PL" b="1">
                <a:solidFill>
                  <a:srgbClr val="FFFFFF"/>
                </a:solidFill>
              </a:rPr>
              <a:t>niezależna od stron </a:t>
            </a:r>
            <a:r>
              <a:rPr lang="pl-PL">
                <a:solidFill>
                  <a:srgbClr val="FFFFFF"/>
                </a:solidFill>
              </a:rPr>
              <a:t>procesowych, działająca na rzecz </a:t>
            </a:r>
            <a:r>
              <a:rPr lang="pl-PL" b="1">
                <a:solidFill>
                  <a:srgbClr val="FFFFFF"/>
                </a:solidFill>
              </a:rPr>
              <a:t>interesu społecznego</a:t>
            </a:r>
          </a:p>
          <a:p>
            <a:pPr marL="0" indent="0">
              <a:buNone/>
            </a:pPr>
            <a:endParaRPr lang="pl-PL" b="1">
              <a:solidFill>
                <a:srgbClr val="FFFFFF"/>
              </a:solidFill>
            </a:endParaRPr>
          </a:p>
          <a:p>
            <a:r>
              <a:rPr lang="pl-PL">
                <a:solidFill>
                  <a:srgbClr val="FFFFFF"/>
                </a:solidFill>
              </a:rPr>
              <a:t>Rzecznik Praw Obywatelskich</a:t>
            </a:r>
          </a:p>
          <a:p>
            <a:r>
              <a:rPr lang="pl-PL">
                <a:solidFill>
                  <a:srgbClr val="FFFFFF"/>
                </a:solidFill>
              </a:rPr>
              <a:t>Rzecznik Praw Dziecka</a:t>
            </a:r>
          </a:p>
          <a:p>
            <a:r>
              <a:rPr lang="pl-PL">
                <a:solidFill>
                  <a:srgbClr val="FFFFFF"/>
                </a:solidFill>
              </a:rPr>
              <a:t>Przedstawiciel organizacji społecznej- art. 90 k.p.k.</a:t>
            </a:r>
          </a:p>
        </p:txBody>
      </p:sp>
    </p:spTree>
    <p:extLst>
      <p:ext uri="{BB962C8B-B14F-4D97-AF65-F5344CB8AC3E}">
        <p14:creationId xmlns:p14="http://schemas.microsoft.com/office/powerpoint/2010/main" val="3632950603"/>
      </p:ext>
    </p:extLst>
  </p:cSld>
  <p:clrMapOvr>
    <a:overrideClrMapping bg1="dk1" tx1="lt1" bg2="dk2" tx2="lt2" accent1="accent1" accent2="accent2" accent3="accent3" accent4="accent4" accent5="accent5" accent6="accent6" hlink="hlink" folHlink="folHlink"/>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962" y="1179151"/>
            <a:ext cx="2475485" cy="4463889"/>
          </a:xfrm>
        </p:spPr>
        <p:txBody>
          <a:bodyPr anchor="ctr">
            <a:normAutofit/>
          </a:bodyPr>
          <a:lstStyle/>
          <a:p>
            <a:r>
              <a:rPr lang="pl-PL" dirty="0"/>
              <a:t>Osobowe źródła dowodowe</a:t>
            </a:r>
            <a:endParaRPr lang="pl-PL"/>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34188" y="1109145"/>
            <a:ext cx="4755762" cy="4603900"/>
          </a:xfrm>
        </p:spPr>
        <p:txBody>
          <a:bodyPr anchor="ctr">
            <a:normAutofit/>
          </a:bodyPr>
          <a:lstStyle/>
          <a:p>
            <a:r>
              <a:rPr lang="pl-PL" dirty="0"/>
              <a:t>osoba wezwana przez organ procesowy do dostarczenia środka dowodowego</a:t>
            </a:r>
          </a:p>
          <a:p>
            <a:r>
              <a:rPr lang="pl-PL" dirty="0"/>
              <a:t>Kategorie:</a:t>
            </a:r>
          </a:p>
          <a:p>
            <a:pPr marL="514350" indent="-514350">
              <a:buAutoNum type="arabicPeriod"/>
            </a:pPr>
            <a:r>
              <a:rPr lang="pl-PL" b="1" dirty="0"/>
              <a:t>oskarżony</a:t>
            </a:r>
          </a:p>
          <a:p>
            <a:pPr marL="514350" indent="-514350">
              <a:buAutoNum type="arabicPeriod"/>
            </a:pPr>
            <a:r>
              <a:rPr lang="pl-PL" b="1" dirty="0"/>
              <a:t>świadek</a:t>
            </a:r>
          </a:p>
          <a:p>
            <a:pPr marL="514350" indent="-514350">
              <a:buAutoNum type="arabicPeriod"/>
            </a:pPr>
            <a:r>
              <a:rPr lang="pl-PL" b="1" dirty="0"/>
              <a:t>biegły</a:t>
            </a:r>
          </a:p>
          <a:p>
            <a:pPr marL="514350" indent="-514350">
              <a:buAutoNum type="arabicPeriod"/>
            </a:pPr>
            <a:r>
              <a:rPr lang="pl-PL" b="1" dirty="0"/>
              <a:t>osoba poddana oględzinom lub badaniom ciała </a:t>
            </a:r>
            <a:r>
              <a:rPr lang="pl-PL" dirty="0"/>
              <a:t>(z reguły oskarżony lub osoba podejrzana, czasem także świadek, zwłaszcza pokrzywdzony)</a:t>
            </a:r>
          </a:p>
          <a:p>
            <a:pPr marL="514350" indent="-514350">
              <a:buAutoNum type="arabicPeriod"/>
            </a:pPr>
            <a:r>
              <a:rPr lang="pl-PL" b="1" dirty="0"/>
              <a:t>zawodowy kurator sądowy lub funcjonariusz Policji</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173934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08000" y="609600"/>
            <a:ext cx="2882531" cy="5175624"/>
          </a:xfrm>
        </p:spPr>
        <p:txBody>
          <a:bodyPr anchor="ctr">
            <a:normAutofit/>
          </a:bodyPr>
          <a:lstStyle/>
          <a:p>
            <a:r>
              <a:rPr lang="pl-PL">
                <a:solidFill>
                  <a:schemeClr val="tx1">
                    <a:lumMod val="85000"/>
                    <a:lumOff val="15000"/>
                  </a:schemeClr>
                </a:solidFill>
              </a:rPr>
              <a:t>Pomocnicy organów procesowych</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4587063" y="609601"/>
            <a:ext cx="4133472" cy="5175624"/>
          </a:xfrm>
        </p:spPr>
        <p:txBody>
          <a:bodyPr anchor="ctr">
            <a:normAutofit/>
          </a:bodyPr>
          <a:lstStyle/>
          <a:p>
            <a:r>
              <a:rPr lang="pl-PL">
                <a:solidFill>
                  <a:srgbClr val="FFFFFF"/>
                </a:solidFill>
              </a:rPr>
              <a:t>osoba ułatwiająca organowi procesowemu wykonywanie jego funkcji</a:t>
            </a:r>
          </a:p>
          <a:p>
            <a:r>
              <a:rPr lang="pl-PL">
                <a:solidFill>
                  <a:srgbClr val="FFFFFF"/>
                </a:solidFill>
              </a:rPr>
              <a:t>specjaliści</a:t>
            </a:r>
          </a:p>
          <a:p>
            <a:r>
              <a:rPr lang="pl-PL">
                <a:solidFill>
                  <a:srgbClr val="FFFFFF"/>
                </a:solidFill>
              </a:rPr>
              <a:t>protokolanci</a:t>
            </a:r>
          </a:p>
          <a:p>
            <a:r>
              <a:rPr lang="pl-PL">
                <a:solidFill>
                  <a:srgbClr val="FFFFFF"/>
                </a:solidFill>
              </a:rPr>
              <a:t>stenografowie</a:t>
            </a:r>
          </a:p>
          <a:p>
            <a:r>
              <a:rPr lang="pl-PL">
                <a:solidFill>
                  <a:srgbClr val="FFFFFF"/>
                </a:solidFill>
              </a:rPr>
              <a:t>tłumacze</a:t>
            </a:r>
          </a:p>
          <a:p>
            <a:r>
              <a:rPr lang="pl-PL">
                <a:solidFill>
                  <a:srgbClr val="FFFFFF"/>
                </a:solidFill>
              </a:rPr>
              <a:t>konwojenci</a:t>
            </a:r>
          </a:p>
        </p:txBody>
      </p:sp>
    </p:spTree>
    <p:extLst>
      <p:ext uri="{BB962C8B-B14F-4D97-AF65-F5344CB8AC3E}">
        <p14:creationId xmlns:p14="http://schemas.microsoft.com/office/powerpoint/2010/main" val="50499059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TotalTime>
  <Words>7544</Words>
  <Application>Microsoft Office PowerPoint</Application>
  <PresentationFormat>Pokaz na ekranie (4:3)</PresentationFormat>
  <Paragraphs>670</Paragraphs>
  <Slides>104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104</vt:i4>
      </vt:variant>
    </vt:vector>
  </HeadingPairs>
  <TitlesOfParts>
    <vt:vector size="109" baseType="lpstr">
      <vt:lpstr>Arial</vt:lpstr>
      <vt:lpstr>Lucida Sans Unicode</vt:lpstr>
      <vt:lpstr>Trebuchet MS</vt:lpstr>
      <vt:lpstr>Wingdings 3</vt:lpstr>
      <vt:lpstr>Faseta</vt:lpstr>
      <vt:lpstr>Podstawy procesu karnego SSA</vt:lpstr>
      <vt:lpstr>Uczestnicy procesu karnego</vt:lpstr>
      <vt:lpstr>Prezentacja programu PowerPoint</vt:lpstr>
      <vt:lpstr>Sąd jako organ postępowania karnego</vt:lpstr>
      <vt:lpstr>Pojęcie sądu</vt:lpstr>
      <vt:lpstr>Znaczenie procesowe pojęcia „sąd”</vt:lpstr>
      <vt:lpstr>Prawo do sądu</vt:lpstr>
      <vt:lpstr>Prezentacja programu PowerPoint</vt:lpstr>
      <vt:lpstr>Prezentacja programu PowerPoint</vt:lpstr>
      <vt:lpstr>Prezentacja programu PowerPoint</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Ruchoma właściwość sądów tradycyjna</vt:lpstr>
      <vt:lpstr>Prezentacja programu PowerPoint</vt:lpstr>
      <vt:lpstr>Prezentacja programu PowerPoint</vt:lpstr>
      <vt:lpstr>Ruchoma właściwość nadzwyczajna</vt:lpstr>
      <vt:lpstr>Prezentacja programu PowerPoint</vt:lpstr>
      <vt:lpstr>Wyłączenie sędziego</vt:lpstr>
      <vt:lpstr>Zasada niezawisłości sędziowskiej</vt:lpstr>
      <vt:lpstr>Inne gwarancje procesowe niezawisłości</vt:lpstr>
      <vt:lpstr>Zasada samodzielności jurysdykcyjnej sądu karnego</vt:lpstr>
      <vt:lpstr>Zasada samodzielności jurysdykcyjnej sądu karnego</vt:lpstr>
      <vt:lpstr>Ławnicy i referendarze</vt:lpstr>
      <vt:lpstr>Udział w składzie orzekającym</vt:lpstr>
      <vt:lpstr>Art. 90 k.p.k.</vt:lpstr>
      <vt:lpstr>Art. 90 k.p.k.</vt:lpstr>
      <vt:lpstr>Skład sądu</vt:lpstr>
      <vt:lpstr>Strony procesowe</vt:lpstr>
      <vt:lpstr>Strony procesowe</vt:lpstr>
      <vt:lpstr>Strony procesowe</vt:lpstr>
      <vt:lpstr>Strony procesowe</vt:lpstr>
      <vt:lpstr>Strony procesowe</vt:lpstr>
      <vt:lpstr>Strony procesowe</vt:lpstr>
      <vt:lpstr>Strony procesowe</vt:lpstr>
      <vt:lpstr>Strony procesowe</vt:lpstr>
      <vt:lpstr>Prezentacja programu PowerPoint</vt:lpstr>
      <vt:lpstr>Prokurator</vt:lpstr>
      <vt:lpstr>Prokurator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Zasada obiektywizmu</vt:lpstr>
      <vt:lpstr>Zasada obiektywizmu</vt:lpstr>
      <vt:lpstr>Zasada obiektywizmu</vt:lpstr>
      <vt:lpstr>Zasada obiektywizmu</vt:lpstr>
      <vt:lpstr>Zasada obiektywizmu</vt:lpstr>
      <vt:lpstr>Zasada obiektywzimu</vt:lpstr>
      <vt:lpstr>Zasada obiektywizmu</vt:lpstr>
      <vt:lpstr>Strony procesowe</vt:lpstr>
      <vt:lpstr>Oskarżyciel posiłkowy</vt:lpstr>
      <vt:lpstr>Oskarżyciel posiłkowy</vt:lpstr>
      <vt:lpstr>Oskarżyciel posiłkowy</vt:lpstr>
      <vt:lpstr>Prezentacja programu PowerPoint</vt:lpstr>
      <vt:lpstr>Strony procesowe</vt:lpstr>
      <vt:lpstr>Tryb prywatnoskargowy</vt:lpstr>
      <vt:lpstr>Prezentacja programu PowerPoint</vt:lpstr>
      <vt:lpstr>Tryby ścigania w procesie karnym</vt:lpstr>
      <vt:lpstr>Tryb prywatnoskargowy</vt:lpstr>
      <vt:lpstr>Strony procesowe</vt:lpstr>
      <vt:lpstr>Strony procesowe</vt:lpstr>
      <vt:lpstr>Obowiązki oskarżonego</vt:lpstr>
      <vt:lpstr>Obowiązki oskarżonego</vt:lpstr>
      <vt:lpstr>Prezentacja programu PowerPoint</vt:lpstr>
      <vt:lpstr>Strony procesowe</vt:lpstr>
      <vt:lpstr>Podejrzany</vt:lpstr>
      <vt:lpstr>Osoba podejrzana</vt:lpstr>
      <vt:lpstr>Pokrzywdzony</vt:lpstr>
      <vt:lpstr>Pokrzywdzony</vt:lpstr>
      <vt:lpstr>Pokrzywdzony</vt:lpstr>
      <vt:lpstr>Prawo do złożenia wniosku o przeprowadzenie czynności w postępowaniu przygotowawczym </vt:lpstr>
      <vt:lpstr>Prawo do udziału w czynnościach postępowania przygotowawczego </vt:lpstr>
      <vt:lpstr>Prawo do udziału w czynnościach postępowania przygotowawczego </vt:lpstr>
      <vt:lpstr>Prawo do zaskarżenia rozstrzygnięć wydawanych w postępowaniu przygotowawczym </vt:lpstr>
      <vt:lpstr>Uprawnienia pokrzywdzonego</vt:lpstr>
      <vt:lpstr>Zasada prawa do obrony</vt:lpstr>
      <vt:lpstr>Zasada prawa do obrony</vt:lpstr>
      <vt:lpstr>Zasada prawa do obrony</vt:lpstr>
      <vt:lpstr>Przedstawiciele procesowi stron</vt:lpstr>
      <vt:lpstr>Przedstawiciele procesowi stron</vt:lpstr>
      <vt:lpstr>Przedstawiciele procesowi stron</vt:lpstr>
      <vt:lpstr>Rzecznicy interesu społecznego</vt:lpstr>
      <vt:lpstr>Osobowe źródła dowodowe</vt:lpstr>
      <vt:lpstr>Pomocnicy organów procesowych</vt:lpstr>
      <vt:lpstr>Podmiot zobowiązany z art. 91a </vt:lpstr>
      <vt:lpstr>Podmiot zobowiązany z art. 91a</vt:lpstr>
      <vt:lpstr>Podmiot zobowiązany z art. 91a</vt:lpstr>
      <vt:lpstr>Kumulacja ról procesowych</vt:lpstr>
      <vt:lpstr>Kumulacja ról procesowych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SSA</dc:title>
  <dc:creator>Monika</dc:creator>
  <cp:lastModifiedBy>Monika</cp:lastModifiedBy>
  <cp:revision>1</cp:revision>
  <dcterms:created xsi:type="dcterms:W3CDTF">2020-03-17T11:35:41Z</dcterms:created>
  <dcterms:modified xsi:type="dcterms:W3CDTF">2020-03-17T11:37:39Z</dcterms:modified>
</cp:coreProperties>
</file>