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423" r:id="rId1"/>
  </p:sldMasterIdLst>
  <p:sldIdLst>
    <p:sldId id="256" r:id="rId2"/>
    <p:sldId id="257" r:id="rId3"/>
    <p:sldId id="260" r:id="rId4"/>
    <p:sldId id="272" r:id="rId5"/>
    <p:sldId id="267" r:id="rId6"/>
    <p:sldId id="261" r:id="rId7"/>
    <p:sldId id="278" r:id="rId8"/>
    <p:sldId id="258" r:id="rId9"/>
    <p:sldId id="259" r:id="rId10"/>
    <p:sldId id="264" r:id="rId11"/>
    <p:sldId id="265" r:id="rId12"/>
    <p:sldId id="266" r:id="rId13"/>
    <p:sldId id="262" r:id="rId14"/>
    <p:sldId id="263" r:id="rId15"/>
    <p:sldId id="268" r:id="rId16"/>
    <p:sldId id="274" r:id="rId17"/>
    <p:sldId id="269" r:id="rId18"/>
    <p:sldId id="273" r:id="rId19"/>
    <p:sldId id="280" r:id="rId20"/>
    <p:sldId id="271" r:id="rId21"/>
    <p:sldId id="270"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snapToGrid="0">
      <p:cViewPr varScale="1">
        <p:scale>
          <a:sx n="67" d="100"/>
          <a:sy n="67" d="100"/>
        </p:scale>
        <p:origin x="3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99DA2E-C7A1-4D34-8350-9B7DFB87CB3C}"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BC3B5B6-A9A2-45DA-B889-6730FBBC72A9}">
      <dgm:prSet/>
      <dgm:spPr/>
      <dgm:t>
        <a:bodyPr/>
        <a:lstStyle/>
        <a:p>
          <a:r>
            <a:rPr lang="pl-PL"/>
            <a:t>Przesłanki procesowe – warunki dopuszczalności wszczęcia i kontynuacji postępowania karnego. Przesądzają o tym, w jakich sytuacjach prowadzenie postępowania jest dopuszczalne. </a:t>
          </a:r>
          <a:endParaRPr lang="en-US"/>
        </a:p>
      </dgm:t>
    </dgm:pt>
    <dgm:pt modelId="{8DCA796C-7483-41E1-AE7A-9D28C0717009}" type="parTrans" cxnId="{7D6A190F-BA65-46D7-86D9-76A4503AF458}">
      <dgm:prSet/>
      <dgm:spPr/>
      <dgm:t>
        <a:bodyPr/>
        <a:lstStyle/>
        <a:p>
          <a:endParaRPr lang="en-US"/>
        </a:p>
      </dgm:t>
    </dgm:pt>
    <dgm:pt modelId="{88D475B9-2F56-42E4-84BB-8C4F43A36A74}" type="sibTrans" cxnId="{7D6A190F-BA65-46D7-86D9-76A4503AF458}">
      <dgm:prSet/>
      <dgm:spPr/>
      <dgm:t>
        <a:bodyPr/>
        <a:lstStyle/>
        <a:p>
          <a:endParaRPr lang="en-US"/>
        </a:p>
      </dgm:t>
    </dgm:pt>
    <dgm:pt modelId="{BC76CE80-9149-45E1-95C2-1D254BC948A8}">
      <dgm:prSet/>
      <dgm:spPr/>
      <dgm:t>
        <a:bodyPr/>
        <a:lstStyle/>
        <a:p>
          <a:r>
            <a:rPr lang="pl-PL"/>
            <a:t>Okoliczności te dotyczą stanu prawnego i faktycznego.</a:t>
          </a:r>
          <a:endParaRPr lang="en-US"/>
        </a:p>
      </dgm:t>
    </dgm:pt>
    <dgm:pt modelId="{22728BFC-258B-46DC-B5AE-9FE48AB11F9A}" type="parTrans" cxnId="{3A0648DB-E113-4BFF-AEDE-DDBB5D692FA1}">
      <dgm:prSet/>
      <dgm:spPr/>
      <dgm:t>
        <a:bodyPr/>
        <a:lstStyle/>
        <a:p>
          <a:endParaRPr lang="en-US"/>
        </a:p>
      </dgm:t>
    </dgm:pt>
    <dgm:pt modelId="{1F74B832-A6B8-4719-9CBD-5322EC613B94}" type="sibTrans" cxnId="{3A0648DB-E113-4BFF-AEDE-DDBB5D692FA1}">
      <dgm:prSet/>
      <dgm:spPr/>
      <dgm:t>
        <a:bodyPr/>
        <a:lstStyle/>
        <a:p>
          <a:endParaRPr lang="en-US"/>
        </a:p>
      </dgm:t>
    </dgm:pt>
    <dgm:pt modelId="{DBB9F0C2-725E-479A-BF79-DBBFF8C0B109}">
      <dgm:prSet/>
      <dgm:spPr/>
      <dgm:t>
        <a:bodyPr/>
        <a:lstStyle/>
        <a:p>
          <a:r>
            <a:rPr lang="pl-PL"/>
            <a:t>Warunkują dopuszczalność wszczęcia i kontynuowania postępowania karnego na wszystkich jego etapach. Organ procesowy ma obowiązek badania w toku całego postępowania, czy spełnione są wszystkie warunki, od których uzależniona jest dopuszczalność proces</a:t>
          </a:r>
          <a:endParaRPr lang="en-US"/>
        </a:p>
      </dgm:t>
    </dgm:pt>
    <dgm:pt modelId="{C16B7556-D83B-4ACC-8538-54A316FC7CD3}" type="parTrans" cxnId="{60A5CD34-AD46-4A8B-B049-F49E428B48EE}">
      <dgm:prSet/>
      <dgm:spPr/>
      <dgm:t>
        <a:bodyPr/>
        <a:lstStyle/>
        <a:p>
          <a:endParaRPr lang="en-US"/>
        </a:p>
      </dgm:t>
    </dgm:pt>
    <dgm:pt modelId="{AED4605A-B522-4E32-BBF5-727140D7BF99}" type="sibTrans" cxnId="{60A5CD34-AD46-4A8B-B049-F49E428B48EE}">
      <dgm:prSet/>
      <dgm:spPr/>
      <dgm:t>
        <a:bodyPr/>
        <a:lstStyle/>
        <a:p>
          <a:endParaRPr lang="en-US"/>
        </a:p>
      </dgm:t>
    </dgm:pt>
    <dgm:pt modelId="{AA02EB81-8309-4F70-A6CC-0AF7964A0E17}" type="pres">
      <dgm:prSet presAssocID="{4C99DA2E-C7A1-4D34-8350-9B7DFB87CB3C}" presName="linear" presStyleCnt="0">
        <dgm:presLayoutVars>
          <dgm:animLvl val="lvl"/>
          <dgm:resizeHandles val="exact"/>
        </dgm:presLayoutVars>
      </dgm:prSet>
      <dgm:spPr/>
    </dgm:pt>
    <dgm:pt modelId="{274673C5-8C03-4524-96E9-1E9A835FA5C7}" type="pres">
      <dgm:prSet presAssocID="{9BC3B5B6-A9A2-45DA-B889-6730FBBC72A9}" presName="parentText" presStyleLbl="node1" presStyleIdx="0" presStyleCnt="3">
        <dgm:presLayoutVars>
          <dgm:chMax val="0"/>
          <dgm:bulletEnabled val="1"/>
        </dgm:presLayoutVars>
      </dgm:prSet>
      <dgm:spPr/>
    </dgm:pt>
    <dgm:pt modelId="{121286AC-2E06-4392-A4FB-23811EFBE666}" type="pres">
      <dgm:prSet presAssocID="{88D475B9-2F56-42E4-84BB-8C4F43A36A74}" presName="spacer" presStyleCnt="0"/>
      <dgm:spPr/>
    </dgm:pt>
    <dgm:pt modelId="{4E34FF4E-DD51-4C28-AC3D-347EF0A04EA8}" type="pres">
      <dgm:prSet presAssocID="{BC76CE80-9149-45E1-95C2-1D254BC948A8}" presName="parentText" presStyleLbl="node1" presStyleIdx="1" presStyleCnt="3">
        <dgm:presLayoutVars>
          <dgm:chMax val="0"/>
          <dgm:bulletEnabled val="1"/>
        </dgm:presLayoutVars>
      </dgm:prSet>
      <dgm:spPr/>
    </dgm:pt>
    <dgm:pt modelId="{1697A1E7-B182-4E48-ACFB-1B7B7661535C}" type="pres">
      <dgm:prSet presAssocID="{1F74B832-A6B8-4719-9CBD-5322EC613B94}" presName="spacer" presStyleCnt="0"/>
      <dgm:spPr/>
    </dgm:pt>
    <dgm:pt modelId="{1288061D-B580-419E-8333-12ECDDF3A7AA}" type="pres">
      <dgm:prSet presAssocID="{DBB9F0C2-725E-479A-BF79-DBBFF8C0B109}" presName="parentText" presStyleLbl="node1" presStyleIdx="2" presStyleCnt="3">
        <dgm:presLayoutVars>
          <dgm:chMax val="0"/>
          <dgm:bulletEnabled val="1"/>
        </dgm:presLayoutVars>
      </dgm:prSet>
      <dgm:spPr/>
    </dgm:pt>
  </dgm:ptLst>
  <dgm:cxnLst>
    <dgm:cxn modelId="{7D6A190F-BA65-46D7-86D9-76A4503AF458}" srcId="{4C99DA2E-C7A1-4D34-8350-9B7DFB87CB3C}" destId="{9BC3B5B6-A9A2-45DA-B889-6730FBBC72A9}" srcOrd="0" destOrd="0" parTransId="{8DCA796C-7483-41E1-AE7A-9D28C0717009}" sibTransId="{88D475B9-2F56-42E4-84BB-8C4F43A36A74}"/>
    <dgm:cxn modelId="{60A5CD34-AD46-4A8B-B049-F49E428B48EE}" srcId="{4C99DA2E-C7A1-4D34-8350-9B7DFB87CB3C}" destId="{DBB9F0C2-725E-479A-BF79-DBBFF8C0B109}" srcOrd="2" destOrd="0" parTransId="{C16B7556-D83B-4ACC-8538-54A316FC7CD3}" sibTransId="{AED4605A-B522-4E32-BBF5-727140D7BF99}"/>
    <dgm:cxn modelId="{046CDD44-3B3D-4121-A6BA-4B05B4EDB3D7}" type="presOf" srcId="{DBB9F0C2-725E-479A-BF79-DBBFF8C0B109}" destId="{1288061D-B580-419E-8333-12ECDDF3A7AA}" srcOrd="0" destOrd="0" presId="urn:microsoft.com/office/officeart/2005/8/layout/vList2"/>
    <dgm:cxn modelId="{DD58EF68-0A41-40B7-9520-EA3D5E8234B3}" type="presOf" srcId="{BC76CE80-9149-45E1-95C2-1D254BC948A8}" destId="{4E34FF4E-DD51-4C28-AC3D-347EF0A04EA8}" srcOrd="0" destOrd="0" presId="urn:microsoft.com/office/officeart/2005/8/layout/vList2"/>
    <dgm:cxn modelId="{A85FFD56-97BC-437E-BFEB-71A7F30FFD65}" type="presOf" srcId="{9BC3B5B6-A9A2-45DA-B889-6730FBBC72A9}" destId="{274673C5-8C03-4524-96E9-1E9A835FA5C7}" srcOrd="0" destOrd="0" presId="urn:microsoft.com/office/officeart/2005/8/layout/vList2"/>
    <dgm:cxn modelId="{6949C0B3-CAA1-44F4-B425-5FDD0FB4EBA4}" type="presOf" srcId="{4C99DA2E-C7A1-4D34-8350-9B7DFB87CB3C}" destId="{AA02EB81-8309-4F70-A6CC-0AF7964A0E17}" srcOrd="0" destOrd="0" presId="urn:microsoft.com/office/officeart/2005/8/layout/vList2"/>
    <dgm:cxn modelId="{3A0648DB-E113-4BFF-AEDE-DDBB5D692FA1}" srcId="{4C99DA2E-C7A1-4D34-8350-9B7DFB87CB3C}" destId="{BC76CE80-9149-45E1-95C2-1D254BC948A8}" srcOrd="1" destOrd="0" parTransId="{22728BFC-258B-46DC-B5AE-9FE48AB11F9A}" sibTransId="{1F74B832-A6B8-4719-9CBD-5322EC613B94}"/>
    <dgm:cxn modelId="{9E4E6BD6-52AE-44F5-B3C6-6AB024406CB2}" type="presParOf" srcId="{AA02EB81-8309-4F70-A6CC-0AF7964A0E17}" destId="{274673C5-8C03-4524-96E9-1E9A835FA5C7}" srcOrd="0" destOrd="0" presId="urn:microsoft.com/office/officeart/2005/8/layout/vList2"/>
    <dgm:cxn modelId="{80D3AF88-0055-4A44-9950-64F760D093B9}" type="presParOf" srcId="{AA02EB81-8309-4F70-A6CC-0AF7964A0E17}" destId="{121286AC-2E06-4392-A4FB-23811EFBE666}" srcOrd="1" destOrd="0" presId="urn:microsoft.com/office/officeart/2005/8/layout/vList2"/>
    <dgm:cxn modelId="{C21BBA97-ECAF-4ACC-8D4A-C3FA95872143}" type="presParOf" srcId="{AA02EB81-8309-4F70-A6CC-0AF7964A0E17}" destId="{4E34FF4E-DD51-4C28-AC3D-347EF0A04EA8}" srcOrd="2" destOrd="0" presId="urn:microsoft.com/office/officeart/2005/8/layout/vList2"/>
    <dgm:cxn modelId="{D9F62142-374F-444F-883C-FEFF7EA06BC3}" type="presParOf" srcId="{AA02EB81-8309-4F70-A6CC-0AF7964A0E17}" destId="{1697A1E7-B182-4E48-ACFB-1B7B7661535C}" srcOrd="3" destOrd="0" presId="urn:microsoft.com/office/officeart/2005/8/layout/vList2"/>
    <dgm:cxn modelId="{C8588CD5-F154-457D-B90F-C7BA135D3B94}" type="presParOf" srcId="{AA02EB81-8309-4F70-A6CC-0AF7964A0E17}" destId="{1288061D-B580-419E-8333-12ECDDF3A7A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9A5839-1BFD-46B9-957B-C2D8FD8BC935}" type="doc">
      <dgm:prSet loTypeId="urn:microsoft.com/office/officeart/2005/8/layout/default" loCatId="list" qsTypeId="urn:microsoft.com/office/officeart/2005/8/quickstyle/simple4" qsCatId="simple" csTypeId="urn:microsoft.com/office/officeart/2005/8/colors/colorful1" csCatId="colorful"/>
      <dgm:spPr/>
      <dgm:t>
        <a:bodyPr/>
        <a:lstStyle/>
        <a:p>
          <a:endParaRPr lang="en-US"/>
        </a:p>
      </dgm:t>
    </dgm:pt>
    <dgm:pt modelId="{77F44E6E-EE23-4D8C-BAB6-EC1C99CC2200}">
      <dgm:prSet/>
      <dgm:spPr/>
      <dgm:t>
        <a:bodyPr/>
        <a:lstStyle/>
        <a:p>
          <a:r>
            <a:rPr lang="pl-PL"/>
            <a:t>czynu nie popełniono albo brak jest danych dostatecznie uzasadniających podejrzenie jego popełnienia,</a:t>
          </a:r>
          <a:endParaRPr lang="en-US"/>
        </a:p>
      </dgm:t>
    </dgm:pt>
    <dgm:pt modelId="{B88761D5-E0BA-4CCC-A2AA-E4BD56EC8561}" type="parTrans" cxnId="{E4079285-0E39-470C-A5C4-0871E55995FC}">
      <dgm:prSet/>
      <dgm:spPr/>
      <dgm:t>
        <a:bodyPr/>
        <a:lstStyle/>
        <a:p>
          <a:endParaRPr lang="en-US"/>
        </a:p>
      </dgm:t>
    </dgm:pt>
    <dgm:pt modelId="{DD9BCAEF-45B9-48F3-84A2-45DE036F61FC}" type="sibTrans" cxnId="{E4079285-0E39-470C-A5C4-0871E55995FC}">
      <dgm:prSet/>
      <dgm:spPr/>
      <dgm:t>
        <a:bodyPr/>
        <a:lstStyle/>
        <a:p>
          <a:endParaRPr lang="en-US"/>
        </a:p>
      </dgm:t>
    </dgm:pt>
    <dgm:pt modelId="{C82D752E-160D-4824-B778-DE570E38A96F}">
      <dgm:prSet/>
      <dgm:spPr/>
      <dgm:t>
        <a:bodyPr/>
        <a:lstStyle/>
        <a:p>
          <a:r>
            <a:rPr lang="pl-PL"/>
            <a:t>czyn nie zawiera znamion czynu zabronionego albo ustawa stanowi, że sprawca nie popełnia przestępstwa,</a:t>
          </a:r>
          <a:endParaRPr lang="en-US"/>
        </a:p>
      </dgm:t>
    </dgm:pt>
    <dgm:pt modelId="{264C68A2-0311-436F-BA7B-CF728088B4CD}" type="parTrans" cxnId="{CA6ECDE7-3314-44DC-B83C-6D15ADE7AA64}">
      <dgm:prSet/>
      <dgm:spPr/>
      <dgm:t>
        <a:bodyPr/>
        <a:lstStyle/>
        <a:p>
          <a:endParaRPr lang="en-US"/>
        </a:p>
      </dgm:t>
    </dgm:pt>
    <dgm:pt modelId="{87FB720A-6E73-4BB7-A9FC-381C658C087C}" type="sibTrans" cxnId="{CA6ECDE7-3314-44DC-B83C-6D15ADE7AA64}">
      <dgm:prSet/>
      <dgm:spPr/>
      <dgm:t>
        <a:bodyPr/>
        <a:lstStyle/>
        <a:p>
          <a:endParaRPr lang="en-US"/>
        </a:p>
      </dgm:t>
    </dgm:pt>
    <dgm:pt modelId="{D3B1423F-0444-465E-98E4-FD789B9E6CBC}">
      <dgm:prSet/>
      <dgm:spPr/>
      <dgm:t>
        <a:bodyPr/>
        <a:lstStyle/>
        <a:p>
          <a:r>
            <a:rPr lang="pl-PL"/>
            <a:t>społeczna szkodliwość czynu jest znikoma,</a:t>
          </a:r>
          <a:endParaRPr lang="en-US"/>
        </a:p>
      </dgm:t>
    </dgm:pt>
    <dgm:pt modelId="{8D439C58-EEF8-4E79-8E3B-4B7B1F468F4B}" type="parTrans" cxnId="{BB40AD42-6ADD-4FBA-82A6-6E76B8B06F8F}">
      <dgm:prSet/>
      <dgm:spPr/>
      <dgm:t>
        <a:bodyPr/>
        <a:lstStyle/>
        <a:p>
          <a:endParaRPr lang="en-US"/>
        </a:p>
      </dgm:t>
    </dgm:pt>
    <dgm:pt modelId="{4AA20BB3-5441-43E7-9D63-A2C8D084462B}" type="sibTrans" cxnId="{BB40AD42-6ADD-4FBA-82A6-6E76B8B06F8F}">
      <dgm:prSet/>
      <dgm:spPr/>
      <dgm:t>
        <a:bodyPr/>
        <a:lstStyle/>
        <a:p>
          <a:endParaRPr lang="en-US"/>
        </a:p>
      </dgm:t>
    </dgm:pt>
    <dgm:pt modelId="{3EB5CD10-3C0B-4362-AA7C-3AD60FA44134}">
      <dgm:prSet/>
      <dgm:spPr/>
      <dgm:t>
        <a:bodyPr/>
        <a:lstStyle/>
        <a:p>
          <a:r>
            <a:rPr lang="pl-PL"/>
            <a:t>ustawa stanowi, że sprawca nie podlega karze,</a:t>
          </a:r>
          <a:endParaRPr lang="en-US"/>
        </a:p>
      </dgm:t>
    </dgm:pt>
    <dgm:pt modelId="{39DE8DA7-5FC5-4069-8D16-3A5DE12C0EC7}" type="parTrans" cxnId="{D1CC152E-090C-4759-9C72-B9D9960814ED}">
      <dgm:prSet/>
      <dgm:spPr/>
      <dgm:t>
        <a:bodyPr/>
        <a:lstStyle/>
        <a:p>
          <a:endParaRPr lang="en-US"/>
        </a:p>
      </dgm:t>
    </dgm:pt>
    <dgm:pt modelId="{D1B859B1-031E-44A3-9116-F09518BD2AA2}" type="sibTrans" cxnId="{D1CC152E-090C-4759-9C72-B9D9960814ED}">
      <dgm:prSet/>
      <dgm:spPr/>
      <dgm:t>
        <a:bodyPr/>
        <a:lstStyle/>
        <a:p>
          <a:endParaRPr lang="en-US"/>
        </a:p>
      </dgm:t>
    </dgm:pt>
    <dgm:pt modelId="{741985D1-1AE2-4A46-BDF0-6AFEF29A3A96}">
      <dgm:prSet/>
      <dgm:spPr/>
      <dgm:t>
        <a:bodyPr/>
        <a:lstStyle/>
        <a:p>
          <a:r>
            <a:rPr lang="pl-PL"/>
            <a:t>oskarżony zmarł,</a:t>
          </a:r>
          <a:endParaRPr lang="en-US"/>
        </a:p>
      </dgm:t>
    </dgm:pt>
    <dgm:pt modelId="{34B44FB7-E7E9-4F79-8167-BD5F8042BBFA}" type="parTrans" cxnId="{02D5C69F-D371-4458-B8F3-330977B8E14B}">
      <dgm:prSet/>
      <dgm:spPr/>
      <dgm:t>
        <a:bodyPr/>
        <a:lstStyle/>
        <a:p>
          <a:endParaRPr lang="en-US"/>
        </a:p>
      </dgm:t>
    </dgm:pt>
    <dgm:pt modelId="{7A819C4E-9E10-4D40-9D5D-9D0791B7E4B9}" type="sibTrans" cxnId="{02D5C69F-D371-4458-B8F3-330977B8E14B}">
      <dgm:prSet/>
      <dgm:spPr/>
      <dgm:t>
        <a:bodyPr/>
        <a:lstStyle/>
        <a:p>
          <a:endParaRPr lang="en-US"/>
        </a:p>
      </dgm:t>
    </dgm:pt>
    <dgm:pt modelId="{06BD5C0A-769A-421D-9453-7D8DD9773B98}">
      <dgm:prSet/>
      <dgm:spPr/>
      <dgm:t>
        <a:bodyPr/>
        <a:lstStyle/>
        <a:p>
          <a:r>
            <a:rPr lang="pl-PL"/>
            <a:t>nastąpiło przedawnienie karalności,</a:t>
          </a:r>
          <a:endParaRPr lang="en-US"/>
        </a:p>
      </dgm:t>
    </dgm:pt>
    <dgm:pt modelId="{0CEDF361-BA50-46B7-B9B2-6B948D129773}" type="parTrans" cxnId="{EE00FDFF-19E0-48AA-A73F-E171D5F0E7E7}">
      <dgm:prSet/>
      <dgm:spPr/>
      <dgm:t>
        <a:bodyPr/>
        <a:lstStyle/>
        <a:p>
          <a:endParaRPr lang="en-US"/>
        </a:p>
      </dgm:t>
    </dgm:pt>
    <dgm:pt modelId="{632C9339-9B60-494C-B251-B2D179612D39}" type="sibTrans" cxnId="{EE00FDFF-19E0-48AA-A73F-E171D5F0E7E7}">
      <dgm:prSet/>
      <dgm:spPr/>
      <dgm:t>
        <a:bodyPr/>
        <a:lstStyle/>
        <a:p>
          <a:endParaRPr lang="en-US"/>
        </a:p>
      </dgm:t>
    </dgm:pt>
    <dgm:pt modelId="{0B13FDAE-3429-4343-8D10-352D142D6801}">
      <dgm:prSet/>
      <dgm:spPr/>
      <dgm:t>
        <a:bodyPr/>
        <a:lstStyle/>
        <a:p>
          <a:r>
            <a:rPr lang="pl-PL"/>
            <a:t>postępowanie karne co do tego samego czynu tej samej osoby zostało prawomocnie zakończone albo wcześniej wszczęte toczy się,</a:t>
          </a:r>
          <a:endParaRPr lang="en-US"/>
        </a:p>
      </dgm:t>
    </dgm:pt>
    <dgm:pt modelId="{7A8C1D27-7C56-4C9A-8F8B-3983A9DA776A}" type="parTrans" cxnId="{66D299E9-ADFF-4547-82E3-25F33FFA7C59}">
      <dgm:prSet/>
      <dgm:spPr/>
      <dgm:t>
        <a:bodyPr/>
        <a:lstStyle/>
        <a:p>
          <a:endParaRPr lang="en-US"/>
        </a:p>
      </dgm:t>
    </dgm:pt>
    <dgm:pt modelId="{D8E8504C-26C5-4BEA-A72A-F8FDB87076C2}" type="sibTrans" cxnId="{66D299E9-ADFF-4547-82E3-25F33FFA7C59}">
      <dgm:prSet/>
      <dgm:spPr/>
      <dgm:t>
        <a:bodyPr/>
        <a:lstStyle/>
        <a:p>
          <a:endParaRPr lang="en-US"/>
        </a:p>
      </dgm:t>
    </dgm:pt>
    <dgm:pt modelId="{C5449B14-8BE9-470D-87E8-462667FA162E}">
      <dgm:prSet/>
      <dgm:spPr/>
      <dgm:t>
        <a:bodyPr/>
        <a:lstStyle/>
        <a:p>
          <a:r>
            <a:rPr lang="pl-PL"/>
            <a:t>sprawca nie podlega orzecznictwu polskich sądów karnych,</a:t>
          </a:r>
          <a:endParaRPr lang="en-US"/>
        </a:p>
      </dgm:t>
    </dgm:pt>
    <dgm:pt modelId="{3E7FF4B2-BD38-4C03-BFBE-158F89790E65}" type="parTrans" cxnId="{01CEDD32-1BFD-47D4-BAB9-A60CB471D2DE}">
      <dgm:prSet/>
      <dgm:spPr/>
      <dgm:t>
        <a:bodyPr/>
        <a:lstStyle/>
        <a:p>
          <a:endParaRPr lang="en-US"/>
        </a:p>
      </dgm:t>
    </dgm:pt>
    <dgm:pt modelId="{FB6C2F4D-44E0-4A73-8436-DF5DE7862979}" type="sibTrans" cxnId="{01CEDD32-1BFD-47D4-BAB9-A60CB471D2DE}">
      <dgm:prSet/>
      <dgm:spPr/>
      <dgm:t>
        <a:bodyPr/>
        <a:lstStyle/>
        <a:p>
          <a:endParaRPr lang="en-US"/>
        </a:p>
      </dgm:t>
    </dgm:pt>
    <dgm:pt modelId="{D77E152A-20F4-4C0E-97C2-04A5575E2617}">
      <dgm:prSet/>
      <dgm:spPr/>
      <dgm:t>
        <a:bodyPr/>
        <a:lstStyle/>
        <a:p>
          <a:r>
            <a:rPr lang="pl-PL"/>
            <a:t>brak skargi uprawnionego oskarżyciela,</a:t>
          </a:r>
          <a:endParaRPr lang="en-US"/>
        </a:p>
      </dgm:t>
    </dgm:pt>
    <dgm:pt modelId="{7351D0BD-3499-41FB-A54E-22087AC59CFE}" type="parTrans" cxnId="{116F26B5-8ADC-4DB9-A936-3F0E8F72FCD0}">
      <dgm:prSet/>
      <dgm:spPr/>
      <dgm:t>
        <a:bodyPr/>
        <a:lstStyle/>
        <a:p>
          <a:endParaRPr lang="en-US"/>
        </a:p>
      </dgm:t>
    </dgm:pt>
    <dgm:pt modelId="{26E38F03-C8FE-4F0C-A6BB-14DC14BC9EC6}" type="sibTrans" cxnId="{116F26B5-8ADC-4DB9-A936-3F0E8F72FCD0}">
      <dgm:prSet/>
      <dgm:spPr/>
      <dgm:t>
        <a:bodyPr/>
        <a:lstStyle/>
        <a:p>
          <a:endParaRPr lang="en-US"/>
        </a:p>
      </dgm:t>
    </dgm:pt>
    <dgm:pt modelId="{3BBAE0FE-1E95-4EE9-9851-25B27DAC9BC2}">
      <dgm:prSet/>
      <dgm:spPr/>
      <dgm:t>
        <a:bodyPr/>
        <a:lstStyle/>
        <a:p>
          <a:r>
            <a:rPr lang="pl-PL"/>
            <a:t>brak wymaganego zezwolenia na ściganie lub wniosku o ściganie pochodzącego od osoby uprawnionej, chyba że ustawa stanowi inaczej,</a:t>
          </a:r>
          <a:endParaRPr lang="en-US"/>
        </a:p>
      </dgm:t>
    </dgm:pt>
    <dgm:pt modelId="{2BF4DFC9-77EE-453B-9037-FDD8DA9714A7}" type="parTrans" cxnId="{F1519D0B-C9BD-401F-8A3A-D7E1EDD5D5BA}">
      <dgm:prSet/>
      <dgm:spPr/>
      <dgm:t>
        <a:bodyPr/>
        <a:lstStyle/>
        <a:p>
          <a:endParaRPr lang="en-US"/>
        </a:p>
      </dgm:t>
    </dgm:pt>
    <dgm:pt modelId="{526CE529-5573-4F6F-98F5-71004D108E5F}" type="sibTrans" cxnId="{F1519D0B-C9BD-401F-8A3A-D7E1EDD5D5BA}">
      <dgm:prSet/>
      <dgm:spPr/>
      <dgm:t>
        <a:bodyPr/>
        <a:lstStyle/>
        <a:p>
          <a:endParaRPr lang="en-US"/>
        </a:p>
      </dgm:t>
    </dgm:pt>
    <dgm:pt modelId="{9C1800D5-3C7A-401F-8F2B-53C9894D934F}">
      <dgm:prSet/>
      <dgm:spPr/>
      <dgm:t>
        <a:bodyPr/>
        <a:lstStyle/>
        <a:p>
          <a:r>
            <a:rPr lang="pl-PL"/>
            <a:t>zachodzi inna okoliczność wyłączająca ściganie (np. abolicja).</a:t>
          </a:r>
          <a:endParaRPr lang="en-US"/>
        </a:p>
      </dgm:t>
    </dgm:pt>
    <dgm:pt modelId="{E884FCB2-130B-4B42-8DD8-A73F890897A5}" type="parTrans" cxnId="{806EBE97-449B-4183-8BD0-BF4A060DD05B}">
      <dgm:prSet/>
      <dgm:spPr/>
      <dgm:t>
        <a:bodyPr/>
        <a:lstStyle/>
        <a:p>
          <a:endParaRPr lang="en-US"/>
        </a:p>
      </dgm:t>
    </dgm:pt>
    <dgm:pt modelId="{90AC7A8D-3E8E-42C7-9B57-AEC190B7AA22}" type="sibTrans" cxnId="{806EBE97-449B-4183-8BD0-BF4A060DD05B}">
      <dgm:prSet/>
      <dgm:spPr/>
      <dgm:t>
        <a:bodyPr/>
        <a:lstStyle/>
        <a:p>
          <a:endParaRPr lang="en-US"/>
        </a:p>
      </dgm:t>
    </dgm:pt>
    <dgm:pt modelId="{52E5E1B0-2983-4CDD-98B1-E751213E5F1F}" type="pres">
      <dgm:prSet presAssocID="{E29A5839-1BFD-46B9-957B-C2D8FD8BC935}" presName="diagram" presStyleCnt="0">
        <dgm:presLayoutVars>
          <dgm:dir/>
          <dgm:resizeHandles val="exact"/>
        </dgm:presLayoutVars>
      </dgm:prSet>
      <dgm:spPr/>
    </dgm:pt>
    <dgm:pt modelId="{E4CD2EA3-056A-4CFA-B2FC-634322C7A595}" type="pres">
      <dgm:prSet presAssocID="{77F44E6E-EE23-4D8C-BAB6-EC1C99CC2200}" presName="node" presStyleLbl="node1" presStyleIdx="0" presStyleCnt="11">
        <dgm:presLayoutVars>
          <dgm:bulletEnabled val="1"/>
        </dgm:presLayoutVars>
      </dgm:prSet>
      <dgm:spPr/>
    </dgm:pt>
    <dgm:pt modelId="{B32FE176-FDDA-4757-B938-428837EA4B9D}" type="pres">
      <dgm:prSet presAssocID="{DD9BCAEF-45B9-48F3-84A2-45DE036F61FC}" presName="sibTrans" presStyleCnt="0"/>
      <dgm:spPr/>
    </dgm:pt>
    <dgm:pt modelId="{402AE26E-2831-4B78-B08A-08181CF5C9D5}" type="pres">
      <dgm:prSet presAssocID="{C82D752E-160D-4824-B778-DE570E38A96F}" presName="node" presStyleLbl="node1" presStyleIdx="1" presStyleCnt="11">
        <dgm:presLayoutVars>
          <dgm:bulletEnabled val="1"/>
        </dgm:presLayoutVars>
      </dgm:prSet>
      <dgm:spPr/>
    </dgm:pt>
    <dgm:pt modelId="{D2E1DF0C-BA1B-49B6-90AC-3BD854CBA852}" type="pres">
      <dgm:prSet presAssocID="{87FB720A-6E73-4BB7-A9FC-381C658C087C}" presName="sibTrans" presStyleCnt="0"/>
      <dgm:spPr/>
    </dgm:pt>
    <dgm:pt modelId="{18A369A6-3B7D-4E42-A6FE-A613CA7CDE28}" type="pres">
      <dgm:prSet presAssocID="{D3B1423F-0444-465E-98E4-FD789B9E6CBC}" presName="node" presStyleLbl="node1" presStyleIdx="2" presStyleCnt="11">
        <dgm:presLayoutVars>
          <dgm:bulletEnabled val="1"/>
        </dgm:presLayoutVars>
      </dgm:prSet>
      <dgm:spPr/>
    </dgm:pt>
    <dgm:pt modelId="{5CB3E881-E66B-4D76-AC91-69E17F695EEC}" type="pres">
      <dgm:prSet presAssocID="{4AA20BB3-5441-43E7-9D63-A2C8D084462B}" presName="sibTrans" presStyleCnt="0"/>
      <dgm:spPr/>
    </dgm:pt>
    <dgm:pt modelId="{C2CC50BE-CF4F-4B9A-8F4F-69E20EF59AA0}" type="pres">
      <dgm:prSet presAssocID="{3EB5CD10-3C0B-4362-AA7C-3AD60FA44134}" presName="node" presStyleLbl="node1" presStyleIdx="3" presStyleCnt="11">
        <dgm:presLayoutVars>
          <dgm:bulletEnabled val="1"/>
        </dgm:presLayoutVars>
      </dgm:prSet>
      <dgm:spPr/>
    </dgm:pt>
    <dgm:pt modelId="{10731E83-8C96-468C-A9C0-68A3B7B0A7B4}" type="pres">
      <dgm:prSet presAssocID="{D1B859B1-031E-44A3-9116-F09518BD2AA2}" presName="sibTrans" presStyleCnt="0"/>
      <dgm:spPr/>
    </dgm:pt>
    <dgm:pt modelId="{9C67B235-4789-452F-88C3-D593F2E57166}" type="pres">
      <dgm:prSet presAssocID="{741985D1-1AE2-4A46-BDF0-6AFEF29A3A96}" presName="node" presStyleLbl="node1" presStyleIdx="4" presStyleCnt="11">
        <dgm:presLayoutVars>
          <dgm:bulletEnabled val="1"/>
        </dgm:presLayoutVars>
      </dgm:prSet>
      <dgm:spPr/>
    </dgm:pt>
    <dgm:pt modelId="{BD2D6D4A-56C3-49F1-9A3B-739E5CF8885C}" type="pres">
      <dgm:prSet presAssocID="{7A819C4E-9E10-4D40-9D5D-9D0791B7E4B9}" presName="sibTrans" presStyleCnt="0"/>
      <dgm:spPr/>
    </dgm:pt>
    <dgm:pt modelId="{6CA65D7B-3C54-4EC6-AB54-5917FF262757}" type="pres">
      <dgm:prSet presAssocID="{06BD5C0A-769A-421D-9453-7D8DD9773B98}" presName="node" presStyleLbl="node1" presStyleIdx="5" presStyleCnt="11">
        <dgm:presLayoutVars>
          <dgm:bulletEnabled val="1"/>
        </dgm:presLayoutVars>
      </dgm:prSet>
      <dgm:spPr/>
    </dgm:pt>
    <dgm:pt modelId="{D9D97CF6-2850-46AC-A873-2D76CCD61703}" type="pres">
      <dgm:prSet presAssocID="{632C9339-9B60-494C-B251-B2D179612D39}" presName="sibTrans" presStyleCnt="0"/>
      <dgm:spPr/>
    </dgm:pt>
    <dgm:pt modelId="{CD003E18-40D5-444E-92A0-D4F29CD21D49}" type="pres">
      <dgm:prSet presAssocID="{0B13FDAE-3429-4343-8D10-352D142D6801}" presName="node" presStyleLbl="node1" presStyleIdx="6" presStyleCnt="11">
        <dgm:presLayoutVars>
          <dgm:bulletEnabled val="1"/>
        </dgm:presLayoutVars>
      </dgm:prSet>
      <dgm:spPr/>
    </dgm:pt>
    <dgm:pt modelId="{AEA7D87D-FC15-4F4F-8CA2-476EECE5E778}" type="pres">
      <dgm:prSet presAssocID="{D8E8504C-26C5-4BEA-A72A-F8FDB87076C2}" presName="sibTrans" presStyleCnt="0"/>
      <dgm:spPr/>
    </dgm:pt>
    <dgm:pt modelId="{C9036D5D-5998-47D2-BC82-4F05A0AD02B9}" type="pres">
      <dgm:prSet presAssocID="{C5449B14-8BE9-470D-87E8-462667FA162E}" presName="node" presStyleLbl="node1" presStyleIdx="7" presStyleCnt="11">
        <dgm:presLayoutVars>
          <dgm:bulletEnabled val="1"/>
        </dgm:presLayoutVars>
      </dgm:prSet>
      <dgm:spPr/>
    </dgm:pt>
    <dgm:pt modelId="{11D1DC9E-89C6-4E72-AFA7-F04F2ED63447}" type="pres">
      <dgm:prSet presAssocID="{FB6C2F4D-44E0-4A73-8436-DF5DE7862979}" presName="sibTrans" presStyleCnt="0"/>
      <dgm:spPr/>
    </dgm:pt>
    <dgm:pt modelId="{07103BC9-B2E0-465E-B974-9C1BF0BA2B8D}" type="pres">
      <dgm:prSet presAssocID="{D77E152A-20F4-4C0E-97C2-04A5575E2617}" presName="node" presStyleLbl="node1" presStyleIdx="8" presStyleCnt="11">
        <dgm:presLayoutVars>
          <dgm:bulletEnabled val="1"/>
        </dgm:presLayoutVars>
      </dgm:prSet>
      <dgm:spPr/>
    </dgm:pt>
    <dgm:pt modelId="{49044883-C167-4E47-89D6-47980FF953ED}" type="pres">
      <dgm:prSet presAssocID="{26E38F03-C8FE-4F0C-A6BB-14DC14BC9EC6}" presName="sibTrans" presStyleCnt="0"/>
      <dgm:spPr/>
    </dgm:pt>
    <dgm:pt modelId="{411DF526-A4ED-4E41-84B2-83FB46A66171}" type="pres">
      <dgm:prSet presAssocID="{3BBAE0FE-1E95-4EE9-9851-25B27DAC9BC2}" presName="node" presStyleLbl="node1" presStyleIdx="9" presStyleCnt="11">
        <dgm:presLayoutVars>
          <dgm:bulletEnabled val="1"/>
        </dgm:presLayoutVars>
      </dgm:prSet>
      <dgm:spPr/>
    </dgm:pt>
    <dgm:pt modelId="{EAE12901-487F-4A59-8B4A-BFF61B352B03}" type="pres">
      <dgm:prSet presAssocID="{526CE529-5573-4F6F-98F5-71004D108E5F}" presName="sibTrans" presStyleCnt="0"/>
      <dgm:spPr/>
    </dgm:pt>
    <dgm:pt modelId="{68BE49E5-8E7E-4E4C-B451-A685AA7A82E0}" type="pres">
      <dgm:prSet presAssocID="{9C1800D5-3C7A-401F-8F2B-53C9894D934F}" presName="node" presStyleLbl="node1" presStyleIdx="10" presStyleCnt="11">
        <dgm:presLayoutVars>
          <dgm:bulletEnabled val="1"/>
        </dgm:presLayoutVars>
      </dgm:prSet>
      <dgm:spPr/>
    </dgm:pt>
  </dgm:ptLst>
  <dgm:cxnLst>
    <dgm:cxn modelId="{9969EE04-5859-4F9C-957B-DF6085582F49}" type="presOf" srcId="{D77E152A-20F4-4C0E-97C2-04A5575E2617}" destId="{07103BC9-B2E0-465E-B974-9C1BF0BA2B8D}" srcOrd="0" destOrd="0" presId="urn:microsoft.com/office/officeart/2005/8/layout/default"/>
    <dgm:cxn modelId="{F1519D0B-C9BD-401F-8A3A-D7E1EDD5D5BA}" srcId="{E29A5839-1BFD-46B9-957B-C2D8FD8BC935}" destId="{3BBAE0FE-1E95-4EE9-9851-25B27DAC9BC2}" srcOrd="9" destOrd="0" parTransId="{2BF4DFC9-77EE-453B-9037-FDD8DA9714A7}" sibTransId="{526CE529-5573-4F6F-98F5-71004D108E5F}"/>
    <dgm:cxn modelId="{C12A441D-76FC-4522-B3F5-79539C8253C0}" type="presOf" srcId="{C82D752E-160D-4824-B778-DE570E38A96F}" destId="{402AE26E-2831-4B78-B08A-08181CF5C9D5}" srcOrd="0" destOrd="0" presId="urn:microsoft.com/office/officeart/2005/8/layout/default"/>
    <dgm:cxn modelId="{D1CC152E-090C-4759-9C72-B9D9960814ED}" srcId="{E29A5839-1BFD-46B9-957B-C2D8FD8BC935}" destId="{3EB5CD10-3C0B-4362-AA7C-3AD60FA44134}" srcOrd="3" destOrd="0" parTransId="{39DE8DA7-5FC5-4069-8D16-3A5DE12C0EC7}" sibTransId="{D1B859B1-031E-44A3-9116-F09518BD2AA2}"/>
    <dgm:cxn modelId="{01CEDD32-1BFD-47D4-BAB9-A60CB471D2DE}" srcId="{E29A5839-1BFD-46B9-957B-C2D8FD8BC935}" destId="{C5449B14-8BE9-470D-87E8-462667FA162E}" srcOrd="7" destOrd="0" parTransId="{3E7FF4B2-BD38-4C03-BFBE-158F89790E65}" sibTransId="{FB6C2F4D-44E0-4A73-8436-DF5DE7862979}"/>
    <dgm:cxn modelId="{542DF35B-E9C9-40F3-871A-072960FE7E21}" type="presOf" srcId="{D3B1423F-0444-465E-98E4-FD789B9E6CBC}" destId="{18A369A6-3B7D-4E42-A6FE-A613CA7CDE28}" srcOrd="0" destOrd="0" presId="urn:microsoft.com/office/officeart/2005/8/layout/default"/>
    <dgm:cxn modelId="{BB40AD42-6ADD-4FBA-82A6-6E76B8B06F8F}" srcId="{E29A5839-1BFD-46B9-957B-C2D8FD8BC935}" destId="{D3B1423F-0444-465E-98E4-FD789B9E6CBC}" srcOrd="2" destOrd="0" parTransId="{8D439C58-EEF8-4E79-8E3B-4B7B1F468F4B}" sibTransId="{4AA20BB3-5441-43E7-9D63-A2C8D084462B}"/>
    <dgm:cxn modelId="{74126D54-8402-4DC2-8CEB-0251384B2AF5}" type="presOf" srcId="{E29A5839-1BFD-46B9-957B-C2D8FD8BC935}" destId="{52E5E1B0-2983-4CDD-98B1-E751213E5F1F}" srcOrd="0" destOrd="0" presId="urn:microsoft.com/office/officeart/2005/8/layout/default"/>
    <dgm:cxn modelId="{21632F7F-AC7B-42F6-8EBA-02843F8A22A4}" type="presOf" srcId="{741985D1-1AE2-4A46-BDF0-6AFEF29A3A96}" destId="{9C67B235-4789-452F-88C3-D593F2E57166}" srcOrd="0" destOrd="0" presId="urn:microsoft.com/office/officeart/2005/8/layout/default"/>
    <dgm:cxn modelId="{14728780-38D2-420D-AA4A-73EF67AFDED7}" type="presOf" srcId="{C5449B14-8BE9-470D-87E8-462667FA162E}" destId="{C9036D5D-5998-47D2-BC82-4F05A0AD02B9}" srcOrd="0" destOrd="0" presId="urn:microsoft.com/office/officeart/2005/8/layout/default"/>
    <dgm:cxn modelId="{E4079285-0E39-470C-A5C4-0871E55995FC}" srcId="{E29A5839-1BFD-46B9-957B-C2D8FD8BC935}" destId="{77F44E6E-EE23-4D8C-BAB6-EC1C99CC2200}" srcOrd="0" destOrd="0" parTransId="{B88761D5-E0BA-4CCC-A2AA-E4BD56EC8561}" sibTransId="{DD9BCAEF-45B9-48F3-84A2-45DE036F61FC}"/>
    <dgm:cxn modelId="{06446A94-478E-464E-A72D-CF893F182702}" type="presOf" srcId="{06BD5C0A-769A-421D-9453-7D8DD9773B98}" destId="{6CA65D7B-3C54-4EC6-AB54-5917FF262757}" srcOrd="0" destOrd="0" presId="urn:microsoft.com/office/officeart/2005/8/layout/default"/>
    <dgm:cxn modelId="{19902B97-58B4-469A-8B0F-706F9DDAA651}" type="presOf" srcId="{3BBAE0FE-1E95-4EE9-9851-25B27DAC9BC2}" destId="{411DF526-A4ED-4E41-84B2-83FB46A66171}" srcOrd="0" destOrd="0" presId="urn:microsoft.com/office/officeart/2005/8/layout/default"/>
    <dgm:cxn modelId="{806EBE97-449B-4183-8BD0-BF4A060DD05B}" srcId="{E29A5839-1BFD-46B9-957B-C2D8FD8BC935}" destId="{9C1800D5-3C7A-401F-8F2B-53C9894D934F}" srcOrd="10" destOrd="0" parTransId="{E884FCB2-130B-4B42-8DD8-A73F890897A5}" sibTransId="{90AC7A8D-3E8E-42C7-9B57-AEC190B7AA22}"/>
    <dgm:cxn modelId="{FBF03899-4961-427C-A81F-B5AB9E0E16E4}" type="presOf" srcId="{9C1800D5-3C7A-401F-8F2B-53C9894D934F}" destId="{68BE49E5-8E7E-4E4C-B451-A685AA7A82E0}" srcOrd="0" destOrd="0" presId="urn:microsoft.com/office/officeart/2005/8/layout/default"/>
    <dgm:cxn modelId="{02D5C69F-D371-4458-B8F3-330977B8E14B}" srcId="{E29A5839-1BFD-46B9-957B-C2D8FD8BC935}" destId="{741985D1-1AE2-4A46-BDF0-6AFEF29A3A96}" srcOrd="4" destOrd="0" parTransId="{34B44FB7-E7E9-4F79-8167-BD5F8042BBFA}" sibTransId="{7A819C4E-9E10-4D40-9D5D-9D0791B7E4B9}"/>
    <dgm:cxn modelId="{116F26B5-8ADC-4DB9-A936-3F0E8F72FCD0}" srcId="{E29A5839-1BFD-46B9-957B-C2D8FD8BC935}" destId="{D77E152A-20F4-4C0E-97C2-04A5575E2617}" srcOrd="8" destOrd="0" parTransId="{7351D0BD-3499-41FB-A54E-22087AC59CFE}" sibTransId="{26E38F03-C8FE-4F0C-A6BB-14DC14BC9EC6}"/>
    <dgm:cxn modelId="{12034EC1-EA63-4DF4-917B-6F77E3981755}" type="presOf" srcId="{3EB5CD10-3C0B-4362-AA7C-3AD60FA44134}" destId="{C2CC50BE-CF4F-4B9A-8F4F-69E20EF59AA0}" srcOrd="0" destOrd="0" presId="urn:microsoft.com/office/officeart/2005/8/layout/default"/>
    <dgm:cxn modelId="{60CCDECC-D984-456D-AC22-1BB0B6242A3B}" type="presOf" srcId="{0B13FDAE-3429-4343-8D10-352D142D6801}" destId="{CD003E18-40D5-444E-92A0-D4F29CD21D49}" srcOrd="0" destOrd="0" presId="urn:microsoft.com/office/officeart/2005/8/layout/default"/>
    <dgm:cxn modelId="{6F8F10E5-6DEF-49B5-9C94-CFBFF20FE55C}" type="presOf" srcId="{77F44E6E-EE23-4D8C-BAB6-EC1C99CC2200}" destId="{E4CD2EA3-056A-4CFA-B2FC-634322C7A595}" srcOrd="0" destOrd="0" presId="urn:microsoft.com/office/officeart/2005/8/layout/default"/>
    <dgm:cxn modelId="{CA6ECDE7-3314-44DC-B83C-6D15ADE7AA64}" srcId="{E29A5839-1BFD-46B9-957B-C2D8FD8BC935}" destId="{C82D752E-160D-4824-B778-DE570E38A96F}" srcOrd="1" destOrd="0" parTransId="{264C68A2-0311-436F-BA7B-CF728088B4CD}" sibTransId="{87FB720A-6E73-4BB7-A9FC-381C658C087C}"/>
    <dgm:cxn modelId="{66D299E9-ADFF-4547-82E3-25F33FFA7C59}" srcId="{E29A5839-1BFD-46B9-957B-C2D8FD8BC935}" destId="{0B13FDAE-3429-4343-8D10-352D142D6801}" srcOrd="6" destOrd="0" parTransId="{7A8C1D27-7C56-4C9A-8F8B-3983A9DA776A}" sibTransId="{D8E8504C-26C5-4BEA-A72A-F8FDB87076C2}"/>
    <dgm:cxn modelId="{EE00FDFF-19E0-48AA-A73F-E171D5F0E7E7}" srcId="{E29A5839-1BFD-46B9-957B-C2D8FD8BC935}" destId="{06BD5C0A-769A-421D-9453-7D8DD9773B98}" srcOrd="5" destOrd="0" parTransId="{0CEDF361-BA50-46B7-B9B2-6B948D129773}" sibTransId="{632C9339-9B60-494C-B251-B2D179612D39}"/>
    <dgm:cxn modelId="{C737F260-EAC6-4609-88E4-6A1C907E9097}" type="presParOf" srcId="{52E5E1B0-2983-4CDD-98B1-E751213E5F1F}" destId="{E4CD2EA3-056A-4CFA-B2FC-634322C7A595}" srcOrd="0" destOrd="0" presId="urn:microsoft.com/office/officeart/2005/8/layout/default"/>
    <dgm:cxn modelId="{8923A86E-AAF8-48FB-9621-05D33F61B2E0}" type="presParOf" srcId="{52E5E1B0-2983-4CDD-98B1-E751213E5F1F}" destId="{B32FE176-FDDA-4757-B938-428837EA4B9D}" srcOrd="1" destOrd="0" presId="urn:microsoft.com/office/officeart/2005/8/layout/default"/>
    <dgm:cxn modelId="{92A4629B-E21A-4D28-842C-432412905BF5}" type="presParOf" srcId="{52E5E1B0-2983-4CDD-98B1-E751213E5F1F}" destId="{402AE26E-2831-4B78-B08A-08181CF5C9D5}" srcOrd="2" destOrd="0" presId="urn:microsoft.com/office/officeart/2005/8/layout/default"/>
    <dgm:cxn modelId="{E2EF9B46-9E16-4E14-A368-C0B0DBBEE42C}" type="presParOf" srcId="{52E5E1B0-2983-4CDD-98B1-E751213E5F1F}" destId="{D2E1DF0C-BA1B-49B6-90AC-3BD854CBA852}" srcOrd="3" destOrd="0" presId="urn:microsoft.com/office/officeart/2005/8/layout/default"/>
    <dgm:cxn modelId="{4C47E9AB-727F-441B-8D00-85672DC64885}" type="presParOf" srcId="{52E5E1B0-2983-4CDD-98B1-E751213E5F1F}" destId="{18A369A6-3B7D-4E42-A6FE-A613CA7CDE28}" srcOrd="4" destOrd="0" presId="urn:microsoft.com/office/officeart/2005/8/layout/default"/>
    <dgm:cxn modelId="{A3384CCE-89E8-4D40-9D69-3D67A24C5E26}" type="presParOf" srcId="{52E5E1B0-2983-4CDD-98B1-E751213E5F1F}" destId="{5CB3E881-E66B-4D76-AC91-69E17F695EEC}" srcOrd="5" destOrd="0" presId="urn:microsoft.com/office/officeart/2005/8/layout/default"/>
    <dgm:cxn modelId="{39453DE5-330D-4724-A1C6-B257830A2DD8}" type="presParOf" srcId="{52E5E1B0-2983-4CDD-98B1-E751213E5F1F}" destId="{C2CC50BE-CF4F-4B9A-8F4F-69E20EF59AA0}" srcOrd="6" destOrd="0" presId="urn:microsoft.com/office/officeart/2005/8/layout/default"/>
    <dgm:cxn modelId="{BD6AA181-FC51-480B-9711-A58802F1B308}" type="presParOf" srcId="{52E5E1B0-2983-4CDD-98B1-E751213E5F1F}" destId="{10731E83-8C96-468C-A9C0-68A3B7B0A7B4}" srcOrd="7" destOrd="0" presId="urn:microsoft.com/office/officeart/2005/8/layout/default"/>
    <dgm:cxn modelId="{EA8F8FBA-71A2-4D2E-9037-9EB4C100C0BB}" type="presParOf" srcId="{52E5E1B0-2983-4CDD-98B1-E751213E5F1F}" destId="{9C67B235-4789-452F-88C3-D593F2E57166}" srcOrd="8" destOrd="0" presId="urn:microsoft.com/office/officeart/2005/8/layout/default"/>
    <dgm:cxn modelId="{AF932CAB-C6E2-46E2-AF64-52DCE5944771}" type="presParOf" srcId="{52E5E1B0-2983-4CDD-98B1-E751213E5F1F}" destId="{BD2D6D4A-56C3-49F1-9A3B-739E5CF8885C}" srcOrd="9" destOrd="0" presId="urn:microsoft.com/office/officeart/2005/8/layout/default"/>
    <dgm:cxn modelId="{AAAC899E-D12F-493C-9042-AAE762216181}" type="presParOf" srcId="{52E5E1B0-2983-4CDD-98B1-E751213E5F1F}" destId="{6CA65D7B-3C54-4EC6-AB54-5917FF262757}" srcOrd="10" destOrd="0" presId="urn:microsoft.com/office/officeart/2005/8/layout/default"/>
    <dgm:cxn modelId="{FB334823-80D6-4790-9DEC-29EBFC764F39}" type="presParOf" srcId="{52E5E1B0-2983-4CDD-98B1-E751213E5F1F}" destId="{D9D97CF6-2850-46AC-A873-2D76CCD61703}" srcOrd="11" destOrd="0" presId="urn:microsoft.com/office/officeart/2005/8/layout/default"/>
    <dgm:cxn modelId="{4174F010-0235-4C46-9994-599E3E4E52C6}" type="presParOf" srcId="{52E5E1B0-2983-4CDD-98B1-E751213E5F1F}" destId="{CD003E18-40D5-444E-92A0-D4F29CD21D49}" srcOrd="12" destOrd="0" presId="urn:microsoft.com/office/officeart/2005/8/layout/default"/>
    <dgm:cxn modelId="{F5E28591-4745-4BF8-A7F8-FCA04A05B4C0}" type="presParOf" srcId="{52E5E1B0-2983-4CDD-98B1-E751213E5F1F}" destId="{AEA7D87D-FC15-4F4F-8CA2-476EECE5E778}" srcOrd="13" destOrd="0" presId="urn:microsoft.com/office/officeart/2005/8/layout/default"/>
    <dgm:cxn modelId="{E872EC65-A54D-43A3-95EC-66BE9A243846}" type="presParOf" srcId="{52E5E1B0-2983-4CDD-98B1-E751213E5F1F}" destId="{C9036D5D-5998-47D2-BC82-4F05A0AD02B9}" srcOrd="14" destOrd="0" presId="urn:microsoft.com/office/officeart/2005/8/layout/default"/>
    <dgm:cxn modelId="{A66CE1EE-0F2C-4811-9095-255B3D781461}" type="presParOf" srcId="{52E5E1B0-2983-4CDD-98B1-E751213E5F1F}" destId="{11D1DC9E-89C6-4E72-AFA7-F04F2ED63447}" srcOrd="15" destOrd="0" presId="urn:microsoft.com/office/officeart/2005/8/layout/default"/>
    <dgm:cxn modelId="{6AB9D838-8FFE-464E-925E-3AB6DC63287A}" type="presParOf" srcId="{52E5E1B0-2983-4CDD-98B1-E751213E5F1F}" destId="{07103BC9-B2E0-465E-B974-9C1BF0BA2B8D}" srcOrd="16" destOrd="0" presId="urn:microsoft.com/office/officeart/2005/8/layout/default"/>
    <dgm:cxn modelId="{86D6E646-34AC-4100-8A99-6C87AF0A5318}" type="presParOf" srcId="{52E5E1B0-2983-4CDD-98B1-E751213E5F1F}" destId="{49044883-C167-4E47-89D6-47980FF953ED}" srcOrd="17" destOrd="0" presId="urn:microsoft.com/office/officeart/2005/8/layout/default"/>
    <dgm:cxn modelId="{18ECB188-2306-46B3-A68E-32FB419DC94F}" type="presParOf" srcId="{52E5E1B0-2983-4CDD-98B1-E751213E5F1F}" destId="{411DF526-A4ED-4E41-84B2-83FB46A66171}" srcOrd="18" destOrd="0" presId="urn:microsoft.com/office/officeart/2005/8/layout/default"/>
    <dgm:cxn modelId="{D229815D-4D7B-43A4-AFC2-2FFDF00797CF}" type="presParOf" srcId="{52E5E1B0-2983-4CDD-98B1-E751213E5F1F}" destId="{EAE12901-487F-4A59-8B4A-BFF61B352B03}" srcOrd="19" destOrd="0" presId="urn:microsoft.com/office/officeart/2005/8/layout/default"/>
    <dgm:cxn modelId="{B935B192-CDAD-4296-B48B-6179B10293C1}" type="presParOf" srcId="{52E5E1B0-2983-4CDD-98B1-E751213E5F1F}" destId="{68BE49E5-8E7E-4E4C-B451-A685AA7A82E0}"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843EFC-CC9E-497B-B915-4688F9E216DF}" type="doc">
      <dgm:prSet loTypeId="urn:microsoft.com/office/officeart/2008/layout/LinedList" loCatId="list" qsTypeId="urn:microsoft.com/office/officeart/2005/8/quickstyle/simple4" qsCatId="simple" csTypeId="urn:microsoft.com/office/officeart/2005/8/colors/accent2_2" csCatId="accent2" phldr="1"/>
      <dgm:spPr/>
      <dgm:t>
        <a:bodyPr/>
        <a:lstStyle/>
        <a:p>
          <a:endParaRPr lang="pl-PL"/>
        </a:p>
      </dgm:t>
    </dgm:pt>
    <dgm:pt modelId="{7EFD41FA-A417-47F3-B53E-88EC3144CB31}">
      <dgm:prSet/>
      <dgm:spPr/>
      <dgm:t>
        <a:bodyPr/>
        <a:lstStyle/>
        <a:p>
          <a:pPr rtl="0"/>
          <a:r>
            <a:rPr lang="pl-PL"/>
            <a:t>pozytywne i negatywne </a:t>
          </a:r>
          <a:endParaRPr lang="pl-PL" dirty="0"/>
        </a:p>
      </dgm:t>
    </dgm:pt>
    <dgm:pt modelId="{4430BCFD-5990-433D-9174-17B8BA0A5AF3}" type="parTrans" cxnId="{20033230-E0BC-43A0-8CB3-8AC069892F94}">
      <dgm:prSet/>
      <dgm:spPr/>
      <dgm:t>
        <a:bodyPr/>
        <a:lstStyle/>
        <a:p>
          <a:endParaRPr lang="pl-PL"/>
        </a:p>
      </dgm:t>
    </dgm:pt>
    <dgm:pt modelId="{18B4F8A9-1E61-4353-86B9-CD2672F93D96}" type="sibTrans" cxnId="{20033230-E0BC-43A0-8CB3-8AC069892F94}">
      <dgm:prSet/>
      <dgm:spPr/>
      <dgm:t>
        <a:bodyPr/>
        <a:lstStyle/>
        <a:p>
          <a:endParaRPr lang="pl-PL"/>
        </a:p>
      </dgm:t>
    </dgm:pt>
    <dgm:pt modelId="{708D8F3E-5BA1-4D9F-A63D-CADB1C5B2F1E}">
      <dgm:prSet/>
      <dgm:spPr/>
      <dgm:t>
        <a:bodyPr/>
        <a:lstStyle/>
        <a:p>
          <a:pPr rtl="0"/>
          <a:r>
            <a:rPr lang="pl-PL"/>
            <a:t>bezwzględne i względne </a:t>
          </a:r>
          <a:endParaRPr lang="pl-PL" dirty="0"/>
        </a:p>
      </dgm:t>
    </dgm:pt>
    <dgm:pt modelId="{6519B129-0DA9-4A04-B6C2-4F6D52452C03}" type="parTrans" cxnId="{9DD34EB3-25BF-493F-8D2F-4F0BCFE65A98}">
      <dgm:prSet/>
      <dgm:spPr/>
      <dgm:t>
        <a:bodyPr/>
        <a:lstStyle/>
        <a:p>
          <a:endParaRPr lang="pl-PL"/>
        </a:p>
      </dgm:t>
    </dgm:pt>
    <dgm:pt modelId="{4ABBAEAC-4761-4BB2-8D4B-9A239848A0A4}" type="sibTrans" cxnId="{9DD34EB3-25BF-493F-8D2F-4F0BCFE65A98}">
      <dgm:prSet/>
      <dgm:spPr/>
      <dgm:t>
        <a:bodyPr/>
        <a:lstStyle/>
        <a:p>
          <a:endParaRPr lang="pl-PL"/>
        </a:p>
      </dgm:t>
    </dgm:pt>
    <dgm:pt modelId="{5E0A3D89-8834-4EE9-BC5B-96950B13F0BD}">
      <dgm:prSet/>
      <dgm:spPr/>
      <dgm:t>
        <a:bodyPr/>
        <a:lstStyle/>
        <a:p>
          <a:pPr rtl="0"/>
          <a:r>
            <a:rPr lang="pl-PL"/>
            <a:t>materialne, formalne i mieszane</a:t>
          </a:r>
          <a:endParaRPr lang="pl-PL" dirty="0"/>
        </a:p>
      </dgm:t>
    </dgm:pt>
    <dgm:pt modelId="{A2C64F58-C73A-4FB5-8D06-772CFCB99CFA}" type="parTrans" cxnId="{DE18F9A9-B30E-47C4-BE45-AE9D1B5600AD}">
      <dgm:prSet/>
      <dgm:spPr/>
      <dgm:t>
        <a:bodyPr/>
        <a:lstStyle/>
        <a:p>
          <a:endParaRPr lang="pl-PL"/>
        </a:p>
      </dgm:t>
    </dgm:pt>
    <dgm:pt modelId="{700EE553-014A-42C0-BCE3-733D9612FCEC}" type="sibTrans" cxnId="{DE18F9A9-B30E-47C4-BE45-AE9D1B5600AD}">
      <dgm:prSet/>
      <dgm:spPr/>
      <dgm:t>
        <a:bodyPr/>
        <a:lstStyle/>
        <a:p>
          <a:endParaRPr lang="pl-PL"/>
        </a:p>
      </dgm:t>
    </dgm:pt>
    <dgm:pt modelId="{B705EBD4-3C7B-4B8E-ABDF-63A23FA5EC69}">
      <dgm:prSet/>
      <dgm:spPr/>
      <dgm:t>
        <a:bodyPr/>
        <a:lstStyle/>
        <a:p>
          <a:pPr rtl="0"/>
          <a:r>
            <a:rPr lang="pl-PL"/>
            <a:t>ogólne i szczególne</a:t>
          </a:r>
          <a:endParaRPr lang="pl-PL" dirty="0"/>
        </a:p>
      </dgm:t>
    </dgm:pt>
    <dgm:pt modelId="{2D1CAD23-DC85-4F50-AF4E-4FD2FE2E0659}" type="parTrans" cxnId="{084E2A7F-ABCB-4618-9B94-4F764B2FE916}">
      <dgm:prSet/>
      <dgm:spPr/>
      <dgm:t>
        <a:bodyPr/>
        <a:lstStyle/>
        <a:p>
          <a:endParaRPr lang="pl-PL"/>
        </a:p>
      </dgm:t>
    </dgm:pt>
    <dgm:pt modelId="{DD062E89-08B2-4175-960B-70AE704DFC2D}" type="sibTrans" cxnId="{084E2A7F-ABCB-4618-9B94-4F764B2FE916}">
      <dgm:prSet/>
      <dgm:spPr/>
      <dgm:t>
        <a:bodyPr/>
        <a:lstStyle/>
        <a:p>
          <a:endParaRPr lang="pl-PL"/>
        </a:p>
      </dgm:t>
    </dgm:pt>
    <dgm:pt modelId="{E0BEE50B-55CB-4754-A96D-29A8648D6F13}">
      <dgm:prSet/>
      <dgm:spPr/>
      <dgm:t>
        <a:bodyPr/>
        <a:lstStyle/>
        <a:p>
          <a:pPr rtl="0"/>
          <a:r>
            <a:rPr lang="pl-PL"/>
            <a:t>umorzenia i uniewinnienia  </a:t>
          </a:r>
          <a:endParaRPr lang="pl-PL" dirty="0"/>
        </a:p>
      </dgm:t>
    </dgm:pt>
    <dgm:pt modelId="{6E639955-92CF-4BD3-8418-27B7F09C57F9}" type="parTrans" cxnId="{19FD0768-F1F8-40AE-ABAA-6FB6B39B2A17}">
      <dgm:prSet/>
      <dgm:spPr/>
      <dgm:t>
        <a:bodyPr/>
        <a:lstStyle/>
        <a:p>
          <a:endParaRPr lang="pl-PL"/>
        </a:p>
      </dgm:t>
    </dgm:pt>
    <dgm:pt modelId="{4DFB335D-135F-4910-8EA1-6A546AACA6AD}" type="sibTrans" cxnId="{19FD0768-F1F8-40AE-ABAA-6FB6B39B2A17}">
      <dgm:prSet/>
      <dgm:spPr/>
      <dgm:t>
        <a:bodyPr/>
        <a:lstStyle/>
        <a:p>
          <a:endParaRPr lang="pl-PL"/>
        </a:p>
      </dgm:t>
    </dgm:pt>
    <dgm:pt modelId="{76413085-FE2B-45EC-A503-00111E17345C}" type="pres">
      <dgm:prSet presAssocID="{0B843EFC-CC9E-497B-B915-4688F9E216DF}" presName="vert0" presStyleCnt="0">
        <dgm:presLayoutVars>
          <dgm:dir/>
          <dgm:animOne val="branch"/>
          <dgm:animLvl val="lvl"/>
        </dgm:presLayoutVars>
      </dgm:prSet>
      <dgm:spPr/>
    </dgm:pt>
    <dgm:pt modelId="{13768601-9120-48F3-8D9D-F105269BEFA6}" type="pres">
      <dgm:prSet presAssocID="{7EFD41FA-A417-47F3-B53E-88EC3144CB31}" presName="thickLine" presStyleLbl="alignNode1" presStyleIdx="0" presStyleCnt="5"/>
      <dgm:spPr/>
    </dgm:pt>
    <dgm:pt modelId="{C87359A9-AFE1-40B2-BA71-7C33A15195E7}" type="pres">
      <dgm:prSet presAssocID="{7EFD41FA-A417-47F3-B53E-88EC3144CB31}" presName="horz1" presStyleCnt="0"/>
      <dgm:spPr/>
    </dgm:pt>
    <dgm:pt modelId="{78DCD4D7-43D8-4FAE-97DD-265450DD501C}" type="pres">
      <dgm:prSet presAssocID="{7EFD41FA-A417-47F3-B53E-88EC3144CB31}" presName="tx1" presStyleLbl="revTx" presStyleIdx="0" presStyleCnt="5"/>
      <dgm:spPr/>
    </dgm:pt>
    <dgm:pt modelId="{0793CA0B-0FE1-4759-AAD1-2A1ED83EFBEB}" type="pres">
      <dgm:prSet presAssocID="{7EFD41FA-A417-47F3-B53E-88EC3144CB31}" presName="vert1" presStyleCnt="0"/>
      <dgm:spPr/>
    </dgm:pt>
    <dgm:pt modelId="{EFC892A3-676C-4065-92A0-4D6CD048BDCF}" type="pres">
      <dgm:prSet presAssocID="{708D8F3E-5BA1-4D9F-A63D-CADB1C5B2F1E}" presName="thickLine" presStyleLbl="alignNode1" presStyleIdx="1" presStyleCnt="5"/>
      <dgm:spPr/>
    </dgm:pt>
    <dgm:pt modelId="{0BA35D5E-2176-425B-8C89-A2571EF9F858}" type="pres">
      <dgm:prSet presAssocID="{708D8F3E-5BA1-4D9F-A63D-CADB1C5B2F1E}" presName="horz1" presStyleCnt="0"/>
      <dgm:spPr/>
    </dgm:pt>
    <dgm:pt modelId="{24C1B314-9D87-4E69-B6CE-1F494677082D}" type="pres">
      <dgm:prSet presAssocID="{708D8F3E-5BA1-4D9F-A63D-CADB1C5B2F1E}" presName="tx1" presStyleLbl="revTx" presStyleIdx="1" presStyleCnt="5"/>
      <dgm:spPr/>
    </dgm:pt>
    <dgm:pt modelId="{6C71B21B-C07C-4712-B2B1-5BA9272A1E13}" type="pres">
      <dgm:prSet presAssocID="{708D8F3E-5BA1-4D9F-A63D-CADB1C5B2F1E}" presName="vert1" presStyleCnt="0"/>
      <dgm:spPr/>
    </dgm:pt>
    <dgm:pt modelId="{FBB0A6C8-9196-4EB2-BE7D-EED41EFEBBCA}" type="pres">
      <dgm:prSet presAssocID="{5E0A3D89-8834-4EE9-BC5B-96950B13F0BD}" presName="thickLine" presStyleLbl="alignNode1" presStyleIdx="2" presStyleCnt="5"/>
      <dgm:spPr/>
    </dgm:pt>
    <dgm:pt modelId="{AF6AFEF4-2403-493D-8E63-D6D6C33C9087}" type="pres">
      <dgm:prSet presAssocID="{5E0A3D89-8834-4EE9-BC5B-96950B13F0BD}" presName="horz1" presStyleCnt="0"/>
      <dgm:spPr/>
    </dgm:pt>
    <dgm:pt modelId="{146A1383-A759-4065-BF99-7EE54281F3F2}" type="pres">
      <dgm:prSet presAssocID="{5E0A3D89-8834-4EE9-BC5B-96950B13F0BD}" presName="tx1" presStyleLbl="revTx" presStyleIdx="2" presStyleCnt="5"/>
      <dgm:spPr/>
    </dgm:pt>
    <dgm:pt modelId="{C733BEF4-6593-4333-8DD4-93B2ECAB89F5}" type="pres">
      <dgm:prSet presAssocID="{5E0A3D89-8834-4EE9-BC5B-96950B13F0BD}" presName="vert1" presStyleCnt="0"/>
      <dgm:spPr/>
    </dgm:pt>
    <dgm:pt modelId="{98DF8E4B-FDEB-43C4-B7BF-990A1CE0B386}" type="pres">
      <dgm:prSet presAssocID="{B705EBD4-3C7B-4B8E-ABDF-63A23FA5EC69}" presName="thickLine" presStyleLbl="alignNode1" presStyleIdx="3" presStyleCnt="5"/>
      <dgm:spPr/>
    </dgm:pt>
    <dgm:pt modelId="{87AA1D50-351F-4A25-AD43-4E0330908EBF}" type="pres">
      <dgm:prSet presAssocID="{B705EBD4-3C7B-4B8E-ABDF-63A23FA5EC69}" presName="horz1" presStyleCnt="0"/>
      <dgm:spPr/>
    </dgm:pt>
    <dgm:pt modelId="{2F78F4F4-6182-42A7-8901-6D078B4B2278}" type="pres">
      <dgm:prSet presAssocID="{B705EBD4-3C7B-4B8E-ABDF-63A23FA5EC69}" presName="tx1" presStyleLbl="revTx" presStyleIdx="3" presStyleCnt="5"/>
      <dgm:spPr/>
    </dgm:pt>
    <dgm:pt modelId="{753DA950-10E3-4630-8910-23B6F9A89C3C}" type="pres">
      <dgm:prSet presAssocID="{B705EBD4-3C7B-4B8E-ABDF-63A23FA5EC69}" presName="vert1" presStyleCnt="0"/>
      <dgm:spPr/>
    </dgm:pt>
    <dgm:pt modelId="{2C329F22-A514-43F6-AA11-4884424E8B2A}" type="pres">
      <dgm:prSet presAssocID="{E0BEE50B-55CB-4754-A96D-29A8648D6F13}" presName="thickLine" presStyleLbl="alignNode1" presStyleIdx="4" presStyleCnt="5"/>
      <dgm:spPr/>
    </dgm:pt>
    <dgm:pt modelId="{E6122C25-FD9F-4015-BABA-8A144A846882}" type="pres">
      <dgm:prSet presAssocID="{E0BEE50B-55CB-4754-A96D-29A8648D6F13}" presName="horz1" presStyleCnt="0"/>
      <dgm:spPr/>
    </dgm:pt>
    <dgm:pt modelId="{B9514E97-B327-4008-A040-3CD58B1AC8CF}" type="pres">
      <dgm:prSet presAssocID="{E0BEE50B-55CB-4754-A96D-29A8648D6F13}" presName="tx1" presStyleLbl="revTx" presStyleIdx="4" presStyleCnt="5"/>
      <dgm:spPr/>
    </dgm:pt>
    <dgm:pt modelId="{A577245F-CA88-4763-8357-38B538111629}" type="pres">
      <dgm:prSet presAssocID="{E0BEE50B-55CB-4754-A96D-29A8648D6F13}" presName="vert1" presStyleCnt="0"/>
      <dgm:spPr/>
    </dgm:pt>
  </dgm:ptLst>
  <dgm:cxnLst>
    <dgm:cxn modelId="{72AC8603-038F-462E-9243-B48F389DA381}" type="presOf" srcId="{E0BEE50B-55CB-4754-A96D-29A8648D6F13}" destId="{B9514E97-B327-4008-A040-3CD58B1AC8CF}" srcOrd="0" destOrd="0" presId="urn:microsoft.com/office/officeart/2008/layout/LinedList"/>
    <dgm:cxn modelId="{1204470D-C131-4A3A-A3AD-76390A450C09}" type="presOf" srcId="{708D8F3E-5BA1-4D9F-A63D-CADB1C5B2F1E}" destId="{24C1B314-9D87-4E69-B6CE-1F494677082D}" srcOrd="0" destOrd="0" presId="urn:microsoft.com/office/officeart/2008/layout/LinedList"/>
    <dgm:cxn modelId="{EA85BA2A-D698-4CBF-B6F4-41B0684CC26F}" type="presOf" srcId="{5E0A3D89-8834-4EE9-BC5B-96950B13F0BD}" destId="{146A1383-A759-4065-BF99-7EE54281F3F2}" srcOrd="0" destOrd="0" presId="urn:microsoft.com/office/officeart/2008/layout/LinedList"/>
    <dgm:cxn modelId="{20033230-E0BC-43A0-8CB3-8AC069892F94}" srcId="{0B843EFC-CC9E-497B-B915-4688F9E216DF}" destId="{7EFD41FA-A417-47F3-B53E-88EC3144CB31}" srcOrd="0" destOrd="0" parTransId="{4430BCFD-5990-433D-9174-17B8BA0A5AF3}" sibTransId="{18B4F8A9-1E61-4353-86B9-CD2672F93D96}"/>
    <dgm:cxn modelId="{19FD0768-F1F8-40AE-ABAA-6FB6B39B2A17}" srcId="{0B843EFC-CC9E-497B-B915-4688F9E216DF}" destId="{E0BEE50B-55CB-4754-A96D-29A8648D6F13}" srcOrd="4" destOrd="0" parTransId="{6E639955-92CF-4BD3-8418-27B7F09C57F9}" sibTransId="{4DFB335D-135F-4910-8EA1-6A546AACA6AD}"/>
    <dgm:cxn modelId="{084E2A7F-ABCB-4618-9B94-4F764B2FE916}" srcId="{0B843EFC-CC9E-497B-B915-4688F9E216DF}" destId="{B705EBD4-3C7B-4B8E-ABDF-63A23FA5EC69}" srcOrd="3" destOrd="0" parTransId="{2D1CAD23-DC85-4F50-AF4E-4FD2FE2E0659}" sibTransId="{DD062E89-08B2-4175-960B-70AE704DFC2D}"/>
    <dgm:cxn modelId="{90679683-229F-4A58-B3EE-5B5597FF4ADA}" type="presOf" srcId="{7EFD41FA-A417-47F3-B53E-88EC3144CB31}" destId="{78DCD4D7-43D8-4FAE-97DD-265450DD501C}" srcOrd="0" destOrd="0" presId="urn:microsoft.com/office/officeart/2008/layout/LinedList"/>
    <dgm:cxn modelId="{DE18F9A9-B30E-47C4-BE45-AE9D1B5600AD}" srcId="{0B843EFC-CC9E-497B-B915-4688F9E216DF}" destId="{5E0A3D89-8834-4EE9-BC5B-96950B13F0BD}" srcOrd="2" destOrd="0" parTransId="{A2C64F58-C73A-4FB5-8D06-772CFCB99CFA}" sibTransId="{700EE553-014A-42C0-BCE3-733D9612FCEC}"/>
    <dgm:cxn modelId="{60CC84B0-111E-4748-88F1-A59FC8D19A90}" type="presOf" srcId="{0B843EFC-CC9E-497B-B915-4688F9E216DF}" destId="{76413085-FE2B-45EC-A503-00111E17345C}" srcOrd="0" destOrd="0" presId="urn:microsoft.com/office/officeart/2008/layout/LinedList"/>
    <dgm:cxn modelId="{9DD34EB3-25BF-493F-8D2F-4F0BCFE65A98}" srcId="{0B843EFC-CC9E-497B-B915-4688F9E216DF}" destId="{708D8F3E-5BA1-4D9F-A63D-CADB1C5B2F1E}" srcOrd="1" destOrd="0" parTransId="{6519B129-0DA9-4A04-B6C2-4F6D52452C03}" sibTransId="{4ABBAEAC-4761-4BB2-8D4B-9A239848A0A4}"/>
    <dgm:cxn modelId="{8F127CE4-C644-40C6-A08C-D1DEA980EEAD}" type="presOf" srcId="{B705EBD4-3C7B-4B8E-ABDF-63A23FA5EC69}" destId="{2F78F4F4-6182-42A7-8901-6D078B4B2278}" srcOrd="0" destOrd="0" presId="urn:microsoft.com/office/officeart/2008/layout/LinedList"/>
    <dgm:cxn modelId="{C6F689B1-AA2D-4DB7-A3C1-D0221EB85225}" type="presParOf" srcId="{76413085-FE2B-45EC-A503-00111E17345C}" destId="{13768601-9120-48F3-8D9D-F105269BEFA6}" srcOrd="0" destOrd="0" presId="urn:microsoft.com/office/officeart/2008/layout/LinedList"/>
    <dgm:cxn modelId="{0690B376-9F3D-4BDB-A309-A32EB3A90AA7}" type="presParOf" srcId="{76413085-FE2B-45EC-A503-00111E17345C}" destId="{C87359A9-AFE1-40B2-BA71-7C33A15195E7}" srcOrd="1" destOrd="0" presId="urn:microsoft.com/office/officeart/2008/layout/LinedList"/>
    <dgm:cxn modelId="{7402D07E-1E33-4778-8B64-A4F4D3A50D8D}" type="presParOf" srcId="{C87359A9-AFE1-40B2-BA71-7C33A15195E7}" destId="{78DCD4D7-43D8-4FAE-97DD-265450DD501C}" srcOrd="0" destOrd="0" presId="urn:microsoft.com/office/officeart/2008/layout/LinedList"/>
    <dgm:cxn modelId="{E550A7BD-294F-4DFF-9061-82261BF927C4}" type="presParOf" srcId="{C87359A9-AFE1-40B2-BA71-7C33A15195E7}" destId="{0793CA0B-0FE1-4759-AAD1-2A1ED83EFBEB}" srcOrd="1" destOrd="0" presId="urn:microsoft.com/office/officeart/2008/layout/LinedList"/>
    <dgm:cxn modelId="{441B4D68-9106-43E6-8B2E-3D17B24D2D8E}" type="presParOf" srcId="{76413085-FE2B-45EC-A503-00111E17345C}" destId="{EFC892A3-676C-4065-92A0-4D6CD048BDCF}" srcOrd="2" destOrd="0" presId="urn:microsoft.com/office/officeart/2008/layout/LinedList"/>
    <dgm:cxn modelId="{6A6C1DFA-9FA3-45F4-A924-A6AD2607BDC5}" type="presParOf" srcId="{76413085-FE2B-45EC-A503-00111E17345C}" destId="{0BA35D5E-2176-425B-8C89-A2571EF9F858}" srcOrd="3" destOrd="0" presId="urn:microsoft.com/office/officeart/2008/layout/LinedList"/>
    <dgm:cxn modelId="{B77437B8-0723-4C00-9404-90812DD7CF8A}" type="presParOf" srcId="{0BA35D5E-2176-425B-8C89-A2571EF9F858}" destId="{24C1B314-9D87-4E69-B6CE-1F494677082D}" srcOrd="0" destOrd="0" presId="urn:microsoft.com/office/officeart/2008/layout/LinedList"/>
    <dgm:cxn modelId="{64EC989C-79A5-4326-8A59-59B6A187C73D}" type="presParOf" srcId="{0BA35D5E-2176-425B-8C89-A2571EF9F858}" destId="{6C71B21B-C07C-4712-B2B1-5BA9272A1E13}" srcOrd="1" destOrd="0" presId="urn:microsoft.com/office/officeart/2008/layout/LinedList"/>
    <dgm:cxn modelId="{59C9D33D-5D41-4BAC-AE39-60D774F17A1E}" type="presParOf" srcId="{76413085-FE2B-45EC-A503-00111E17345C}" destId="{FBB0A6C8-9196-4EB2-BE7D-EED41EFEBBCA}" srcOrd="4" destOrd="0" presId="urn:microsoft.com/office/officeart/2008/layout/LinedList"/>
    <dgm:cxn modelId="{C97D515A-447B-4592-90D6-222B3CE518AF}" type="presParOf" srcId="{76413085-FE2B-45EC-A503-00111E17345C}" destId="{AF6AFEF4-2403-493D-8E63-D6D6C33C9087}" srcOrd="5" destOrd="0" presId="urn:microsoft.com/office/officeart/2008/layout/LinedList"/>
    <dgm:cxn modelId="{D1F22F7D-C558-41C5-8835-CA75BF624CDA}" type="presParOf" srcId="{AF6AFEF4-2403-493D-8E63-D6D6C33C9087}" destId="{146A1383-A759-4065-BF99-7EE54281F3F2}" srcOrd="0" destOrd="0" presId="urn:microsoft.com/office/officeart/2008/layout/LinedList"/>
    <dgm:cxn modelId="{C93C9F9C-9E60-4D4B-AA63-EEEADDAA1B5B}" type="presParOf" srcId="{AF6AFEF4-2403-493D-8E63-D6D6C33C9087}" destId="{C733BEF4-6593-4333-8DD4-93B2ECAB89F5}" srcOrd="1" destOrd="0" presId="urn:microsoft.com/office/officeart/2008/layout/LinedList"/>
    <dgm:cxn modelId="{0CE55016-715B-422E-92D6-9F12AB909F81}" type="presParOf" srcId="{76413085-FE2B-45EC-A503-00111E17345C}" destId="{98DF8E4B-FDEB-43C4-B7BF-990A1CE0B386}" srcOrd="6" destOrd="0" presId="urn:microsoft.com/office/officeart/2008/layout/LinedList"/>
    <dgm:cxn modelId="{55069006-0026-4D0C-9F80-D1D237151B73}" type="presParOf" srcId="{76413085-FE2B-45EC-A503-00111E17345C}" destId="{87AA1D50-351F-4A25-AD43-4E0330908EBF}" srcOrd="7" destOrd="0" presId="urn:microsoft.com/office/officeart/2008/layout/LinedList"/>
    <dgm:cxn modelId="{56F3AB63-C33E-48BD-8C4B-B077F09C7774}" type="presParOf" srcId="{87AA1D50-351F-4A25-AD43-4E0330908EBF}" destId="{2F78F4F4-6182-42A7-8901-6D078B4B2278}" srcOrd="0" destOrd="0" presId="urn:microsoft.com/office/officeart/2008/layout/LinedList"/>
    <dgm:cxn modelId="{2F4F14A6-D522-4ED2-92CC-233F61718730}" type="presParOf" srcId="{87AA1D50-351F-4A25-AD43-4E0330908EBF}" destId="{753DA950-10E3-4630-8910-23B6F9A89C3C}" srcOrd="1" destOrd="0" presId="urn:microsoft.com/office/officeart/2008/layout/LinedList"/>
    <dgm:cxn modelId="{CB35E3BE-C907-447A-BA7A-94DB92F443F5}" type="presParOf" srcId="{76413085-FE2B-45EC-A503-00111E17345C}" destId="{2C329F22-A514-43F6-AA11-4884424E8B2A}" srcOrd="8" destOrd="0" presId="urn:microsoft.com/office/officeart/2008/layout/LinedList"/>
    <dgm:cxn modelId="{C238F823-75DC-4344-AECA-9E7AC2D399F3}" type="presParOf" srcId="{76413085-FE2B-45EC-A503-00111E17345C}" destId="{E6122C25-FD9F-4015-BABA-8A144A846882}" srcOrd="9" destOrd="0" presId="urn:microsoft.com/office/officeart/2008/layout/LinedList"/>
    <dgm:cxn modelId="{19584EC7-8E4A-4298-8881-05957BA8F0C0}" type="presParOf" srcId="{E6122C25-FD9F-4015-BABA-8A144A846882}" destId="{B9514E97-B327-4008-A040-3CD58B1AC8CF}" srcOrd="0" destOrd="0" presId="urn:microsoft.com/office/officeart/2008/layout/LinedList"/>
    <dgm:cxn modelId="{61744A16-2206-443E-8CC7-20D20985E4F4}" type="presParOf" srcId="{E6122C25-FD9F-4015-BABA-8A144A846882}" destId="{A577245F-CA88-4763-8357-38B53811162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49F7FE-DAD5-408B-97F3-416CFDEBF22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0E6ECDB-80F2-40F5-86DF-6DDB8FDFA99A}">
      <dgm:prSet/>
      <dgm:spPr/>
      <dgm:t>
        <a:bodyPr/>
        <a:lstStyle/>
        <a:p>
          <a:pPr rtl="0"/>
          <a:r>
            <a:rPr lang="pl-PL" b="1" dirty="0"/>
            <a:t>Bezwzględne</a:t>
          </a:r>
          <a:r>
            <a:rPr lang="pl-PL" dirty="0"/>
            <a:t> (absolutne)</a:t>
          </a:r>
        </a:p>
      </dgm:t>
    </dgm:pt>
    <dgm:pt modelId="{7B582DB0-BFDF-4CB5-85B2-29025BC48372}" type="parTrans" cxnId="{A9E6FAD7-1CDF-467C-9793-D97DBF89EFC3}">
      <dgm:prSet/>
      <dgm:spPr/>
      <dgm:t>
        <a:bodyPr/>
        <a:lstStyle/>
        <a:p>
          <a:endParaRPr lang="pl-PL"/>
        </a:p>
      </dgm:t>
    </dgm:pt>
    <dgm:pt modelId="{8758B4BF-9CB1-4B97-B289-9258AE2BE19B}" type="sibTrans" cxnId="{A9E6FAD7-1CDF-467C-9793-D97DBF89EFC3}">
      <dgm:prSet/>
      <dgm:spPr/>
      <dgm:t>
        <a:bodyPr/>
        <a:lstStyle/>
        <a:p>
          <a:endParaRPr lang="pl-PL"/>
        </a:p>
      </dgm:t>
    </dgm:pt>
    <dgm:pt modelId="{7E55306F-6A51-40AF-A6F4-58DDA4AEC2F1}">
      <dgm:prSet/>
      <dgm:spPr/>
      <dgm:t>
        <a:bodyPr/>
        <a:lstStyle/>
        <a:p>
          <a:pPr rtl="0"/>
          <a:r>
            <a:rPr lang="pl-PL" dirty="0"/>
            <a:t>brak przestępności czynu, niepodleganie karze, znikoma społeczna szkodliwość, powaga rzeczy osądzonej</a:t>
          </a:r>
        </a:p>
      </dgm:t>
    </dgm:pt>
    <dgm:pt modelId="{31B70C4B-DB13-40D8-8D45-D40806BE6006}" type="parTrans" cxnId="{1F57C6AD-EE16-433C-8B91-DBF3A26AAF2C}">
      <dgm:prSet/>
      <dgm:spPr/>
      <dgm:t>
        <a:bodyPr/>
        <a:lstStyle/>
        <a:p>
          <a:endParaRPr lang="pl-PL"/>
        </a:p>
      </dgm:t>
    </dgm:pt>
    <dgm:pt modelId="{4E12CB98-986A-4086-8E57-27AC140321EB}" type="sibTrans" cxnId="{1F57C6AD-EE16-433C-8B91-DBF3A26AAF2C}">
      <dgm:prSet/>
      <dgm:spPr/>
      <dgm:t>
        <a:bodyPr/>
        <a:lstStyle/>
        <a:p>
          <a:endParaRPr lang="pl-PL"/>
        </a:p>
      </dgm:t>
    </dgm:pt>
    <dgm:pt modelId="{C4B62C17-92AC-4E38-A416-B40D3526A291}">
      <dgm:prSet/>
      <dgm:spPr/>
      <dgm:t>
        <a:bodyPr/>
        <a:lstStyle/>
        <a:p>
          <a:pPr rtl="0"/>
          <a:r>
            <a:rPr lang="pl-PL" b="1" dirty="0"/>
            <a:t>Względne</a:t>
          </a:r>
          <a:r>
            <a:rPr lang="pl-PL" dirty="0"/>
            <a:t> (relatywne)</a:t>
          </a:r>
        </a:p>
      </dgm:t>
    </dgm:pt>
    <dgm:pt modelId="{9A776849-99E2-41B5-8F10-FE108761016B}" type="parTrans" cxnId="{C33DF16C-4DEE-4491-879E-1BDE7D06A3A2}">
      <dgm:prSet/>
      <dgm:spPr/>
      <dgm:t>
        <a:bodyPr/>
        <a:lstStyle/>
        <a:p>
          <a:endParaRPr lang="pl-PL"/>
        </a:p>
      </dgm:t>
    </dgm:pt>
    <dgm:pt modelId="{E1E4B709-7BDF-40D6-8F84-D39E4E3CAA35}" type="sibTrans" cxnId="{C33DF16C-4DEE-4491-879E-1BDE7D06A3A2}">
      <dgm:prSet/>
      <dgm:spPr/>
      <dgm:t>
        <a:bodyPr/>
        <a:lstStyle/>
        <a:p>
          <a:endParaRPr lang="pl-PL"/>
        </a:p>
      </dgm:t>
    </dgm:pt>
    <dgm:pt modelId="{605EBA17-1C11-4BFD-99F6-D3A377C8B34B}">
      <dgm:prSet/>
      <dgm:spPr/>
      <dgm:t>
        <a:bodyPr/>
        <a:lstStyle/>
        <a:p>
          <a:pPr rtl="0"/>
          <a:r>
            <a:rPr lang="pl-PL"/>
            <a:t>podsądność sądom powszechnym, skarga uprawnionego oskarżyciela, brak wniosku o ściganie </a:t>
          </a:r>
        </a:p>
      </dgm:t>
    </dgm:pt>
    <dgm:pt modelId="{3D458B89-C54D-4B9F-8A13-4DD2C4A4F38C}" type="parTrans" cxnId="{F6EB5C87-3386-4D17-87FC-28C10A0CD8D5}">
      <dgm:prSet/>
      <dgm:spPr/>
      <dgm:t>
        <a:bodyPr/>
        <a:lstStyle/>
        <a:p>
          <a:endParaRPr lang="pl-PL"/>
        </a:p>
      </dgm:t>
    </dgm:pt>
    <dgm:pt modelId="{7BC7914E-0A52-444D-B909-A73D1E31411A}" type="sibTrans" cxnId="{F6EB5C87-3386-4D17-87FC-28C10A0CD8D5}">
      <dgm:prSet/>
      <dgm:spPr/>
      <dgm:t>
        <a:bodyPr/>
        <a:lstStyle/>
        <a:p>
          <a:endParaRPr lang="pl-PL"/>
        </a:p>
      </dgm:t>
    </dgm:pt>
    <dgm:pt modelId="{35293BE6-2200-45D1-95CB-2F8952D4B201}">
      <dgm:prSet/>
      <dgm:spPr/>
      <dgm:t>
        <a:bodyPr/>
        <a:lstStyle/>
        <a:p>
          <a:pPr rtl="0"/>
          <a:r>
            <a:rPr lang="pl-PL" dirty="0"/>
            <a:t> </a:t>
          </a:r>
          <a:r>
            <a:rPr lang="pl-PL" b="1" dirty="0"/>
            <a:t>warunkują dopuszczalność postępowania przeciwko określonej osobie o określony czyn w każdym układzie procesowym </a:t>
          </a:r>
        </a:p>
      </dgm:t>
    </dgm:pt>
    <dgm:pt modelId="{1A81ABCD-68C4-40E8-AB4C-878BF3071D84}" type="parTrans" cxnId="{7A8CA875-4EE0-4FFE-9094-E176B923660C}">
      <dgm:prSet/>
      <dgm:spPr/>
      <dgm:t>
        <a:bodyPr/>
        <a:lstStyle/>
        <a:p>
          <a:endParaRPr lang="pl-PL"/>
        </a:p>
      </dgm:t>
    </dgm:pt>
    <dgm:pt modelId="{88109303-9F46-4A46-B0B3-A25B3599E490}" type="sibTrans" cxnId="{7A8CA875-4EE0-4FFE-9094-E176B923660C}">
      <dgm:prSet/>
      <dgm:spPr/>
      <dgm:t>
        <a:bodyPr/>
        <a:lstStyle/>
        <a:p>
          <a:endParaRPr lang="pl-PL"/>
        </a:p>
      </dgm:t>
    </dgm:pt>
    <dgm:pt modelId="{63E97F2F-D709-4C75-A21C-EDC58EA60F5D}">
      <dgm:prSet/>
      <dgm:spPr/>
      <dgm:t>
        <a:bodyPr/>
        <a:lstStyle/>
        <a:p>
          <a:pPr rtl="0"/>
          <a:r>
            <a:rPr lang="pl-PL" b="1" dirty="0"/>
            <a:t>warunkują dopuszczalność postępowania </a:t>
          </a:r>
          <a:r>
            <a:rPr lang="pl-PL" b="1" u="sng" dirty="0">
              <a:solidFill>
                <a:schemeClr val="bg2">
                  <a:lumMod val="50000"/>
                </a:schemeClr>
              </a:solidFill>
            </a:rPr>
            <a:t>tylko</a:t>
          </a:r>
          <a:r>
            <a:rPr lang="pl-PL" b="1" dirty="0">
              <a:solidFill>
                <a:schemeClr val="bg2">
                  <a:lumMod val="50000"/>
                </a:schemeClr>
              </a:solidFill>
            </a:rPr>
            <a:t> </a:t>
          </a:r>
          <a:r>
            <a:rPr lang="pl-PL" b="1" dirty="0"/>
            <a:t>w określonym układzie procesowym, co nie przesądza prowadzenia postępowania o ten sam czyn przeciwko temu samemu oskarżonemu w innym układzie </a:t>
          </a:r>
        </a:p>
      </dgm:t>
    </dgm:pt>
    <dgm:pt modelId="{33354E8C-D696-47E9-8EC9-27D9C9CF3F24}" type="parTrans" cxnId="{4250E487-66A2-45C9-9695-C7EFE0EE5848}">
      <dgm:prSet/>
      <dgm:spPr/>
      <dgm:t>
        <a:bodyPr/>
        <a:lstStyle/>
        <a:p>
          <a:endParaRPr lang="pl-PL"/>
        </a:p>
      </dgm:t>
    </dgm:pt>
    <dgm:pt modelId="{0F864076-A1F7-400B-A2EE-D1AFDCF7B016}" type="sibTrans" cxnId="{4250E487-66A2-45C9-9695-C7EFE0EE5848}">
      <dgm:prSet/>
      <dgm:spPr/>
      <dgm:t>
        <a:bodyPr/>
        <a:lstStyle/>
        <a:p>
          <a:endParaRPr lang="pl-PL"/>
        </a:p>
      </dgm:t>
    </dgm:pt>
    <dgm:pt modelId="{9A810BE0-6CB6-407E-B72A-E29142E53151}" type="pres">
      <dgm:prSet presAssocID="{6649F7FE-DAD5-408B-97F3-416CFDEBF226}" presName="Name0" presStyleCnt="0">
        <dgm:presLayoutVars>
          <dgm:dir/>
          <dgm:animLvl val="lvl"/>
          <dgm:resizeHandles val="exact"/>
        </dgm:presLayoutVars>
      </dgm:prSet>
      <dgm:spPr/>
    </dgm:pt>
    <dgm:pt modelId="{1AD6C9B0-FE63-4D08-911A-8178FECC02C6}" type="pres">
      <dgm:prSet presAssocID="{60E6ECDB-80F2-40F5-86DF-6DDB8FDFA99A}" presName="linNode" presStyleCnt="0"/>
      <dgm:spPr/>
    </dgm:pt>
    <dgm:pt modelId="{F36494E5-7D24-480E-AA09-50C155EC7624}" type="pres">
      <dgm:prSet presAssocID="{60E6ECDB-80F2-40F5-86DF-6DDB8FDFA99A}" presName="parentText" presStyleLbl="node1" presStyleIdx="0" presStyleCnt="2" custScaleX="84134" custScaleY="69587">
        <dgm:presLayoutVars>
          <dgm:chMax val="1"/>
          <dgm:bulletEnabled val="1"/>
        </dgm:presLayoutVars>
      </dgm:prSet>
      <dgm:spPr/>
    </dgm:pt>
    <dgm:pt modelId="{A9430104-BC6A-4E05-BF17-D5621093BEB1}" type="pres">
      <dgm:prSet presAssocID="{60E6ECDB-80F2-40F5-86DF-6DDB8FDFA99A}" presName="descendantText" presStyleLbl="alignAccFollowNode1" presStyleIdx="0" presStyleCnt="2" custLinFactNeighborX="4252" custLinFactNeighborY="-207">
        <dgm:presLayoutVars>
          <dgm:bulletEnabled val="1"/>
        </dgm:presLayoutVars>
      </dgm:prSet>
      <dgm:spPr/>
    </dgm:pt>
    <dgm:pt modelId="{E5965D21-F159-41D3-87D6-C0C4569C5732}" type="pres">
      <dgm:prSet presAssocID="{8758B4BF-9CB1-4B97-B289-9258AE2BE19B}" presName="sp" presStyleCnt="0"/>
      <dgm:spPr/>
    </dgm:pt>
    <dgm:pt modelId="{A7F533E8-A9EC-4DEB-8620-DCB37EF8948E}" type="pres">
      <dgm:prSet presAssocID="{C4B62C17-92AC-4E38-A416-B40D3526A291}" presName="linNode" presStyleCnt="0"/>
      <dgm:spPr/>
    </dgm:pt>
    <dgm:pt modelId="{7F010EA5-EA40-4131-88EB-B37D8FCED477}" type="pres">
      <dgm:prSet presAssocID="{C4B62C17-92AC-4E38-A416-B40D3526A291}" presName="parentText" presStyleLbl="node1" presStyleIdx="1" presStyleCnt="2" custScaleX="83886" custScaleY="71317">
        <dgm:presLayoutVars>
          <dgm:chMax val="1"/>
          <dgm:bulletEnabled val="1"/>
        </dgm:presLayoutVars>
      </dgm:prSet>
      <dgm:spPr/>
    </dgm:pt>
    <dgm:pt modelId="{40AE0475-9D26-4659-91B9-5C7B0CAD9244}" type="pres">
      <dgm:prSet presAssocID="{C4B62C17-92AC-4E38-A416-B40D3526A291}" presName="descendantText" presStyleLbl="alignAccFollowNode1" presStyleIdx="1" presStyleCnt="2" custLinFactNeighborX="4720" custLinFactNeighborY="2731">
        <dgm:presLayoutVars>
          <dgm:bulletEnabled val="1"/>
        </dgm:presLayoutVars>
      </dgm:prSet>
      <dgm:spPr/>
    </dgm:pt>
  </dgm:ptLst>
  <dgm:cxnLst>
    <dgm:cxn modelId="{AF1FA904-F9F5-46B3-839D-76611F26F55E}" type="presOf" srcId="{7E55306F-6A51-40AF-A6F4-58DDA4AEC2F1}" destId="{A9430104-BC6A-4E05-BF17-D5621093BEB1}" srcOrd="0" destOrd="1" presId="urn:microsoft.com/office/officeart/2005/8/layout/vList5"/>
    <dgm:cxn modelId="{46784B67-7265-4411-A43E-E2BCA296515E}" type="presOf" srcId="{605EBA17-1C11-4BFD-99F6-D3A377C8B34B}" destId="{40AE0475-9D26-4659-91B9-5C7B0CAD9244}" srcOrd="0" destOrd="1" presId="urn:microsoft.com/office/officeart/2005/8/layout/vList5"/>
    <dgm:cxn modelId="{A655B54A-7D52-4670-865E-7AEADE6F340E}" type="presOf" srcId="{35293BE6-2200-45D1-95CB-2F8952D4B201}" destId="{A9430104-BC6A-4E05-BF17-D5621093BEB1}" srcOrd="0" destOrd="0" presId="urn:microsoft.com/office/officeart/2005/8/layout/vList5"/>
    <dgm:cxn modelId="{C33DF16C-4DEE-4491-879E-1BDE7D06A3A2}" srcId="{6649F7FE-DAD5-408B-97F3-416CFDEBF226}" destId="{C4B62C17-92AC-4E38-A416-B40D3526A291}" srcOrd="1" destOrd="0" parTransId="{9A776849-99E2-41B5-8F10-FE108761016B}" sibTransId="{E1E4B709-7BDF-40D6-8F84-D39E4E3CAA35}"/>
    <dgm:cxn modelId="{7A8CA875-4EE0-4FFE-9094-E176B923660C}" srcId="{60E6ECDB-80F2-40F5-86DF-6DDB8FDFA99A}" destId="{35293BE6-2200-45D1-95CB-2F8952D4B201}" srcOrd="0" destOrd="0" parTransId="{1A81ABCD-68C4-40E8-AB4C-878BF3071D84}" sibTransId="{88109303-9F46-4A46-B0B3-A25B3599E490}"/>
    <dgm:cxn modelId="{01EDEF75-9AA6-432F-93A2-0C0C7020383E}" type="presOf" srcId="{63E97F2F-D709-4C75-A21C-EDC58EA60F5D}" destId="{40AE0475-9D26-4659-91B9-5C7B0CAD9244}" srcOrd="0" destOrd="0" presId="urn:microsoft.com/office/officeart/2005/8/layout/vList5"/>
    <dgm:cxn modelId="{09387C79-C0F0-4AA8-AD41-6F65BE78174D}" type="presOf" srcId="{6649F7FE-DAD5-408B-97F3-416CFDEBF226}" destId="{9A810BE0-6CB6-407E-B72A-E29142E53151}" srcOrd="0" destOrd="0" presId="urn:microsoft.com/office/officeart/2005/8/layout/vList5"/>
    <dgm:cxn modelId="{DB12C084-887C-4ADC-9075-CBA7E72E3947}" type="presOf" srcId="{C4B62C17-92AC-4E38-A416-B40D3526A291}" destId="{7F010EA5-EA40-4131-88EB-B37D8FCED477}" srcOrd="0" destOrd="0" presId="urn:microsoft.com/office/officeart/2005/8/layout/vList5"/>
    <dgm:cxn modelId="{F6EB5C87-3386-4D17-87FC-28C10A0CD8D5}" srcId="{C4B62C17-92AC-4E38-A416-B40D3526A291}" destId="{605EBA17-1C11-4BFD-99F6-D3A377C8B34B}" srcOrd="1" destOrd="0" parTransId="{3D458B89-C54D-4B9F-8A13-4DD2C4A4F38C}" sibTransId="{7BC7914E-0A52-444D-B909-A73D1E31411A}"/>
    <dgm:cxn modelId="{4250E487-66A2-45C9-9695-C7EFE0EE5848}" srcId="{C4B62C17-92AC-4E38-A416-B40D3526A291}" destId="{63E97F2F-D709-4C75-A21C-EDC58EA60F5D}" srcOrd="0" destOrd="0" parTransId="{33354E8C-D696-47E9-8EC9-27D9C9CF3F24}" sibTransId="{0F864076-A1F7-400B-A2EE-D1AFDCF7B016}"/>
    <dgm:cxn modelId="{1F57C6AD-EE16-433C-8B91-DBF3A26AAF2C}" srcId="{60E6ECDB-80F2-40F5-86DF-6DDB8FDFA99A}" destId="{7E55306F-6A51-40AF-A6F4-58DDA4AEC2F1}" srcOrd="1" destOrd="0" parTransId="{31B70C4B-DB13-40D8-8D45-D40806BE6006}" sibTransId="{4E12CB98-986A-4086-8E57-27AC140321EB}"/>
    <dgm:cxn modelId="{A9E6FAD7-1CDF-467C-9793-D97DBF89EFC3}" srcId="{6649F7FE-DAD5-408B-97F3-416CFDEBF226}" destId="{60E6ECDB-80F2-40F5-86DF-6DDB8FDFA99A}" srcOrd="0" destOrd="0" parTransId="{7B582DB0-BFDF-4CB5-85B2-29025BC48372}" sibTransId="{8758B4BF-9CB1-4B97-B289-9258AE2BE19B}"/>
    <dgm:cxn modelId="{962E0FDA-03CA-4A67-91E9-FC61F4FFE241}" type="presOf" srcId="{60E6ECDB-80F2-40F5-86DF-6DDB8FDFA99A}" destId="{F36494E5-7D24-480E-AA09-50C155EC7624}" srcOrd="0" destOrd="0" presId="urn:microsoft.com/office/officeart/2005/8/layout/vList5"/>
    <dgm:cxn modelId="{D4A09F09-51B0-4B97-ACC8-FD4A1FD4B3A5}" type="presParOf" srcId="{9A810BE0-6CB6-407E-B72A-E29142E53151}" destId="{1AD6C9B0-FE63-4D08-911A-8178FECC02C6}" srcOrd="0" destOrd="0" presId="urn:microsoft.com/office/officeart/2005/8/layout/vList5"/>
    <dgm:cxn modelId="{86B1B064-7840-49CD-A756-E415BCFC2C27}" type="presParOf" srcId="{1AD6C9B0-FE63-4D08-911A-8178FECC02C6}" destId="{F36494E5-7D24-480E-AA09-50C155EC7624}" srcOrd="0" destOrd="0" presId="urn:microsoft.com/office/officeart/2005/8/layout/vList5"/>
    <dgm:cxn modelId="{D258D6C1-320F-4B7A-9DFC-C80FDCB3179A}" type="presParOf" srcId="{1AD6C9B0-FE63-4D08-911A-8178FECC02C6}" destId="{A9430104-BC6A-4E05-BF17-D5621093BEB1}" srcOrd="1" destOrd="0" presId="urn:microsoft.com/office/officeart/2005/8/layout/vList5"/>
    <dgm:cxn modelId="{E3B7A3F6-D39F-4A91-8B9D-C98708344DA2}" type="presParOf" srcId="{9A810BE0-6CB6-407E-B72A-E29142E53151}" destId="{E5965D21-F159-41D3-87D6-C0C4569C5732}" srcOrd="1" destOrd="0" presId="urn:microsoft.com/office/officeart/2005/8/layout/vList5"/>
    <dgm:cxn modelId="{B09E97A3-38D4-4996-9974-107BF400F52D}" type="presParOf" srcId="{9A810BE0-6CB6-407E-B72A-E29142E53151}" destId="{A7F533E8-A9EC-4DEB-8620-DCB37EF8948E}" srcOrd="2" destOrd="0" presId="urn:microsoft.com/office/officeart/2005/8/layout/vList5"/>
    <dgm:cxn modelId="{2F13D78B-431A-437B-8386-AAE812AF9966}" type="presParOf" srcId="{A7F533E8-A9EC-4DEB-8620-DCB37EF8948E}" destId="{7F010EA5-EA40-4131-88EB-B37D8FCED477}" srcOrd="0" destOrd="0" presId="urn:microsoft.com/office/officeart/2005/8/layout/vList5"/>
    <dgm:cxn modelId="{C61BD3F8-C472-42EC-9763-6BCA1EC4ACD8}" type="presParOf" srcId="{A7F533E8-A9EC-4DEB-8620-DCB37EF8948E}" destId="{40AE0475-9D26-4659-91B9-5C7B0CAD924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E29C31-541E-4E1C-9C45-E6FE5B851CF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F4E6C098-28A2-4C21-9D2C-327824CE764F}">
      <dgm:prSet/>
      <dgm:spPr/>
      <dgm:t>
        <a:bodyPr/>
        <a:lstStyle/>
        <a:p>
          <a:pPr rtl="0"/>
          <a:r>
            <a:rPr lang="pl-PL" b="1" dirty="0"/>
            <a:t>Materialne</a:t>
          </a:r>
          <a:endParaRPr lang="pl-PL" dirty="0"/>
        </a:p>
      </dgm:t>
    </dgm:pt>
    <dgm:pt modelId="{C7A330D5-22D2-40FF-98E4-E369AAD465DD}" type="parTrans" cxnId="{88BD829E-1992-408F-9F53-94AB96F950F9}">
      <dgm:prSet/>
      <dgm:spPr/>
      <dgm:t>
        <a:bodyPr/>
        <a:lstStyle/>
        <a:p>
          <a:endParaRPr lang="pl-PL"/>
        </a:p>
      </dgm:t>
    </dgm:pt>
    <dgm:pt modelId="{955A4E84-BFE5-4BAC-8260-F26AE0AAD387}" type="sibTrans" cxnId="{88BD829E-1992-408F-9F53-94AB96F950F9}">
      <dgm:prSet/>
      <dgm:spPr/>
      <dgm:t>
        <a:bodyPr/>
        <a:lstStyle/>
        <a:p>
          <a:endParaRPr lang="pl-PL"/>
        </a:p>
      </dgm:t>
    </dgm:pt>
    <dgm:pt modelId="{5642A032-8D9C-4D4B-B898-A82570100689}">
      <dgm:prSet/>
      <dgm:spPr/>
      <dgm:t>
        <a:bodyPr/>
        <a:lstStyle/>
        <a:p>
          <a:pPr rtl="0"/>
          <a:r>
            <a:rPr lang="pl-PL" b="1" dirty="0"/>
            <a:t>Formalne</a:t>
          </a:r>
          <a:endParaRPr lang="pl-PL" dirty="0"/>
        </a:p>
      </dgm:t>
    </dgm:pt>
    <dgm:pt modelId="{BBD0FCD8-1B05-4792-A9A8-762BC30DC9FA}" type="parTrans" cxnId="{1FD732D2-CBD2-411B-BC71-96421FAA01DE}">
      <dgm:prSet/>
      <dgm:spPr/>
      <dgm:t>
        <a:bodyPr/>
        <a:lstStyle/>
        <a:p>
          <a:endParaRPr lang="pl-PL"/>
        </a:p>
      </dgm:t>
    </dgm:pt>
    <dgm:pt modelId="{DB2E027E-B6D4-4BB9-A4C0-CD5A01ED18E7}" type="sibTrans" cxnId="{1FD732D2-CBD2-411B-BC71-96421FAA01DE}">
      <dgm:prSet/>
      <dgm:spPr/>
      <dgm:t>
        <a:bodyPr/>
        <a:lstStyle/>
        <a:p>
          <a:endParaRPr lang="pl-PL"/>
        </a:p>
      </dgm:t>
    </dgm:pt>
    <dgm:pt modelId="{F9821A55-0D5E-4F48-8C40-3AD54F76CD62}">
      <dgm:prSet/>
      <dgm:spPr/>
      <dgm:t>
        <a:bodyPr/>
        <a:lstStyle/>
        <a:p>
          <a:pPr rtl="0"/>
          <a:r>
            <a:rPr lang="pl-PL" b="1" dirty="0"/>
            <a:t>decydują nie tylko o dopuszczalności procesy, ale równocześnie stanowią warunki odpowiedzialności z punktu widzenia prawa materialnego:</a:t>
          </a:r>
        </a:p>
      </dgm:t>
    </dgm:pt>
    <dgm:pt modelId="{18485F5B-FF85-4A73-B841-166B1B051971}" type="parTrans" cxnId="{12BBB545-8AAD-44A4-A9E7-B8BD399F7789}">
      <dgm:prSet/>
      <dgm:spPr/>
      <dgm:t>
        <a:bodyPr/>
        <a:lstStyle/>
        <a:p>
          <a:endParaRPr lang="pl-PL"/>
        </a:p>
      </dgm:t>
    </dgm:pt>
    <dgm:pt modelId="{A9906CB3-FCAD-4374-9202-E6E9EEB5EC9C}" type="sibTrans" cxnId="{12BBB545-8AAD-44A4-A9E7-B8BD399F7789}">
      <dgm:prSet/>
      <dgm:spPr/>
      <dgm:t>
        <a:bodyPr/>
        <a:lstStyle/>
        <a:p>
          <a:endParaRPr lang="pl-PL"/>
        </a:p>
      </dgm:t>
    </dgm:pt>
    <dgm:pt modelId="{898BDDFE-83E2-4B13-87CE-4FF58A1CE757}">
      <dgm:prSet/>
      <dgm:spPr/>
      <dgm:t>
        <a:bodyPr/>
        <a:lstStyle/>
        <a:p>
          <a:pPr rtl="0"/>
          <a:r>
            <a:rPr lang="pl-PL" dirty="0"/>
            <a:t>brak dostatecznych podstaw faktycznych do ścigania karnego (czynu nie popełniono albo brak danych dostatecznie uzasadniających podejrzenie jego popełnienia); brak przestępczości czynu; znikomy stopień społecznej szkodliwości czynu; brak karalności czynu </a:t>
          </a:r>
        </a:p>
      </dgm:t>
    </dgm:pt>
    <dgm:pt modelId="{C74005E1-1460-4823-8739-6C40778E19A8}" type="parTrans" cxnId="{96281F4D-A21F-42DD-8F1A-F6F02E87C3ED}">
      <dgm:prSet/>
      <dgm:spPr/>
      <dgm:t>
        <a:bodyPr/>
        <a:lstStyle/>
        <a:p>
          <a:endParaRPr lang="pl-PL"/>
        </a:p>
      </dgm:t>
    </dgm:pt>
    <dgm:pt modelId="{E5342B45-827B-486C-B049-0C24D2A31802}" type="sibTrans" cxnId="{96281F4D-A21F-42DD-8F1A-F6F02E87C3ED}">
      <dgm:prSet/>
      <dgm:spPr/>
      <dgm:t>
        <a:bodyPr/>
        <a:lstStyle/>
        <a:p>
          <a:endParaRPr lang="pl-PL"/>
        </a:p>
      </dgm:t>
    </dgm:pt>
    <dgm:pt modelId="{47CCD726-57B9-40E8-88B2-99C351DC8441}">
      <dgm:prSet/>
      <dgm:spPr/>
      <dgm:t>
        <a:bodyPr/>
        <a:lstStyle/>
        <a:p>
          <a:pPr rtl="0"/>
          <a:r>
            <a:rPr lang="pl-PL" b="1" dirty="0"/>
            <a:t>mają znaczenie tylko z perspektywy prawa karnego procesowego. Warunkują proces karny, ale same w sobie nie przesądzają o braku odpowiedzialności karnej w razie ich niezaistnienia, ale </a:t>
          </a:r>
          <a:r>
            <a:rPr lang="pl-PL" b="1" dirty="0">
              <a:solidFill>
                <a:schemeClr val="bg2">
                  <a:lumMod val="50000"/>
                </a:schemeClr>
              </a:solidFill>
            </a:rPr>
            <a:t>wykluczają możliwość prowadzenia postępowania</a:t>
          </a:r>
        </a:p>
      </dgm:t>
    </dgm:pt>
    <dgm:pt modelId="{59021F7B-1D1E-4468-872C-B2DD6C413326}" type="parTrans" cxnId="{2E7E354B-25DF-4367-8845-903C5BC21235}">
      <dgm:prSet/>
      <dgm:spPr/>
      <dgm:t>
        <a:bodyPr/>
        <a:lstStyle/>
        <a:p>
          <a:endParaRPr lang="pl-PL"/>
        </a:p>
      </dgm:t>
    </dgm:pt>
    <dgm:pt modelId="{D7A6316E-50C9-42CA-901D-D35758B87664}" type="sibTrans" cxnId="{2E7E354B-25DF-4367-8845-903C5BC21235}">
      <dgm:prSet/>
      <dgm:spPr/>
      <dgm:t>
        <a:bodyPr/>
        <a:lstStyle/>
        <a:p>
          <a:endParaRPr lang="pl-PL"/>
        </a:p>
      </dgm:t>
    </dgm:pt>
    <dgm:pt modelId="{2FE28C87-C68B-4A50-825E-A7869F0BAE1A}">
      <dgm:prSet/>
      <dgm:spPr/>
      <dgm:t>
        <a:bodyPr/>
        <a:lstStyle/>
        <a:p>
          <a:pPr rtl="0"/>
          <a:r>
            <a:rPr lang="pl-PL" i="0" dirty="0"/>
            <a:t>zawisłość sprawy, wniosek o ściganie, podsądność sądom powszechnym, istnienie stron procesowych </a:t>
          </a:r>
          <a:endParaRPr lang="pl-PL" i="1" dirty="0"/>
        </a:p>
      </dgm:t>
    </dgm:pt>
    <dgm:pt modelId="{75A2696A-BAFB-429E-AA6A-3B7EF7BF2650}" type="parTrans" cxnId="{BDE034FA-453C-4F67-A437-C79BE4659C0A}">
      <dgm:prSet/>
      <dgm:spPr/>
      <dgm:t>
        <a:bodyPr/>
        <a:lstStyle/>
        <a:p>
          <a:endParaRPr lang="pl-PL"/>
        </a:p>
      </dgm:t>
    </dgm:pt>
    <dgm:pt modelId="{F3118A15-1569-44B9-A05A-1E4BEBFAE725}" type="sibTrans" cxnId="{BDE034FA-453C-4F67-A437-C79BE4659C0A}">
      <dgm:prSet/>
      <dgm:spPr/>
      <dgm:t>
        <a:bodyPr/>
        <a:lstStyle/>
        <a:p>
          <a:endParaRPr lang="pl-PL"/>
        </a:p>
      </dgm:t>
    </dgm:pt>
    <dgm:pt modelId="{5717C431-1780-40D1-923C-1797C27729A2}">
      <dgm:prSet/>
      <dgm:spPr/>
      <dgm:t>
        <a:bodyPr/>
        <a:lstStyle/>
        <a:p>
          <a:pPr rtl="0"/>
          <a:r>
            <a:rPr lang="pl-PL" b="1" i="0" dirty="0"/>
            <a:t>Mieszane </a:t>
          </a:r>
        </a:p>
      </dgm:t>
    </dgm:pt>
    <dgm:pt modelId="{5D70B64C-A890-4F09-A129-321F62FAF877}" type="parTrans" cxnId="{226CCEBA-BE4C-4237-A0AE-BE49F706BB11}">
      <dgm:prSet/>
      <dgm:spPr/>
      <dgm:t>
        <a:bodyPr/>
        <a:lstStyle/>
        <a:p>
          <a:endParaRPr lang="pl-PL"/>
        </a:p>
      </dgm:t>
    </dgm:pt>
    <dgm:pt modelId="{9FC686FD-0A44-45D1-983D-7AF98A730249}" type="sibTrans" cxnId="{226CCEBA-BE4C-4237-A0AE-BE49F706BB11}">
      <dgm:prSet/>
      <dgm:spPr/>
      <dgm:t>
        <a:bodyPr/>
        <a:lstStyle/>
        <a:p>
          <a:endParaRPr lang="pl-PL"/>
        </a:p>
      </dgm:t>
    </dgm:pt>
    <dgm:pt modelId="{031C67BD-C6B2-4949-8C7B-2F120A81D87D}">
      <dgm:prSet/>
      <dgm:spPr/>
      <dgm:t>
        <a:bodyPr/>
        <a:lstStyle/>
        <a:p>
          <a:pPr rtl="0"/>
          <a:r>
            <a:rPr lang="pl-PL" b="1" i="0" dirty="0"/>
            <a:t>warunkują dopuszczalność procesu i mają zabarwienie materialne (są zakotwiczone w prawie materialnym), ale wpływ na odpowiedzialność karną wywierają jedynie na drodze procesowej </a:t>
          </a:r>
        </a:p>
      </dgm:t>
    </dgm:pt>
    <dgm:pt modelId="{58F706C6-D9CF-4694-AA63-7CDEC99D1861}" type="parTrans" cxnId="{DCF9F275-2CF7-4207-8247-4AF8E4B36350}">
      <dgm:prSet/>
      <dgm:spPr/>
      <dgm:t>
        <a:bodyPr/>
        <a:lstStyle/>
        <a:p>
          <a:endParaRPr lang="pl-PL"/>
        </a:p>
      </dgm:t>
    </dgm:pt>
    <dgm:pt modelId="{9AE463F5-8A99-47AC-9903-CA34765FF07A}" type="sibTrans" cxnId="{DCF9F275-2CF7-4207-8247-4AF8E4B36350}">
      <dgm:prSet/>
      <dgm:spPr/>
      <dgm:t>
        <a:bodyPr/>
        <a:lstStyle/>
        <a:p>
          <a:endParaRPr lang="pl-PL"/>
        </a:p>
      </dgm:t>
    </dgm:pt>
    <dgm:pt modelId="{563849B6-184D-467C-B518-19FEB4370D45}">
      <dgm:prSet/>
      <dgm:spPr/>
      <dgm:t>
        <a:bodyPr/>
        <a:lstStyle/>
        <a:p>
          <a:pPr rtl="0"/>
          <a:r>
            <a:rPr lang="pl-PL" b="0" i="0" dirty="0"/>
            <a:t>przedawnienie, immunitety materialne, karalność w państwie obcym </a:t>
          </a:r>
        </a:p>
      </dgm:t>
    </dgm:pt>
    <dgm:pt modelId="{24C37AEE-A414-43D1-89CC-6B787939F047}" type="parTrans" cxnId="{3C41E9C8-409F-4F45-9C8E-1DB6C21E27A1}">
      <dgm:prSet/>
      <dgm:spPr/>
      <dgm:t>
        <a:bodyPr/>
        <a:lstStyle/>
        <a:p>
          <a:endParaRPr lang="pl-PL"/>
        </a:p>
      </dgm:t>
    </dgm:pt>
    <dgm:pt modelId="{FD8013D0-416E-4035-AFE7-2BDD1E2DE0C2}" type="sibTrans" cxnId="{3C41E9C8-409F-4F45-9C8E-1DB6C21E27A1}">
      <dgm:prSet/>
      <dgm:spPr/>
      <dgm:t>
        <a:bodyPr/>
        <a:lstStyle/>
        <a:p>
          <a:endParaRPr lang="pl-PL"/>
        </a:p>
      </dgm:t>
    </dgm:pt>
    <dgm:pt modelId="{39476E5D-4C32-47D9-BD9B-BD7CBC2CE0E4}" type="pres">
      <dgm:prSet presAssocID="{26E29C31-541E-4E1C-9C45-E6FE5B851CFF}" presName="Name0" presStyleCnt="0">
        <dgm:presLayoutVars>
          <dgm:dir/>
          <dgm:animLvl val="lvl"/>
          <dgm:resizeHandles val="exact"/>
        </dgm:presLayoutVars>
      </dgm:prSet>
      <dgm:spPr/>
    </dgm:pt>
    <dgm:pt modelId="{B785898C-8580-4555-8DDB-BDE6F980206C}" type="pres">
      <dgm:prSet presAssocID="{F4E6C098-28A2-4C21-9D2C-327824CE764F}" presName="linNode" presStyleCnt="0"/>
      <dgm:spPr/>
    </dgm:pt>
    <dgm:pt modelId="{C3577A8A-C6FA-43D3-A704-ECDC8EBAD509}" type="pres">
      <dgm:prSet presAssocID="{F4E6C098-28A2-4C21-9D2C-327824CE764F}" presName="parentText" presStyleLbl="node1" presStyleIdx="0" presStyleCnt="3" custScaleX="72984">
        <dgm:presLayoutVars>
          <dgm:chMax val="1"/>
          <dgm:bulletEnabled val="1"/>
        </dgm:presLayoutVars>
      </dgm:prSet>
      <dgm:spPr/>
    </dgm:pt>
    <dgm:pt modelId="{87F25C9E-789B-4DFA-B052-68A0AF26632E}" type="pres">
      <dgm:prSet presAssocID="{F4E6C098-28A2-4C21-9D2C-327824CE764F}" presName="descendantText" presStyleLbl="alignAccFollowNode1" presStyleIdx="0" presStyleCnt="3" custScaleX="116731" custScaleY="121208">
        <dgm:presLayoutVars>
          <dgm:bulletEnabled val="1"/>
        </dgm:presLayoutVars>
      </dgm:prSet>
      <dgm:spPr/>
    </dgm:pt>
    <dgm:pt modelId="{972C830B-063A-4465-B8B3-E60E10281F63}" type="pres">
      <dgm:prSet presAssocID="{955A4E84-BFE5-4BAC-8260-F26AE0AAD387}" presName="sp" presStyleCnt="0"/>
      <dgm:spPr/>
    </dgm:pt>
    <dgm:pt modelId="{A2D70827-49B1-4719-B1F4-96A8A871E725}" type="pres">
      <dgm:prSet presAssocID="{5642A032-8D9C-4D4B-B898-A82570100689}" presName="linNode" presStyleCnt="0"/>
      <dgm:spPr/>
    </dgm:pt>
    <dgm:pt modelId="{E73C48F2-F8B3-43AA-AA47-0AD51496F9D9}" type="pres">
      <dgm:prSet presAssocID="{5642A032-8D9C-4D4B-B898-A82570100689}" presName="parentText" presStyleLbl="node1" presStyleIdx="1" presStyleCnt="3" custScaleX="72463">
        <dgm:presLayoutVars>
          <dgm:chMax val="1"/>
          <dgm:bulletEnabled val="1"/>
        </dgm:presLayoutVars>
      </dgm:prSet>
      <dgm:spPr/>
    </dgm:pt>
    <dgm:pt modelId="{CB93EFE8-E1F6-4ECD-946C-5C0D25AD50C4}" type="pres">
      <dgm:prSet presAssocID="{5642A032-8D9C-4D4B-B898-A82570100689}" presName="descendantText" presStyleLbl="alignAccFollowNode1" presStyleIdx="1" presStyleCnt="3" custScaleX="114712" custScaleY="119693">
        <dgm:presLayoutVars>
          <dgm:bulletEnabled val="1"/>
        </dgm:presLayoutVars>
      </dgm:prSet>
      <dgm:spPr/>
    </dgm:pt>
    <dgm:pt modelId="{2B729346-B63D-4AE4-BCB9-071C93DF5398}" type="pres">
      <dgm:prSet presAssocID="{DB2E027E-B6D4-4BB9-A4C0-CD5A01ED18E7}" presName="sp" presStyleCnt="0"/>
      <dgm:spPr/>
    </dgm:pt>
    <dgm:pt modelId="{97C41D79-9A26-4D54-AF67-75B271F26B2F}" type="pres">
      <dgm:prSet presAssocID="{5717C431-1780-40D1-923C-1797C27729A2}" presName="linNode" presStyleCnt="0"/>
      <dgm:spPr/>
    </dgm:pt>
    <dgm:pt modelId="{A10E57B3-3230-4EA9-8740-64F60ABE605D}" type="pres">
      <dgm:prSet presAssocID="{5717C431-1780-40D1-923C-1797C27729A2}" presName="parentText" presStyleLbl="node1" presStyleIdx="2" presStyleCnt="3" custScaleX="73505">
        <dgm:presLayoutVars>
          <dgm:chMax val="1"/>
          <dgm:bulletEnabled val="1"/>
        </dgm:presLayoutVars>
      </dgm:prSet>
      <dgm:spPr/>
    </dgm:pt>
    <dgm:pt modelId="{EB5DE5B2-FEB5-4DA1-8D64-A3635849B773}" type="pres">
      <dgm:prSet presAssocID="{5717C431-1780-40D1-923C-1797C27729A2}" presName="descendantText" presStyleLbl="alignAccFollowNode1" presStyleIdx="2" presStyleCnt="3" custScaleX="113948" custScaleY="114580">
        <dgm:presLayoutVars>
          <dgm:bulletEnabled val="1"/>
        </dgm:presLayoutVars>
      </dgm:prSet>
      <dgm:spPr/>
    </dgm:pt>
  </dgm:ptLst>
  <dgm:cxnLst>
    <dgm:cxn modelId="{EDA18E5B-94CD-4F3C-B877-06221675A8BF}" type="presOf" srcId="{26E29C31-541E-4E1C-9C45-E6FE5B851CFF}" destId="{39476E5D-4C32-47D9-BD9B-BD7CBC2CE0E4}" srcOrd="0" destOrd="0" presId="urn:microsoft.com/office/officeart/2005/8/layout/vList5"/>
    <dgm:cxn modelId="{C2648C60-1584-4916-8D3B-8E4B7BCE2597}" type="presOf" srcId="{2FE28C87-C68B-4A50-825E-A7869F0BAE1A}" destId="{CB93EFE8-E1F6-4ECD-946C-5C0D25AD50C4}" srcOrd="0" destOrd="1" presId="urn:microsoft.com/office/officeart/2005/8/layout/vList5"/>
    <dgm:cxn modelId="{12BBB545-8AAD-44A4-A9E7-B8BD399F7789}" srcId="{F4E6C098-28A2-4C21-9D2C-327824CE764F}" destId="{F9821A55-0D5E-4F48-8C40-3AD54F76CD62}" srcOrd="0" destOrd="0" parTransId="{18485F5B-FF85-4A73-B841-166B1B051971}" sibTransId="{A9906CB3-FCAD-4374-9202-E6E9EEB5EC9C}"/>
    <dgm:cxn modelId="{BB502267-6993-4DF7-ABD2-512942E9CAD1}" type="presOf" srcId="{47CCD726-57B9-40E8-88B2-99C351DC8441}" destId="{CB93EFE8-E1F6-4ECD-946C-5C0D25AD50C4}" srcOrd="0" destOrd="0" presId="urn:microsoft.com/office/officeart/2005/8/layout/vList5"/>
    <dgm:cxn modelId="{2E7E354B-25DF-4367-8845-903C5BC21235}" srcId="{5642A032-8D9C-4D4B-B898-A82570100689}" destId="{47CCD726-57B9-40E8-88B2-99C351DC8441}" srcOrd="0" destOrd="0" parTransId="{59021F7B-1D1E-4468-872C-B2DD6C413326}" sibTransId="{D7A6316E-50C9-42CA-901D-D35758B87664}"/>
    <dgm:cxn modelId="{96281F4D-A21F-42DD-8F1A-F6F02E87C3ED}" srcId="{F9821A55-0D5E-4F48-8C40-3AD54F76CD62}" destId="{898BDDFE-83E2-4B13-87CE-4FF58A1CE757}" srcOrd="0" destOrd="0" parTransId="{C74005E1-1460-4823-8739-6C40778E19A8}" sibTransId="{E5342B45-827B-486C-B049-0C24D2A31802}"/>
    <dgm:cxn modelId="{DCF9F275-2CF7-4207-8247-4AF8E4B36350}" srcId="{5717C431-1780-40D1-923C-1797C27729A2}" destId="{031C67BD-C6B2-4949-8C7B-2F120A81D87D}" srcOrd="0" destOrd="0" parTransId="{58F706C6-D9CF-4694-AA63-7CDEC99D1861}" sibTransId="{9AE463F5-8A99-47AC-9903-CA34765FF07A}"/>
    <dgm:cxn modelId="{3ECCB081-B9E8-4717-A93C-471A34450A0B}" type="presOf" srcId="{F9821A55-0D5E-4F48-8C40-3AD54F76CD62}" destId="{87F25C9E-789B-4DFA-B052-68A0AF26632E}" srcOrd="0" destOrd="0" presId="urn:microsoft.com/office/officeart/2005/8/layout/vList5"/>
    <dgm:cxn modelId="{88BD829E-1992-408F-9F53-94AB96F950F9}" srcId="{26E29C31-541E-4E1C-9C45-E6FE5B851CFF}" destId="{F4E6C098-28A2-4C21-9D2C-327824CE764F}" srcOrd="0" destOrd="0" parTransId="{C7A330D5-22D2-40FF-98E4-E369AAD465DD}" sibTransId="{955A4E84-BFE5-4BAC-8260-F26AE0AAD387}"/>
    <dgm:cxn modelId="{606634AD-32F1-47F9-ACEE-45B29DA95111}" type="presOf" srcId="{5642A032-8D9C-4D4B-B898-A82570100689}" destId="{E73C48F2-F8B3-43AA-AA47-0AD51496F9D9}" srcOrd="0" destOrd="0" presId="urn:microsoft.com/office/officeart/2005/8/layout/vList5"/>
    <dgm:cxn modelId="{226CCEBA-BE4C-4237-A0AE-BE49F706BB11}" srcId="{26E29C31-541E-4E1C-9C45-E6FE5B851CFF}" destId="{5717C431-1780-40D1-923C-1797C27729A2}" srcOrd="2" destOrd="0" parTransId="{5D70B64C-A890-4F09-A129-321F62FAF877}" sibTransId="{9FC686FD-0A44-45D1-983D-7AF98A730249}"/>
    <dgm:cxn modelId="{3C41E9C8-409F-4F45-9C8E-1DB6C21E27A1}" srcId="{031C67BD-C6B2-4949-8C7B-2F120A81D87D}" destId="{563849B6-184D-467C-B518-19FEB4370D45}" srcOrd="0" destOrd="0" parTransId="{24C37AEE-A414-43D1-89CC-6B787939F047}" sibTransId="{FD8013D0-416E-4035-AFE7-2BDD1E2DE0C2}"/>
    <dgm:cxn modelId="{1FD732D2-CBD2-411B-BC71-96421FAA01DE}" srcId="{26E29C31-541E-4E1C-9C45-E6FE5B851CFF}" destId="{5642A032-8D9C-4D4B-B898-A82570100689}" srcOrd="1" destOrd="0" parTransId="{BBD0FCD8-1B05-4792-A9A8-762BC30DC9FA}" sibTransId="{DB2E027E-B6D4-4BB9-A4C0-CD5A01ED18E7}"/>
    <dgm:cxn modelId="{13BA79F7-550A-4C80-892C-9FC7B6386D01}" type="presOf" srcId="{031C67BD-C6B2-4949-8C7B-2F120A81D87D}" destId="{EB5DE5B2-FEB5-4DA1-8D64-A3635849B773}" srcOrd="0" destOrd="0" presId="urn:microsoft.com/office/officeart/2005/8/layout/vList5"/>
    <dgm:cxn modelId="{DE6263F9-60F0-4940-8B11-9C92E68A9BE7}" type="presOf" srcId="{5717C431-1780-40D1-923C-1797C27729A2}" destId="{A10E57B3-3230-4EA9-8740-64F60ABE605D}" srcOrd="0" destOrd="0" presId="urn:microsoft.com/office/officeart/2005/8/layout/vList5"/>
    <dgm:cxn modelId="{BDE034FA-453C-4F67-A437-C79BE4659C0A}" srcId="{47CCD726-57B9-40E8-88B2-99C351DC8441}" destId="{2FE28C87-C68B-4A50-825E-A7869F0BAE1A}" srcOrd="0" destOrd="0" parTransId="{75A2696A-BAFB-429E-AA6A-3B7EF7BF2650}" sibTransId="{F3118A15-1569-44B9-A05A-1E4BEBFAE725}"/>
    <dgm:cxn modelId="{EABCD0FB-368F-4E13-BBBC-4FB20B08A16E}" type="presOf" srcId="{563849B6-184D-467C-B518-19FEB4370D45}" destId="{EB5DE5B2-FEB5-4DA1-8D64-A3635849B773}" srcOrd="0" destOrd="1" presId="urn:microsoft.com/office/officeart/2005/8/layout/vList5"/>
    <dgm:cxn modelId="{CF8A41FD-1304-4E75-8F59-B845B0053A13}" type="presOf" srcId="{F4E6C098-28A2-4C21-9D2C-327824CE764F}" destId="{C3577A8A-C6FA-43D3-A704-ECDC8EBAD509}" srcOrd="0" destOrd="0" presId="urn:microsoft.com/office/officeart/2005/8/layout/vList5"/>
    <dgm:cxn modelId="{D4A073FD-923F-42EF-B83B-771694A0E6F5}" type="presOf" srcId="{898BDDFE-83E2-4B13-87CE-4FF58A1CE757}" destId="{87F25C9E-789B-4DFA-B052-68A0AF26632E}" srcOrd="0" destOrd="1" presId="urn:microsoft.com/office/officeart/2005/8/layout/vList5"/>
    <dgm:cxn modelId="{F7920786-9752-4E52-A469-ABC9F6A73209}" type="presParOf" srcId="{39476E5D-4C32-47D9-BD9B-BD7CBC2CE0E4}" destId="{B785898C-8580-4555-8DDB-BDE6F980206C}" srcOrd="0" destOrd="0" presId="urn:microsoft.com/office/officeart/2005/8/layout/vList5"/>
    <dgm:cxn modelId="{623EB31A-B614-472E-AFAE-93BA69C5B3A8}" type="presParOf" srcId="{B785898C-8580-4555-8DDB-BDE6F980206C}" destId="{C3577A8A-C6FA-43D3-A704-ECDC8EBAD509}" srcOrd="0" destOrd="0" presId="urn:microsoft.com/office/officeart/2005/8/layout/vList5"/>
    <dgm:cxn modelId="{707C835F-720F-4984-96CE-294E812EA096}" type="presParOf" srcId="{B785898C-8580-4555-8DDB-BDE6F980206C}" destId="{87F25C9E-789B-4DFA-B052-68A0AF26632E}" srcOrd="1" destOrd="0" presId="urn:microsoft.com/office/officeart/2005/8/layout/vList5"/>
    <dgm:cxn modelId="{2F3B86D7-1EBE-46E4-8898-A5138CC86B36}" type="presParOf" srcId="{39476E5D-4C32-47D9-BD9B-BD7CBC2CE0E4}" destId="{972C830B-063A-4465-B8B3-E60E10281F63}" srcOrd="1" destOrd="0" presId="urn:microsoft.com/office/officeart/2005/8/layout/vList5"/>
    <dgm:cxn modelId="{00A88B1F-333A-4853-8314-17749408C1C4}" type="presParOf" srcId="{39476E5D-4C32-47D9-BD9B-BD7CBC2CE0E4}" destId="{A2D70827-49B1-4719-B1F4-96A8A871E725}" srcOrd="2" destOrd="0" presId="urn:microsoft.com/office/officeart/2005/8/layout/vList5"/>
    <dgm:cxn modelId="{6E54449A-40BE-4F10-AD58-DA62C5A51890}" type="presParOf" srcId="{A2D70827-49B1-4719-B1F4-96A8A871E725}" destId="{E73C48F2-F8B3-43AA-AA47-0AD51496F9D9}" srcOrd="0" destOrd="0" presId="urn:microsoft.com/office/officeart/2005/8/layout/vList5"/>
    <dgm:cxn modelId="{35A5818F-A839-4AFE-B9C8-2415B90BB38D}" type="presParOf" srcId="{A2D70827-49B1-4719-B1F4-96A8A871E725}" destId="{CB93EFE8-E1F6-4ECD-946C-5C0D25AD50C4}" srcOrd="1" destOrd="0" presId="urn:microsoft.com/office/officeart/2005/8/layout/vList5"/>
    <dgm:cxn modelId="{283570FB-1572-4166-8F53-60D916A22DD1}" type="presParOf" srcId="{39476E5D-4C32-47D9-BD9B-BD7CBC2CE0E4}" destId="{2B729346-B63D-4AE4-BCB9-071C93DF5398}" srcOrd="3" destOrd="0" presId="urn:microsoft.com/office/officeart/2005/8/layout/vList5"/>
    <dgm:cxn modelId="{F984A343-DBB7-4719-8FF2-CA9214432842}" type="presParOf" srcId="{39476E5D-4C32-47D9-BD9B-BD7CBC2CE0E4}" destId="{97C41D79-9A26-4D54-AF67-75B271F26B2F}" srcOrd="4" destOrd="0" presId="urn:microsoft.com/office/officeart/2005/8/layout/vList5"/>
    <dgm:cxn modelId="{D9C56C27-EEE5-42F6-B67D-4609500AFB74}" type="presParOf" srcId="{97C41D79-9A26-4D54-AF67-75B271F26B2F}" destId="{A10E57B3-3230-4EA9-8740-64F60ABE605D}" srcOrd="0" destOrd="0" presId="urn:microsoft.com/office/officeart/2005/8/layout/vList5"/>
    <dgm:cxn modelId="{4D4AA383-0C3B-420F-8DC2-DC712965C9A8}" type="presParOf" srcId="{97C41D79-9A26-4D54-AF67-75B271F26B2F}" destId="{EB5DE5B2-FEB5-4DA1-8D64-A3635849B77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673C5-8C03-4524-96E9-1E9A835FA5C7}">
      <dsp:nvSpPr>
        <dsp:cNvPr id="0" name=""/>
        <dsp:cNvSpPr/>
      </dsp:nvSpPr>
      <dsp:spPr>
        <a:xfrm>
          <a:off x="0" y="48812"/>
          <a:ext cx="6656769" cy="1571383"/>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Przesłanki procesowe – warunki dopuszczalności wszczęcia i kontynuacji postępowania karnego. Przesądzają o tym, w jakich sytuacjach prowadzenie postępowania jest dopuszczalne. </a:t>
          </a:r>
          <a:endParaRPr lang="en-US" sz="1900" kern="1200"/>
        </a:p>
      </dsp:txBody>
      <dsp:txXfrm>
        <a:off x="76709" y="125521"/>
        <a:ext cx="6503351" cy="1417965"/>
      </dsp:txXfrm>
    </dsp:sp>
    <dsp:sp modelId="{4E34FF4E-DD51-4C28-AC3D-347EF0A04EA8}">
      <dsp:nvSpPr>
        <dsp:cNvPr id="0" name=""/>
        <dsp:cNvSpPr/>
      </dsp:nvSpPr>
      <dsp:spPr>
        <a:xfrm>
          <a:off x="0" y="1674915"/>
          <a:ext cx="6656769" cy="1571383"/>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Okoliczności te dotyczą stanu prawnego i faktycznego.</a:t>
          </a:r>
          <a:endParaRPr lang="en-US" sz="1900" kern="1200"/>
        </a:p>
      </dsp:txBody>
      <dsp:txXfrm>
        <a:off x="76709" y="1751624"/>
        <a:ext cx="6503351" cy="1417965"/>
      </dsp:txXfrm>
    </dsp:sp>
    <dsp:sp modelId="{1288061D-B580-419E-8333-12ECDDF3A7AA}">
      <dsp:nvSpPr>
        <dsp:cNvPr id="0" name=""/>
        <dsp:cNvSpPr/>
      </dsp:nvSpPr>
      <dsp:spPr>
        <a:xfrm>
          <a:off x="0" y="3301019"/>
          <a:ext cx="6656769" cy="1571383"/>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Warunkują dopuszczalność wszczęcia i kontynuowania postępowania karnego na wszystkich jego etapach. Organ procesowy ma obowiązek badania w toku całego postępowania, czy spełnione są wszystkie warunki, od których uzależniona jest dopuszczalność proces</a:t>
          </a:r>
          <a:endParaRPr lang="en-US" sz="1900" kern="1200"/>
        </a:p>
      </dsp:txBody>
      <dsp:txXfrm>
        <a:off x="76709" y="3377728"/>
        <a:ext cx="6503351" cy="14179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D2EA3-056A-4CFA-B2FC-634322C7A595}">
      <dsp:nvSpPr>
        <dsp:cNvPr id="0" name=""/>
        <dsp:cNvSpPr/>
      </dsp:nvSpPr>
      <dsp:spPr>
        <a:xfrm>
          <a:off x="411752" y="1478"/>
          <a:ext cx="2045262" cy="1227157"/>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czynu nie popełniono albo brak jest danych dostatecznie uzasadniających podejrzenie jego popełnienia,</a:t>
          </a:r>
          <a:endParaRPr lang="en-US" sz="1300" kern="1200"/>
        </a:p>
      </dsp:txBody>
      <dsp:txXfrm>
        <a:off x="411752" y="1478"/>
        <a:ext cx="2045262" cy="1227157"/>
      </dsp:txXfrm>
    </dsp:sp>
    <dsp:sp modelId="{402AE26E-2831-4B78-B08A-08181CF5C9D5}">
      <dsp:nvSpPr>
        <dsp:cNvPr id="0" name=""/>
        <dsp:cNvSpPr/>
      </dsp:nvSpPr>
      <dsp:spPr>
        <a:xfrm>
          <a:off x="2661541" y="1478"/>
          <a:ext cx="2045262" cy="1227157"/>
        </a:xfrm>
        <a:prstGeom prst="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czyn nie zawiera znamion czynu zabronionego albo ustawa stanowi, że sprawca nie popełnia przestępstwa,</a:t>
          </a:r>
          <a:endParaRPr lang="en-US" sz="1300" kern="1200"/>
        </a:p>
      </dsp:txBody>
      <dsp:txXfrm>
        <a:off x="2661541" y="1478"/>
        <a:ext cx="2045262" cy="1227157"/>
      </dsp:txXfrm>
    </dsp:sp>
    <dsp:sp modelId="{18A369A6-3B7D-4E42-A6FE-A613CA7CDE28}">
      <dsp:nvSpPr>
        <dsp:cNvPr id="0" name=""/>
        <dsp:cNvSpPr/>
      </dsp:nvSpPr>
      <dsp:spPr>
        <a:xfrm>
          <a:off x="4911329" y="1478"/>
          <a:ext cx="2045262" cy="1227157"/>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społeczna szkodliwość czynu jest znikoma,</a:t>
          </a:r>
          <a:endParaRPr lang="en-US" sz="1300" kern="1200"/>
        </a:p>
      </dsp:txBody>
      <dsp:txXfrm>
        <a:off x="4911329" y="1478"/>
        <a:ext cx="2045262" cy="1227157"/>
      </dsp:txXfrm>
    </dsp:sp>
    <dsp:sp modelId="{C2CC50BE-CF4F-4B9A-8F4F-69E20EF59AA0}">
      <dsp:nvSpPr>
        <dsp:cNvPr id="0" name=""/>
        <dsp:cNvSpPr/>
      </dsp:nvSpPr>
      <dsp:spPr>
        <a:xfrm>
          <a:off x="7161117" y="1478"/>
          <a:ext cx="2045262" cy="1227157"/>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ustawa stanowi, że sprawca nie podlega karze,</a:t>
          </a:r>
          <a:endParaRPr lang="en-US" sz="1300" kern="1200"/>
        </a:p>
      </dsp:txBody>
      <dsp:txXfrm>
        <a:off x="7161117" y="1478"/>
        <a:ext cx="2045262" cy="1227157"/>
      </dsp:txXfrm>
    </dsp:sp>
    <dsp:sp modelId="{9C67B235-4789-452F-88C3-D593F2E57166}">
      <dsp:nvSpPr>
        <dsp:cNvPr id="0" name=""/>
        <dsp:cNvSpPr/>
      </dsp:nvSpPr>
      <dsp:spPr>
        <a:xfrm>
          <a:off x="411752" y="1433162"/>
          <a:ext cx="2045262" cy="1227157"/>
        </a:xfrm>
        <a:prstGeom prst="rect">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oskarżony zmarł,</a:t>
          </a:r>
          <a:endParaRPr lang="en-US" sz="1300" kern="1200"/>
        </a:p>
      </dsp:txBody>
      <dsp:txXfrm>
        <a:off x="411752" y="1433162"/>
        <a:ext cx="2045262" cy="1227157"/>
      </dsp:txXfrm>
    </dsp:sp>
    <dsp:sp modelId="{6CA65D7B-3C54-4EC6-AB54-5917FF262757}">
      <dsp:nvSpPr>
        <dsp:cNvPr id="0" name=""/>
        <dsp:cNvSpPr/>
      </dsp:nvSpPr>
      <dsp:spPr>
        <a:xfrm>
          <a:off x="2661541" y="1433162"/>
          <a:ext cx="2045262" cy="1227157"/>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nastąpiło przedawnienie karalności,</a:t>
          </a:r>
          <a:endParaRPr lang="en-US" sz="1300" kern="1200"/>
        </a:p>
      </dsp:txBody>
      <dsp:txXfrm>
        <a:off x="2661541" y="1433162"/>
        <a:ext cx="2045262" cy="1227157"/>
      </dsp:txXfrm>
    </dsp:sp>
    <dsp:sp modelId="{CD003E18-40D5-444E-92A0-D4F29CD21D49}">
      <dsp:nvSpPr>
        <dsp:cNvPr id="0" name=""/>
        <dsp:cNvSpPr/>
      </dsp:nvSpPr>
      <dsp:spPr>
        <a:xfrm>
          <a:off x="4911329" y="1433162"/>
          <a:ext cx="2045262" cy="1227157"/>
        </a:xfrm>
        <a:prstGeom prst="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postępowanie karne co do tego samego czynu tej samej osoby zostało prawomocnie zakończone albo wcześniej wszczęte toczy się,</a:t>
          </a:r>
          <a:endParaRPr lang="en-US" sz="1300" kern="1200"/>
        </a:p>
      </dsp:txBody>
      <dsp:txXfrm>
        <a:off x="4911329" y="1433162"/>
        <a:ext cx="2045262" cy="1227157"/>
      </dsp:txXfrm>
    </dsp:sp>
    <dsp:sp modelId="{C9036D5D-5998-47D2-BC82-4F05A0AD02B9}">
      <dsp:nvSpPr>
        <dsp:cNvPr id="0" name=""/>
        <dsp:cNvSpPr/>
      </dsp:nvSpPr>
      <dsp:spPr>
        <a:xfrm>
          <a:off x="7161117" y="1433162"/>
          <a:ext cx="2045262" cy="1227157"/>
        </a:xfrm>
        <a:prstGeom prst="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sprawca nie podlega orzecznictwu polskich sądów karnych,</a:t>
          </a:r>
          <a:endParaRPr lang="en-US" sz="1300" kern="1200"/>
        </a:p>
      </dsp:txBody>
      <dsp:txXfrm>
        <a:off x="7161117" y="1433162"/>
        <a:ext cx="2045262" cy="1227157"/>
      </dsp:txXfrm>
    </dsp:sp>
    <dsp:sp modelId="{07103BC9-B2E0-465E-B974-9C1BF0BA2B8D}">
      <dsp:nvSpPr>
        <dsp:cNvPr id="0" name=""/>
        <dsp:cNvSpPr/>
      </dsp:nvSpPr>
      <dsp:spPr>
        <a:xfrm>
          <a:off x="1536647" y="2864845"/>
          <a:ext cx="2045262" cy="1227157"/>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brak skargi uprawnionego oskarżyciela,</a:t>
          </a:r>
          <a:endParaRPr lang="en-US" sz="1300" kern="1200"/>
        </a:p>
      </dsp:txBody>
      <dsp:txXfrm>
        <a:off x="1536647" y="2864845"/>
        <a:ext cx="2045262" cy="1227157"/>
      </dsp:txXfrm>
    </dsp:sp>
    <dsp:sp modelId="{411DF526-A4ED-4E41-84B2-83FB46A66171}">
      <dsp:nvSpPr>
        <dsp:cNvPr id="0" name=""/>
        <dsp:cNvSpPr/>
      </dsp:nvSpPr>
      <dsp:spPr>
        <a:xfrm>
          <a:off x="3786435" y="2864845"/>
          <a:ext cx="2045262" cy="1227157"/>
        </a:xfrm>
        <a:prstGeom prst="rect">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brak wymaganego zezwolenia na ściganie lub wniosku o ściganie pochodzącego od osoby uprawnionej, chyba że ustawa stanowi inaczej,</a:t>
          </a:r>
          <a:endParaRPr lang="en-US" sz="1300" kern="1200"/>
        </a:p>
      </dsp:txBody>
      <dsp:txXfrm>
        <a:off x="3786435" y="2864845"/>
        <a:ext cx="2045262" cy="1227157"/>
      </dsp:txXfrm>
    </dsp:sp>
    <dsp:sp modelId="{68BE49E5-8E7E-4E4C-B451-A685AA7A82E0}">
      <dsp:nvSpPr>
        <dsp:cNvPr id="0" name=""/>
        <dsp:cNvSpPr/>
      </dsp:nvSpPr>
      <dsp:spPr>
        <a:xfrm>
          <a:off x="6036223" y="2864845"/>
          <a:ext cx="2045262" cy="1227157"/>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a:t>zachodzi inna okoliczność wyłączająca ściganie (np. abolicja).</a:t>
          </a:r>
          <a:endParaRPr lang="en-US" sz="1300" kern="1200"/>
        </a:p>
      </dsp:txBody>
      <dsp:txXfrm>
        <a:off x="6036223" y="2864845"/>
        <a:ext cx="2045262" cy="12271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68601-9120-48F3-8D9D-F105269BEFA6}">
      <dsp:nvSpPr>
        <dsp:cNvPr id="0" name=""/>
        <dsp:cNvSpPr/>
      </dsp:nvSpPr>
      <dsp:spPr>
        <a:xfrm>
          <a:off x="0" y="499"/>
          <a:ext cx="9618133"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8DCD4D7-43D8-4FAE-97DD-265450DD501C}">
      <dsp:nvSpPr>
        <dsp:cNvPr id="0" name=""/>
        <dsp:cNvSpPr/>
      </dsp:nvSpPr>
      <dsp:spPr>
        <a:xfrm>
          <a:off x="0" y="499"/>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rtl="0">
            <a:lnSpc>
              <a:spcPct val="90000"/>
            </a:lnSpc>
            <a:spcBef>
              <a:spcPct val="0"/>
            </a:spcBef>
            <a:spcAft>
              <a:spcPct val="35000"/>
            </a:spcAft>
            <a:buNone/>
          </a:pPr>
          <a:r>
            <a:rPr lang="pl-PL" sz="3900" kern="1200"/>
            <a:t>pozytywne i negatywne </a:t>
          </a:r>
          <a:endParaRPr lang="pl-PL" sz="3900" kern="1200" dirty="0"/>
        </a:p>
      </dsp:txBody>
      <dsp:txXfrm>
        <a:off x="0" y="499"/>
        <a:ext cx="9618133" cy="818496"/>
      </dsp:txXfrm>
    </dsp:sp>
    <dsp:sp modelId="{EFC892A3-676C-4065-92A0-4D6CD048BDCF}">
      <dsp:nvSpPr>
        <dsp:cNvPr id="0" name=""/>
        <dsp:cNvSpPr/>
      </dsp:nvSpPr>
      <dsp:spPr>
        <a:xfrm>
          <a:off x="0" y="818996"/>
          <a:ext cx="9618133"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4C1B314-9D87-4E69-B6CE-1F494677082D}">
      <dsp:nvSpPr>
        <dsp:cNvPr id="0" name=""/>
        <dsp:cNvSpPr/>
      </dsp:nvSpPr>
      <dsp:spPr>
        <a:xfrm>
          <a:off x="0" y="818996"/>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rtl="0">
            <a:lnSpc>
              <a:spcPct val="90000"/>
            </a:lnSpc>
            <a:spcBef>
              <a:spcPct val="0"/>
            </a:spcBef>
            <a:spcAft>
              <a:spcPct val="35000"/>
            </a:spcAft>
            <a:buNone/>
          </a:pPr>
          <a:r>
            <a:rPr lang="pl-PL" sz="3900" kern="1200"/>
            <a:t>bezwzględne i względne </a:t>
          </a:r>
          <a:endParaRPr lang="pl-PL" sz="3900" kern="1200" dirty="0"/>
        </a:p>
      </dsp:txBody>
      <dsp:txXfrm>
        <a:off x="0" y="818996"/>
        <a:ext cx="9618133" cy="818496"/>
      </dsp:txXfrm>
    </dsp:sp>
    <dsp:sp modelId="{FBB0A6C8-9196-4EB2-BE7D-EED41EFEBBCA}">
      <dsp:nvSpPr>
        <dsp:cNvPr id="0" name=""/>
        <dsp:cNvSpPr/>
      </dsp:nvSpPr>
      <dsp:spPr>
        <a:xfrm>
          <a:off x="0" y="1637492"/>
          <a:ext cx="9618133"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46A1383-A759-4065-BF99-7EE54281F3F2}">
      <dsp:nvSpPr>
        <dsp:cNvPr id="0" name=""/>
        <dsp:cNvSpPr/>
      </dsp:nvSpPr>
      <dsp:spPr>
        <a:xfrm>
          <a:off x="0" y="1637492"/>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rtl="0">
            <a:lnSpc>
              <a:spcPct val="90000"/>
            </a:lnSpc>
            <a:spcBef>
              <a:spcPct val="0"/>
            </a:spcBef>
            <a:spcAft>
              <a:spcPct val="35000"/>
            </a:spcAft>
            <a:buNone/>
          </a:pPr>
          <a:r>
            <a:rPr lang="pl-PL" sz="3900" kern="1200"/>
            <a:t>materialne, formalne i mieszane</a:t>
          </a:r>
          <a:endParaRPr lang="pl-PL" sz="3900" kern="1200" dirty="0"/>
        </a:p>
      </dsp:txBody>
      <dsp:txXfrm>
        <a:off x="0" y="1637492"/>
        <a:ext cx="9618133" cy="818496"/>
      </dsp:txXfrm>
    </dsp:sp>
    <dsp:sp modelId="{98DF8E4B-FDEB-43C4-B7BF-990A1CE0B386}">
      <dsp:nvSpPr>
        <dsp:cNvPr id="0" name=""/>
        <dsp:cNvSpPr/>
      </dsp:nvSpPr>
      <dsp:spPr>
        <a:xfrm>
          <a:off x="0" y="2455989"/>
          <a:ext cx="9618133"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F78F4F4-6182-42A7-8901-6D078B4B2278}">
      <dsp:nvSpPr>
        <dsp:cNvPr id="0" name=""/>
        <dsp:cNvSpPr/>
      </dsp:nvSpPr>
      <dsp:spPr>
        <a:xfrm>
          <a:off x="0" y="2455989"/>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rtl="0">
            <a:lnSpc>
              <a:spcPct val="90000"/>
            </a:lnSpc>
            <a:spcBef>
              <a:spcPct val="0"/>
            </a:spcBef>
            <a:spcAft>
              <a:spcPct val="35000"/>
            </a:spcAft>
            <a:buNone/>
          </a:pPr>
          <a:r>
            <a:rPr lang="pl-PL" sz="3900" kern="1200"/>
            <a:t>ogólne i szczególne</a:t>
          </a:r>
          <a:endParaRPr lang="pl-PL" sz="3900" kern="1200" dirty="0"/>
        </a:p>
      </dsp:txBody>
      <dsp:txXfrm>
        <a:off x="0" y="2455989"/>
        <a:ext cx="9618133" cy="818496"/>
      </dsp:txXfrm>
    </dsp:sp>
    <dsp:sp modelId="{2C329F22-A514-43F6-AA11-4884424E8B2A}">
      <dsp:nvSpPr>
        <dsp:cNvPr id="0" name=""/>
        <dsp:cNvSpPr/>
      </dsp:nvSpPr>
      <dsp:spPr>
        <a:xfrm>
          <a:off x="0" y="3274485"/>
          <a:ext cx="9618133"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9514E97-B327-4008-A040-3CD58B1AC8CF}">
      <dsp:nvSpPr>
        <dsp:cNvPr id="0" name=""/>
        <dsp:cNvSpPr/>
      </dsp:nvSpPr>
      <dsp:spPr>
        <a:xfrm>
          <a:off x="0" y="3274485"/>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rtl="0">
            <a:lnSpc>
              <a:spcPct val="90000"/>
            </a:lnSpc>
            <a:spcBef>
              <a:spcPct val="0"/>
            </a:spcBef>
            <a:spcAft>
              <a:spcPct val="35000"/>
            </a:spcAft>
            <a:buNone/>
          </a:pPr>
          <a:r>
            <a:rPr lang="pl-PL" sz="3900" kern="1200"/>
            <a:t>umorzenia i uniewinnienia  </a:t>
          </a:r>
          <a:endParaRPr lang="pl-PL" sz="3900" kern="1200" dirty="0"/>
        </a:p>
      </dsp:txBody>
      <dsp:txXfrm>
        <a:off x="0" y="3274485"/>
        <a:ext cx="9618133" cy="8184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30104-BC6A-4E05-BF17-D5621093BEB1}">
      <dsp:nvSpPr>
        <dsp:cNvPr id="0" name=""/>
        <dsp:cNvSpPr/>
      </dsp:nvSpPr>
      <dsp:spPr>
        <a:xfrm rot="5400000">
          <a:off x="5265272" y="-2051223"/>
          <a:ext cx="1829785" cy="5932231"/>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pl-PL" sz="1700" kern="1200" dirty="0"/>
            <a:t> </a:t>
          </a:r>
          <a:r>
            <a:rPr lang="pl-PL" sz="1700" b="1" kern="1200" dirty="0"/>
            <a:t>warunkują dopuszczalność postępowania przeciwko określonej osobie o określony czyn w każdym układzie procesowym </a:t>
          </a:r>
        </a:p>
        <a:p>
          <a:pPr marL="171450" lvl="1" indent="-171450" algn="l" defTabSz="755650" rtl="0">
            <a:lnSpc>
              <a:spcPct val="90000"/>
            </a:lnSpc>
            <a:spcBef>
              <a:spcPct val="0"/>
            </a:spcBef>
            <a:spcAft>
              <a:spcPct val="15000"/>
            </a:spcAft>
            <a:buChar char="•"/>
          </a:pPr>
          <a:r>
            <a:rPr lang="pl-PL" sz="1700" kern="1200" dirty="0"/>
            <a:t>brak przestępności czynu, niepodleganie karze, znikoma społeczna szkodliwość, powaga rzeczy osądzonej</a:t>
          </a:r>
        </a:p>
      </dsp:txBody>
      <dsp:txXfrm rot="-5400000">
        <a:off x="3214050" y="89322"/>
        <a:ext cx="5842908" cy="1651139"/>
      </dsp:txXfrm>
    </dsp:sp>
    <dsp:sp modelId="{F36494E5-7D24-480E-AA09-50C155EC7624}">
      <dsp:nvSpPr>
        <dsp:cNvPr id="0" name=""/>
        <dsp:cNvSpPr/>
      </dsp:nvSpPr>
      <dsp:spPr>
        <a:xfrm>
          <a:off x="264714" y="120929"/>
          <a:ext cx="2807450" cy="159161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rtl="0">
            <a:lnSpc>
              <a:spcPct val="90000"/>
            </a:lnSpc>
            <a:spcBef>
              <a:spcPct val="0"/>
            </a:spcBef>
            <a:spcAft>
              <a:spcPct val="35000"/>
            </a:spcAft>
            <a:buNone/>
          </a:pPr>
          <a:r>
            <a:rPr lang="pl-PL" sz="2900" b="1" kern="1200" dirty="0"/>
            <a:t>Bezwzględne</a:t>
          </a:r>
          <a:r>
            <a:rPr lang="pl-PL" sz="2900" kern="1200" dirty="0"/>
            <a:t> (absolutne)</a:t>
          </a:r>
        </a:p>
      </dsp:txBody>
      <dsp:txXfrm>
        <a:off x="342410" y="198625"/>
        <a:ext cx="2652058" cy="1436224"/>
      </dsp:txXfrm>
    </dsp:sp>
    <dsp:sp modelId="{40AE0475-9D26-4659-91B9-5C7B0CAD9244}">
      <dsp:nvSpPr>
        <dsp:cNvPr id="0" name=""/>
        <dsp:cNvSpPr/>
      </dsp:nvSpPr>
      <dsp:spPr>
        <a:xfrm rot="5400000">
          <a:off x="5272613" y="-103386"/>
          <a:ext cx="1829785" cy="5932231"/>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pl-PL" sz="1700" b="1" kern="1200" dirty="0"/>
            <a:t>warunkują dopuszczalność postępowania </a:t>
          </a:r>
          <a:r>
            <a:rPr lang="pl-PL" sz="1700" b="1" u="sng" kern="1200" dirty="0">
              <a:solidFill>
                <a:schemeClr val="bg2">
                  <a:lumMod val="50000"/>
                </a:schemeClr>
              </a:solidFill>
            </a:rPr>
            <a:t>tylko</a:t>
          </a:r>
          <a:r>
            <a:rPr lang="pl-PL" sz="1700" b="1" kern="1200" dirty="0">
              <a:solidFill>
                <a:schemeClr val="bg2">
                  <a:lumMod val="50000"/>
                </a:schemeClr>
              </a:solidFill>
            </a:rPr>
            <a:t> </a:t>
          </a:r>
          <a:r>
            <a:rPr lang="pl-PL" sz="1700" b="1" kern="1200" dirty="0"/>
            <a:t>w określonym układzie procesowym, co nie przesądza prowadzenia postępowania o ten sam czyn przeciwko temu samemu oskarżonemu w innym układzie </a:t>
          </a:r>
        </a:p>
        <a:p>
          <a:pPr marL="171450" lvl="1" indent="-171450" algn="l" defTabSz="755650" rtl="0">
            <a:lnSpc>
              <a:spcPct val="90000"/>
            </a:lnSpc>
            <a:spcBef>
              <a:spcPct val="0"/>
            </a:spcBef>
            <a:spcAft>
              <a:spcPct val="15000"/>
            </a:spcAft>
            <a:buChar char="•"/>
          </a:pPr>
          <a:r>
            <a:rPr lang="pl-PL" sz="1700" kern="1200"/>
            <a:t>podsądność sądom powszechnym, skarga uprawnionego oskarżyciela, brak wniosku o ściganie </a:t>
          </a:r>
        </a:p>
      </dsp:txBody>
      <dsp:txXfrm rot="-5400000">
        <a:off x="3221391" y="2037159"/>
        <a:ext cx="5842908" cy="1651139"/>
      </dsp:txXfrm>
    </dsp:sp>
    <dsp:sp modelId="{7F010EA5-EA40-4131-88EB-B37D8FCED477}">
      <dsp:nvSpPr>
        <dsp:cNvPr id="0" name=""/>
        <dsp:cNvSpPr/>
      </dsp:nvSpPr>
      <dsp:spPr>
        <a:xfrm>
          <a:off x="264714" y="2045291"/>
          <a:ext cx="2799175" cy="16311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rtl="0">
            <a:lnSpc>
              <a:spcPct val="90000"/>
            </a:lnSpc>
            <a:spcBef>
              <a:spcPct val="0"/>
            </a:spcBef>
            <a:spcAft>
              <a:spcPct val="35000"/>
            </a:spcAft>
            <a:buNone/>
          </a:pPr>
          <a:r>
            <a:rPr lang="pl-PL" sz="2900" b="1" kern="1200" dirty="0"/>
            <a:t>Względne</a:t>
          </a:r>
          <a:r>
            <a:rPr lang="pl-PL" sz="2900" kern="1200" dirty="0"/>
            <a:t> (relatywne)</a:t>
          </a:r>
        </a:p>
      </dsp:txBody>
      <dsp:txXfrm>
        <a:off x="344342" y="2124919"/>
        <a:ext cx="2639919" cy="14719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25C9E-789B-4DFA-B052-68A0AF26632E}">
      <dsp:nvSpPr>
        <dsp:cNvPr id="0" name=""/>
        <dsp:cNvSpPr/>
      </dsp:nvSpPr>
      <dsp:spPr>
        <a:xfrm rot="5400000">
          <a:off x="6015203" y="-3213650"/>
          <a:ext cx="1419678" cy="789583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pl-PL" sz="1400" b="1" kern="1200" dirty="0"/>
            <a:t>decydują nie tylko o dopuszczalności procesy, ale równocześnie stanowią warunki odpowiedzialności z punktu widzenia prawa materialnego:</a:t>
          </a:r>
        </a:p>
        <a:p>
          <a:pPr marL="228600" lvl="2" indent="-114300" algn="l" defTabSz="622300" rtl="0">
            <a:lnSpc>
              <a:spcPct val="90000"/>
            </a:lnSpc>
            <a:spcBef>
              <a:spcPct val="0"/>
            </a:spcBef>
            <a:spcAft>
              <a:spcPct val="15000"/>
            </a:spcAft>
            <a:buChar char="•"/>
          </a:pPr>
          <a:r>
            <a:rPr lang="pl-PL" sz="1400" kern="1200" dirty="0"/>
            <a:t>brak dostatecznych podstaw faktycznych do ścigania karnego (czynu nie popełniono albo brak danych dostatecznie uzasadniających podejrzenie jego popełnienia); brak przestępczości czynu; znikomy stopień społecznej szkodliwości czynu; brak karalności czynu </a:t>
          </a:r>
        </a:p>
      </dsp:txBody>
      <dsp:txXfrm rot="-5400000">
        <a:off x="2777128" y="93728"/>
        <a:ext cx="7826527" cy="1281072"/>
      </dsp:txXfrm>
    </dsp:sp>
    <dsp:sp modelId="{C3577A8A-C6FA-43D3-A704-ECDC8EBAD509}">
      <dsp:nvSpPr>
        <dsp:cNvPr id="0" name=""/>
        <dsp:cNvSpPr/>
      </dsp:nvSpPr>
      <dsp:spPr>
        <a:xfrm>
          <a:off x="217" y="2218"/>
          <a:ext cx="2776909" cy="1464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rtl="0">
            <a:lnSpc>
              <a:spcPct val="90000"/>
            </a:lnSpc>
            <a:spcBef>
              <a:spcPct val="0"/>
            </a:spcBef>
            <a:spcAft>
              <a:spcPct val="35000"/>
            </a:spcAft>
            <a:buNone/>
          </a:pPr>
          <a:r>
            <a:rPr lang="pl-PL" sz="3500" b="1" kern="1200" dirty="0"/>
            <a:t>Materialne</a:t>
          </a:r>
          <a:endParaRPr lang="pl-PL" sz="3500" kern="1200" dirty="0"/>
        </a:p>
      </dsp:txBody>
      <dsp:txXfrm>
        <a:off x="71688" y="73689"/>
        <a:ext cx="2633967" cy="1321151"/>
      </dsp:txXfrm>
    </dsp:sp>
    <dsp:sp modelId="{CB93EFE8-E1F6-4ECD-946C-5C0D25AD50C4}">
      <dsp:nvSpPr>
        <dsp:cNvPr id="0" name=""/>
        <dsp:cNvSpPr/>
      </dsp:nvSpPr>
      <dsp:spPr>
        <a:xfrm rot="5400000">
          <a:off x="6001419" y="-1646329"/>
          <a:ext cx="1401933" cy="7835784"/>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pl-PL" sz="1400" b="1" kern="1200" dirty="0"/>
            <a:t>mają znaczenie tylko z perspektywy prawa karnego procesowego. Warunkują proces karny, ale same w sobie nie przesądzają o braku odpowiedzialności karnej w razie ich niezaistnienia, ale </a:t>
          </a:r>
          <a:r>
            <a:rPr lang="pl-PL" sz="1400" b="1" kern="1200" dirty="0">
              <a:solidFill>
                <a:schemeClr val="bg2">
                  <a:lumMod val="50000"/>
                </a:schemeClr>
              </a:solidFill>
            </a:rPr>
            <a:t>wykluczają możliwość prowadzenia postępowania</a:t>
          </a:r>
        </a:p>
        <a:p>
          <a:pPr marL="228600" lvl="2" indent="-114300" algn="l" defTabSz="622300" rtl="0">
            <a:lnSpc>
              <a:spcPct val="90000"/>
            </a:lnSpc>
            <a:spcBef>
              <a:spcPct val="0"/>
            </a:spcBef>
            <a:spcAft>
              <a:spcPct val="15000"/>
            </a:spcAft>
            <a:buChar char="•"/>
          </a:pPr>
          <a:r>
            <a:rPr lang="pl-PL" sz="1400" i="0" kern="1200" dirty="0"/>
            <a:t>zawisłość sprawy, wniosek o ściganie, podsądność sądom powszechnym, istnienie stron procesowych </a:t>
          </a:r>
          <a:endParaRPr lang="pl-PL" sz="1400" i="1" kern="1200" dirty="0"/>
        </a:p>
      </dsp:txBody>
      <dsp:txXfrm rot="-5400000">
        <a:off x="2784494" y="1639033"/>
        <a:ext cx="7767347" cy="1265059"/>
      </dsp:txXfrm>
    </dsp:sp>
    <dsp:sp modelId="{E73C48F2-F8B3-43AA-AA47-0AD51496F9D9}">
      <dsp:nvSpPr>
        <dsp:cNvPr id="0" name=""/>
        <dsp:cNvSpPr/>
      </dsp:nvSpPr>
      <dsp:spPr>
        <a:xfrm>
          <a:off x="217" y="1539515"/>
          <a:ext cx="2784277" cy="1464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rtl="0">
            <a:lnSpc>
              <a:spcPct val="90000"/>
            </a:lnSpc>
            <a:spcBef>
              <a:spcPct val="0"/>
            </a:spcBef>
            <a:spcAft>
              <a:spcPct val="35000"/>
            </a:spcAft>
            <a:buNone/>
          </a:pPr>
          <a:r>
            <a:rPr lang="pl-PL" sz="3500" b="1" kern="1200" dirty="0"/>
            <a:t>Formalne</a:t>
          </a:r>
          <a:endParaRPr lang="pl-PL" sz="3500" kern="1200" dirty="0"/>
        </a:p>
      </dsp:txBody>
      <dsp:txXfrm>
        <a:off x="71688" y="1610986"/>
        <a:ext cx="2641335" cy="1321151"/>
      </dsp:txXfrm>
    </dsp:sp>
    <dsp:sp modelId="{EB5DE5B2-FEB5-4DA1-8D64-A3635849B773}">
      <dsp:nvSpPr>
        <dsp:cNvPr id="0" name=""/>
        <dsp:cNvSpPr/>
      </dsp:nvSpPr>
      <dsp:spPr>
        <a:xfrm rot="5400000">
          <a:off x="6045306" y="-82938"/>
          <a:ext cx="1342046" cy="778359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pl-PL" sz="1400" b="1" i="0" kern="1200" dirty="0"/>
            <a:t>warunkują dopuszczalność procesu i mają zabarwienie materialne (są zakotwiczone w prawie materialnym), ale wpływ na odpowiedzialność karną wywierają jedynie na drodze procesowej </a:t>
          </a:r>
        </a:p>
        <a:p>
          <a:pPr marL="228600" lvl="2" indent="-114300" algn="l" defTabSz="622300" rtl="0">
            <a:lnSpc>
              <a:spcPct val="90000"/>
            </a:lnSpc>
            <a:spcBef>
              <a:spcPct val="0"/>
            </a:spcBef>
            <a:spcAft>
              <a:spcPct val="15000"/>
            </a:spcAft>
            <a:buChar char="•"/>
          </a:pPr>
          <a:r>
            <a:rPr lang="pl-PL" sz="1400" b="0" i="0" kern="1200" dirty="0"/>
            <a:t>przedawnienie, immunitety materialne, karalność w państwie obcym </a:t>
          </a:r>
        </a:p>
      </dsp:txBody>
      <dsp:txXfrm rot="-5400000">
        <a:off x="2824532" y="3203349"/>
        <a:ext cx="7718083" cy="1211020"/>
      </dsp:txXfrm>
    </dsp:sp>
    <dsp:sp modelId="{A10E57B3-3230-4EA9-8740-64F60ABE605D}">
      <dsp:nvSpPr>
        <dsp:cNvPr id="0" name=""/>
        <dsp:cNvSpPr/>
      </dsp:nvSpPr>
      <dsp:spPr>
        <a:xfrm>
          <a:off x="217" y="3076813"/>
          <a:ext cx="2824314" cy="1464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rtl="0">
            <a:lnSpc>
              <a:spcPct val="90000"/>
            </a:lnSpc>
            <a:spcBef>
              <a:spcPct val="0"/>
            </a:spcBef>
            <a:spcAft>
              <a:spcPct val="35000"/>
            </a:spcAft>
            <a:buNone/>
          </a:pPr>
          <a:r>
            <a:rPr lang="pl-PL" sz="3500" b="1" i="0" kern="1200" dirty="0"/>
            <a:t>Mieszane </a:t>
          </a:r>
        </a:p>
      </dsp:txBody>
      <dsp:txXfrm>
        <a:off x="71688" y="3148284"/>
        <a:ext cx="2681372" cy="13211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93648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9158917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863563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791764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8659831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061031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68489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914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790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57096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84382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38062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19725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5194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9542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586B75A-687E-405C-8A0B-8D00578BA2C3}" type="datetimeFigureOut">
              <a:rPr lang="en-US" smtClean="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4145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3/17/2020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948309"/>
      </p:ext>
    </p:extLst>
  </p:cSld>
  <p:clrMap bg1="dk1" tx1="lt1" bg2="dk2" tx2="lt2" accent1="accent1" accent2="accent2" accent3="accent3" accent4="accent4" accent5="accent5" accent6="accent6" hlink="hlink" folHlink="folHlink"/>
  <p:sldLayoutIdLst>
    <p:sldLayoutId id="2147484424" r:id="rId1"/>
    <p:sldLayoutId id="2147484425" r:id="rId2"/>
    <p:sldLayoutId id="2147484426" r:id="rId3"/>
    <p:sldLayoutId id="2147484427" r:id="rId4"/>
    <p:sldLayoutId id="2147484428" r:id="rId5"/>
    <p:sldLayoutId id="2147484429" r:id="rId6"/>
    <p:sldLayoutId id="2147484430" r:id="rId7"/>
    <p:sldLayoutId id="2147484431" r:id="rId8"/>
    <p:sldLayoutId id="2147484432" r:id="rId9"/>
    <p:sldLayoutId id="2147484433" r:id="rId10"/>
    <p:sldLayoutId id="2147484434" r:id="rId11"/>
    <p:sldLayoutId id="2147484435" r:id="rId12"/>
    <p:sldLayoutId id="2147484436" r:id="rId13"/>
    <p:sldLayoutId id="2147484437" r:id="rId14"/>
    <p:sldLayoutId id="2147484438" r:id="rId15"/>
    <p:sldLayoutId id="214748443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ipo.trybunal.gov.pl/ipo/view/sprawa.xhtml?&amp;pokaz=dokumenty&amp;sygnatura=K%209/17#zdanieodrebne_17179_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520012"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ytuł 1"/>
          <p:cNvSpPr>
            <a:spLocks noGrp="1"/>
          </p:cNvSpPr>
          <p:nvPr>
            <p:ph type="ctrTitle"/>
          </p:nvPr>
        </p:nvSpPr>
        <p:spPr>
          <a:xfrm>
            <a:off x="677335" y="1282701"/>
            <a:ext cx="5096060" cy="4307148"/>
          </a:xfrm>
        </p:spPr>
        <p:txBody>
          <a:bodyPr anchor="ctr">
            <a:normAutofit/>
          </a:bodyPr>
          <a:lstStyle/>
          <a:p>
            <a:r>
              <a:rPr lang="pl-PL"/>
              <a:t>Przesłanki procesowe </a:t>
            </a:r>
          </a:p>
        </p:txBody>
      </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odtytuł 2"/>
          <p:cNvSpPr>
            <a:spLocks noGrp="1"/>
          </p:cNvSpPr>
          <p:nvPr>
            <p:ph type="subTitle" idx="1"/>
          </p:nvPr>
        </p:nvSpPr>
        <p:spPr>
          <a:xfrm>
            <a:off x="7821120" y="2876315"/>
            <a:ext cx="3602567" cy="1096899"/>
          </a:xfrm>
        </p:spPr>
        <p:txBody>
          <a:bodyPr anchor="ctr">
            <a:normAutofit/>
          </a:bodyPr>
          <a:lstStyle/>
          <a:p>
            <a:pPr algn="l"/>
            <a:r>
              <a:rPr lang="pl-PL">
                <a:solidFill>
                  <a:srgbClr val="FFFFFF"/>
                </a:solidFill>
              </a:rPr>
              <a:t>SSA</a:t>
            </a:r>
          </a:p>
        </p:txBody>
      </p:sp>
    </p:spTree>
    <p:extLst>
      <p:ext uri="{BB962C8B-B14F-4D97-AF65-F5344CB8AC3E}">
        <p14:creationId xmlns:p14="http://schemas.microsoft.com/office/powerpoint/2010/main" val="1747966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Przesłanki bezwzględne i względne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300890787"/>
              </p:ext>
            </p:extLst>
          </p:nvPr>
        </p:nvGraphicFramePr>
        <p:xfrm>
          <a:off x="1261872" y="2584047"/>
          <a:ext cx="9269112" cy="3777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261872" y="1876161"/>
            <a:ext cx="10242739" cy="400110"/>
          </a:xfrm>
          <a:prstGeom prst="rect">
            <a:avLst/>
          </a:prstGeom>
          <a:noFill/>
        </p:spPr>
        <p:txBody>
          <a:bodyPr wrap="square" rtlCol="0">
            <a:spAutoFit/>
          </a:bodyPr>
          <a:lstStyle/>
          <a:p>
            <a:pPr algn="ctr"/>
            <a:r>
              <a:rPr lang="pl-PL" sz="2000" b="1" dirty="0"/>
              <a:t>Podział ze względu na zasięg oddziaływania przesłanek procesowych </a:t>
            </a:r>
          </a:p>
        </p:txBody>
      </p:sp>
    </p:spTree>
    <p:extLst>
      <p:ext uri="{BB962C8B-B14F-4D97-AF65-F5344CB8AC3E}">
        <p14:creationId xmlns:p14="http://schemas.microsoft.com/office/powerpoint/2010/main" val="3219346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4678" y="196646"/>
            <a:ext cx="10667198" cy="1356360"/>
          </a:xfrm>
        </p:spPr>
        <p:txBody>
          <a:bodyPr>
            <a:normAutofit/>
          </a:bodyPr>
          <a:lstStyle/>
          <a:p>
            <a:r>
              <a:rPr lang="pl-PL" dirty="0"/>
              <a:t>Przesłanki materialne, formalne i mieszane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187921439"/>
              </p:ext>
            </p:extLst>
          </p:nvPr>
        </p:nvGraphicFramePr>
        <p:xfrm>
          <a:off x="604424" y="2178611"/>
          <a:ext cx="10673175" cy="4543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465007" y="1433957"/>
            <a:ext cx="9475308" cy="646331"/>
          </a:xfrm>
          <a:prstGeom prst="rect">
            <a:avLst/>
          </a:prstGeom>
          <a:noFill/>
        </p:spPr>
        <p:txBody>
          <a:bodyPr wrap="square" rtlCol="0">
            <a:spAutoFit/>
          </a:bodyPr>
          <a:lstStyle/>
          <a:p>
            <a:pPr algn="ctr"/>
            <a:r>
              <a:rPr lang="pl-PL" b="1" dirty="0"/>
              <a:t>Podział ze względu na znaczenie danej okoliczności także w sferze prawa karnego materialnego </a:t>
            </a:r>
          </a:p>
        </p:txBody>
      </p:sp>
    </p:spTree>
    <p:extLst>
      <p:ext uri="{BB962C8B-B14F-4D97-AF65-F5344CB8AC3E}">
        <p14:creationId xmlns:p14="http://schemas.microsoft.com/office/powerpoint/2010/main" val="2862021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636" y="294198"/>
            <a:ext cx="9856876" cy="1397124"/>
          </a:xfrm>
        </p:spPr>
        <p:txBody>
          <a:bodyPr>
            <a:noAutofit/>
          </a:bodyPr>
          <a:lstStyle/>
          <a:p>
            <a:r>
              <a:rPr lang="pl-PL" sz="3600" dirty="0"/>
              <a:t>Przesłanki ogólne i szczególne </a:t>
            </a:r>
            <a:br>
              <a:rPr lang="pl-PL" sz="3600" dirty="0"/>
            </a:br>
            <a:r>
              <a:rPr lang="pl-PL" sz="3600" dirty="0"/>
              <a:t>Przesłanki umorzenia i uniewinnienia </a:t>
            </a:r>
          </a:p>
        </p:txBody>
      </p:sp>
      <p:sp>
        <p:nvSpPr>
          <p:cNvPr id="4" name="Symbol zastępczy tekstu 3"/>
          <p:cNvSpPr>
            <a:spLocks noGrp="1"/>
          </p:cNvSpPr>
          <p:nvPr>
            <p:ph type="body" idx="1"/>
          </p:nvPr>
        </p:nvSpPr>
        <p:spPr>
          <a:xfrm>
            <a:off x="1097636" y="1905000"/>
            <a:ext cx="3992732" cy="576262"/>
          </a:xfrm>
        </p:spPr>
        <p:txBody>
          <a:bodyPr/>
          <a:lstStyle/>
          <a:p>
            <a:pPr algn="ctr"/>
            <a:r>
              <a:rPr lang="pl-PL" b="1" u="sng" dirty="0">
                <a:solidFill>
                  <a:srgbClr val="0070C0"/>
                </a:solidFill>
              </a:rPr>
              <a:t>Ogólne i szczególne</a:t>
            </a:r>
          </a:p>
        </p:txBody>
      </p:sp>
      <p:sp>
        <p:nvSpPr>
          <p:cNvPr id="3" name="Symbol zastępczy zawartości 2"/>
          <p:cNvSpPr>
            <a:spLocks noGrp="1"/>
          </p:cNvSpPr>
          <p:nvPr>
            <p:ph sz="half" idx="2"/>
          </p:nvPr>
        </p:nvSpPr>
        <p:spPr>
          <a:xfrm>
            <a:off x="1097636" y="2709693"/>
            <a:ext cx="4342893" cy="3354060"/>
          </a:xfrm>
        </p:spPr>
        <p:txBody>
          <a:bodyPr>
            <a:normAutofit lnSpcReduction="10000"/>
          </a:bodyPr>
          <a:lstStyle/>
          <a:p>
            <a:pPr algn="just"/>
            <a:r>
              <a:rPr lang="pl-PL" b="1" dirty="0">
                <a:solidFill>
                  <a:schemeClr val="tx1"/>
                </a:solidFill>
              </a:rPr>
              <a:t>Ogólne</a:t>
            </a:r>
            <a:r>
              <a:rPr lang="pl-PL" dirty="0">
                <a:solidFill>
                  <a:schemeClr val="tx1"/>
                </a:solidFill>
              </a:rPr>
              <a:t> – warunkują każdy proces., bez względu na tryb rozpoznawania sprawy  Zostały wskazane w art. 17 § 1 k.p.k. </a:t>
            </a:r>
          </a:p>
          <a:p>
            <a:pPr algn="just"/>
            <a:r>
              <a:rPr lang="pl-PL" b="1" dirty="0">
                <a:solidFill>
                  <a:schemeClr val="tx1"/>
                </a:solidFill>
              </a:rPr>
              <a:t>Szczególne</a:t>
            </a:r>
            <a:r>
              <a:rPr lang="pl-PL" dirty="0">
                <a:solidFill>
                  <a:schemeClr val="tx1"/>
                </a:solidFill>
              </a:rPr>
              <a:t> - wyłącznie dany tryb szczególny. Np. przesłanki dopuszczalności postępowania przyspieszonego, postępowania nakazowego </a:t>
            </a:r>
          </a:p>
          <a:p>
            <a:pPr algn="just"/>
            <a:r>
              <a:rPr lang="pl-PL" dirty="0">
                <a:solidFill>
                  <a:schemeClr val="tx1"/>
                </a:solidFill>
              </a:rPr>
              <a:t>Można wyróżnić przesłanki ogólne dodatnie i ujemne oraz szczególne dodatnie i ujemne.</a:t>
            </a:r>
          </a:p>
        </p:txBody>
      </p:sp>
      <p:sp>
        <p:nvSpPr>
          <p:cNvPr id="5" name="Symbol zastępczy tekstu 4"/>
          <p:cNvSpPr>
            <a:spLocks noGrp="1"/>
          </p:cNvSpPr>
          <p:nvPr>
            <p:ph type="body" sz="quarter" idx="3"/>
          </p:nvPr>
        </p:nvSpPr>
        <p:spPr>
          <a:xfrm>
            <a:off x="6129572" y="1929582"/>
            <a:ext cx="4479189" cy="576262"/>
          </a:xfrm>
        </p:spPr>
        <p:txBody>
          <a:bodyPr/>
          <a:lstStyle/>
          <a:p>
            <a:pPr algn="ctr"/>
            <a:r>
              <a:rPr lang="pl-PL" b="1" u="sng" dirty="0">
                <a:solidFill>
                  <a:srgbClr val="0070C0"/>
                </a:solidFill>
              </a:rPr>
              <a:t>Umorzenia i uniewinnienia</a:t>
            </a:r>
          </a:p>
        </p:txBody>
      </p:sp>
      <p:sp>
        <p:nvSpPr>
          <p:cNvPr id="6" name="Symbol zastępczy zawartości 5"/>
          <p:cNvSpPr>
            <a:spLocks noGrp="1"/>
          </p:cNvSpPr>
          <p:nvPr>
            <p:ph sz="quarter" idx="4"/>
          </p:nvPr>
        </p:nvSpPr>
        <p:spPr>
          <a:xfrm>
            <a:off x="6129572" y="2709693"/>
            <a:ext cx="4568794" cy="3854735"/>
          </a:xfrm>
        </p:spPr>
        <p:txBody>
          <a:bodyPr>
            <a:normAutofit lnSpcReduction="10000"/>
          </a:bodyPr>
          <a:lstStyle/>
          <a:p>
            <a:pPr algn="just"/>
            <a:r>
              <a:rPr lang="pl-PL" dirty="0">
                <a:solidFill>
                  <a:schemeClr val="tx1"/>
                </a:solidFill>
              </a:rPr>
              <a:t>Podział ten ma znaczenie dopiero </a:t>
            </a:r>
            <a:r>
              <a:rPr lang="pl-PL" b="1" u="sng" dirty="0">
                <a:solidFill>
                  <a:schemeClr val="tx1"/>
                </a:solidFill>
              </a:rPr>
              <a:t>po rozpoczęciu przewodu sądowego!</a:t>
            </a:r>
          </a:p>
          <a:p>
            <a:pPr algn="just"/>
            <a:r>
              <a:rPr lang="pl-PL" b="1" dirty="0">
                <a:solidFill>
                  <a:schemeClr val="tx1"/>
                </a:solidFill>
              </a:rPr>
              <a:t>Uniewinnienia</a:t>
            </a:r>
            <a:r>
              <a:rPr lang="pl-PL" dirty="0">
                <a:solidFill>
                  <a:schemeClr val="tx1"/>
                </a:solidFill>
              </a:rPr>
              <a:t> – art. 17 § 1 pkt. 1 i 2; jeżeli na rozprawie okaże się, że czynu nie popełniono albo brak jest danych dostatecznie uzasadniających podejrzenie jego popełnienia albo czyn nie stanowi czynu zabronionego albo ustawa stanowi, że sprawca nie popełnia przestępstwa sąd ma obwiązek wydać wyrok uniewinniający </a:t>
            </a:r>
          </a:p>
          <a:p>
            <a:pPr algn="just"/>
            <a:r>
              <a:rPr lang="pl-PL" b="1" dirty="0">
                <a:solidFill>
                  <a:schemeClr val="tx1"/>
                </a:solidFill>
              </a:rPr>
              <a:t>Umorzenia </a:t>
            </a:r>
            <a:r>
              <a:rPr lang="pl-PL" dirty="0">
                <a:solidFill>
                  <a:schemeClr val="tx1"/>
                </a:solidFill>
              </a:rPr>
              <a:t>– pozostałe przesłanki z art. 17 § 1 pkt. 3 – 11 </a:t>
            </a:r>
            <a:endParaRPr lang="pl-PL" b="1" dirty="0">
              <a:solidFill>
                <a:schemeClr val="tx1"/>
              </a:solidFill>
            </a:endParaRPr>
          </a:p>
        </p:txBody>
      </p:sp>
    </p:spTree>
    <p:extLst>
      <p:ext uri="{BB962C8B-B14F-4D97-AF65-F5344CB8AC3E}">
        <p14:creationId xmlns:p14="http://schemas.microsoft.com/office/powerpoint/2010/main" val="289881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643467" y="816638"/>
            <a:ext cx="3367359" cy="5224724"/>
          </a:xfrm>
        </p:spPr>
        <p:txBody>
          <a:bodyPr anchor="ctr">
            <a:normAutofit/>
          </a:bodyPr>
          <a:lstStyle/>
          <a:p>
            <a:r>
              <a:rPr lang="pl-PL" dirty="0"/>
              <a:t>Skutki prowadzenia postępowania z naruszeniem art. 17 k.p.k.</a:t>
            </a:r>
          </a:p>
        </p:txBody>
      </p:sp>
      <p:sp>
        <p:nvSpPr>
          <p:cNvPr id="3" name="Symbol zastępczy zawartości 2"/>
          <p:cNvSpPr>
            <a:spLocks noGrp="1"/>
          </p:cNvSpPr>
          <p:nvPr>
            <p:ph idx="1"/>
          </p:nvPr>
        </p:nvSpPr>
        <p:spPr>
          <a:xfrm>
            <a:off x="4654295" y="816638"/>
            <a:ext cx="4619706" cy="5224724"/>
          </a:xfrm>
        </p:spPr>
        <p:txBody>
          <a:bodyPr anchor="ctr">
            <a:normAutofit/>
          </a:bodyPr>
          <a:lstStyle/>
          <a:p>
            <a:r>
              <a:rPr lang="pl-PL"/>
              <a:t>Przesłanki procesu są weryfikowane na bieżąco w toku prowadzonego postępowania z urzędu przez organ je prowadzący </a:t>
            </a:r>
          </a:p>
          <a:p>
            <a:r>
              <a:rPr lang="pl-PL"/>
              <a:t>Jeżeli organ stwierdzi brak przesłanki pozytywnej (albo zaistnienie przesłanki negatywnej) – odmawia wszczęcia postępowania </a:t>
            </a:r>
          </a:p>
          <a:p>
            <a:r>
              <a:rPr lang="pl-PL"/>
              <a:t>Jeżeli postępowanie zostało wszczęte mimo zaistnienia negatywnej przesłanki procesowej albo negatywna przesłanka procesowa ujawniła się na dalszym etapie procesu, postępowanie należy </a:t>
            </a:r>
            <a:r>
              <a:rPr lang="pl-PL" b="1"/>
              <a:t>umorzyć</a:t>
            </a:r>
            <a:r>
              <a:rPr lang="pl-PL"/>
              <a:t>. Wyjątek – przesłanki uniewinnienia! </a:t>
            </a:r>
          </a:p>
        </p:txBody>
      </p:sp>
    </p:spTree>
    <p:extLst>
      <p:ext uri="{BB962C8B-B14F-4D97-AF65-F5344CB8AC3E}">
        <p14:creationId xmlns:p14="http://schemas.microsoft.com/office/powerpoint/2010/main" val="116785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1043950" y="1179151"/>
            <a:ext cx="3300646" cy="4463889"/>
          </a:xfrm>
        </p:spPr>
        <p:txBody>
          <a:bodyPr anchor="ctr">
            <a:normAutofit/>
          </a:bodyPr>
          <a:lstStyle/>
          <a:p>
            <a:r>
              <a:rPr lang="pl-PL"/>
              <a:t>Zbieg negatywnych przesłanek procesowych </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ymbol zastępczy zawartości 2"/>
          <p:cNvSpPr>
            <a:spLocks noGrp="1"/>
          </p:cNvSpPr>
          <p:nvPr>
            <p:ph idx="1"/>
          </p:nvPr>
        </p:nvSpPr>
        <p:spPr>
          <a:xfrm>
            <a:off x="4978918" y="1109145"/>
            <a:ext cx="6341016" cy="4603900"/>
          </a:xfrm>
        </p:spPr>
        <p:txBody>
          <a:bodyPr anchor="ctr">
            <a:normAutofit lnSpcReduction="10000"/>
          </a:bodyPr>
          <a:lstStyle/>
          <a:p>
            <a:pPr>
              <a:lnSpc>
                <a:spcPct val="90000"/>
              </a:lnSpc>
              <a:buFont typeface="+mj-lt"/>
              <a:buAutoNum type="arabicPeriod"/>
            </a:pPr>
            <a:r>
              <a:rPr lang="pl-PL" sz="1500"/>
              <a:t>Zbieg dwóch lub więcej przesłanek materialnych lub mieszanych – podstawę decyzji będą stanowiły wszystkie zbiegające się przesłanki </a:t>
            </a:r>
          </a:p>
          <a:p>
            <a:pPr lvl="1">
              <a:lnSpc>
                <a:spcPct val="90000"/>
              </a:lnSpc>
            </a:pPr>
            <a:r>
              <a:rPr lang="pl-PL" sz="1500"/>
              <a:t>bardzo trudno taką sytuację i zbieg ma często charakter pozorny</a:t>
            </a:r>
          </a:p>
          <a:p>
            <a:pPr lvl="1">
              <a:lnSpc>
                <a:spcPct val="90000"/>
              </a:lnSpc>
            </a:pPr>
            <a:r>
              <a:rPr lang="pl-PL" sz="1500"/>
              <a:t>Trudno przyjąć by możliwe było, że zdarzenie, które nie jest czynem człowieka, jednocześnie stanowiło czyn społecznie szkodliwy w stopniu choćby znikomym</a:t>
            </a:r>
          </a:p>
          <a:p>
            <a:pPr>
              <a:lnSpc>
                <a:spcPct val="90000"/>
              </a:lnSpc>
              <a:buFont typeface="+mj-lt"/>
              <a:buAutoNum type="arabicPeriod"/>
            </a:pPr>
            <a:r>
              <a:rPr lang="pl-PL" sz="1500"/>
              <a:t>Zbieg przesłanek formalnych – podstawą umorzenia/odmowy wszczęcia postępowania powinny być wszystkie zbiegające się podstawy (np. brak wniosku o ściganie i niepodleganie orzecznictwu sądów polskich)</a:t>
            </a:r>
          </a:p>
          <a:p>
            <a:pPr>
              <a:lnSpc>
                <a:spcPct val="90000"/>
              </a:lnSpc>
              <a:buFont typeface="+mj-lt"/>
              <a:buAutoNum type="arabicPeriod"/>
            </a:pPr>
            <a:r>
              <a:rPr lang="pl-PL" sz="1500"/>
              <a:t>Zbieg przesłanek powodujących różne skutki procesowe np. bezwzględnej ze względną, ogólnej ze szczególną – postępowanie trzeba umorzyć na podstawie tej przesłanki, która wywołuje silniejsze skutki procesowe (zasada najsilniejszego skutku prawnego)</a:t>
            </a:r>
          </a:p>
          <a:p>
            <a:pPr>
              <a:lnSpc>
                <a:spcPct val="90000"/>
              </a:lnSpc>
              <a:buFont typeface="+mj-lt"/>
              <a:buAutoNum type="arabicPeriod"/>
            </a:pPr>
            <a:r>
              <a:rPr lang="pl-PL" sz="1500"/>
              <a:t>Zbieg przesłanki materialnej z formalną (lub mieszaną) – należy postępowanie umorzyć, ponieważ proces może się toczyć tylko wtedy, gdy proces jest prawnie dopuszczalny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65637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82D1CBBC-6E9F-4212-9806-7A638C828B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12192000" cy="2285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0" name="Group 9">
            <a:extLst>
              <a:ext uri="{FF2B5EF4-FFF2-40B4-BE49-F238E27FC236}">
                <a16:creationId xmlns:a16="http://schemas.microsoft.com/office/drawing/2014/main" id="{8EC26330-6D02-4C84-B89F-C5A8CF2B56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25267" y="-8467"/>
            <a:ext cx="4766733" cy="6866467"/>
            <a:chOff x="7425267" y="-8467"/>
            <a:chExt cx="4766733" cy="6866467"/>
          </a:xfrm>
        </p:grpSpPr>
        <p:cxnSp>
          <p:nvCxnSpPr>
            <p:cNvPr id="11" name="Straight Connector 10">
              <a:extLst>
                <a:ext uri="{FF2B5EF4-FFF2-40B4-BE49-F238E27FC236}">
                  <a16:creationId xmlns:a16="http://schemas.microsoft.com/office/drawing/2014/main" id="{5A5297F0-74D7-4E56-8C85-DD608539D4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E424313-B840-4A19-A378-B1D1774B50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72B411D-D18B-488A-B22A-9F139EED8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19FBF2-9C9F-49B5-AE1A-AB5049D503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30DE6B7-51C9-49A9-9B80-91E1A8D60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EDFE8946-BACE-4C56-9B6E-85E11C099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90A658F-D524-467C-BDFC-D37A227BF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4F01FE87-3030-45CD-B330-DBA287297D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89C2E5F-7F20-475D-88BE-29D4128DD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8EC6EDD-78EB-4A50-85CB-7C3CE363A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Symbol zastępczy zawartości 2"/>
          <p:cNvSpPr>
            <a:spLocks noGrp="1"/>
          </p:cNvSpPr>
          <p:nvPr>
            <p:ph idx="1"/>
          </p:nvPr>
        </p:nvSpPr>
        <p:spPr>
          <a:xfrm>
            <a:off x="677334" y="425470"/>
            <a:ext cx="8596668" cy="3880773"/>
          </a:xfrm>
        </p:spPr>
        <p:txBody>
          <a:bodyPr anchor="ctr">
            <a:normAutofit/>
          </a:bodyPr>
          <a:lstStyle/>
          <a:p>
            <a:pPr marL="0" indent="0">
              <a:lnSpc>
                <a:spcPct val="90000"/>
              </a:lnSpc>
              <a:buNone/>
            </a:pPr>
            <a:r>
              <a:rPr lang="pl-PL" sz="1500" b="1"/>
              <a:t>Postanowienie SN z dnia 27 stycznia 2011 r., I KZP 27/10</a:t>
            </a:r>
          </a:p>
          <a:p>
            <a:pPr>
              <a:lnSpc>
                <a:spcPct val="90000"/>
              </a:lnSpc>
            </a:pPr>
            <a:r>
              <a:rPr lang="pl-PL" sz="1500"/>
              <a:t>„W wypadku stwierdzenia zbiegu negatywnych przesłanek procesowych, określonych w art. 17 § 1 pkt 1 i 2 k.p.k. oraz art. 17 § 1 pkt 6 k.p.k., sąd powinien umorzyć postępowanie z uwagi na niedopuszczalność jego dalszego prowadzenia. Zasada ta nie ma jednak zastosowania wówczas, </a:t>
            </a:r>
            <a:r>
              <a:rPr lang="pl-PL" sz="1500" b="1"/>
              <a:t>gdy zbieg tych przesłanek zostanie stwierdzony dopiero po przeprowadzeniu dowodów i wyjaśnieniu wszystkich okoliczności faktycznych</a:t>
            </a:r>
            <a:r>
              <a:rPr lang="pl-PL" sz="1500"/>
              <a:t>. Doszło bowiem wówczas do zbadania podstaw odpowiedzialności oskarżonego i w takiej sytuacji sąd powinien podjąć decyzję odnoszącą się do braku tych podstaw, a więc wydać wyrok uniewinniający, a nie umarzający postępowanie z powodu przedawnienia. (…) postępowanie należy umorzyć w sytuacji, gdy nastąpiło przedawnienie karalności, ale tylko wtedy, gdy nie ma od razu podstaw do uniewinnienia oskarżonego z braku czynu lub braku znamion czynu jako wykroczenia (przestępstwa) albo braku winy. Umorzenie z racji przedawnienia wchodzi też zawsze w rachubę, gdyby kwestie istnienia czynu, jego znamion i odpowiedzialności wymagały dalszego dowodzenia, gdyż postępowaniu w tej materii stoi już na przeszkodzie przedawnienie karalności”. </a:t>
            </a:r>
          </a:p>
        </p:txBody>
      </p:sp>
      <p:sp>
        <p:nvSpPr>
          <p:cNvPr id="2" name="Tytuł 1"/>
          <p:cNvSpPr>
            <a:spLocks noGrp="1"/>
          </p:cNvSpPr>
          <p:nvPr>
            <p:ph type="title"/>
          </p:nvPr>
        </p:nvSpPr>
        <p:spPr>
          <a:xfrm>
            <a:off x="677334" y="4765972"/>
            <a:ext cx="8596668" cy="1320800"/>
          </a:xfrm>
        </p:spPr>
        <p:txBody>
          <a:bodyPr anchor="ctr">
            <a:normAutofit/>
          </a:bodyPr>
          <a:lstStyle/>
          <a:p>
            <a:pPr>
              <a:lnSpc>
                <a:spcPct val="90000"/>
              </a:lnSpc>
            </a:pPr>
            <a:r>
              <a:rPr lang="pl-PL" sz="2800">
                <a:solidFill>
                  <a:schemeClr val="bg1"/>
                </a:solidFill>
              </a:rPr>
              <a:t>Uwaga – ważny wyrok! Zbieg przesłanki uniewinnienia z przesłanką mieszaną (przedawnienia)</a:t>
            </a:r>
          </a:p>
        </p:txBody>
      </p:sp>
    </p:spTree>
    <p:extLst>
      <p:ext uri="{BB962C8B-B14F-4D97-AF65-F5344CB8AC3E}">
        <p14:creationId xmlns:p14="http://schemas.microsoft.com/office/powerpoint/2010/main" val="216578987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ytuł 1">
            <a:extLst>
              <a:ext uri="{FF2B5EF4-FFF2-40B4-BE49-F238E27FC236}">
                <a16:creationId xmlns:a16="http://schemas.microsoft.com/office/drawing/2014/main" id="{6DE24DC4-8D2F-4067-8910-F72B2B4A0AF6}"/>
              </a:ext>
            </a:extLst>
          </p:cNvPr>
          <p:cNvSpPr>
            <a:spLocks noGrp="1"/>
          </p:cNvSpPr>
          <p:nvPr>
            <p:ph type="title"/>
          </p:nvPr>
        </p:nvSpPr>
        <p:spPr>
          <a:xfrm>
            <a:off x="677334" y="609600"/>
            <a:ext cx="8596668" cy="1320800"/>
          </a:xfrm>
        </p:spPr>
        <p:txBody>
          <a:bodyPr>
            <a:normAutofit/>
          </a:bodyPr>
          <a:lstStyle/>
          <a:p>
            <a:r>
              <a:rPr lang="pl-PL">
                <a:solidFill>
                  <a:srgbClr val="FFFFFF"/>
                </a:solidFill>
              </a:rPr>
              <a:t>Śmierć oskarżonego w czasie trwania postępowania  </a:t>
            </a:r>
            <a:endParaRPr lang="en-GB">
              <a:solidFill>
                <a:srgbClr val="FFFFFF"/>
              </a:solidFill>
            </a:endParaRPr>
          </a:p>
        </p:txBody>
      </p:sp>
      <p:sp>
        <p:nvSpPr>
          <p:cNvPr id="3" name="Symbol zastępczy zawartości 2">
            <a:extLst>
              <a:ext uri="{FF2B5EF4-FFF2-40B4-BE49-F238E27FC236}">
                <a16:creationId xmlns:a16="http://schemas.microsoft.com/office/drawing/2014/main" id="{01FD19B1-8F31-4DF6-842C-EB86F4F2DA7D}"/>
              </a:ext>
            </a:extLst>
          </p:cNvPr>
          <p:cNvSpPr>
            <a:spLocks noGrp="1"/>
          </p:cNvSpPr>
          <p:nvPr>
            <p:ph idx="1"/>
          </p:nvPr>
        </p:nvSpPr>
        <p:spPr>
          <a:xfrm>
            <a:off x="677334" y="2160589"/>
            <a:ext cx="8596668" cy="3880773"/>
          </a:xfrm>
        </p:spPr>
        <p:txBody>
          <a:bodyPr>
            <a:normAutofit/>
          </a:bodyPr>
          <a:lstStyle/>
          <a:p>
            <a:pPr marL="0" indent="0">
              <a:lnSpc>
                <a:spcPct val="90000"/>
              </a:lnSpc>
              <a:buNone/>
            </a:pPr>
            <a:r>
              <a:rPr lang="pl-PL" sz="1500" b="1">
                <a:solidFill>
                  <a:srgbClr val="FFFFFF"/>
                </a:solidFill>
              </a:rPr>
              <a:t>Wyrok SN z 30.03.2017 r., </a:t>
            </a:r>
            <a:r>
              <a:rPr lang="en-GB" sz="1500" b="1">
                <a:solidFill>
                  <a:srgbClr val="FFFFFF"/>
                </a:solidFill>
              </a:rPr>
              <a:t>V KK 41/17</a:t>
            </a:r>
            <a:endParaRPr lang="pl-PL" sz="1500" b="1">
              <a:solidFill>
                <a:srgbClr val="FFFFFF"/>
              </a:solidFill>
            </a:endParaRPr>
          </a:p>
          <a:p>
            <a:pPr marL="0" indent="0">
              <a:lnSpc>
                <a:spcPct val="90000"/>
              </a:lnSpc>
              <a:buNone/>
            </a:pPr>
            <a:r>
              <a:rPr lang="pl-PL" sz="1500">
                <a:solidFill>
                  <a:srgbClr val="FFFFFF"/>
                </a:solidFill>
              </a:rPr>
              <a:t>Fakt, że sąd nie wiedział o śmierci oskarżonego, nie ma znaczenia i nie może uchronić orzeczenia skazującego przed wyeliminowaniem z obrotu prawnego. Przepis art. 17 § 1 pkt 5 k.p.k. jest w swej treści jednoznaczny i bezwzględny, zatem powinien być stosowany niezależnie od powodów zaistnienia tego uchybienia oraz w każdym stadium procesu, w którym określona w tym przepisie przesłanka zaistnieje.</a:t>
            </a:r>
          </a:p>
          <a:p>
            <a:pPr marL="0" indent="0">
              <a:lnSpc>
                <a:spcPct val="90000"/>
              </a:lnSpc>
              <a:buNone/>
            </a:pPr>
            <a:r>
              <a:rPr lang="pl-PL" sz="1500" b="1">
                <a:solidFill>
                  <a:srgbClr val="FFFFFF"/>
                </a:solidFill>
              </a:rPr>
              <a:t>Wyrok SA w Warszawie z 17.05.2017 r., </a:t>
            </a:r>
            <a:r>
              <a:rPr lang="en-GB" sz="1500" b="1">
                <a:solidFill>
                  <a:srgbClr val="FFFFFF"/>
                </a:solidFill>
              </a:rPr>
              <a:t>II AKa 31/17</a:t>
            </a:r>
            <a:endParaRPr lang="pl-PL" sz="1500" b="1">
              <a:solidFill>
                <a:srgbClr val="FFFFFF"/>
              </a:solidFill>
            </a:endParaRPr>
          </a:p>
          <a:p>
            <a:pPr marL="0" indent="0">
              <a:lnSpc>
                <a:spcPct val="90000"/>
              </a:lnSpc>
              <a:buNone/>
            </a:pPr>
            <a:r>
              <a:rPr lang="pl-PL" sz="1500">
                <a:solidFill>
                  <a:srgbClr val="FFFFFF"/>
                </a:solidFill>
              </a:rPr>
              <a:t>W przypadku śmierci oskarżonego proces umarza się w każdym jego stadium, w którym przesłanka ta zaistnieje, a zatem także po wydaniu wyroku, przed jego uprawomocnieniem i to bez względu na to, czy mogła wywrzeć lub wywarła wpływ na treść wyroku. Uwzględnia się ją niezależnie od granic zaskarżenia i niezależnie od podniesionych zarzutów, zatem także wtedy, gdy dostrzeżono ją przy środku odwoławczym niezaskarżającym całości orzeczenia i niezależnie od tego, czy strona podniosła taki zarzut, a więc i z urzędu. W razie śmierci oskarżonego po wniesieniu środka odwoławczego przez którąkolwiek ze stron lub już w toku postępowania przed sądem odwoławczym umorzenie leży w gestii sądu odwoławczego.</a:t>
            </a:r>
          </a:p>
          <a:p>
            <a:pPr marL="0" indent="0">
              <a:lnSpc>
                <a:spcPct val="90000"/>
              </a:lnSpc>
              <a:buNone/>
            </a:pPr>
            <a:endParaRPr lang="en-GB" sz="1500">
              <a:solidFill>
                <a:srgbClr val="FFFFFF"/>
              </a:solidFill>
            </a:endParaRPr>
          </a:p>
        </p:txBody>
      </p:sp>
    </p:spTree>
    <p:extLst>
      <p:ext uri="{BB962C8B-B14F-4D97-AF65-F5344CB8AC3E}">
        <p14:creationId xmlns:p14="http://schemas.microsoft.com/office/powerpoint/2010/main" val="2915617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a:t>Brak wniosku o ściganie a stanie się osobą najbliższą w trakcie trwania postępowania</a:t>
            </a:r>
          </a:p>
        </p:txBody>
      </p:sp>
      <p:sp>
        <p:nvSpPr>
          <p:cNvPr id="3" name="Symbol zastępczy zawartości 2"/>
          <p:cNvSpPr>
            <a:spLocks noGrp="1"/>
          </p:cNvSpPr>
          <p:nvPr>
            <p:ph idx="1"/>
          </p:nvPr>
        </p:nvSpPr>
        <p:spPr/>
        <p:txBody>
          <a:bodyPr/>
          <a:lstStyle/>
          <a:p>
            <a:pPr algn="just"/>
            <a:r>
              <a:rPr lang="pl-PL" dirty="0">
                <a:solidFill>
                  <a:schemeClr val="tx1"/>
                </a:solidFill>
              </a:rPr>
              <a:t>W przypadku przestępstw wnioskowych istotną chwilą dla ustalenia, czy sprawca przestępstwa jest dla pokrzywdzonego osobą najbliższą, </a:t>
            </a:r>
            <a:r>
              <a:rPr lang="pl-PL" b="1" i="1" dirty="0">
                <a:solidFill>
                  <a:schemeClr val="tx1"/>
                </a:solidFill>
              </a:rPr>
              <a:t>jest nie tylko chwila popełnienia przestępstwa lub stwierdzenia kto jest jego sprawcą, ale także chwila ewentualnego powstania stosunku rodzinnego związanego z pojęciem osoby najbliższej także po popełnieniu przestępstwa, również już w toku dalszego postępowania, byle by przed jego prawomocnym zakończeniem.</a:t>
            </a:r>
          </a:p>
          <a:p>
            <a:pPr marL="45720" indent="0" algn="r">
              <a:buNone/>
            </a:pPr>
            <a:r>
              <a:rPr lang="pl-PL" dirty="0">
                <a:solidFill>
                  <a:schemeClr val="tx1"/>
                </a:solidFill>
              </a:rPr>
              <a:t>Wyrok SN z dnia 3 marca 2015 r., KO 1/15</a:t>
            </a:r>
          </a:p>
        </p:txBody>
      </p:sp>
    </p:spTree>
    <p:extLst>
      <p:ext uri="{BB962C8B-B14F-4D97-AF65-F5344CB8AC3E}">
        <p14:creationId xmlns:p14="http://schemas.microsoft.com/office/powerpoint/2010/main" val="709607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8C7BCF2-9254-495D-8120-F4C32A172F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A300F88-100F-497A-94AF-634DA690BC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0FF989CC-A02B-4B8A-946E-E4772916292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F3460194-35A9-4C0D-BB74-CA8B24E068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CC31FCA4-2862-4AAF-8345-EF05E4E34E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6D40B2E4-0C94-4F89-B149-F9B0AB7A7D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B16AFCB-50B7-4346-ABC6-3A8C5D02D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8356DF69-976D-4483-99D0-DBBD1C0544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5DDB3B9F-0EE7-417C-A3F1-D8F2F2C6F7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2CDDF67-D03A-4E88-8BF9-0B44B61A89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8AA7EFCE-40F3-4772-874E-436BE0FA0B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ytuł 1">
            <a:extLst>
              <a:ext uri="{FF2B5EF4-FFF2-40B4-BE49-F238E27FC236}">
                <a16:creationId xmlns:a16="http://schemas.microsoft.com/office/drawing/2014/main" id="{733612C9-5D4A-4FAB-BF18-C524D538758A}"/>
              </a:ext>
            </a:extLst>
          </p:cNvPr>
          <p:cNvSpPr>
            <a:spLocks noGrp="1"/>
          </p:cNvSpPr>
          <p:nvPr>
            <p:ph type="title"/>
          </p:nvPr>
        </p:nvSpPr>
        <p:spPr>
          <a:xfrm>
            <a:off x="677334" y="609600"/>
            <a:ext cx="8596668" cy="1320800"/>
          </a:xfrm>
        </p:spPr>
        <p:txBody>
          <a:bodyPr>
            <a:normAutofit/>
          </a:bodyPr>
          <a:lstStyle/>
          <a:p>
            <a:r>
              <a:rPr lang="pl-PL" dirty="0"/>
              <a:t>Brak wniosku o ściganie </a:t>
            </a:r>
            <a:endParaRPr lang="en-GB" dirty="0"/>
          </a:p>
        </p:txBody>
      </p:sp>
      <p:sp>
        <p:nvSpPr>
          <p:cNvPr id="3" name="Symbol zastępczy zawartości 2">
            <a:extLst>
              <a:ext uri="{FF2B5EF4-FFF2-40B4-BE49-F238E27FC236}">
                <a16:creationId xmlns:a16="http://schemas.microsoft.com/office/drawing/2014/main" id="{46E7D18A-5487-49BC-BE92-364950B1D4A6}"/>
              </a:ext>
            </a:extLst>
          </p:cNvPr>
          <p:cNvSpPr>
            <a:spLocks noGrp="1"/>
          </p:cNvSpPr>
          <p:nvPr>
            <p:ph idx="1"/>
          </p:nvPr>
        </p:nvSpPr>
        <p:spPr>
          <a:xfrm>
            <a:off x="677334" y="2160589"/>
            <a:ext cx="8596668" cy="3880773"/>
          </a:xfrm>
        </p:spPr>
        <p:txBody>
          <a:bodyPr>
            <a:normAutofit/>
          </a:bodyPr>
          <a:lstStyle/>
          <a:p>
            <a:pPr marL="0" indent="0">
              <a:lnSpc>
                <a:spcPct val="90000"/>
              </a:lnSpc>
              <a:buNone/>
            </a:pPr>
            <a:r>
              <a:rPr lang="pl-PL" sz="1100" b="1"/>
              <a:t>Postanowienie SN z 30.05.2017 r., </a:t>
            </a:r>
            <a:r>
              <a:rPr lang="en-GB" sz="1100" b="1"/>
              <a:t>IV KK 171/17 </a:t>
            </a:r>
            <a:endParaRPr lang="pl-PL" sz="1100" b="1"/>
          </a:p>
          <a:p>
            <a:pPr marL="0" indent="0">
              <a:lnSpc>
                <a:spcPct val="90000"/>
              </a:lnSpc>
              <a:buNone/>
            </a:pPr>
            <a:r>
              <a:rPr lang="pl-PL" sz="1100"/>
              <a:t>Rzecz jednak w tym, że brzmienie tego przepisu jest jednoznacznie interpretowane w orzecznictwie i doktrynie. </a:t>
            </a:r>
            <a:r>
              <a:rPr lang="pl-PL" sz="1100" b="1"/>
              <a:t>Sąd Najwyższy w swoim orzecznictwie konsekwentnie przyjmował, że wniosek o ściganie może być złożony na każdym etapie postępowania karnego, w tym również w postępowaniu odwoławczym toczącym się w związku z umorzeniem postępowania z powodu braku wniosku o ściganie </a:t>
            </a:r>
            <a:r>
              <a:rPr lang="pl-PL" sz="1100"/>
              <a:t>(zob. uchwała 7 sędziów Sądu Najwyższego z dnia 17 grudnia 1970 r., VI KZP 43/68, OSNKW 1971, Nr 7 - 8, poz. 101; uchwały Sądu Najwyższego: z dnia 21 lutego 1974 r., VI KZP 51/73, OSNPG 1974, Nr 5, poz. 59; z dnia 4 marca 1968 r., VI KZP 30/67, OSNKW 1968, Nr 5, poz. 52; wyrok Sądu Najwyższego z dnia 4 kwietnia 2000 r., V KKN 29/00, Lex Nr 45430; postanowienia Sądu Najwyższego: z dnia 20 kwietnia 2016 r., III KK 452/15, Lex Nr 2043746; z dnia 16 marca 2011 r., IV KK 426/10, </a:t>
            </a:r>
            <a:r>
              <a:rPr lang="pl-PL" sz="1100" err="1"/>
              <a:t>OSNwSK</a:t>
            </a:r>
            <a:r>
              <a:rPr lang="pl-PL" sz="1100"/>
              <a:t> 2011/1/539). Jak każdy czyn przestępny, także przestępstwo wnioskowe może być ścigane do czasu przedawnienia jego karalności. Znaczenie ma także fakt, że brak wniosku o ściganie nie jest podstawą tzw. spoczywania biegu przedawnienia, co wyraźnie statuuje art. 104 § 1 k.k.</a:t>
            </a:r>
          </a:p>
          <a:p>
            <a:pPr marL="0" indent="0">
              <a:lnSpc>
                <a:spcPct val="90000"/>
              </a:lnSpc>
              <a:buNone/>
            </a:pPr>
            <a:r>
              <a:rPr lang="pl-PL" sz="1100" b="1"/>
              <a:t>Również w doktrynie przyjmuje się, że sam fakt, iż wniosek nie został złożony do rozpoczęcia przewodu sądowego, nie zwalnia sądu z obowiązku ustalenia woli pokrzywdzonego co do ścigania karnego</a:t>
            </a:r>
            <a:r>
              <a:rPr lang="pl-PL" sz="1100"/>
              <a:t>. W art. 12 § 1 k.p.k. nie zastrzeżono kompetencji wyłącznie dla oskarżyciela do możliwości uzyskania wniosku o ściganie od uprawnionej osoby. </a:t>
            </a:r>
            <a:r>
              <a:rPr lang="pl-PL" sz="1100" b="1" u="sng"/>
              <a:t>Jeżeli wniosek taki nie został złożony do rozpoczęcia przewodu sądowego lub okoliczności sprawy wskazujące na możliwość prowadzenia postępowania o przestępstwo "wnioskowe" ujawnione zostały w trakcie postępowania, sąd jest zobligowany ustalić w tym zakresie wolę uprawnionego. Jedynym więc czasowym ograniczeniem pozostaje wymóg złożenia wniosku o ściganie do czasu przedawnienia ścigania danego przestępstwa</a:t>
            </a:r>
          </a:p>
          <a:p>
            <a:pPr>
              <a:lnSpc>
                <a:spcPct val="90000"/>
              </a:lnSpc>
            </a:pPr>
            <a:endParaRPr lang="en-GB" sz="1100"/>
          </a:p>
        </p:txBody>
      </p:sp>
    </p:spTree>
    <p:extLst>
      <p:ext uri="{BB962C8B-B14F-4D97-AF65-F5344CB8AC3E}">
        <p14:creationId xmlns:p14="http://schemas.microsoft.com/office/powerpoint/2010/main" val="3906767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72CE9F-4C22-48EC-8D84-589A44D48D3B}"/>
              </a:ext>
            </a:extLst>
          </p:cNvPr>
          <p:cNvSpPr>
            <a:spLocks noGrp="1"/>
          </p:cNvSpPr>
          <p:nvPr>
            <p:ph type="title"/>
          </p:nvPr>
        </p:nvSpPr>
        <p:spPr/>
        <p:txBody>
          <a:bodyPr>
            <a:normAutofit/>
          </a:bodyPr>
          <a:lstStyle/>
          <a:p>
            <a:r>
              <a:rPr lang="pl-PL" dirty="0"/>
              <a:t>Postanowienie SN z 6.11.2014 r., III KK 169/14</a:t>
            </a:r>
            <a:endParaRPr lang="en-GB" dirty="0"/>
          </a:p>
        </p:txBody>
      </p:sp>
      <p:sp>
        <p:nvSpPr>
          <p:cNvPr id="3" name="Symbol zastępczy zawartości 2">
            <a:extLst>
              <a:ext uri="{FF2B5EF4-FFF2-40B4-BE49-F238E27FC236}">
                <a16:creationId xmlns:a16="http://schemas.microsoft.com/office/drawing/2014/main" id="{94EC42EC-F740-47E9-96B6-66D288550337}"/>
              </a:ext>
            </a:extLst>
          </p:cNvPr>
          <p:cNvSpPr>
            <a:spLocks noGrp="1"/>
          </p:cNvSpPr>
          <p:nvPr>
            <p:ph idx="1"/>
          </p:nvPr>
        </p:nvSpPr>
        <p:spPr>
          <a:xfrm>
            <a:off x="1261872" y="1828800"/>
            <a:ext cx="9878076" cy="4847303"/>
          </a:xfrm>
        </p:spPr>
        <p:txBody>
          <a:bodyPr>
            <a:normAutofit/>
          </a:bodyPr>
          <a:lstStyle/>
          <a:p>
            <a:pPr marL="0" indent="0">
              <a:buNone/>
            </a:pPr>
            <a:r>
              <a:rPr lang="pl-PL" b="1" dirty="0"/>
              <a:t> </a:t>
            </a:r>
            <a:endParaRPr lang="en-GB" dirty="0"/>
          </a:p>
          <a:p>
            <a:r>
              <a:rPr lang="pl-PL" dirty="0"/>
              <a:t>Przesłanka </a:t>
            </a:r>
            <a:r>
              <a:rPr lang="pl-PL" i="1" dirty="0"/>
              <a:t>lis </a:t>
            </a:r>
            <a:r>
              <a:rPr lang="pl-PL" i="1" dirty="0" err="1"/>
              <a:t>pendens</a:t>
            </a:r>
            <a:r>
              <a:rPr lang="pl-PL" dirty="0"/>
              <a:t> formułuje zakaz równoległego prowadzenia postępowań karnych dotyczących tego samego przedmiotu procesu, w stosunku do tej samej osoby, podyktowany względami ekonomiki procesowej. Doznaje ona znacznego osłabienia w momencie, gdy w jednym z postępowań obejmujących tożsamy czyn zapadnie prawomocny wyrok skazujący. Wówczas zaczyna funkcjonować negatywna przesłanka procesowa w postaci powagi rzeczy osądzonej, która nie pozwala prowadzić drugiego postępowania o to samo historyczne zdarzenie, nawet w ramach kontynuacji dotychczasowych czynności procesowych, a w konsekwencji wydania przez sąd kolejnego wyroku skazującego co do tego samego czynu. W ten sposób zostaje zapewniona stabilność prawa i orzeczeń organów procesowych w postępowaniu karnym oraz realizowana jest zasada </a:t>
            </a:r>
            <a:r>
              <a:rPr lang="pl-PL" i="1" dirty="0" err="1"/>
              <a:t>ne</a:t>
            </a:r>
            <a:r>
              <a:rPr lang="pl-PL" i="1" dirty="0"/>
              <a:t> bis in </a:t>
            </a:r>
            <a:r>
              <a:rPr lang="pl-PL" i="1" dirty="0" err="1"/>
              <a:t>idem</a:t>
            </a:r>
            <a:r>
              <a:rPr lang="pl-PL" dirty="0"/>
              <a:t>, stanowiąca gwarancję, że nikt nie będzie pociągany więcej niż raz do odpowiedzialności karnej za ten sam czyn zabroniony pod groźbą kary. </a:t>
            </a:r>
            <a:endParaRPr lang="en-GB" dirty="0"/>
          </a:p>
          <a:p>
            <a:endParaRPr lang="en-GB" dirty="0"/>
          </a:p>
        </p:txBody>
      </p:sp>
    </p:spTree>
    <p:extLst>
      <p:ext uri="{BB962C8B-B14F-4D97-AF65-F5344CB8AC3E}">
        <p14:creationId xmlns:p14="http://schemas.microsoft.com/office/powerpoint/2010/main" val="2843211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9">
            <a:extLst>
              <a:ext uri="{FF2B5EF4-FFF2-40B4-BE49-F238E27FC236}">
                <a16:creationId xmlns:a16="http://schemas.microsoft.com/office/drawing/2014/main" id="{1DA27254-207B-4B52-973B-03A6D7C25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652481" y="1382486"/>
            <a:ext cx="3547581" cy="4093028"/>
          </a:xfrm>
        </p:spPr>
        <p:txBody>
          <a:bodyPr anchor="ctr">
            <a:normAutofit/>
          </a:bodyPr>
          <a:lstStyle/>
          <a:p>
            <a:r>
              <a:rPr lang="pl-PL" sz="4400"/>
              <a:t>Pojęcie </a:t>
            </a:r>
          </a:p>
        </p:txBody>
      </p:sp>
      <p:grpSp>
        <p:nvGrpSpPr>
          <p:cNvPr id="26" name="Group 11">
            <a:extLst>
              <a:ext uri="{FF2B5EF4-FFF2-40B4-BE49-F238E27FC236}">
                <a16:creationId xmlns:a16="http://schemas.microsoft.com/office/drawing/2014/main" id="{AE3358E8-FEB4-4E5C-903A-92C75E6BDD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65FE9BA5-5847-4FF3-960A-4E3AC28E37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76D98C19-CACB-4DEB-9AA7-5E1D776DBCE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8EA0C28F-AA7D-46C7-8D8A-CE97E7EB07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50B7A449-3821-4275-97E9-6B1FF91DE1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15285ED-C1E9-4539-9551-2D9D3B897D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A57A772B-029C-402F-8961-04AD1B611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43A98072-A351-47FB-8807-1EEDBF77E3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3BC2C561-1ADE-495B-A04A-92DE414F5D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FE633B79-4994-47EC-9479-56BA3E3A58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7" name="Rectangle 22">
            <a:extLst>
              <a:ext uri="{FF2B5EF4-FFF2-40B4-BE49-F238E27FC236}">
                <a16:creationId xmlns:a16="http://schemas.microsoft.com/office/drawing/2014/main" id="{D6188152-70CA-4742-AA0D-863A7FDB47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Symbol zastępczy zawartości 2">
            <a:extLst>
              <a:ext uri="{FF2B5EF4-FFF2-40B4-BE49-F238E27FC236}">
                <a16:creationId xmlns:a16="http://schemas.microsoft.com/office/drawing/2014/main" id="{08F442BD-4621-49A6-9084-69C5EF704977}"/>
              </a:ext>
            </a:extLst>
          </p:cNvPr>
          <p:cNvGraphicFramePr>
            <a:graphicFrameLocks noGrp="1"/>
          </p:cNvGraphicFramePr>
          <p:nvPr>
            <p:ph idx="1"/>
            <p:extLst>
              <p:ext uri="{D42A27DB-BD31-4B8C-83A1-F6EECF244321}">
                <p14:modId xmlns:p14="http://schemas.microsoft.com/office/powerpoint/2010/main" val="4213867939"/>
              </p:ext>
            </p:extLst>
          </p:nvPr>
        </p:nvGraphicFramePr>
        <p:xfrm>
          <a:off x="4876847" y="944563"/>
          <a:ext cx="6656769" cy="4921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759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677334" y="1253067"/>
            <a:ext cx="6155266" cy="4351866"/>
          </a:xfrm>
        </p:spPr>
        <p:txBody>
          <a:bodyPr anchor="ctr">
            <a:normAutofit/>
          </a:bodyPr>
          <a:lstStyle/>
          <a:p>
            <a:pPr marL="45720" indent="0">
              <a:lnSpc>
                <a:spcPct val="90000"/>
              </a:lnSpc>
              <a:buNone/>
            </a:pPr>
            <a:r>
              <a:rPr lang="pl-PL" sz="1300"/>
              <a:t>(…) Skutek wniesienia aktu oskarżenia przez prokuratora rozciąga się na całe postępowanie sądowe, to do prawomocnego zakończenia toczy się ono jako wszczęte ze skargi uprawnionego oskarżyciela, niezależnie od tego, czy prokurator skorzysta z uprawnienia do wniesienia środka odwoławczego od orzeczenia kończącego postępowanie przed sądem pierwszej instancji. Skarga oskarżyciela publicznego </a:t>
            </a:r>
            <a:r>
              <a:rPr lang="pl-PL" sz="1300" b="1"/>
              <a:t>jest konieczna do wszczęcia postępowania sądowego, ale nie do jego kontynuowania</a:t>
            </a:r>
            <a:r>
              <a:rPr lang="pl-PL" sz="1300"/>
              <a:t> (por. postanowienie Sądu Najwyższego z dnia 5 maja 2006 r., V KK 385/05, OSNKW 2006, z. 7-8, poz. 73). </a:t>
            </a:r>
            <a:r>
              <a:rPr lang="pl-PL" sz="1300" b="1"/>
              <a:t>Kodeks postępowania karnego w art. 17 § 1 pkt 9 posługuje się bowiem pojęciem "skarga uprawnionego oskarżyciela", a więc skargi sensu stricto, która warunkuje - jako przesłanka procesowa - dopuszczalność procesu karnego w stadium sądowym niezależnie od instancji, ale w jego nurcie głównym, dotyczącym istoty sprawy, tj. kwestii odpowiedzialności oskarżonego w związku z zarzuconym mu czynem zabronionym przez ustawę karną</a:t>
            </a:r>
            <a:r>
              <a:rPr lang="pl-PL" sz="1300"/>
              <a:t>. W rozumieniu ustawy procesowej nie jest skargą zarówno wniosek o ściganie (art. 17 § 1 pkt 9 k.p.k.), żądanie (art. 14 § 1 k.p.k.), jak też skarga odwoławcza. Ujawnienie zatem okoliczności powodujących formalną niedopuszczalność apelacji, jako środka odwoławczego, nie powinno prowadzić do umorzenia postępowania odwoławczego, lecz do pozostawienia apelacji bez rozpoznania. </a:t>
            </a:r>
          </a:p>
          <a:p>
            <a:pPr marL="45720" indent="0">
              <a:lnSpc>
                <a:spcPct val="90000"/>
              </a:lnSpc>
              <a:buNone/>
            </a:pPr>
            <a:r>
              <a:rPr lang="pl-PL" sz="1300"/>
              <a:t>Postanowienie SN z 26.03.2009 r., I KZP 2/09</a:t>
            </a: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title"/>
          </p:nvPr>
        </p:nvSpPr>
        <p:spPr>
          <a:xfrm>
            <a:off x="7829658" y="1253067"/>
            <a:ext cx="3371742" cy="4351866"/>
          </a:xfrm>
        </p:spPr>
        <p:txBody>
          <a:bodyPr anchor="ctr">
            <a:normAutofit/>
          </a:bodyPr>
          <a:lstStyle/>
          <a:p>
            <a:pPr>
              <a:lnSpc>
                <a:spcPct val="90000"/>
              </a:lnSpc>
            </a:pPr>
            <a:r>
              <a:rPr lang="pl-PL">
                <a:solidFill>
                  <a:schemeClr val="bg1"/>
                </a:solidFill>
              </a:rPr>
              <a:t>Wniesienie środka zaskarżenia przez podmiot nieuprawniony a „brak skargi uprawnionego oskarżyciela” </a:t>
            </a:r>
          </a:p>
        </p:txBody>
      </p:sp>
    </p:spTree>
    <p:extLst>
      <p:ext uri="{BB962C8B-B14F-4D97-AF65-F5344CB8AC3E}">
        <p14:creationId xmlns:p14="http://schemas.microsoft.com/office/powerpoint/2010/main" val="3757571037"/>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677334" y="609599"/>
            <a:ext cx="3843375" cy="5545667"/>
          </a:xfrm>
        </p:spPr>
        <p:txBody>
          <a:bodyPr anchor="ctr">
            <a:normAutofit/>
          </a:bodyPr>
          <a:lstStyle/>
          <a:p>
            <a:r>
              <a:rPr lang="pl-PL">
                <a:solidFill>
                  <a:schemeClr val="tx1">
                    <a:lumMod val="85000"/>
                    <a:lumOff val="15000"/>
                  </a:schemeClr>
                </a:solidFill>
              </a:rPr>
              <a:t>Przesłanki procesowe a postępowania incydentalne </a:t>
            </a:r>
          </a:p>
        </p:txBody>
      </p:sp>
      <p:sp>
        <p:nvSpPr>
          <p:cNvPr id="3" name="Symbol zastępczy zawartości 2"/>
          <p:cNvSpPr>
            <a:spLocks noGrp="1"/>
          </p:cNvSpPr>
          <p:nvPr>
            <p:ph idx="1"/>
          </p:nvPr>
        </p:nvSpPr>
        <p:spPr>
          <a:xfrm>
            <a:off x="6116084" y="609600"/>
            <a:ext cx="5511296" cy="5545667"/>
          </a:xfrm>
        </p:spPr>
        <p:txBody>
          <a:bodyPr anchor="ctr">
            <a:normAutofit/>
          </a:bodyPr>
          <a:lstStyle/>
          <a:p>
            <a:pPr marL="45720" indent="0">
              <a:lnSpc>
                <a:spcPct val="90000"/>
              </a:lnSpc>
              <a:buNone/>
            </a:pPr>
            <a:r>
              <a:rPr lang="pl-PL" sz="1300">
                <a:solidFill>
                  <a:srgbClr val="FFFFFF"/>
                </a:solidFill>
              </a:rPr>
              <a:t>	Jak już wspomniano, jeżeli zaskarżone orzeczenie w wyniku rozpoznania odwołania nie zostanie uchylone staje się prawomocne. Zostaje wyczerpany tok instancji, a w konsekwencji pojawia się negatywna przesłanka procesowa w postaci zakazu ne bis in idem (nie dwa razy o to samo). </a:t>
            </a:r>
            <a:r>
              <a:rPr lang="pl-PL" sz="1300" b="1">
                <a:solidFill>
                  <a:srgbClr val="FFFFFF"/>
                </a:solidFill>
              </a:rPr>
              <a:t>Stosownie bowiem do treści art. 17 § 1 pkt 7 k.p.k. nie wszczyna się postępowania, a wszczęte umarza, gdy postępowanie karne co do tego samego czynu tej samej osoby zostało prawomocnie zakończone. Wspomniana przesłanka dotyczy nie tylko orzeczeń, którymi rozstrzygnięto o głównym przedmiocie postępowania karnego (kwestie winy i kary), ale także zaskarżalnych decyzji incydentalnych. </a:t>
            </a:r>
            <a:r>
              <a:rPr lang="pl-PL" sz="1300">
                <a:solidFill>
                  <a:srgbClr val="FFFFFF"/>
                </a:solidFill>
              </a:rPr>
              <a:t>Konsekwencją prawomocności orzeczenia jest zakaz kolejnego orzekania w tej samej kwestii prawnej niezależnie od tego, czy przyczyną braku równoczesnego rozpoznania środków odwoławczych była konieczność niezwłocznego rozpoznania zażalenia (art. 252 § 3 k.p.k.), zaniedbania organizacyjne w pracy administracji zakładu karnego, poczty, prokuratury, bądź sądu, czy też przywrócenie terminu do złożenia środka odwoławczego. Niedopuszczalne jest zatem rozpoznanie zażalenia, prawidłowo wniesionego przez jednego z obrońców oskarżonego (podejrzanego) na postanowienie sądu pierwszej instancji, które już się uprawomocniło na skutek rozpoznania zażalenia innego obrońcy tej samej osoby.</a:t>
            </a:r>
          </a:p>
          <a:p>
            <a:pPr marL="45720" indent="0">
              <a:lnSpc>
                <a:spcPct val="90000"/>
              </a:lnSpc>
              <a:buNone/>
            </a:pPr>
            <a:r>
              <a:rPr lang="pl-PL" sz="1300">
                <a:solidFill>
                  <a:srgbClr val="FFFFFF"/>
                </a:solidFill>
              </a:rPr>
              <a:t>	Przyjęcie poglądu odmiennego prowadziłoby do funkcjonowania w obrocie prawnym dwóch lub więcej orzeczeń sądu odwoławczego w tej samej kwestii, a mogłoby prowadzić do sytuacji absurdalnej, w której funkcjonowałyby dwa sprzeczne ze sobą orzeczenia. </a:t>
            </a:r>
          </a:p>
          <a:p>
            <a:pPr marL="45720" indent="0">
              <a:lnSpc>
                <a:spcPct val="90000"/>
              </a:lnSpc>
              <a:buNone/>
            </a:pPr>
            <a:r>
              <a:rPr lang="pl-PL" sz="1300">
                <a:solidFill>
                  <a:srgbClr val="FFFFFF"/>
                </a:solidFill>
              </a:rPr>
              <a:t>Uchwała SN z 21.10.2003 r., I KZP 31/03</a:t>
            </a:r>
          </a:p>
        </p:txBody>
      </p:sp>
    </p:spTree>
    <p:extLst>
      <p:ext uri="{BB962C8B-B14F-4D97-AF65-F5344CB8AC3E}">
        <p14:creationId xmlns:p14="http://schemas.microsoft.com/office/powerpoint/2010/main" val="1595717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a:extLst>
              <a:ext uri="{FF2B5EF4-FFF2-40B4-BE49-F238E27FC236}">
                <a16:creationId xmlns:a16="http://schemas.microsoft.com/office/drawing/2014/main" id="{7F30634B-43AE-4FB8-ABFE-5D0BA34AE54E}"/>
              </a:ext>
            </a:extLst>
          </p:cNvPr>
          <p:cNvSpPr>
            <a:spLocks noGrp="1"/>
          </p:cNvSpPr>
          <p:nvPr>
            <p:ph type="title"/>
          </p:nvPr>
        </p:nvSpPr>
        <p:spPr>
          <a:xfrm>
            <a:off x="643467" y="816638"/>
            <a:ext cx="3367359" cy="5224724"/>
          </a:xfrm>
        </p:spPr>
        <p:txBody>
          <a:bodyPr anchor="ctr">
            <a:normAutofit/>
          </a:bodyPr>
          <a:lstStyle/>
          <a:p>
            <a:r>
              <a:rPr lang="pl-PL"/>
              <a:t>Wyrok TK z 17.07.2018 r., K 9/17 (abolicja indywidualna)</a:t>
            </a:r>
            <a:endParaRPr lang="en-GB"/>
          </a:p>
        </p:txBody>
      </p:sp>
      <p:sp>
        <p:nvSpPr>
          <p:cNvPr id="3" name="Symbol zastępczy zawartości 2">
            <a:extLst>
              <a:ext uri="{FF2B5EF4-FFF2-40B4-BE49-F238E27FC236}">
                <a16:creationId xmlns:a16="http://schemas.microsoft.com/office/drawing/2014/main" id="{C20E7BEC-678F-4A7E-9FC1-9FE2CF83134E}"/>
              </a:ext>
            </a:extLst>
          </p:cNvPr>
          <p:cNvSpPr>
            <a:spLocks noGrp="1"/>
          </p:cNvSpPr>
          <p:nvPr>
            <p:ph idx="1"/>
          </p:nvPr>
        </p:nvSpPr>
        <p:spPr>
          <a:xfrm>
            <a:off x="4654295" y="816638"/>
            <a:ext cx="4619706" cy="5224724"/>
          </a:xfrm>
        </p:spPr>
        <p:txBody>
          <a:bodyPr anchor="ctr">
            <a:normAutofit/>
          </a:bodyPr>
          <a:lstStyle/>
          <a:p>
            <a:pPr>
              <a:lnSpc>
                <a:spcPct val="90000"/>
              </a:lnSpc>
            </a:pPr>
            <a:r>
              <a:rPr lang="pl-PL" sz="1000"/>
              <a:t>TK uznał, że konstytucyjna prerogatywa Prezydenta RP z art. 139 Konstytucji – prawo łaski – ma szerokie znaczenie i obok ułaskawienia, obejmuje również abolicję indywidualną. </a:t>
            </a:r>
          </a:p>
          <a:p>
            <a:pPr>
              <a:lnSpc>
                <a:spcPct val="90000"/>
              </a:lnSpc>
            </a:pPr>
            <a:r>
              <a:rPr lang="en-GB" sz="1000">
                <a:hlinkClick r:id="rId2"/>
              </a:rPr>
              <a:t>https://ipo.trybunal.gov.pl/ipo/view/sprawa.xhtml?&amp;pokaz=dokumenty&amp;sygnatura=K%209/17#zdanieodrebne_17179_1</a:t>
            </a:r>
            <a:endParaRPr lang="pl-PL" sz="1000"/>
          </a:p>
          <a:p>
            <a:pPr>
              <a:lnSpc>
                <a:spcPct val="90000"/>
              </a:lnSpc>
            </a:pPr>
            <a:r>
              <a:rPr lang="pl-PL" sz="1000"/>
              <a:t>Sędzia L. </a:t>
            </a:r>
            <a:r>
              <a:rPr lang="pl-PL" sz="1000" err="1"/>
              <a:t>Kieres</a:t>
            </a:r>
            <a:r>
              <a:rPr lang="pl-PL" sz="1000"/>
              <a:t> w zdaniu odrębnym zwrócił jednak uwagę, że w Konstytucji nie ma prawa podmiotowego do uwolnienia się od odpowiedzialności karnej, a do tego sprowadza się abolicja indywidualna. Jej istotą jest bowiem niedopuszczenie do zakończenia postępowania i przejścia do etapu wykonywania kary, a celem jest dążenie do racjonalizacji ścigania. </a:t>
            </a:r>
          </a:p>
          <a:p>
            <a:pPr>
              <a:lnSpc>
                <a:spcPct val="90000"/>
              </a:lnSpc>
            </a:pPr>
            <a:r>
              <a:rPr lang="pl-PL" sz="1000"/>
              <a:t>Problemy z dopuszczalnością abolicji indywidualnej na gruncie art. 139 Konstytucji wiążą się także z naruszeniem zasady sądowego sprawowania wymiaru sprawiedliwości (art. 173 Konstytucji), trójpodziału władzy (art. 10) oraz respektowaniem zasady domniemania niewinności (art. 42 ust. 3). </a:t>
            </a:r>
          </a:p>
          <a:p>
            <a:pPr>
              <a:lnSpc>
                <a:spcPct val="90000"/>
              </a:lnSpc>
            </a:pPr>
            <a:r>
              <a:rPr lang="pl-PL" sz="1000"/>
              <a:t>Przepisy Konstytucji tworzą spójną całość i należy je tak interpretować, by każdy z nich był realizowany w możliwie najpełniejszym zakresie. Nie można mówić o „sprzeczności Konstytucji z Konstytucją”! TK w wyroku K 9/17 opowiedział się z maksymalizacją prawa łaski, kosztem znacznego uszczuplenia obowiązków sądów oraz praw i wolności jednostki. Zgodnie z art. 45 ust. 1 Konstytucji, każdy ma prawo do sprawiedliwego rozpatrzenia sprawy przez (….) sąd, a zastosowanie abolicji indywidualnej, pozbawia jednostkę tego prawa – nie ma możliwości uzyskania prawomocnego rozstrzygnięcia. Co więcej, przyznanie Prezydentowi prawa do ingerencji w niezakończone postępowanie karne prowadzi do naruszenia istoty kompetencji władzy sądowniczej. W świetle wyroku TK zasadą jest prowadzenie postępowania karnego, o ile prezydent nie zastosuje prawa łaski. </a:t>
            </a:r>
          </a:p>
        </p:txBody>
      </p:sp>
    </p:spTree>
    <p:extLst>
      <p:ext uri="{BB962C8B-B14F-4D97-AF65-F5344CB8AC3E}">
        <p14:creationId xmlns:p14="http://schemas.microsoft.com/office/powerpoint/2010/main" val="140150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Przesłanki procesowe </a:t>
            </a:r>
          </a:p>
        </p:txBody>
      </p:sp>
      <p:sp>
        <p:nvSpPr>
          <p:cNvPr id="3" name="Symbol zastępczy zawartości 2"/>
          <p:cNvSpPr>
            <a:spLocks noGrp="1"/>
          </p:cNvSpPr>
          <p:nvPr>
            <p:ph idx="1"/>
          </p:nvPr>
        </p:nvSpPr>
        <p:spPr/>
        <p:txBody>
          <a:bodyPr>
            <a:normAutofit/>
          </a:bodyPr>
          <a:lstStyle/>
          <a:p>
            <a:pPr algn="just"/>
            <a:r>
              <a:rPr lang="pl-PL" dirty="0">
                <a:solidFill>
                  <a:schemeClr val="tx1"/>
                </a:solidFill>
              </a:rPr>
              <a:t>Przesłanki procesowe zostały wskazane w art. 17 § 1 k.p.k. Przepis ten nie wymienia jednak w sposób wyczerpujący wszystkich przesłanek procesowych. </a:t>
            </a:r>
          </a:p>
          <a:p>
            <a:pPr algn="just"/>
            <a:r>
              <a:rPr lang="pl-PL" dirty="0">
                <a:solidFill>
                  <a:schemeClr val="tx1"/>
                </a:solidFill>
              </a:rPr>
              <a:t>Art. 17 § 1 pkt. 1 k.p.k. stanowi, że „postępowania nie wszczyna się a wszczęte umarza gdy (…) zachodzi inna okoliczność wyłączająca ściganie”. </a:t>
            </a:r>
          </a:p>
          <a:p>
            <a:pPr algn="just"/>
            <a:r>
              <a:rPr lang="pl-PL" dirty="0">
                <a:solidFill>
                  <a:schemeClr val="tx1"/>
                </a:solidFill>
              </a:rPr>
              <a:t>Dodatkowo art. 17 k.p.k. wymienia jedynie przesłanki ogólne (dopuszczalność procesu w ogóle, w każdym trybie postępowania), a obok przesłanek ogólnych wyróżniamy przesłanki szczególne, warunkujące dopuszczalność określonego trybu postępowania (np. przesłanką szczególną pozwalającą na rozpoznanie sprawy w trybie nakazowym to prowadzenie postępowania przygotowawczego w formie dochodzenia)</a:t>
            </a:r>
          </a:p>
        </p:txBody>
      </p:sp>
    </p:spTree>
    <p:extLst>
      <p:ext uri="{BB962C8B-B14F-4D97-AF65-F5344CB8AC3E}">
        <p14:creationId xmlns:p14="http://schemas.microsoft.com/office/powerpoint/2010/main" val="172370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3496AD-9BDB-4706-B397-CEDFE8AB202B}"/>
              </a:ext>
            </a:extLst>
          </p:cNvPr>
          <p:cNvSpPr>
            <a:spLocks noGrp="1"/>
          </p:cNvSpPr>
          <p:nvPr>
            <p:ph type="title"/>
          </p:nvPr>
        </p:nvSpPr>
        <p:spPr/>
        <p:txBody>
          <a:bodyPr/>
          <a:lstStyle/>
          <a:p>
            <a:r>
              <a:rPr lang="pl-PL" dirty="0"/>
              <a:t>Przesłanki procesowe a warunki dopuszczalności procesu </a:t>
            </a:r>
            <a:endParaRPr lang="en-GB" dirty="0"/>
          </a:p>
        </p:txBody>
      </p:sp>
      <p:sp>
        <p:nvSpPr>
          <p:cNvPr id="4" name="Symbol zastępczy tekstu 3">
            <a:extLst>
              <a:ext uri="{FF2B5EF4-FFF2-40B4-BE49-F238E27FC236}">
                <a16:creationId xmlns:a16="http://schemas.microsoft.com/office/drawing/2014/main" id="{FB1D3D0C-50F2-4727-BD6E-DE5B90DFD93E}"/>
              </a:ext>
            </a:extLst>
          </p:cNvPr>
          <p:cNvSpPr>
            <a:spLocks noGrp="1"/>
          </p:cNvSpPr>
          <p:nvPr>
            <p:ph type="body" idx="1"/>
          </p:nvPr>
        </p:nvSpPr>
        <p:spPr/>
        <p:txBody>
          <a:bodyPr/>
          <a:lstStyle/>
          <a:p>
            <a:r>
              <a:rPr lang="pl-PL" dirty="0"/>
              <a:t>Warunki dopuszczalności procesu</a:t>
            </a:r>
            <a:endParaRPr lang="en-GB" dirty="0"/>
          </a:p>
        </p:txBody>
      </p:sp>
      <p:sp>
        <p:nvSpPr>
          <p:cNvPr id="5" name="Symbol zastępczy zawartości 4">
            <a:extLst>
              <a:ext uri="{FF2B5EF4-FFF2-40B4-BE49-F238E27FC236}">
                <a16:creationId xmlns:a16="http://schemas.microsoft.com/office/drawing/2014/main" id="{078E70B5-4984-4193-BEFA-6A35FBD8B06B}"/>
              </a:ext>
            </a:extLst>
          </p:cNvPr>
          <p:cNvSpPr>
            <a:spLocks noGrp="1"/>
          </p:cNvSpPr>
          <p:nvPr>
            <p:ph sz="half" idx="2"/>
          </p:nvPr>
        </p:nvSpPr>
        <p:spPr/>
        <p:txBody>
          <a:bodyPr/>
          <a:lstStyle/>
          <a:p>
            <a:pPr algn="just"/>
            <a:r>
              <a:rPr lang="pl-PL" dirty="0">
                <a:solidFill>
                  <a:schemeClr val="tx1"/>
                </a:solidFill>
              </a:rPr>
              <a:t>pojęcie szerokie obejmujące swoim zakresem przesłanki procesowe </a:t>
            </a:r>
          </a:p>
          <a:p>
            <a:pPr algn="just"/>
            <a:r>
              <a:rPr lang="pl-PL" dirty="0">
                <a:solidFill>
                  <a:schemeClr val="tx1"/>
                </a:solidFill>
              </a:rPr>
              <a:t>wszystkie okoliczności wskazane w art. 17 § 1 k.p.k.</a:t>
            </a:r>
            <a:endParaRPr lang="en-GB" dirty="0">
              <a:solidFill>
                <a:schemeClr val="tx1"/>
              </a:solidFill>
            </a:endParaRPr>
          </a:p>
        </p:txBody>
      </p:sp>
      <p:sp>
        <p:nvSpPr>
          <p:cNvPr id="6" name="Symbol zastępczy tekstu 5">
            <a:extLst>
              <a:ext uri="{FF2B5EF4-FFF2-40B4-BE49-F238E27FC236}">
                <a16:creationId xmlns:a16="http://schemas.microsoft.com/office/drawing/2014/main" id="{D6644491-AEE8-40A6-A976-5BE329E238D6}"/>
              </a:ext>
            </a:extLst>
          </p:cNvPr>
          <p:cNvSpPr>
            <a:spLocks noGrp="1"/>
          </p:cNvSpPr>
          <p:nvPr>
            <p:ph type="body" sz="quarter" idx="3"/>
          </p:nvPr>
        </p:nvSpPr>
        <p:spPr/>
        <p:txBody>
          <a:bodyPr/>
          <a:lstStyle/>
          <a:p>
            <a:r>
              <a:rPr lang="pl-PL" dirty="0"/>
              <a:t>Przesłanki procesowe </a:t>
            </a:r>
            <a:endParaRPr lang="en-GB" dirty="0"/>
          </a:p>
        </p:txBody>
      </p:sp>
      <p:sp>
        <p:nvSpPr>
          <p:cNvPr id="7" name="Symbol zastępczy zawartości 6">
            <a:extLst>
              <a:ext uri="{FF2B5EF4-FFF2-40B4-BE49-F238E27FC236}">
                <a16:creationId xmlns:a16="http://schemas.microsoft.com/office/drawing/2014/main" id="{B792251C-427B-41BB-803D-03E9849CF0CC}"/>
              </a:ext>
            </a:extLst>
          </p:cNvPr>
          <p:cNvSpPr>
            <a:spLocks noGrp="1"/>
          </p:cNvSpPr>
          <p:nvPr>
            <p:ph sz="quarter" idx="4"/>
          </p:nvPr>
        </p:nvSpPr>
        <p:spPr/>
        <p:txBody>
          <a:bodyPr/>
          <a:lstStyle/>
          <a:p>
            <a:pPr algn="just"/>
            <a:r>
              <a:rPr lang="pl-PL" dirty="0">
                <a:solidFill>
                  <a:schemeClr val="tx1"/>
                </a:solidFill>
              </a:rPr>
              <a:t>Okoliczności procesowe, które uniemożliwiają dalsze prowadzenie postępowania. </a:t>
            </a:r>
          </a:p>
          <a:p>
            <a:pPr algn="just"/>
            <a:r>
              <a:rPr lang="pl-PL" dirty="0">
                <a:solidFill>
                  <a:schemeClr val="tx1"/>
                </a:solidFill>
              </a:rPr>
              <a:t>art. 17 § 1 pkt 5-10 </a:t>
            </a:r>
            <a:endParaRPr lang="en-GB" dirty="0">
              <a:solidFill>
                <a:schemeClr val="tx1"/>
              </a:solidFill>
            </a:endParaRPr>
          </a:p>
        </p:txBody>
      </p:sp>
    </p:spTree>
    <p:extLst>
      <p:ext uri="{BB962C8B-B14F-4D97-AF65-F5344CB8AC3E}">
        <p14:creationId xmlns:p14="http://schemas.microsoft.com/office/powerpoint/2010/main" val="119501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75899" y="294198"/>
            <a:ext cx="10078613" cy="1397124"/>
          </a:xfrm>
        </p:spPr>
        <p:txBody>
          <a:bodyPr>
            <a:normAutofit/>
          </a:bodyPr>
          <a:lstStyle/>
          <a:p>
            <a:r>
              <a:rPr lang="pl-PL" sz="3600" dirty="0"/>
              <a:t>Przesłanki procesowe a przesłanki czynności procesowych </a:t>
            </a:r>
          </a:p>
        </p:txBody>
      </p:sp>
      <p:sp>
        <p:nvSpPr>
          <p:cNvPr id="4" name="Symbol zastępczy tekstu 3"/>
          <p:cNvSpPr>
            <a:spLocks noGrp="1"/>
          </p:cNvSpPr>
          <p:nvPr>
            <p:ph type="body" idx="1"/>
          </p:nvPr>
        </p:nvSpPr>
        <p:spPr>
          <a:xfrm>
            <a:off x="875899" y="1691322"/>
            <a:ext cx="5328256" cy="647962"/>
          </a:xfrm>
        </p:spPr>
        <p:txBody>
          <a:bodyPr/>
          <a:lstStyle/>
          <a:p>
            <a:pPr algn="ctr"/>
            <a:r>
              <a:rPr lang="pl-PL" dirty="0"/>
              <a:t>Przesłanki procesowe	</a:t>
            </a:r>
          </a:p>
        </p:txBody>
      </p:sp>
      <p:sp>
        <p:nvSpPr>
          <p:cNvPr id="5" name="Symbol zastępczy zawartości 4"/>
          <p:cNvSpPr>
            <a:spLocks noGrp="1"/>
          </p:cNvSpPr>
          <p:nvPr>
            <p:ph sz="half" idx="2"/>
          </p:nvPr>
        </p:nvSpPr>
        <p:spPr>
          <a:xfrm>
            <a:off x="839183" y="2339283"/>
            <a:ext cx="5401688" cy="4326987"/>
          </a:xfrm>
        </p:spPr>
        <p:txBody>
          <a:bodyPr>
            <a:normAutofit lnSpcReduction="10000"/>
          </a:bodyPr>
          <a:lstStyle/>
          <a:p>
            <a:pPr algn="just"/>
            <a:r>
              <a:rPr lang="pl-PL" dirty="0">
                <a:solidFill>
                  <a:schemeClr val="tx1"/>
                </a:solidFill>
              </a:rPr>
              <a:t>Stan prawny warunkujący dopuszczalność procesu </a:t>
            </a:r>
          </a:p>
          <a:p>
            <a:pPr algn="just"/>
            <a:r>
              <a:rPr lang="pl-PL" dirty="0">
                <a:solidFill>
                  <a:schemeClr val="tx1"/>
                </a:solidFill>
              </a:rPr>
              <a:t>S. Waltoś wyróżnia przesłanki warunkujące:</a:t>
            </a:r>
          </a:p>
          <a:p>
            <a:pPr marL="800100" lvl="1" indent="-342900" algn="just">
              <a:buFont typeface="+mj-lt"/>
              <a:buAutoNum type="arabicPeriod"/>
            </a:pPr>
            <a:r>
              <a:rPr lang="pl-PL" dirty="0">
                <a:solidFill>
                  <a:schemeClr val="tx1"/>
                </a:solidFill>
              </a:rPr>
              <a:t>postępowanie przygotowawcze, główne, apelacyjne i wykonawcze (np. śmierć oskarżonego jest przesłanką negatywną dla wszystkich stadiów procesu)</a:t>
            </a:r>
          </a:p>
          <a:p>
            <a:pPr marL="800100" lvl="1" indent="-342900" algn="just">
              <a:buFont typeface="+mj-lt"/>
              <a:buAutoNum type="arabicPeriod"/>
            </a:pPr>
            <a:r>
              <a:rPr lang="pl-PL" dirty="0">
                <a:solidFill>
                  <a:schemeClr val="tx1"/>
                </a:solidFill>
              </a:rPr>
              <a:t>postępowanie przygotowawcze, główne i apelacyjne (np. złożenie wniosku o ściganie) </a:t>
            </a:r>
          </a:p>
          <a:p>
            <a:pPr marL="800100" lvl="1" indent="-342900" algn="just">
              <a:buFont typeface="+mj-lt"/>
              <a:buAutoNum type="arabicPeriod"/>
            </a:pPr>
            <a:r>
              <a:rPr lang="pl-PL" dirty="0">
                <a:solidFill>
                  <a:schemeClr val="tx1"/>
                </a:solidFill>
              </a:rPr>
              <a:t>postępowanie główne i apelacyjne (np. akt oskarżenia </a:t>
            </a:r>
          </a:p>
          <a:p>
            <a:pPr marL="800100" lvl="1" indent="-342900" algn="just">
              <a:buFont typeface="+mj-lt"/>
              <a:buAutoNum type="arabicPeriod"/>
            </a:pPr>
            <a:r>
              <a:rPr lang="pl-PL" dirty="0">
                <a:solidFill>
                  <a:schemeClr val="tx1"/>
                </a:solidFill>
              </a:rPr>
              <a:t>tylko postępowanie apelacyjne (wniesienie apelacji)</a:t>
            </a:r>
          </a:p>
          <a:p>
            <a:pPr marL="800100" lvl="1" indent="-342900" algn="just">
              <a:buFont typeface="+mj-lt"/>
              <a:buAutoNum type="arabicPeriod"/>
            </a:pPr>
            <a:r>
              <a:rPr lang="pl-PL" dirty="0">
                <a:solidFill>
                  <a:schemeClr val="tx1"/>
                </a:solidFill>
              </a:rPr>
              <a:t>postępowanie wykonawcze (np. uprawomocnienie się wyroku)</a:t>
            </a:r>
          </a:p>
        </p:txBody>
      </p:sp>
      <p:sp>
        <p:nvSpPr>
          <p:cNvPr id="6" name="Symbol zastępczy tekstu 5"/>
          <p:cNvSpPr>
            <a:spLocks noGrp="1"/>
          </p:cNvSpPr>
          <p:nvPr>
            <p:ph type="body" sz="quarter" idx="3"/>
          </p:nvPr>
        </p:nvSpPr>
        <p:spPr>
          <a:xfrm>
            <a:off x="6476782" y="1691322"/>
            <a:ext cx="5028848" cy="576262"/>
          </a:xfrm>
        </p:spPr>
        <p:txBody>
          <a:bodyPr>
            <a:normAutofit/>
          </a:bodyPr>
          <a:lstStyle/>
          <a:p>
            <a:pPr algn="ctr"/>
            <a:r>
              <a:rPr lang="pl-PL" dirty="0"/>
              <a:t>Przesłanki czynności procesowych </a:t>
            </a:r>
          </a:p>
        </p:txBody>
      </p:sp>
      <p:sp>
        <p:nvSpPr>
          <p:cNvPr id="7" name="Symbol zastępczy zawartości 6"/>
          <p:cNvSpPr>
            <a:spLocks noGrp="1"/>
          </p:cNvSpPr>
          <p:nvPr>
            <p:ph sz="quarter" idx="4"/>
          </p:nvPr>
        </p:nvSpPr>
        <p:spPr>
          <a:xfrm>
            <a:off x="6476782" y="2680490"/>
            <a:ext cx="5027829" cy="3845437"/>
          </a:xfrm>
        </p:spPr>
        <p:txBody>
          <a:bodyPr>
            <a:normAutofit lnSpcReduction="10000"/>
          </a:bodyPr>
          <a:lstStyle/>
          <a:p>
            <a:pPr algn="just"/>
            <a:r>
              <a:rPr lang="pl-PL" dirty="0">
                <a:solidFill>
                  <a:schemeClr val="tx1"/>
                </a:solidFill>
              </a:rPr>
              <a:t>Stany prawne, które warunkują dopuszczalnych czynności procesowych </a:t>
            </a:r>
          </a:p>
          <a:p>
            <a:pPr algn="just"/>
            <a:r>
              <a:rPr lang="pl-PL" dirty="0">
                <a:solidFill>
                  <a:schemeClr val="tx1"/>
                </a:solidFill>
              </a:rPr>
              <a:t>np. dopuszczalność stosowania tymczasowego aresztowania jest uzależniona od spełnienia przesłanek z art. 249 § 1 i art. 258 § 1 – 3 </a:t>
            </a:r>
          </a:p>
        </p:txBody>
      </p:sp>
    </p:spTree>
    <p:extLst>
      <p:ext uri="{BB962C8B-B14F-4D97-AF65-F5344CB8AC3E}">
        <p14:creationId xmlns:p14="http://schemas.microsoft.com/office/powerpoint/2010/main" val="1386978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4D16F1A-5D78-4402-81FF-31A98AFD6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1286933" y="609600"/>
            <a:ext cx="10197494" cy="1099457"/>
          </a:xfrm>
        </p:spPr>
        <p:txBody>
          <a:bodyPr>
            <a:normAutofit/>
          </a:bodyPr>
          <a:lstStyle/>
          <a:p>
            <a:pPr>
              <a:lnSpc>
                <a:spcPct val="90000"/>
              </a:lnSpc>
            </a:pPr>
            <a:r>
              <a:rPr lang="pl-PL" sz="2800" dirty="0"/>
              <a:t>Art. 17 § 1 k.p.k. </a:t>
            </a:r>
            <a:br>
              <a:rPr lang="pl-PL" sz="2800" dirty="0"/>
            </a:br>
            <a:r>
              <a:rPr lang="pl-PL" sz="2800" dirty="0"/>
              <a:t>Nie wszczyna się postępowania, a wszczęte umarza, gdy:</a:t>
            </a:r>
            <a:endParaRPr lang="pl-PL" sz="2800"/>
          </a:p>
        </p:txBody>
      </p:sp>
      <p:sp>
        <p:nvSpPr>
          <p:cNvPr id="12" name="Isosceles Triangle 11">
            <a:extLst>
              <a:ext uri="{FF2B5EF4-FFF2-40B4-BE49-F238E27FC236}">
                <a16:creationId xmlns:a16="http://schemas.microsoft.com/office/drawing/2014/main" id="{1B2FB7F0-6A45-43E8-88A7-48E46E6D48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BA9C607-662B-4FBB-A3F3-CF593AD736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Symbol zastępczy zawartości 2">
            <a:extLst>
              <a:ext uri="{FF2B5EF4-FFF2-40B4-BE49-F238E27FC236}">
                <a16:creationId xmlns:a16="http://schemas.microsoft.com/office/drawing/2014/main" id="{9996BA68-C685-4840-973F-A47154B11580}"/>
              </a:ext>
            </a:extLst>
          </p:cNvPr>
          <p:cNvGraphicFramePr>
            <a:graphicFrameLocks noGrp="1"/>
          </p:cNvGraphicFramePr>
          <p:nvPr>
            <p:ph idx="1"/>
            <p:extLst>
              <p:ext uri="{D42A27DB-BD31-4B8C-83A1-F6EECF244321}">
                <p14:modId xmlns:p14="http://schemas.microsoft.com/office/powerpoint/2010/main" val="2865725303"/>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5415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CA1D2BB9-3EEE-4322-9816-085EC03ABF37}"/>
              </a:ext>
            </a:extLst>
          </p:cNvPr>
          <p:cNvSpPr>
            <a:spLocks noGrp="1"/>
          </p:cNvSpPr>
          <p:nvPr>
            <p:ph type="title"/>
          </p:nvPr>
        </p:nvSpPr>
        <p:spPr>
          <a:xfrm>
            <a:off x="677334" y="609599"/>
            <a:ext cx="3843375" cy="5545667"/>
          </a:xfrm>
        </p:spPr>
        <p:txBody>
          <a:bodyPr anchor="ctr">
            <a:normAutofit/>
          </a:bodyPr>
          <a:lstStyle/>
          <a:p>
            <a:r>
              <a:rPr lang="pl-PL">
                <a:solidFill>
                  <a:schemeClr val="tx1">
                    <a:lumMod val="85000"/>
                    <a:lumOff val="15000"/>
                  </a:schemeClr>
                </a:solidFill>
              </a:rPr>
              <a:t>Przesłanki procesowe a wszczęcie i kontynuowanie postępowania </a:t>
            </a:r>
            <a:endParaRPr lang="en-GB">
              <a:solidFill>
                <a:schemeClr val="tx1">
                  <a:lumMod val="85000"/>
                  <a:lumOff val="15000"/>
                </a:schemeClr>
              </a:solidFill>
            </a:endParaRPr>
          </a:p>
        </p:txBody>
      </p:sp>
      <p:sp>
        <p:nvSpPr>
          <p:cNvPr id="3" name="Symbol zastępczy zawartości 2">
            <a:extLst>
              <a:ext uri="{FF2B5EF4-FFF2-40B4-BE49-F238E27FC236}">
                <a16:creationId xmlns:a16="http://schemas.microsoft.com/office/drawing/2014/main" id="{E45B952E-DD0A-49BE-9443-41CD49B6BCE0}"/>
              </a:ext>
            </a:extLst>
          </p:cNvPr>
          <p:cNvSpPr>
            <a:spLocks noGrp="1"/>
          </p:cNvSpPr>
          <p:nvPr>
            <p:ph idx="1"/>
          </p:nvPr>
        </p:nvSpPr>
        <p:spPr>
          <a:xfrm>
            <a:off x="6116084" y="609600"/>
            <a:ext cx="5511296" cy="5545667"/>
          </a:xfrm>
        </p:spPr>
        <p:txBody>
          <a:bodyPr anchor="ctr">
            <a:normAutofit/>
          </a:bodyPr>
          <a:lstStyle/>
          <a:p>
            <a:pPr>
              <a:lnSpc>
                <a:spcPct val="90000"/>
              </a:lnSpc>
            </a:pPr>
            <a:r>
              <a:rPr lang="pl-PL" sz="1500">
                <a:solidFill>
                  <a:srgbClr val="FFFFFF"/>
                </a:solidFill>
              </a:rPr>
              <a:t>Organ procesowy ma obowiązek przez cały czas, z własnej inicjatywy, kontrolować aktualność przesłanek procesowych. Zob. art. 339 § 3 pkt 1 i 2, art. 439 § 1 pkt 9.</a:t>
            </a:r>
          </a:p>
          <a:p>
            <a:pPr>
              <a:lnSpc>
                <a:spcPct val="90000"/>
              </a:lnSpc>
            </a:pPr>
            <a:r>
              <a:rPr lang="pl-PL" sz="1500">
                <a:solidFill>
                  <a:srgbClr val="FFFFFF"/>
                </a:solidFill>
              </a:rPr>
              <a:t>Nie zawsze jednak zaistnienie negatywnej przesłanki procesowej będzie wiązało się z zakończeniem postepowania. </a:t>
            </a:r>
          </a:p>
          <a:p>
            <a:pPr>
              <a:lnSpc>
                <a:spcPct val="90000"/>
              </a:lnSpc>
            </a:pPr>
            <a:r>
              <a:rPr lang="pl-PL" sz="1500">
                <a:solidFill>
                  <a:srgbClr val="FFFFFF"/>
                </a:solidFill>
              </a:rPr>
              <a:t>Zob. art. 17 §  3 - </a:t>
            </a:r>
            <a:r>
              <a:rPr lang="pl-PL" sz="1500" b="1">
                <a:solidFill>
                  <a:srgbClr val="FFFFFF"/>
                </a:solidFill>
              </a:rPr>
              <a:t>Niemożność przypisania winy sprawcy czynu nie wyłącza postępowania dotyczącego zastosowania środków zabezpieczających.</a:t>
            </a:r>
          </a:p>
          <a:p>
            <a:pPr lvl="1">
              <a:lnSpc>
                <a:spcPct val="90000"/>
              </a:lnSpc>
            </a:pPr>
            <a:r>
              <a:rPr lang="pl-PL" sz="1500">
                <a:solidFill>
                  <a:srgbClr val="FFFFFF"/>
                </a:solidFill>
              </a:rPr>
              <a:t>osobie niepoczytalnej nie można przypisać winy, czyli nie popełnia ona przestępstwa, ale można orzec wobec niej środki zabezpieczające (art. 93a k.k.)</a:t>
            </a:r>
          </a:p>
          <a:p>
            <a:pPr lvl="1">
              <a:lnSpc>
                <a:spcPct val="90000"/>
              </a:lnSpc>
            </a:pPr>
            <a:r>
              <a:rPr lang="pl-PL" sz="1500">
                <a:solidFill>
                  <a:srgbClr val="FFFFFF"/>
                </a:solidFill>
              </a:rPr>
              <a:t>ważne! Osoba niepoczytalna, przeciwko której prowadzone jest postępowanie karne, nie jest oskarżonym! Zob. art. 71 § 2 k.p.k. i art. 354 k.p.k. </a:t>
            </a:r>
          </a:p>
          <a:p>
            <a:pPr>
              <a:lnSpc>
                <a:spcPct val="90000"/>
              </a:lnSpc>
            </a:pPr>
            <a:r>
              <a:rPr lang="pl-PL" sz="1500">
                <a:solidFill>
                  <a:srgbClr val="FFFFFF"/>
                </a:solidFill>
              </a:rPr>
              <a:t>Umorzenie postępowania z przyczyn § 1 pkt 4-6 nie wyłącza postępowania w przedmiocie przepadku, o którym mowa w art. 45a § 2 Kodeksu karnego i art. 43a Kodeksu karnego skarbowego</a:t>
            </a:r>
          </a:p>
          <a:p>
            <a:pPr lvl="1">
              <a:lnSpc>
                <a:spcPct val="90000"/>
              </a:lnSpc>
            </a:pPr>
            <a:r>
              <a:rPr lang="pl-PL" sz="1500">
                <a:solidFill>
                  <a:srgbClr val="FFFFFF"/>
                </a:solidFill>
              </a:rPr>
              <a:t>art. 45a § 2 </a:t>
            </a:r>
            <a:endParaRPr lang="en-GB" sz="1500">
              <a:solidFill>
                <a:srgbClr val="FFFFFF"/>
              </a:solidFill>
            </a:endParaRPr>
          </a:p>
        </p:txBody>
      </p:sp>
    </p:spTree>
    <p:extLst>
      <p:ext uri="{BB962C8B-B14F-4D97-AF65-F5344CB8AC3E}">
        <p14:creationId xmlns:p14="http://schemas.microsoft.com/office/powerpoint/2010/main" val="1067131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8">
            <a:extLst>
              <a:ext uri="{FF2B5EF4-FFF2-40B4-BE49-F238E27FC236}">
                <a16:creationId xmlns:a16="http://schemas.microsoft.com/office/drawing/2014/main" id="{14D16F1A-5D78-4402-81FF-31A98AFD6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1286933" y="609600"/>
            <a:ext cx="10197494" cy="1099457"/>
          </a:xfrm>
        </p:spPr>
        <p:txBody>
          <a:bodyPr>
            <a:normAutofit/>
          </a:bodyPr>
          <a:lstStyle/>
          <a:p>
            <a:r>
              <a:rPr lang="pl-PL"/>
              <a:t>Rodzaje przesłanek procesowych </a:t>
            </a:r>
            <a:endParaRPr lang="pl-PL" dirty="0"/>
          </a:p>
        </p:txBody>
      </p:sp>
      <p:sp>
        <p:nvSpPr>
          <p:cNvPr id="25" name="Isosceles Triangle 10">
            <a:extLst>
              <a:ext uri="{FF2B5EF4-FFF2-40B4-BE49-F238E27FC236}">
                <a16:creationId xmlns:a16="http://schemas.microsoft.com/office/drawing/2014/main" id="{1B2FB7F0-6A45-43E8-88A7-48E46E6D48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6BA9C607-662B-4FBB-A3F3-CF593AD736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921739699"/>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2744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Przesłanki pozytywne i negatywne</a:t>
            </a:r>
          </a:p>
        </p:txBody>
      </p:sp>
      <p:sp>
        <p:nvSpPr>
          <p:cNvPr id="3" name="Symbol zastępczy zawartości 2"/>
          <p:cNvSpPr>
            <a:spLocks noGrp="1"/>
          </p:cNvSpPr>
          <p:nvPr>
            <p:ph idx="1"/>
          </p:nvPr>
        </p:nvSpPr>
        <p:spPr>
          <a:xfrm>
            <a:off x="1261872" y="1828800"/>
            <a:ext cx="9692640" cy="4572000"/>
          </a:xfrm>
        </p:spPr>
        <p:txBody>
          <a:bodyPr>
            <a:normAutofit/>
          </a:bodyPr>
          <a:lstStyle/>
          <a:p>
            <a:pPr algn="just"/>
            <a:r>
              <a:rPr lang="pl-PL" dirty="0">
                <a:solidFill>
                  <a:schemeClr val="tx1"/>
                </a:solidFill>
              </a:rPr>
              <a:t>Podział ze względu na sposób sformułowania przesłanek procesowych </a:t>
            </a:r>
          </a:p>
          <a:p>
            <a:pPr algn="just"/>
            <a:r>
              <a:rPr lang="pl-PL" b="1" dirty="0">
                <a:solidFill>
                  <a:schemeClr val="tx1"/>
                </a:solidFill>
              </a:rPr>
              <a:t>Pozytywne</a:t>
            </a:r>
            <a:r>
              <a:rPr lang="pl-PL" dirty="0">
                <a:solidFill>
                  <a:schemeClr val="tx1"/>
                </a:solidFill>
              </a:rPr>
              <a:t> – muszą zaistnieć by proces był dopuszczalny np. oskarżony musi żyć, czyn musi być szkodliwy w stopniu wyższym niż znikomy, oskarżony popełnił zarzucone mu przestępstwo</a:t>
            </a:r>
          </a:p>
          <a:p>
            <a:pPr algn="just"/>
            <a:r>
              <a:rPr lang="pl-PL" b="1" dirty="0">
                <a:solidFill>
                  <a:schemeClr val="tx1"/>
                </a:solidFill>
              </a:rPr>
              <a:t>Negatywne</a:t>
            </a:r>
            <a:r>
              <a:rPr lang="pl-PL" dirty="0">
                <a:solidFill>
                  <a:schemeClr val="tx1"/>
                </a:solidFill>
              </a:rPr>
              <a:t> – w przypadku ich zaistnienia proces jest niedopuszczalny np. czynu nie popełniono albo brak jest danych dostatecznie uzasadniających podejrzenie jego popełnienia, oskarżony zmarł, społeczna szkodliwość czynu jest znikoma </a:t>
            </a:r>
          </a:p>
          <a:p>
            <a:pPr algn="just"/>
            <a:r>
              <a:rPr lang="pl-PL" b="1" u="sng" dirty="0">
                <a:solidFill>
                  <a:schemeClr val="accent3"/>
                </a:solidFill>
              </a:rPr>
              <a:t>Przeszkodą procesową jest istnienie przesłanki ujemnej lub brak przesłanki dodatniej. </a:t>
            </a:r>
          </a:p>
          <a:p>
            <a:pPr algn="just"/>
            <a:r>
              <a:rPr lang="pl-PL" dirty="0">
                <a:solidFill>
                  <a:schemeClr val="tx1"/>
                </a:solidFill>
              </a:rPr>
              <a:t>Podział jest umowny i dokonywany ze względu na funkcje, jakie spełniają przesłanki w procesie, a nie ze względu na formy ich ujęcia. Każdą przesłankę pozytywną można przez zastosowanie negacji przetransponować na przesłankę negatywną i odwrotnie.</a:t>
            </a:r>
          </a:p>
        </p:txBody>
      </p:sp>
    </p:spTree>
    <p:extLst>
      <p:ext uri="{BB962C8B-B14F-4D97-AF65-F5344CB8AC3E}">
        <p14:creationId xmlns:p14="http://schemas.microsoft.com/office/powerpoint/2010/main" val="2112581189"/>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otalTime>0</TotalTime>
  <Words>3277</Words>
  <Application>Microsoft Office PowerPoint</Application>
  <PresentationFormat>Panoramiczny</PresentationFormat>
  <Paragraphs>131</Paragraphs>
  <Slides>22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22</vt:i4>
      </vt:variant>
    </vt:vector>
  </HeadingPairs>
  <TitlesOfParts>
    <vt:vector size="26" baseType="lpstr">
      <vt:lpstr>Arial</vt:lpstr>
      <vt:lpstr>Trebuchet MS</vt:lpstr>
      <vt:lpstr>Wingdings 3</vt:lpstr>
      <vt:lpstr>Faseta</vt:lpstr>
      <vt:lpstr>Przesłanki procesowe </vt:lpstr>
      <vt:lpstr>Pojęcie </vt:lpstr>
      <vt:lpstr>Przesłanki procesowe </vt:lpstr>
      <vt:lpstr>Przesłanki procesowe a warunki dopuszczalności procesu </vt:lpstr>
      <vt:lpstr>Przesłanki procesowe a przesłanki czynności procesowych </vt:lpstr>
      <vt:lpstr>Art. 17 § 1 k.p.k.  Nie wszczyna się postępowania, a wszczęte umarza, gdy:</vt:lpstr>
      <vt:lpstr>Przesłanki procesowe a wszczęcie i kontynuowanie postępowania </vt:lpstr>
      <vt:lpstr>Rodzaje przesłanek procesowych </vt:lpstr>
      <vt:lpstr>Przesłanki pozytywne i negatywne</vt:lpstr>
      <vt:lpstr>Przesłanki bezwzględne i względne </vt:lpstr>
      <vt:lpstr>Przesłanki materialne, formalne i mieszane</vt:lpstr>
      <vt:lpstr>Przesłanki ogólne i szczególne  Przesłanki umorzenia i uniewinnienia </vt:lpstr>
      <vt:lpstr>Skutki prowadzenia postępowania z naruszeniem art. 17 k.p.k.</vt:lpstr>
      <vt:lpstr>Zbieg negatywnych przesłanek procesowych </vt:lpstr>
      <vt:lpstr>Uwaga – ważny wyrok! Zbieg przesłanki uniewinnienia z przesłanką mieszaną (przedawnienia)</vt:lpstr>
      <vt:lpstr>Śmierć oskarżonego w czasie trwania postępowania  </vt:lpstr>
      <vt:lpstr>Brak wniosku o ściganie a stanie się osobą najbliższą w trakcie trwania postępowania</vt:lpstr>
      <vt:lpstr>Brak wniosku o ściganie </vt:lpstr>
      <vt:lpstr>Postanowienie SN z 6.11.2014 r., III KK 169/14</vt:lpstr>
      <vt:lpstr>Wniesienie środka zaskarżenia przez podmiot nieuprawniony a „brak skargi uprawnionego oskarżyciela” </vt:lpstr>
      <vt:lpstr>Przesłanki procesowe a postępowania incydentalne </vt:lpstr>
      <vt:lpstr>Wyrok TK z 17.07.2018 r., K 9/17 (abolicja indywidualna)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Przesłanki procesowe </dc:title>
  <dc:creator>Monika</dc:creator>
  <cp:lastModifiedBy>Monika</cp:lastModifiedBy>
  <cp:revision>1</cp:revision>
  <dcterms:created xsi:type="dcterms:W3CDTF">2020-03-17T11:20:20Z</dcterms:created>
  <dcterms:modified xsi:type="dcterms:W3CDTF">2020-03-17T11:20:23Z</dcterms:modified>
</cp:coreProperties>
</file>