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86"/>
  </p:notesMasterIdLst>
  <p:sldIdLst>
    <p:sldId id="256" r:id="rId2"/>
    <p:sldId id="257" r:id="rId3"/>
    <p:sldId id="258" r:id="rId4"/>
    <p:sldId id="262" r:id="rId5"/>
    <p:sldId id="259" r:id="rId6"/>
    <p:sldId id="263" r:id="rId7"/>
    <p:sldId id="261" r:id="rId8"/>
    <p:sldId id="264" r:id="rId9"/>
    <p:sldId id="265" r:id="rId10"/>
    <p:sldId id="266" r:id="rId11"/>
    <p:sldId id="267" r:id="rId12"/>
    <p:sldId id="268" r:id="rId13"/>
    <p:sldId id="289" r:id="rId14"/>
    <p:sldId id="290" r:id="rId15"/>
    <p:sldId id="269" r:id="rId16"/>
    <p:sldId id="291" r:id="rId17"/>
    <p:sldId id="270" r:id="rId18"/>
    <p:sldId id="271" r:id="rId19"/>
    <p:sldId id="296" r:id="rId20"/>
    <p:sldId id="272" r:id="rId21"/>
    <p:sldId id="273" r:id="rId22"/>
    <p:sldId id="274" r:id="rId23"/>
    <p:sldId id="341" r:id="rId24"/>
    <p:sldId id="275" r:id="rId25"/>
    <p:sldId id="276" r:id="rId26"/>
    <p:sldId id="292" r:id="rId27"/>
    <p:sldId id="295" r:id="rId28"/>
    <p:sldId id="294" r:id="rId29"/>
    <p:sldId id="293" r:id="rId30"/>
    <p:sldId id="297" r:id="rId31"/>
    <p:sldId id="298" r:id="rId32"/>
    <p:sldId id="304" r:id="rId33"/>
    <p:sldId id="277" r:id="rId34"/>
    <p:sldId id="278" r:id="rId35"/>
    <p:sldId id="279" r:id="rId36"/>
    <p:sldId id="280" r:id="rId37"/>
    <p:sldId id="303" r:id="rId38"/>
    <p:sldId id="299" r:id="rId39"/>
    <p:sldId id="300" r:id="rId40"/>
    <p:sldId id="301" r:id="rId41"/>
    <p:sldId id="302" r:id="rId42"/>
    <p:sldId id="281" r:id="rId43"/>
    <p:sldId id="282" r:id="rId44"/>
    <p:sldId id="283" r:id="rId45"/>
    <p:sldId id="284" r:id="rId46"/>
    <p:sldId id="285" r:id="rId47"/>
    <p:sldId id="286" r:id="rId48"/>
    <p:sldId id="287" r:id="rId49"/>
    <p:sldId id="288" r:id="rId50"/>
    <p:sldId id="342" r:id="rId51"/>
    <p:sldId id="343" r:id="rId52"/>
    <p:sldId id="306" r:id="rId53"/>
    <p:sldId id="307" r:id="rId54"/>
    <p:sldId id="308" r:id="rId55"/>
    <p:sldId id="337" r:id="rId56"/>
    <p:sldId id="345" r:id="rId57"/>
    <p:sldId id="346" r:id="rId58"/>
    <p:sldId id="309" r:id="rId59"/>
    <p:sldId id="310" r:id="rId60"/>
    <p:sldId id="311" r:id="rId61"/>
    <p:sldId id="313" r:id="rId62"/>
    <p:sldId id="314" r:id="rId63"/>
    <p:sldId id="315" r:id="rId64"/>
    <p:sldId id="344" r:id="rId65"/>
    <p:sldId id="316" r:id="rId66"/>
    <p:sldId id="317" r:id="rId67"/>
    <p:sldId id="318" r:id="rId68"/>
    <p:sldId id="319" r:id="rId69"/>
    <p:sldId id="320" r:id="rId70"/>
    <p:sldId id="321" r:id="rId71"/>
    <p:sldId id="322" r:id="rId72"/>
    <p:sldId id="323"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85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pt>
    <dgm:pt modelId="{764316CD-586D-4092-A47C-74DDF4E6E064}" type="pres">
      <dgm:prSet presAssocID="{500DD8A6-C560-497C-98A4-60A176A0BD73}" presName="desTx" presStyleLbl="alignAccFollowNode1" presStyleIdx="0" presStyleCnt="3">
        <dgm:presLayoutVars>
          <dgm:bulletEnabled val="1"/>
        </dgm:presLayoutVars>
      </dgm:prSet>
      <dgm:spPr/>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pt>
    <dgm:pt modelId="{A42D5019-A0BA-45A2-AE56-AED00C6162D6}" type="pres">
      <dgm:prSet presAssocID="{3D5DA5DA-A31A-4052-B1B8-D93BFA9086A0}" presName="desTx" presStyleLbl="alignAccFollowNode1" presStyleIdx="1" presStyleCnt="3">
        <dgm:presLayoutVars>
          <dgm:bulletEnabled val="1"/>
        </dgm:presLayoutVars>
      </dgm:prSet>
      <dgm:spPr/>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pt>
    <dgm:pt modelId="{D25327E1-B989-4481-AF4F-5E0336FAADE0}" type="pres">
      <dgm:prSet presAssocID="{40F76DD1-C443-46F1-9CBA-A6D7B6AE6100}" presName="desTx" presStyleLbl="alignAccFollowNode1" presStyleIdx="2" presStyleCnt="3">
        <dgm:presLayoutVars>
          <dgm:bulletEnabled val="1"/>
        </dgm:presLayoutVars>
      </dgm:prSet>
      <dgm:spPr/>
    </dgm:pt>
  </dgm:ptLst>
  <dgm:cxnLst>
    <dgm:cxn modelId="{4A6B360D-2179-48E4-9899-2A7B5B902DF9}" srcId="{2F3786C7-F553-4EE8-9BF7-6800554544C1}" destId="{92AAA044-A480-413A-8AFC-C0F153F042AE}" srcOrd="0" destOrd="0" parTransId="{27F828E6-4BA6-4C49-B506-8D6B97D0F37D}" sibTransId="{9B864C12-87E1-48A1-83B9-80DB52E8DBDF}"/>
    <dgm:cxn modelId="{B509C40E-D164-44AD-AD26-F03642D85E50}" srcId="{103C7366-99DB-47D5-97A1-69527DEECB05}" destId="{9F2CA3AD-659E-487B-AEF5-1A6BD005D1FC}" srcOrd="1" destOrd="0" parTransId="{90F578A6-15AA-4A82-9A0F-8EA7B286BF71}" sibTransId="{126CF1ED-7104-4290-BF66-6626B516BE24}"/>
    <dgm:cxn modelId="{32706112-67E6-478D-83FC-FF01B13B1F4E}" type="presOf" srcId="{2F3786C7-F553-4EE8-9BF7-6800554544C1}" destId="{764316CD-586D-4092-A47C-74DDF4E6E064}" srcOrd="0" destOrd="0" presId="urn:microsoft.com/office/officeart/2005/8/layout/hList1"/>
    <dgm:cxn modelId="{A4519A17-854B-468A-B1E0-D23D49432377}" type="presOf" srcId="{69BA4764-BCE9-4791-8571-A73C25B034DC}" destId="{BC075FA1-D730-4A11-A131-B5A1C4721C72}" srcOrd="0" destOrd="0" presId="urn:microsoft.com/office/officeart/2005/8/layout/hList1"/>
    <dgm:cxn modelId="{DD46C322-1AC3-468B-81E9-009E67A87A91}" type="presOf" srcId="{27FC87C0-993C-46C5-9F91-0B532C372F39}" destId="{764316CD-586D-4092-A47C-74DDF4E6E064}" srcOrd="0" destOrd="4" presId="urn:microsoft.com/office/officeart/2005/8/layout/hList1"/>
    <dgm:cxn modelId="{340D8F26-1D10-4627-B674-49A216AEB3EE}" type="presOf" srcId="{77B72F84-40E7-4926-AD58-219BAC85373B}" destId="{A42D5019-A0BA-45A2-AE56-AED00C6162D6}" srcOrd="0" destOrd="0"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4EF6565F-7B8E-4972-BF14-0392F06DC9E7}" srcId="{69BA4764-BCE9-4791-8571-A73C25B034DC}" destId="{500DD8A6-C560-497C-98A4-60A176A0BD73}" srcOrd="0" destOrd="0" parTransId="{495B1F59-FEC8-444C-B636-FC6FF72F2B02}" sibTransId="{F24EC952-7AF6-4541-9CEE-4DA01941326F}"/>
    <dgm:cxn modelId="{EB0D5763-CCC3-4255-A3A2-390806E9D85A}" type="presOf" srcId="{C0760FF3-BD80-44E1-A5F1-E26527A95770}" destId="{A42D5019-A0BA-45A2-AE56-AED00C6162D6}" srcOrd="0" destOrd="2" presId="urn:microsoft.com/office/officeart/2005/8/layout/hList1"/>
    <dgm:cxn modelId="{049FCE4A-C5FB-4364-B076-2BF451CE1736}" type="presOf" srcId="{A66E495F-250B-481B-898D-B0992E4295C8}" destId="{D25327E1-B989-4481-AF4F-5E0336FAADE0}" srcOrd="0" destOrd="2" presId="urn:microsoft.com/office/officeart/2005/8/layout/hList1"/>
    <dgm:cxn modelId="{10BA056E-256B-41D6-A0D0-09E5EAA23508}" type="presOf" srcId="{27D4EC92-0F41-4DCB-BC54-7839A6CED743}" destId="{D25327E1-B989-4481-AF4F-5E0336FAADE0}" srcOrd="0" destOrd="0"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6808FB6F-A111-4335-B7EB-D4F9A125E4B9}" srcId="{69BA4764-BCE9-4791-8571-A73C25B034DC}" destId="{40F76DD1-C443-46F1-9CBA-A6D7B6AE6100}" srcOrd="2" destOrd="0" parTransId="{0B62FED0-03F9-47AE-B5E9-1D3219DD73C0}" sibTransId="{44C2AA17-5205-458B-939A-8B2FE12B4F64}"/>
    <dgm:cxn modelId="{03FDCA73-0F6E-4A0D-A0AA-0D21050AD62D}" srcId="{500DD8A6-C560-497C-98A4-60A176A0BD73}" destId="{103C7366-99DB-47D5-97A1-69527DEECB05}" srcOrd="1" destOrd="0" parTransId="{01F32BFA-7504-4750-855D-F4E932B79DC3}" sibTransId="{730FFD08-C5AC-4833-BEAD-7517F031340A}"/>
    <dgm:cxn modelId="{301CE177-2DD9-4C48-9DF0-73CF23685174}" srcId="{40F76DD1-C443-46F1-9CBA-A6D7B6AE6100}" destId="{27D4EC92-0F41-4DCB-BC54-7839A6CED743}" srcOrd="0" destOrd="0" parTransId="{2306AC98-6E2F-408A-A9AF-F5D4674928A4}" sibTransId="{EE98AB23-7B97-4392-BADA-59062088D6F8}"/>
    <dgm:cxn modelId="{6C736F82-E33A-4374-AB4D-27B215E7D6AA}" srcId="{500DD8A6-C560-497C-98A4-60A176A0BD73}" destId="{DE2F316D-220C-42CA-8BEF-E2897751371E}" srcOrd="2" destOrd="0" parTransId="{9E058D18-1CC2-4FF3-B111-011BC6DFF374}" sibTransId="{6648730D-3394-4BCD-B0F7-4CB13CDD9F5C}"/>
    <dgm:cxn modelId="{40F7488E-30D8-4386-AC20-267773E1F59F}" type="presOf" srcId="{C232CFCD-772B-4DFE-9ADF-BB8FBF13A08F}" destId="{764316CD-586D-4092-A47C-74DDF4E6E064}" srcOrd="0" destOrd="2" presId="urn:microsoft.com/office/officeart/2005/8/layout/hList1"/>
    <dgm:cxn modelId="{0FD80E91-EE38-404D-ABC0-2D2AF31F5EC9}" type="presOf" srcId="{DE2F316D-220C-42CA-8BEF-E2897751371E}" destId="{764316CD-586D-4092-A47C-74DDF4E6E064}" srcOrd="0" destOrd="6" presId="urn:microsoft.com/office/officeart/2005/8/layout/hList1"/>
    <dgm:cxn modelId="{205DAC9B-70DA-43DD-9E72-30336099D2C6}" type="presOf" srcId="{D3A67B37-BF8D-4AE6-8B57-EB702CEBD7A4}" destId="{A42D5019-A0BA-45A2-AE56-AED00C6162D6}" srcOrd="0" destOrd="1" presId="urn:microsoft.com/office/officeart/2005/8/layout/hList1"/>
    <dgm:cxn modelId="{728DF8A0-F47F-4CA9-88FD-CF3B45077430}" type="presOf" srcId="{2A157D1C-1BDA-4E77-A233-F17B8B28A8DE}" destId="{D25327E1-B989-4481-AF4F-5E0336FAADE0}" srcOrd="0" destOrd="1" presId="urn:microsoft.com/office/officeart/2005/8/layout/hList1"/>
    <dgm:cxn modelId="{069457A6-F939-4A68-AF1A-C5F70241CE12}" srcId="{3D5DA5DA-A31A-4052-B1B8-D93BFA9086A0}" destId="{C0760FF3-BD80-44E1-A5F1-E26527A95770}" srcOrd="2" destOrd="0" parTransId="{340EC102-9780-456E-9FE9-8DC7E95607B9}" sibTransId="{332D36AA-B067-4ABF-87E2-54F3C6CA6B31}"/>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881C50B0-599C-431B-8C72-C8B2D1C7A9A2}" type="presOf" srcId="{103C7366-99DB-47D5-97A1-69527DEECB05}" destId="{764316CD-586D-4092-A47C-74DDF4E6E064}" srcOrd="0" destOrd="3"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6E841FC8-D776-485A-AE03-96259E5ADD04}" type="presOf" srcId="{500DD8A6-C560-497C-98A4-60A176A0BD73}" destId="{B1C04F6D-92B3-449C-AFE8-D316FDD490AB}" srcOrd="0" destOrd="0" presId="urn:microsoft.com/office/officeart/2005/8/layout/hList1"/>
    <dgm:cxn modelId="{E2726EC9-7D93-488B-BD12-3260C5FAC385}" type="presOf" srcId="{7E334DE9-F51B-4213-AD07-66E8EBE3CECE}" destId="{A42D5019-A0BA-45A2-AE56-AED00C6162D6}" srcOrd="0" destOrd="3" presId="urn:microsoft.com/office/officeart/2005/8/layout/hList1"/>
    <dgm:cxn modelId="{07672EE3-7C61-4C41-AFD0-A6D963CFA2C6}" type="presOf" srcId="{3D5DA5DA-A31A-4052-B1B8-D93BFA9086A0}" destId="{42C62278-D51A-4949-82F4-1CDE8249C671}"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DF1E83E9-30FB-4E93-A4AF-94B0C563A953}" type="presOf" srcId="{92AAA044-A480-413A-8AFC-C0F153F042AE}" destId="{764316CD-586D-4092-A47C-74DDF4E6E064}" srcOrd="0" destOrd="1"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F32805F4-D31A-417B-ADB2-40D2F222B5F4}" type="presOf" srcId="{40F76DD1-C443-46F1-9CBA-A6D7B6AE6100}" destId="{FC94AD77-62DF-4241-A0DE-07593B099D5F}"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3C3FFEFD-2168-4949-8730-5B15AB66D38D}" srcId="{500DD8A6-C560-497C-98A4-60A176A0BD73}" destId="{2F3786C7-F553-4EE8-9BF7-6800554544C1}" srcOrd="0" destOrd="0" parTransId="{DFFBCD8C-DFC6-4C0A-B025-555DABB71B9E}" sibTransId="{30F98CE2-BCC1-4E48-909D-AA29A5B07383}"/>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pt>
  </dgm:ptLst>
  <dgm:cxnLst>
    <dgm:cxn modelId="{21FAF401-2B7C-4F8C-968A-0A7AD70A377D}" type="presOf" srcId="{097DE250-EC80-4310-ADAA-C02A45AC50A4}" destId="{2720358C-F13E-4AB9-866F-FE5F0E9746FD}"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8F2CEB1E-DF97-4C4B-8D1F-4662C003CBDB}" type="presOf" srcId="{1D0D40B2-D6A0-482D-ABE9-81C96E70F773}" destId="{E7F1E402-F66C-44C2-9244-079717546033}"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2FB73B39-961D-47FA-A0AD-0E65169F5D9B}" srcId="{0E8E99BE-7FE2-4D96-953C-F0483764E7E2}" destId="{097DE250-EC80-4310-ADAA-C02A45AC50A4}" srcOrd="3" destOrd="0" parTransId="{33693517-6EBD-4F12-B189-F1426EFFABC3}" sibTransId="{FD6AE211-7F23-4040-A3C1-4079D6DC9392}"/>
    <dgm:cxn modelId="{72C0FA3C-73BF-43BC-BDEA-3180B27C4614}" srcId="{0E8E99BE-7FE2-4D96-953C-F0483764E7E2}" destId="{71F6A15E-6E7A-4302-B5A7-521A91D1826C}" srcOrd="6" destOrd="0" parTransId="{7432C2F6-2E50-457D-A012-B32C120F1260}" sibTransId="{4F26EA34-54C2-45CB-8B1D-13E15C59AB9A}"/>
    <dgm:cxn modelId="{9921724E-B898-4DC9-ABF5-F9B4D2E78B77}" type="presOf" srcId="{0E8E99BE-7FE2-4D96-953C-F0483764E7E2}" destId="{264E54AB-5931-4BCD-86C7-23E45AD6D72B}"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B1C7CFC3-F120-4AA2-8CD1-944FAA661C90}" type="presOf" srcId="{71F6A15E-6E7A-4302-B5A7-521A91D1826C}" destId="{435C857E-4806-468C-8C0D-C93868074B38}"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D822ADC7-0FED-40E2-AFD6-A77B91C8D8E0}" type="presOf" srcId="{A6BADCE5-3931-4339-B813-A47DBB51BD65}" destId="{99FE2CD7-18A2-4D23-A5ED-D70003243606}" srcOrd="0" destOrd="0" presId="urn:microsoft.com/office/officeart/2005/8/layout/process4"/>
    <dgm:cxn modelId="{1D8423E9-DCBB-47AC-9998-D984BD79279D}" srcId="{0E8E99BE-7FE2-4D96-953C-F0483764E7E2}" destId="{45AB5980-EF8E-4D4B-ABC1-ECE00DC80B03}" srcOrd="0" destOrd="0" parTransId="{A1C2F22B-6FBA-43A7-AFB3-C2E25F72EB21}" sibTransId="{A75C30CE-1A35-4E40-8D47-BF64F7CA3CC8}"/>
    <dgm:cxn modelId="{5CE139F4-8578-4E83-900E-7D7B7D93AF3C}" type="presOf" srcId="{45AB5980-EF8E-4D4B-ABC1-ECE00DC80B03}" destId="{B2A57839-A5E0-4759-A5AD-DBF8D1CF8500}" srcOrd="0" destOrd="0" presId="urn:microsoft.com/office/officeart/2005/8/layout/process4"/>
    <dgm:cxn modelId="{E4E3A7F9-41AA-4A40-9BCB-911E91E5D55B}" type="presOf" srcId="{06ADC093-726B-4933-8BDF-8EB3645973C1}" destId="{1EECCAED-70BC-48CD-83B0-C2E53AC0D1B6}" srcOrd="0" destOrd="0" presId="urn:microsoft.com/office/officeart/2005/8/layout/process4"/>
    <dgm:cxn modelId="{4D3D08FF-21F6-4794-8538-2658B80F0F3F}" srcId="{0E8E99BE-7FE2-4D96-953C-F0483764E7E2}" destId="{A6BADCE5-3931-4339-B813-A47DBB51BD65}" srcOrd="7" destOrd="0" parTransId="{FFB4E424-1730-40A0-BF09-82D2FCB3FF1F}" sibTransId="{C457DC8B-591F-4ED9-8DC0-60A273219DC4}"/>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C8E976B8-0D50-4C46-878D-994B82B77FAC}" type="presParOf" srcId="{264E54AB-5931-4BCD-86C7-23E45AD6D72B}" destId="{0494CF09-3C8C-48E7-96E4-FCE8C2816FDA}" srcOrd="3" destOrd="0" presId="urn:microsoft.com/office/officeart/2005/8/layout/process4"/>
    <dgm:cxn modelId="{9AB6B738-0DC3-489B-AA02-D787FC1681E2}" type="presParOf" srcId="{264E54AB-5931-4BCD-86C7-23E45AD6D72B}" destId="{B28E8E67-8F94-461E-8F69-9522AB66DEB5}" srcOrd="4"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5" destOrd="0" presId="urn:microsoft.com/office/officeart/2005/8/layout/process4"/>
    <dgm:cxn modelId="{4591E12B-0689-46BE-BAAD-5D0B46EE1DD5}" type="presParOf" srcId="{264E54AB-5931-4BCD-86C7-23E45AD6D72B}" destId="{01BB473B-7D6F-4745-8453-B44F156D38D4}" srcOrd="6"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7" destOrd="0" presId="urn:microsoft.com/office/officeart/2005/8/layout/process4"/>
    <dgm:cxn modelId="{81798073-A826-4936-A862-070B0386AA60}" type="presParOf" srcId="{264E54AB-5931-4BCD-86C7-23E45AD6D72B}" destId="{8E5E2EBA-CAFB-4188-9871-CC5DEDE3BB97}" srcOrd="8"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9" destOrd="0" presId="urn:microsoft.com/office/officeart/2005/8/layout/process4"/>
    <dgm:cxn modelId="{B9DC6C7C-A8F0-428D-A75C-26ED454B940E}" type="presParOf" srcId="{264E54AB-5931-4BCD-86C7-23E45AD6D72B}" destId="{736B0810-1D7C-4B8B-BD18-0142D331F180}" srcOrd="10"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1" destOrd="0" presId="urn:microsoft.com/office/officeart/2005/8/layout/process4"/>
    <dgm:cxn modelId="{5E8D6848-73E1-4227-A762-AD87A5040EA8}" type="presParOf" srcId="{264E54AB-5931-4BCD-86C7-23E45AD6D72B}" destId="{C82F5790-45D1-43B0-821A-66B949242DD1}" srcOrd="12"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3" destOrd="0" presId="urn:microsoft.com/office/officeart/2005/8/layout/process4"/>
    <dgm:cxn modelId="{4D2A5906-0E30-47A7-A6B6-B200104019FB}" type="presParOf" srcId="{264E54AB-5931-4BCD-86C7-23E45AD6D72B}" destId="{8A606034-C039-4D5D-8CC2-1DA883C14CC9}" srcOrd="14"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pt>
    <dgm:pt modelId="{97A8BDC9-848B-4350-85AF-1E155B72A195}" type="pres">
      <dgm:prSet presAssocID="{B807A087-F403-4F99-AE80-B4331F290FE5}" presName="connTx" presStyleLbl="parChTrans1D2" presStyleIdx="0" presStyleCnt="4"/>
      <dgm:spPr/>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pt>
    <dgm:pt modelId="{0BEF6366-4417-4E73-8D35-A279C79A6C52}" type="pres">
      <dgm:prSet presAssocID="{EF7F01F0-1206-461A-B33F-3F0A5DB40318}" presName="connTx" presStyleLbl="parChTrans1D2" presStyleIdx="1" presStyleCnt="4"/>
      <dgm:spPr/>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pt>
    <dgm:pt modelId="{5E943CF4-6BB8-4DB2-8AFC-FF4DF15DE6EB}" type="pres">
      <dgm:prSet presAssocID="{73D0D1E4-C7E7-43E3-8F34-D6955C6A595B}" presName="connTx" presStyleLbl="parChTrans1D2" presStyleIdx="2" presStyleCnt="4"/>
      <dgm:spPr/>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pt>
    <dgm:pt modelId="{213C7B9E-B6E9-475F-8516-958B998BB420}" type="pres">
      <dgm:prSet presAssocID="{98224792-363C-49AB-9637-0440FE907AE7}" presName="connTx" presStyleLbl="parChTrans1D2" presStyleIdx="3" presStyleCnt="4"/>
      <dgm:spPr/>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pt>
    <dgm:pt modelId="{9B887708-FAA8-4BFB-A8FD-C88685E9D1FE}" type="pres">
      <dgm:prSet presAssocID="{0C2BBFC8-4405-4CE8-A41B-C5CAA2C3E08F}" presName="level3hierChild" presStyleCnt="0"/>
      <dgm:spPr/>
    </dgm:pt>
  </dgm:ptLst>
  <dgm:cxnLst>
    <dgm:cxn modelId="{F5BACE07-BA8F-4063-922E-CBD5BF93A228}" srcId="{F698B9B8-27E7-4EF2-952E-7B719E3E108E}" destId="{09CB6321-7F5F-425D-9D37-2016133D9287}" srcOrd="0" destOrd="0" parTransId="{B807A087-F403-4F99-AE80-B4331F290FE5}" sibTransId="{A57F3F7B-7B36-445E-BE84-C1F8B734619F}"/>
    <dgm:cxn modelId="{51AD7313-AC87-42C8-86F3-045272813303}" type="presOf" srcId="{73D0D1E4-C7E7-43E3-8F34-D6955C6A595B}" destId="{5E943CF4-6BB8-4DB2-8AFC-FF4DF15DE6EB}" srcOrd="1"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264EE22C-3659-4AE8-8E5C-8C8CD0813956}" type="presOf" srcId="{EF7F01F0-1206-461A-B33F-3F0A5DB40318}" destId="{3CF56B99-8994-45DF-A21F-B6B97647C3BE}" srcOrd="0" destOrd="0" presId="urn:microsoft.com/office/officeart/2008/layout/HorizontalMultiLevelHierarchy"/>
    <dgm:cxn modelId="{966A6B2E-B4D1-4D66-9E22-F2B49CB10C79}" type="presOf" srcId="{0C2BBFC8-4405-4CE8-A41B-C5CAA2C3E08F}" destId="{4286D4D3-D172-4183-B65C-E1866B00E667}" srcOrd="0" destOrd="0" presId="urn:microsoft.com/office/officeart/2008/layout/HorizontalMultiLevelHierarchy"/>
    <dgm:cxn modelId="{095B9F5E-0D33-4A2A-876D-C120D7760B84}" type="presOf" srcId="{EDDB3097-D8AD-4F31-B9E4-9E08AA5A5EFC}" destId="{4CD0B3FF-795F-43E9-9F1E-8B7967E5262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4E1B227B-FD36-425B-981A-7894DEAF34C1}" type="presOf" srcId="{98224792-363C-49AB-9637-0440FE907AE7}" destId="{213C7B9E-B6E9-475F-8516-958B998BB420}" srcOrd="1" destOrd="0" presId="urn:microsoft.com/office/officeart/2008/layout/HorizontalMultiLevelHierarchy"/>
    <dgm:cxn modelId="{D4AA7A9B-EF21-4678-B909-E8F92E3B12F5}" type="presOf" srcId="{EF7F01F0-1206-461A-B33F-3F0A5DB40318}" destId="{0BEF6366-4417-4E73-8D35-A279C79A6C52}" srcOrd="1" destOrd="0" presId="urn:microsoft.com/office/officeart/2008/layout/HorizontalMultiLevelHierarchy"/>
    <dgm:cxn modelId="{F812BBA7-C752-4915-9502-6C30F9F8B260}" type="presOf" srcId="{28854ACD-2FE4-4F5C-939C-9FC2E06A5941}" destId="{4BC1C6D6-4038-456C-957C-5736FE05D9B7}" srcOrd="0"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0CB4A9C1-249F-4425-B573-A8A198CF9529}" type="presOf" srcId="{98224792-363C-49AB-9637-0440FE907AE7}" destId="{07C6DEA1-8B40-4E63-8ABF-FF3882209A16}" srcOrd="0" destOrd="0" presId="urn:microsoft.com/office/officeart/2008/layout/HorizontalMultiLevelHierarchy"/>
    <dgm:cxn modelId="{80268DC6-42E5-4D7B-B47B-282C8CECD391}" type="presOf" srcId="{B807A087-F403-4F99-AE80-B4331F290FE5}" destId="{EEE50EED-F650-48DD-8D27-415756354A18}" srcOrd="0" destOrd="0" presId="urn:microsoft.com/office/officeart/2008/layout/HorizontalMultiLevelHierarchy"/>
    <dgm:cxn modelId="{AB8C20D0-5D29-400F-AEC8-6EC7197152E0}" type="presOf" srcId="{09CB6321-7F5F-425D-9D37-2016133D9287}" destId="{29DE4CC0-C2BD-40C4-8191-11E513535B9E}" srcOrd="0" destOrd="0" presId="urn:microsoft.com/office/officeart/2008/layout/HorizontalMultiLevelHierarchy"/>
    <dgm:cxn modelId="{D4CDAAD4-115F-47B6-A39E-4B5C7C205659}" type="presOf" srcId="{73D0D1E4-C7E7-43E3-8F34-D6955C6A595B}" destId="{34516C4A-EF29-4C1F-95C9-D4C6F2D0F9FE}" srcOrd="0" destOrd="0" presId="urn:microsoft.com/office/officeart/2008/layout/HorizontalMultiLevelHierarchy"/>
    <dgm:cxn modelId="{F45600D7-55E9-4C87-AE65-8495EA03F7A3}" type="presOf" srcId="{B807A087-F403-4F99-AE80-B4331F290FE5}" destId="{97A8BDC9-848B-4350-85AF-1E155B72A195}" srcOrd="1" destOrd="0" presId="urn:microsoft.com/office/officeart/2008/layout/HorizontalMultiLevelHierarchy"/>
    <dgm:cxn modelId="{C4D9B9DA-C5BD-47F1-8BF7-E4CF9E328C5D}" type="presOf" srcId="{F698B9B8-27E7-4EF2-952E-7B719E3E108E}" destId="{C09EEE9D-3E5A-4640-A385-0CBE088D41B1}" srcOrd="0" destOrd="0" presId="urn:microsoft.com/office/officeart/2008/layout/HorizontalMultiLevelHierarchy"/>
    <dgm:cxn modelId="{066796DE-7F3C-48F0-9ED7-7B475057B8AF}" type="presOf" srcId="{D0EF7979-97FE-41A0-BA6E-E4A3819C4CDD}" destId="{7C062D75-50C2-4A41-B65D-E4B02D455A2B}"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FA73316D-36BA-41C7-897E-906CB9676573}" type="presParOf" srcId="{4BC1C6D6-4038-456C-957C-5736FE05D9B7}" destId="{AE9FB3E9-233F-49FB-8E70-AB2E97AC63CA}" srcOrd="0" destOrd="0" presId="urn:microsoft.com/office/officeart/2008/layout/HorizontalMultiLevelHierarchy"/>
    <dgm:cxn modelId="{943DA855-B290-4A12-8A70-FC43A02A8E21}" type="presParOf" srcId="{AE9FB3E9-233F-49FB-8E70-AB2E97AC63CA}" destId="{C09EEE9D-3E5A-4640-A385-0CBE088D41B1}" srcOrd="0" destOrd="0" presId="urn:microsoft.com/office/officeart/2008/layout/HorizontalMultiLevelHierarchy"/>
    <dgm:cxn modelId="{A1506FF1-59B9-4C92-BEB3-DFE7A09CB64B}" type="presParOf" srcId="{AE9FB3E9-233F-49FB-8E70-AB2E97AC63CA}" destId="{CFF73AC9-5275-4C50-B87D-EF04415F33DC}" srcOrd="1" destOrd="0" presId="urn:microsoft.com/office/officeart/2008/layout/HorizontalMultiLevelHierarchy"/>
    <dgm:cxn modelId="{D20C1425-7009-4D89-AEC9-CD76342D2654}" type="presParOf" srcId="{CFF73AC9-5275-4C50-B87D-EF04415F33DC}" destId="{EEE50EED-F650-48DD-8D27-415756354A18}" srcOrd="0" destOrd="0" presId="urn:microsoft.com/office/officeart/2008/layout/HorizontalMultiLevelHierarchy"/>
    <dgm:cxn modelId="{5BBCAC2A-9B37-4320-89C4-A52EF6F4E419}" type="presParOf" srcId="{EEE50EED-F650-48DD-8D27-415756354A18}" destId="{97A8BDC9-848B-4350-85AF-1E155B72A195}" srcOrd="0" destOrd="0" presId="urn:microsoft.com/office/officeart/2008/layout/HorizontalMultiLevelHierarchy"/>
    <dgm:cxn modelId="{7A9A26AD-5EE2-4C26-A6A7-8F506E649EFB}" type="presParOf" srcId="{CFF73AC9-5275-4C50-B87D-EF04415F33DC}" destId="{F9B625E8-43F0-45A5-8BE9-AF72EECB9CC5}" srcOrd="1" destOrd="0" presId="urn:microsoft.com/office/officeart/2008/layout/HorizontalMultiLevelHierarchy"/>
    <dgm:cxn modelId="{2584EDD3-0A3B-4E9F-A84A-3D7F2373B7C4}" type="presParOf" srcId="{F9B625E8-43F0-45A5-8BE9-AF72EECB9CC5}" destId="{29DE4CC0-C2BD-40C4-8191-11E513535B9E}" srcOrd="0" destOrd="0" presId="urn:microsoft.com/office/officeart/2008/layout/HorizontalMultiLevelHierarchy"/>
    <dgm:cxn modelId="{016D3458-F5F4-4B97-9233-1FE897385788}" type="presParOf" srcId="{F9B625E8-43F0-45A5-8BE9-AF72EECB9CC5}" destId="{A52FF06F-6589-4F6C-912F-1D604B03E21D}" srcOrd="1" destOrd="0" presId="urn:microsoft.com/office/officeart/2008/layout/HorizontalMultiLevelHierarchy"/>
    <dgm:cxn modelId="{4FB54B9C-3601-4688-B8B4-7F8AD5B8984C}" type="presParOf" srcId="{CFF73AC9-5275-4C50-B87D-EF04415F33DC}" destId="{3CF56B99-8994-45DF-A21F-B6B97647C3BE}" srcOrd="2" destOrd="0" presId="urn:microsoft.com/office/officeart/2008/layout/HorizontalMultiLevelHierarchy"/>
    <dgm:cxn modelId="{A4BB4B8A-92B9-41EC-99EF-FE702998CC43}" type="presParOf" srcId="{3CF56B99-8994-45DF-A21F-B6B97647C3BE}" destId="{0BEF6366-4417-4E73-8D35-A279C79A6C52}" srcOrd="0" destOrd="0" presId="urn:microsoft.com/office/officeart/2008/layout/HorizontalMultiLevelHierarchy"/>
    <dgm:cxn modelId="{159622F9-6F3C-46B6-AA9D-C7D624FFF1DC}" type="presParOf" srcId="{CFF73AC9-5275-4C50-B87D-EF04415F33DC}" destId="{D316ECC6-CB54-4525-BED6-ED40C5F5F04C}" srcOrd="3" destOrd="0" presId="urn:microsoft.com/office/officeart/2008/layout/HorizontalMultiLevelHierarchy"/>
    <dgm:cxn modelId="{6DD42AA9-9A7D-49DC-8153-42698CC17EA2}" type="presParOf" srcId="{D316ECC6-CB54-4525-BED6-ED40C5F5F04C}" destId="{7C062D75-50C2-4A41-B65D-E4B02D455A2B}" srcOrd="0" destOrd="0" presId="urn:microsoft.com/office/officeart/2008/layout/HorizontalMultiLevelHierarchy"/>
    <dgm:cxn modelId="{FE61D102-0CEB-4687-8A2D-7C4C5D8F5D04}" type="presParOf" srcId="{D316ECC6-CB54-4525-BED6-ED40C5F5F04C}" destId="{1EEC70D8-DB64-4BD8-BFD5-840277C5AA6E}" srcOrd="1" destOrd="0" presId="urn:microsoft.com/office/officeart/2008/layout/HorizontalMultiLevelHierarchy"/>
    <dgm:cxn modelId="{AC960F5F-37D3-4B1B-B7AA-C7C9DC4A8C05}" type="presParOf" srcId="{CFF73AC9-5275-4C50-B87D-EF04415F33DC}" destId="{34516C4A-EF29-4C1F-95C9-D4C6F2D0F9FE}" srcOrd="4" destOrd="0" presId="urn:microsoft.com/office/officeart/2008/layout/HorizontalMultiLevelHierarchy"/>
    <dgm:cxn modelId="{71166DEB-E6F7-4197-BFB3-CEA081A8CB2F}" type="presParOf" srcId="{34516C4A-EF29-4C1F-95C9-D4C6F2D0F9FE}" destId="{5E943CF4-6BB8-4DB2-8AFC-FF4DF15DE6EB}" srcOrd="0" destOrd="0" presId="urn:microsoft.com/office/officeart/2008/layout/HorizontalMultiLevelHierarchy"/>
    <dgm:cxn modelId="{92057312-6C61-4C92-A77D-8B951F4E310B}" type="presParOf" srcId="{CFF73AC9-5275-4C50-B87D-EF04415F33DC}" destId="{E0A7CB8A-9835-4954-85E5-D97539DBE0BD}" srcOrd="5" destOrd="0" presId="urn:microsoft.com/office/officeart/2008/layout/HorizontalMultiLevelHierarchy"/>
    <dgm:cxn modelId="{1277452E-0BA6-4252-A2C0-D451AB622390}" type="presParOf" srcId="{E0A7CB8A-9835-4954-85E5-D97539DBE0BD}" destId="{4CD0B3FF-795F-43E9-9F1E-8B7967E5262E}" srcOrd="0" destOrd="0" presId="urn:microsoft.com/office/officeart/2008/layout/HorizontalMultiLevelHierarchy"/>
    <dgm:cxn modelId="{A92D6BFB-4141-4427-A018-2821A381428E}" type="presParOf" srcId="{E0A7CB8A-9835-4954-85E5-D97539DBE0BD}" destId="{D0BC4029-6EE7-4C32-B775-7B8608F021E9}" srcOrd="1" destOrd="0" presId="urn:microsoft.com/office/officeart/2008/layout/HorizontalMultiLevelHierarchy"/>
    <dgm:cxn modelId="{C07B0DC6-A0EB-4B50-8C39-BFE5AEE22BE2}" type="presParOf" srcId="{CFF73AC9-5275-4C50-B87D-EF04415F33DC}" destId="{07C6DEA1-8B40-4E63-8ABF-FF3882209A16}" srcOrd="6" destOrd="0" presId="urn:microsoft.com/office/officeart/2008/layout/HorizontalMultiLevelHierarchy"/>
    <dgm:cxn modelId="{14C54A24-CCBB-4A0C-8022-510C1A0870AA}" type="presParOf" srcId="{07C6DEA1-8B40-4E63-8ABF-FF3882209A16}" destId="{213C7B9E-B6E9-475F-8516-958B998BB420}" srcOrd="0" destOrd="0" presId="urn:microsoft.com/office/officeart/2008/layout/HorizontalMultiLevelHierarchy"/>
    <dgm:cxn modelId="{A8934423-D375-46CA-BD61-90EE9F05A751}" type="presParOf" srcId="{CFF73AC9-5275-4C50-B87D-EF04415F33DC}" destId="{E3BE40E7-A23C-4E5C-BDEB-DE6CA0236BB4}" srcOrd="7" destOrd="0" presId="urn:microsoft.com/office/officeart/2008/layout/HorizontalMultiLevelHierarchy"/>
    <dgm:cxn modelId="{CE8F1923-A443-456B-88CE-D344B6BEB577}" type="presParOf" srcId="{E3BE40E7-A23C-4E5C-BDEB-DE6CA0236BB4}" destId="{4286D4D3-D172-4183-B65C-E1866B00E667}" srcOrd="0" destOrd="0" presId="urn:microsoft.com/office/officeart/2008/layout/HorizontalMultiLevelHierarchy"/>
    <dgm:cxn modelId="{8732AEFA-7577-4C08-9882-36014F58C297}"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pt>
    <dgm:pt modelId="{2B285A0B-FD43-4801-B3FA-73CBCF4DE39A}" type="pres">
      <dgm:prSet presAssocID="{139DC3B4-FE68-4CD7-A772-F0787125A365}" presName="node" presStyleLbl="node1" presStyleIdx="0" presStyleCnt="4">
        <dgm:presLayoutVars>
          <dgm:bulletEnabled val="1"/>
        </dgm:presLayoutVars>
      </dgm:prSet>
      <dgm:spPr/>
    </dgm:pt>
    <dgm:pt modelId="{7AF0B79B-36C3-4E61-BCC8-D5992C14A961}" type="pres">
      <dgm:prSet presAssocID="{D04AB16E-70FA-4C4F-A21E-4673CA3468E1}" presName="sibTrans" presStyleLbl="sibTrans2D1" presStyleIdx="0" presStyleCnt="3"/>
      <dgm:spPr/>
    </dgm:pt>
    <dgm:pt modelId="{71338821-006E-4358-B495-B6967E2B0B24}" type="pres">
      <dgm:prSet presAssocID="{D04AB16E-70FA-4C4F-A21E-4673CA3468E1}" presName="connectorText" presStyleLbl="sibTrans2D1" presStyleIdx="0" presStyleCnt="3"/>
      <dgm:spPr/>
    </dgm:pt>
    <dgm:pt modelId="{F9B06B7F-3593-4B6B-82B4-58A70FB27BF6}" type="pres">
      <dgm:prSet presAssocID="{A44A6DC4-C9E6-446F-AC69-6C13886BA3E6}" presName="node" presStyleLbl="node1" presStyleIdx="1" presStyleCnt="4">
        <dgm:presLayoutVars>
          <dgm:bulletEnabled val="1"/>
        </dgm:presLayoutVars>
      </dgm:prSet>
      <dgm:spPr/>
    </dgm:pt>
    <dgm:pt modelId="{B8057241-5E10-4A4E-AE7A-6E5F31A74512}" type="pres">
      <dgm:prSet presAssocID="{B6E3F1FF-E7F3-41BC-98C3-A238D587C51D}" presName="sibTrans" presStyleLbl="sibTrans2D1" presStyleIdx="1" presStyleCnt="3"/>
      <dgm:spPr/>
    </dgm:pt>
    <dgm:pt modelId="{7B305C6A-8521-4E3E-B1BF-0306DE734219}" type="pres">
      <dgm:prSet presAssocID="{B6E3F1FF-E7F3-41BC-98C3-A238D587C51D}" presName="connectorText" presStyleLbl="sibTrans2D1" presStyleIdx="1" presStyleCnt="3"/>
      <dgm:spPr/>
    </dgm:pt>
    <dgm:pt modelId="{631D898C-D368-4070-9003-27DEFCFE6E3E}" type="pres">
      <dgm:prSet presAssocID="{B1E7A615-A3DE-4425-9036-2A2820174DCD}" presName="node" presStyleLbl="node1" presStyleIdx="2" presStyleCnt="4">
        <dgm:presLayoutVars>
          <dgm:bulletEnabled val="1"/>
        </dgm:presLayoutVars>
      </dgm:prSet>
      <dgm:spPr/>
    </dgm:pt>
    <dgm:pt modelId="{2DAE65EB-5793-42A0-A65C-AD41DE69F52B}" type="pres">
      <dgm:prSet presAssocID="{2DABF83D-D5B0-4614-8F4C-3A9799B415D0}" presName="sibTrans" presStyleLbl="sibTrans2D1" presStyleIdx="2" presStyleCnt="3"/>
      <dgm:spPr/>
    </dgm:pt>
    <dgm:pt modelId="{1648E5D9-7B23-450E-AA80-B93B6922EBCE}" type="pres">
      <dgm:prSet presAssocID="{2DABF83D-D5B0-4614-8F4C-3A9799B415D0}" presName="connectorText" presStyleLbl="sibTrans2D1" presStyleIdx="2" presStyleCnt="3"/>
      <dgm:spPr/>
    </dgm:pt>
    <dgm:pt modelId="{84C439D5-EAD9-41F8-8736-ADAD50A930EB}" type="pres">
      <dgm:prSet presAssocID="{74E443B7-AE9A-4AD8-BE8A-936CC8ACC3E7}" presName="node" presStyleLbl="node1" presStyleIdx="3" presStyleCnt="4">
        <dgm:presLayoutVars>
          <dgm:bulletEnabled val="1"/>
        </dgm:presLayoutVars>
      </dgm:prSet>
      <dgm:spPr/>
    </dgm:pt>
  </dgm:ptLst>
  <dgm:cxnLst>
    <dgm:cxn modelId="{8438F306-C701-4576-832F-C8C325594EF2}" type="presOf" srcId="{B6E3F1FF-E7F3-41BC-98C3-A238D587C51D}" destId="{B8057241-5E10-4A4E-AE7A-6E5F31A74512}"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0F02F314-9FEA-41C0-990F-0EC4AE311087}" type="presOf" srcId="{D04AB16E-70FA-4C4F-A21E-4673CA3468E1}" destId="{7AF0B79B-36C3-4E61-BCC8-D5992C14A961}" srcOrd="0"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4FF03F21-2C82-4F63-9C12-9A12969A3797}" type="presOf" srcId="{74E443B7-AE9A-4AD8-BE8A-936CC8ACC3E7}" destId="{84C439D5-EAD9-41F8-8736-ADAD50A930EB}"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2CB0BAB1-90E3-4CA3-B0A7-4EE7CE2B78DB}" srcId="{A5772273-BDBA-458E-BC8D-61A585002162}" destId="{B1E7A615-A3DE-4425-9036-2A2820174DCD}" srcOrd="2" destOrd="0" parTransId="{581162D4-7768-4B11-9A30-AD5A7B421326}" sibTransId="{2DABF83D-D5B0-4614-8F4C-3A9799B415D0}"/>
    <dgm:cxn modelId="{EB6C1FD5-9E52-44BD-BFB1-89E4824E4ED3}" type="presOf" srcId="{A5772273-BDBA-458E-BC8D-61A585002162}" destId="{7AF3E10D-6D33-4CD5-B1B0-3A351FAC0840}"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FA5AA2E2-04CF-4CDC-8C27-11A099207917}" type="presOf" srcId="{A44A6DC4-C9E6-446F-AC69-6C13886BA3E6}" destId="{F9B06B7F-3593-4B6B-82B4-58A70FB27BF6}" srcOrd="0" destOrd="0" presId="urn:microsoft.com/office/officeart/2005/8/layout/process1"/>
    <dgm:cxn modelId="{146E71F7-89EC-4ECC-9169-03CEC4443397}" type="presOf" srcId="{D04AB16E-70FA-4C4F-A21E-4673CA3468E1}" destId="{71338821-006E-4358-B495-B6967E2B0B24}" srcOrd="1"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pt>
  </dgm:ptLst>
  <dgm:cxnLst>
    <dgm:cxn modelId="{52EF1A05-18C4-4F8F-9067-7A8EDE3B0C03}" type="presOf" srcId="{2E56D3B6-81CD-4D00-8593-5043CA0C5BF5}" destId="{E35F7CC5-C475-4D44-AC1C-CDC0E8AF4A59}"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D70D3521-E35C-4EDF-B809-ED414EE2C0A3}" srcId="{96AB3CFE-A523-416D-8CCA-E9B2C2E4EFDE}" destId="{E6DCAE82-AE74-41B9-9223-4EF2107A9977}" srcOrd="1" destOrd="0" parTransId="{996609A4-3A80-42BD-847E-558B970D0C74}" sibTransId="{CE82603A-F6B4-483E-AEA0-57EBA76971BB}"/>
    <dgm:cxn modelId="{47486D29-F11F-40D7-8D12-546373491883}" type="presOf" srcId="{5E2E0A81-12AB-4E3E-80FC-84BDF06396ED}" destId="{223053D4-5564-4229-BFB0-17CE772D7F6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B4DAD64A-5CE1-4BE1-84C8-19567A7E344C}" srcId="{BC72FA5C-38AC-445A-AF92-5303C88024BD}" destId="{C3D73680-AEC0-4AEE-A9AC-38B2AF03D58D}" srcOrd="2" destOrd="0" parTransId="{994DC995-93F5-4FCA-9CA9-53E0E716EB5A}" sibTransId="{DAB40726-F962-4E2C-A209-84FCB758D613}"/>
    <dgm:cxn modelId="{1A7C5E71-1831-485B-95BE-C025ED28EF1A}" type="presOf" srcId="{D23BF33A-0392-40A7-BF5E-3461A93B3D7C}" destId="{94C471B5-4631-448F-8127-CDF6EDD4B8F7}" srcOrd="0" destOrd="0" presId="urn:microsoft.com/office/officeart/2009/3/layout/PieProcess"/>
    <dgm:cxn modelId="{BFD5F551-1A95-42AC-B98F-96147F9BA096}" srcId="{43DD3663-6C41-4E56-8C59-FF7D98531A6B}" destId="{9E005ED1-03D3-4104-A742-78D7B6A5B894}" srcOrd="0" destOrd="0" parTransId="{53CE8FE3-8C5A-4FE9-9C26-040347276A2D}" sibTransId="{D6418BEF-C93F-4406-8F6A-832D7A73A46B}"/>
    <dgm:cxn modelId="{BD773078-38CD-4A83-88F4-911A45DA65D2}" type="presOf" srcId="{5FA243F0-5248-4995-93D6-5FDBFB6479F2}" destId="{9228429A-09D9-4865-87F4-A74D4CA12C07}" srcOrd="0" destOrd="0" presId="urn:microsoft.com/office/officeart/2009/3/layout/PieProcess"/>
    <dgm:cxn modelId="{C5F7507F-9D0A-4C21-9FF7-D08110DE4D1A}" type="presOf" srcId="{E6DCAE82-AE74-41B9-9223-4EF2107A9977}" destId="{9228429A-09D9-4865-87F4-A74D4CA12C07}" srcOrd="0" destOrd="3" presId="urn:microsoft.com/office/officeart/2009/3/layout/PieProcess"/>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027500AD-4ACB-4E00-B4F8-D5E67B3BE088}" srcId="{BC72FA5C-38AC-445A-AF92-5303C88024BD}" destId="{5FA243F0-5248-4995-93D6-5FDBFB6479F2}" srcOrd="0" destOrd="0" parTransId="{FE6F2932-A826-4F45-81A2-CB5B6DD1FA5C}" sibTransId="{39FE520B-2CE0-4BBE-A800-8FE6C7915D5F}"/>
    <dgm:cxn modelId="{3F3A86B0-CE8D-4BF6-A562-8B8975537D58}" type="presOf" srcId="{84B08259-CE7C-4A0E-8093-3957FA3281A4}" destId="{9228429A-09D9-4865-87F4-A74D4CA12C07}" srcOrd="0" destOrd="2" presId="urn:microsoft.com/office/officeart/2009/3/layout/PieProcess"/>
    <dgm:cxn modelId="{844240B3-FC63-4634-A3AE-9FD85E228062}" type="presOf" srcId="{C3D73680-AEC0-4AEE-A9AC-38B2AF03D58D}" destId="{9228429A-09D9-4865-87F4-A74D4CA12C07}" srcOrd="0" destOrd="4"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64054EBF-2AEF-44C4-95FE-98012D161837}" type="presOf" srcId="{BC72FA5C-38AC-445A-AF92-5303C88024BD}" destId="{3ECD7CDD-BD1D-4052-B213-C07844C25FD3}"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966523D0-B9A8-4BFD-907C-A3C2F664DA31}" type="presOf" srcId="{9E005ED1-03D3-4104-A742-78D7B6A5B894}" destId="{49C5F652-2FDE-4AD2-A89F-EA55D26E570E}" srcOrd="0" destOrd="0" presId="urn:microsoft.com/office/officeart/2009/3/layout/PieProcess"/>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t>Prezes sądu </a:t>
          </a:r>
          <a:r>
            <a:rPr lang="pl-PL" b="1" dirty="0"/>
            <a:t>ma obowiązek skierować sprawę na posiedzenie</a:t>
          </a:r>
          <a:r>
            <a:rPr lang="pl-PL" dirty="0"/>
            <a:t>, jeżeli: </a:t>
          </a:r>
        </a:p>
        <a:p>
          <a:pPr rtl="0"/>
          <a:r>
            <a:rPr lang="pl-PL" dirty="0"/>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t>339 § 3 i 4 – prezes sądu kieruje sprawę na posiedzenie także wtedy, gdy zachodzi potrzeba innego rozstrzygnięcia przekraczającego jego uprawnienia, a zwłaszcza:</a:t>
          </a:r>
        </a:p>
        <a:p>
          <a:pPr rtl="0"/>
          <a:endParaRPr lang="pl-PL" dirty="0"/>
        </a:p>
        <a:p>
          <a:pPr rtl="0"/>
          <a:r>
            <a:rPr lang="pl-PL" dirty="0"/>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pt>
    <dgm:pt modelId="{15FEE032-6771-4059-B8BE-B007DBD5D0D7}" type="pres">
      <dgm:prSet presAssocID="{B47596D7-47F5-415E-A195-D9184E910599}" presName="node" presStyleLbl="node1" presStyleIdx="0" presStyleCnt="2">
        <dgm:presLayoutVars>
          <dgm:bulletEnabled val="1"/>
        </dgm:presLayoutVars>
      </dgm:prSet>
      <dgm:spPr/>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pt>
  </dgm:ptLst>
  <dgm:cxnLst>
    <dgm:cxn modelId="{E5325504-8EB9-4D22-9384-DC270AFEEC6E}" type="presOf" srcId="{8BD778E7-E888-4C6E-ABEA-D2FC5F9EC3C5}" destId="{15FEE032-6771-4059-B8BE-B007DBD5D0D7}" srcOrd="0" destOrd="4" presId="urn:microsoft.com/office/officeart/2005/8/layout/hList6"/>
    <dgm:cxn modelId="{B99BDD12-EE7B-48A2-A6D2-D32A381B8399}" type="presOf" srcId="{3931B41F-FB11-423A-A657-890DCE0EEF38}" destId="{15FEE032-6771-4059-B8BE-B007DBD5D0D7}" srcOrd="0" destOrd="2"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5697236B-D633-476D-A504-6EDE9492A99C}" type="presOf" srcId="{B8FF4A7B-54CD-4DB4-97EF-B1FEE48C9324}" destId="{B14A96CF-C710-47AA-9D2E-9472CAF5CECD}" srcOrd="0" destOrd="4" presId="urn:microsoft.com/office/officeart/2005/8/layout/hList6"/>
    <dgm:cxn modelId="{E1CDEB6D-C92D-4E78-9FF0-67DDEFF6C419}" type="presOf" srcId="{B47596D7-47F5-415E-A195-D9184E910599}" destId="{15FEE032-6771-4059-B8BE-B007DBD5D0D7}" srcOrd="0" destOrd="0"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E9A9EB74-16B0-4353-B6AB-1FCDCA4E6177}" type="presOf" srcId="{0757B5DA-66BA-4A9C-B71E-C548426824B1}" destId="{DDCC4C74-FB69-4A92-A552-ED37396018E8}"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734C27A0-F41B-4413-B12D-8FF8F25DDC68}" srcId="{2A4FDC95-8BE3-423F-835C-52CAEDAA434A}" destId="{6A27D522-3E9E-483C-AF24-0A4FFB7F6616}" srcOrd="2" destOrd="0" parTransId="{3D136372-6F81-4B19-91BB-EE3802317621}" sibTransId="{A7C59B57-B697-4F96-BF44-745B0C55EDE6}"/>
    <dgm:cxn modelId="{66A397B3-E079-4E75-AA96-00EA42D52455}" type="presOf" srcId="{2A4FDC95-8BE3-423F-835C-52CAEDAA434A}" destId="{B14A96CF-C710-47AA-9D2E-9472CAF5CECD}"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5CF8AD1-9B6D-4F01-8161-AFB95273A602}" type="presOf" srcId="{9B770FFE-DE2E-4CC9-99BA-8F9300523429}" destId="{B14A96CF-C710-47AA-9D2E-9472CAF5CECD}"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1 k.p.k.)</a:t>
          </a:r>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oskarżyciela prywatnego i jego pełnomocnika  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A936FAAD-048E-42C2-8565-DB01BCC58FE0}" type="presOf" srcId="{EF173FFB-2B37-496D-9E9B-2727E9A7D7F0}" destId="{48567D14-7A04-438D-9A51-198B0FE827A8}" srcOrd="0" destOrd="0"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F25104-DEF7-4389-8672-B74F5CB6361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pl-PL"/>
        </a:p>
      </dgm:t>
    </dgm:pt>
    <dgm:pt modelId="{65D47B37-44CB-47AE-98EC-1D6995BDF470}">
      <dgm:prSet/>
      <dgm:spPr/>
      <dgm:t>
        <a:bodyPr/>
        <a:lstStyle/>
        <a:p>
          <a:pPr rtl="0"/>
          <a:r>
            <a:rPr lang="pl-PL"/>
            <a:t>Art. 375 </a:t>
          </a:r>
        </a:p>
      </dgm:t>
    </dgm:pt>
    <dgm:pt modelId="{87D294C2-AB99-4DCA-9ACF-1CABF177DBEC}" type="parTrans" cxnId="{11911D74-E207-4E3F-9863-625A02B319B0}">
      <dgm:prSet/>
      <dgm:spPr/>
      <dgm:t>
        <a:bodyPr/>
        <a:lstStyle/>
        <a:p>
          <a:endParaRPr lang="pl-PL"/>
        </a:p>
      </dgm:t>
    </dgm:pt>
    <dgm:pt modelId="{CE14D6B3-3E0C-4E08-9079-EE4BEA615AB9}" type="sibTrans" cxnId="{11911D74-E207-4E3F-9863-625A02B319B0}">
      <dgm:prSet/>
      <dgm:spPr/>
      <dgm:t>
        <a:bodyPr/>
        <a:lstStyle/>
        <a:p>
          <a:endParaRPr lang="pl-PL"/>
        </a:p>
      </dgm:t>
    </dgm:pt>
    <dgm:pt modelId="{CD798316-2AFE-432F-8222-74AFE870898E}">
      <dgm:prSet/>
      <dgm:spPr/>
      <dgm:t>
        <a:bodyPr/>
        <a:lstStyle/>
        <a:p>
          <a:pPr algn="just" rtl="0"/>
          <a:r>
            <a:rPr lang="pl-PL" dirty="0"/>
            <a:t>§1. Jeżeli oskarżony pomimo upomnienia go przez przewodniczącego zachowuje się nadal w sposób zakłócający porządek rozprawy lub godzący w powagę sądu, przewodniczący może wydalić go na pewien czas z sali rozprawy.</a:t>
          </a:r>
        </a:p>
      </dgm:t>
    </dgm:pt>
    <dgm:pt modelId="{26BBAD00-60CC-4221-A5E5-84FE2DE0C8AE}" type="parTrans" cxnId="{712DFF86-C2A9-4794-89B6-5917594ED640}">
      <dgm:prSet/>
      <dgm:spPr/>
      <dgm:t>
        <a:bodyPr/>
        <a:lstStyle/>
        <a:p>
          <a:endParaRPr lang="pl-PL"/>
        </a:p>
      </dgm:t>
    </dgm:pt>
    <dgm:pt modelId="{0E30BAFE-7079-4EA5-8BFB-83251AE6A588}" type="sibTrans" cxnId="{712DFF86-C2A9-4794-89B6-5917594ED640}">
      <dgm:prSet/>
      <dgm:spPr/>
      <dgm:t>
        <a:bodyPr/>
        <a:lstStyle/>
        <a:p>
          <a:endParaRPr lang="pl-PL"/>
        </a:p>
      </dgm:t>
    </dgm:pt>
    <dgm:pt modelId="{35F24518-EF75-4F80-BA22-2172A8BD43E4}">
      <dgm:prSet/>
      <dgm:spPr/>
      <dgm:t>
        <a:bodyPr/>
        <a:lstStyle/>
        <a:p>
          <a:pPr algn="just" rtl="0"/>
          <a:r>
            <a:rPr lang="pl-PL" dirty="0"/>
            <a:t>§ 2. Zezwalając oskarżonemu na powrót, przewodniczący niezwłocznie informuje go o  przebiegu rozprawy w czasie jego nieobecności oraz umożliwia mu złożenie wyjaśnień co do  przeprowadzonych w czasie jego nieobecności dowodów.</a:t>
          </a:r>
        </a:p>
      </dgm:t>
    </dgm:pt>
    <dgm:pt modelId="{F61EA740-F8D7-4C21-B310-54402DD4307E}" type="parTrans" cxnId="{DEB50043-3529-45C8-A0A5-56FC76999F2C}">
      <dgm:prSet/>
      <dgm:spPr/>
      <dgm:t>
        <a:bodyPr/>
        <a:lstStyle/>
        <a:p>
          <a:endParaRPr lang="pl-PL"/>
        </a:p>
      </dgm:t>
    </dgm:pt>
    <dgm:pt modelId="{97CDB827-962B-4828-B7E0-CBA72F75279F}" type="sibTrans" cxnId="{DEB50043-3529-45C8-A0A5-56FC76999F2C}">
      <dgm:prSet/>
      <dgm:spPr/>
      <dgm:t>
        <a:bodyPr/>
        <a:lstStyle/>
        <a:p>
          <a:endParaRPr lang="pl-PL"/>
        </a:p>
      </dgm:t>
    </dgm:pt>
    <dgm:pt modelId="{D3B60E08-1B99-4F18-BD86-CCEE7D0D365E}">
      <dgm:prSet/>
      <dgm:spPr/>
      <dgm:t>
        <a:bodyPr/>
        <a:lstStyle/>
        <a:p>
          <a:pPr rtl="0"/>
          <a:r>
            <a:rPr lang="pl-PL"/>
            <a:t>Art. 376 </a:t>
          </a:r>
        </a:p>
      </dgm:t>
    </dgm:pt>
    <dgm:pt modelId="{7465253A-4198-45D7-A0C7-EA0E2BACE66C}" type="parTrans" cxnId="{8869B25F-27DD-49F9-9E1A-FF70E03FCE13}">
      <dgm:prSet/>
      <dgm:spPr/>
      <dgm:t>
        <a:bodyPr/>
        <a:lstStyle/>
        <a:p>
          <a:endParaRPr lang="pl-PL"/>
        </a:p>
      </dgm:t>
    </dgm:pt>
    <dgm:pt modelId="{2A63F659-2E2C-4639-AE95-48011863597B}" type="sibTrans" cxnId="{8869B25F-27DD-49F9-9E1A-FF70E03FCE13}">
      <dgm:prSet/>
      <dgm:spPr/>
      <dgm:t>
        <a:bodyPr/>
        <a:lstStyle/>
        <a:p>
          <a:endParaRPr lang="pl-PL"/>
        </a:p>
      </dgm:t>
    </dgm:pt>
    <dgm:pt modelId="{5F8713EE-0397-4242-8F28-642D2BEFC34D}">
      <dgm:prSet/>
      <dgm:spPr/>
      <dgm:t>
        <a:bodyPr/>
        <a:lstStyle/>
        <a:p>
          <a:pPr algn="just" rtl="0"/>
          <a:r>
            <a:rPr lang="pl-PL"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dgm:t>
    </dgm:pt>
    <dgm:pt modelId="{2CA3830F-3511-484C-A09E-CE56906CF2A8}" type="parTrans" cxnId="{2A479FA4-7940-4DD4-97E5-50FCED0C65C3}">
      <dgm:prSet/>
      <dgm:spPr/>
      <dgm:t>
        <a:bodyPr/>
        <a:lstStyle/>
        <a:p>
          <a:endParaRPr lang="pl-PL"/>
        </a:p>
      </dgm:t>
    </dgm:pt>
    <dgm:pt modelId="{BF00926F-ED99-4DD1-98CD-DABF29C3C179}" type="sibTrans" cxnId="{2A479FA4-7940-4DD4-97E5-50FCED0C65C3}">
      <dgm:prSet/>
      <dgm:spPr/>
      <dgm:t>
        <a:bodyPr/>
        <a:lstStyle/>
        <a:p>
          <a:endParaRPr lang="pl-PL"/>
        </a:p>
      </dgm:t>
    </dgm:pt>
    <dgm:pt modelId="{A1FBA3ED-A041-4258-96AA-54C53435BFB9}">
      <dgm:prSet/>
      <dgm:spPr/>
      <dgm:t>
        <a:bodyPr/>
        <a:lstStyle/>
        <a:p>
          <a:pPr algn="just" rtl="0"/>
          <a:r>
            <a:rPr lang="pl-PL"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gm:t>
    </dgm:pt>
    <dgm:pt modelId="{D2421849-B3E1-49B7-B216-A1E5BCF01D5F}" type="parTrans" cxnId="{F889E365-0A64-4DF9-ABB8-7AA956F2F5A6}">
      <dgm:prSet/>
      <dgm:spPr/>
      <dgm:t>
        <a:bodyPr/>
        <a:lstStyle/>
        <a:p>
          <a:endParaRPr lang="pl-PL"/>
        </a:p>
      </dgm:t>
    </dgm:pt>
    <dgm:pt modelId="{91B130EA-FB7E-4945-BDB3-E8B4077C4910}" type="sibTrans" cxnId="{F889E365-0A64-4DF9-ABB8-7AA956F2F5A6}">
      <dgm:prSet/>
      <dgm:spPr/>
      <dgm:t>
        <a:bodyPr/>
        <a:lstStyle/>
        <a:p>
          <a:endParaRPr lang="pl-PL"/>
        </a:p>
      </dgm:t>
    </dgm:pt>
    <dgm:pt modelId="{64607560-1449-47F8-BEA4-587FADEEB74A}">
      <dgm:prSet/>
      <dgm:spPr/>
      <dgm:t>
        <a:bodyPr/>
        <a:lstStyle/>
        <a:p>
          <a:pPr rtl="0"/>
          <a:r>
            <a:rPr lang="pl-PL"/>
            <a:t>Art. 377 </a:t>
          </a:r>
        </a:p>
      </dgm:t>
    </dgm:pt>
    <dgm:pt modelId="{F8011F35-3578-4DB0-8416-3F0C205A7540}" type="parTrans" cxnId="{602A7976-1730-4E25-9336-AB3B13D92EAA}">
      <dgm:prSet/>
      <dgm:spPr/>
      <dgm:t>
        <a:bodyPr/>
        <a:lstStyle/>
        <a:p>
          <a:endParaRPr lang="pl-PL"/>
        </a:p>
      </dgm:t>
    </dgm:pt>
    <dgm:pt modelId="{90FD049D-761E-4A64-A8E3-FF4A29879E8D}" type="sibTrans" cxnId="{602A7976-1730-4E25-9336-AB3B13D92EAA}">
      <dgm:prSet/>
      <dgm:spPr/>
      <dgm:t>
        <a:bodyPr/>
        <a:lstStyle/>
        <a:p>
          <a:endParaRPr lang="pl-PL"/>
        </a:p>
      </dgm:t>
    </dgm:pt>
    <dgm:pt modelId="{B0FE91DA-2FF8-4FFC-BFC8-07D345FA4F12}">
      <dgm:prSet/>
      <dgm:spPr/>
      <dgm:t>
        <a:bodyPr/>
        <a:lstStyle/>
        <a:p>
          <a:pPr algn="just" rtl="0"/>
          <a:r>
            <a:rPr lang="pl-PL"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dgm:t>
    </dgm:pt>
    <dgm:pt modelId="{00A84098-3758-4DD5-BB19-E76C15500BAE}" type="parTrans" cxnId="{E8701FE0-D113-45A7-8C1C-9B149FE0BCFA}">
      <dgm:prSet/>
      <dgm:spPr/>
      <dgm:t>
        <a:bodyPr/>
        <a:lstStyle/>
        <a:p>
          <a:endParaRPr lang="pl-PL"/>
        </a:p>
      </dgm:t>
    </dgm:pt>
    <dgm:pt modelId="{43F60B4A-37DD-4B72-B466-F16358FE48F0}" type="sibTrans" cxnId="{E8701FE0-D113-45A7-8C1C-9B149FE0BCFA}">
      <dgm:prSet/>
      <dgm:spPr/>
      <dgm:t>
        <a:bodyPr/>
        <a:lstStyle/>
        <a:p>
          <a:endParaRPr lang="pl-PL"/>
        </a:p>
      </dgm:t>
    </dgm:pt>
    <dgm:pt modelId="{401A6D2B-053E-4BC1-8A77-2DC1EB38FE6E}">
      <dgm:prSet/>
      <dgm:spPr/>
      <dgm:t>
        <a:bodyPr/>
        <a:lstStyle/>
        <a:p>
          <a:pPr algn="just" rtl="0"/>
          <a:r>
            <a:rPr lang="pl-PL"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dgm:t>
    </dgm:pt>
    <dgm:pt modelId="{896A6DB7-93C1-41C3-96B7-7067D1838D26}" type="parTrans" cxnId="{8A03E772-B063-4E38-9EEF-34E3AE12C17C}">
      <dgm:prSet/>
      <dgm:spPr/>
      <dgm:t>
        <a:bodyPr/>
        <a:lstStyle/>
        <a:p>
          <a:endParaRPr lang="pl-PL"/>
        </a:p>
      </dgm:t>
    </dgm:pt>
    <dgm:pt modelId="{0955BBD2-1F93-470C-BA32-8BACE863F00A}" type="sibTrans" cxnId="{8A03E772-B063-4E38-9EEF-34E3AE12C17C}">
      <dgm:prSet/>
      <dgm:spPr/>
      <dgm:t>
        <a:bodyPr/>
        <a:lstStyle/>
        <a:p>
          <a:endParaRPr lang="pl-PL"/>
        </a:p>
      </dgm:t>
    </dgm:pt>
    <dgm:pt modelId="{337F29EA-2874-4523-A1F3-560B8453CCF8}">
      <dgm:prSet/>
      <dgm:spPr/>
      <dgm:t>
        <a:bodyPr/>
        <a:lstStyle/>
        <a:p>
          <a:pPr algn="just" rtl="0"/>
          <a:r>
            <a:rPr lang="pl-PL"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dgm:t>
    </dgm:pt>
    <dgm:pt modelId="{7E6C130F-7FE2-4240-9F4E-AB103EF84CC4}" type="parTrans" cxnId="{5445A939-6B4F-4F69-A70F-8B6D60073889}">
      <dgm:prSet/>
      <dgm:spPr/>
      <dgm:t>
        <a:bodyPr/>
        <a:lstStyle/>
        <a:p>
          <a:endParaRPr lang="pl-PL"/>
        </a:p>
      </dgm:t>
    </dgm:pt>
    <dgm:pt modelId="{5F4E3073-FC98-4694-BACC-CC4E2B067CDD}" type="sibTrans" cxnId="{5445A939-6B4F-4F69-A70F-8B6D60073889}">
      <dgm:prSet/>
      <dgm:spPr/>
      <dgm:t>
        <a:bodyPr/>
        <a:lstStyle/>
        <a:p>
          <a:endParaRPr lang="pl-PL"/>
        </a:p>
      </dgm:t>
    </dgm:pt>
    <dgm:pt modelId="{34F611FB-6BA7-4E47-A6F6-997C459C9449}">
      <dgm:prSet/>
      <dgm:spPr/>
      <dgm:t>
        <a:bodyPr/>
        <a:lstStyle/>
        <a:p>
          <a:pPr algn="just" rtl="0"/>
          <a:r>
            <a:rPr lang="pl-PL"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gm:t>
    </dgm:pt>
    <dgm:pt modelId="{30810F30-9D28-40A4-904C-44268A1D9CF2}" type="parTrans" cxnId="{25C56DB9-252D-4EC4-A5B8-A9BBDB12CBC7}">
      <dgm:prSet/>
      <dgm:spPr/>
      <dgm:t>
        <a:bodyPr/>
        <a:lstStyle/>
        <a:p>
          <a:endParaRPr lang="pl-PL"/>
        </a:p>
      </dgm:t>
    </dgm:pt>
    <dgm:pt modelId="{405D9CB6-6C17-415D-86B4-9D24921A8276}" type="sibTrans" cxnId="{25C56DB9-252D-4EC4-A5B8-A9BBDB12CBC7}">
      <dgm:prSet/>
      <dgm:spPr/>
      <dgm:t>
        <a:bodyPr/>
        <a:lstStyle/>
        <a:p>
          <a:endParaRPr lang="pl-PL"/>
        </a:p>
      </dgm:t>
    </dgm:pt>
    <dgm:pt modelId="{94D9FDE3-6D53-4A3A-A5A8-FB76BB6AEE70}">
      <dgm:prSet/>
      <dgm:spPr/>
      <dgm:t>
        <a:bodyPr/>
        <a:lstStyle/>
        <a:p>
          <a:pPr rtl="0"/>
          <a:r>
            <a:rPr lang="pl-PL"/>
            <a:t>Art. 390</a:t>
          </a:r>
        </a:p>
      </dgm:t>
    </dgm:pt>
    <dgm:pt modelId="{14AC4B8E-D309-4F7A-8809-DA73E64DC7AA}" type="parTrans" cxnId="{58065579-95BB-4BF4-AB57-9DEC20A6D3C0}">
      <dgm:prSet/>
      <dgm:spPr/>
      <dgm:t>
        <a:bodyPr/>
        <a:lstStyle/>
        <a:p>
          <a:endParaRPr lang="pl-PL"/>
        </a:p>
      </dgm:t>
    </dgm:pt>
    <dgm:pt modelId="{D4811C7B-2E4B-4A68-94F9-EFFE54C186DA}" type="sibTrans" cxnId="{58065579-95BB-4BF4-AB57-9DEC20A6D3C0}">
      <dgm:prSet/>
      <dgm:spPr/>
      <dgm:t>
        <a:bodyPr/>
        <a:lstStyle/>
        <a:p>
          <a:endParaRPr lang="pl-PL"/>
        </a:p>
      </dgm:t>
    </dgm:pt>
    <dgm:pt modelId="{7D36231F-945C-424C-BBC9-F481DB130F55}">
      <dgm:prSet/>
      <dgm:spPr/>
      <dgm:t>
        <a:bodyPr/>
        <a:lstStyle/>
        <a:p>
          <a:pPr algn="just" rtl="0"/>
          <a:r>
            <a:rPr lang="pl-PL"/>
            <a:t>§ 1. Oskarżony ma prawo być obecny przy wszystkich czynnościach postępowania dowodowego. </a:t>
          </a:r>
        </a:p>
      </dgm:t>
    </dgm:pt>
    <dgm:pt modelId="{2FD9031E-196A-45BB-BC35-8F513FF69139}" type="parTrans" cxnId="{5B62B5E1-17DC-49EB-91C3-80CE9C858FB2}">
      <dgm:prSet/>
      <dgm:spPr/>
      <dgm:t>
        <a:bodyPr/>
        <a:lstStyle/>
        <a:p>
          <a:endParaRPr lang="pl-PL"/>
        </a:p>
      </dgm:t>
    </dgm:pt>
    <dgm:pt modelId="{985605FC-76D9-4FBF-ACE6-D20BBCBA78CC}" type="sibTrans" cxnId="{5B62B5E1-17DC-49EB-91C3-80CE9C858FB2}">
      <dgm:prSet/>
      <dgm:spPr/>
      <dgm:t>
        <a:bodyPr/>
        <a:lstStyle/>
        <a:p>
          <a:endParaRPr lang="pl-PL"/>
        </a:p>
      </dgm:t>
    </dgm:pt>
    <dgm:pt modelId="{730E1799-E635-4376-A4E5-AF6F5A3C388B}">
      <dgm:prSet/>
      <dgm:spPr/>
      <dgm:t>
        <a:bodyPr/>
        <a:lstStyle/>
        <a:p>
          <a:pPr algn="just" rtl="0"/>
          <a:r>
            <a:rPr lang="pl-PL"/>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dgm:t>
    </dgm:pt>
    <dgm:pt modelId="{5DD8F353-C758-4C74-AF2B-33BAF0E455FC}" type="parTrans" cxnId="{83AB613B-4E11-4B4B-8F93-4D5D69DFC068}">
      <dgm:prSet/>
      <dgm:spPr/>
      <dgm:t>
        <a:bodyPr/>
        <a:lstStyle/>
        <a:p>
          <a:endParaRPr lang="pl-PL"/>
        </a:p>
      </dgm:t>
    </dgm:pt>
    <dgm:pt modelId="{AA573076-C6BD-4381-A211-2DB277DE765A}" type="sibTrans" cxnId="{83AB613B-4E11-4B4B-8F93-4D5D69DFC068}">
      <dgm:prSet/>
      <dgm:spPr/>
      <dgm:t>
        <a:bodyPr/>
        <a:lstStyle/>
        <a:p>
          <a:endParaRPr lang="pl-PL"/>
        </a:p>
      </dgm:t>
    </dgm:pt>
    <dgm:pt modelId="{709888B3-6A01-478E-82A8-6A4E02AF0658}">
      <dgm:prSet/>
      <dgm:spPr/>
      <dgm:t>
        <a:bodyPr/>
        <a:lstStyle/>
        <a:p>
          <a:pPr algn="just" rtl="0"/>
          <a:r>
            <a:rPr lang="pl-PL"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gm:t>
    </dgm:pt>
    <dgm:pt modelId="{6C350592-661B-40D5-BCA0-468D33D7EEA8}" type="parTrans" cxnId="{EE6723D3-9601-49BB-A818-5C07282B136D}">
      <dgm:prSet/>
      <dgm:spPr/>
      <dgm:t>
        <a:bodyPr/>
        <a:lstStyle/>
        <a:p>
          <a:endParaRPr lang="pl-PL"/>
        </a:p>
      </dgm:t>
    </dgm:pt>
    <dgm:pt modelId="{71E377A9-D819-4F49-94C3-4B3199DFECE7}" type="sibTrans" cxnId="{EE6723D3-9601-49BB-A818-5C07282B136D}">
      <dgm:prSet/>
      <dgm:spPr/>
      <dgm:t>
        <a:bodyPr/>
        <a:lstStyle/>
        <a:p>
          <a:endParaRPr lang="pl-PL"/>
        </a:p>
      </dgm:t>
    </dgm:pt>
    <dgm:pt modelId="{0B63DCE3-6CD0-4AC1-A666-43531C1294D3}" type="pres">
      <dgm:prSet presAssocID="{0EF25104-DEF7-4389-8672-B74F5CB6361E}" presName="linear" presStyleCnt="0">
        <dgm:presLayoutVars>
          <dgm:animLvl val="lvl"/>
          <dgm:resizeHandles val="exact"/>
        </dgm:presLayoutVars>
      </dgm:prSet>
      <dgm:spPr/>
    </dgm:pt>
    <dgm:pt modelId="{DCB97369-CFCE-4F41-8A64-B2697746BED6}" type="pres">
      <dgm:prSet presAssocID="{65D47B37-44CB-47AE-98EC-1D6995BDF470}" presName="parentText" presStyleLbl="node1" presStyleIdx="0" presStyleCnt="4">
        <dgm:presLayoutVars>
          <dgm:chMax val="0"/>
          <dgm:bulletEnabled val="1"/>
        </dgm:presLayoutVars>
      </dgm:prSet>
      <dgm:spPr/>
    </dgm:pt>
    <dgm:pt modelId="{D622A08D-F627-41D8-BC2D-0933C06D0A29}" type="pres">
      <dgm:prSet presAssocID="{65D47B37-44CB-47AE-98EC-1D6995BDF470}" presName="childText" presStyleLbl="revTx" presStyleIdx="0" presStyleCnt="4">
        <dgm:presLayoutVars>
          <dgm:bulletEnabled val="1"/>
        </dgm:presLayoutVars>
      </dgm:prSet>
      <dgm:spPr/>
    </dgm:pt>
    <dgm:pt modelId="{423B7375-6EF2-4E76-899F-F1B41178F401}" type="pres">
      <dgm:prSet presAssocID="{D3B60E08-1B99-4F18-BD86-CCEE7D0D365E}" presName="parentText" presStyleLbl="node1" presStyleIdx="1" presStyleCnt="4">
        <dgm:presLayoutVars>
          <dgm:chMax val="0"/>
          <dgm:bulletEnabled val="1"/>
        </dgm:presLayoutVars>
      </dgm:prSet>
      <dgm:spPr/>
    </dgm:pt>
    <dgm:pt modelId="{F2184BA0-FF8B-44F2-BBD4-1041C23B723E}" type="pres">
      <dgm:prSet presAssocID="{D3B60E08-1B99-4F18-BD86-CCEE7D0D365E}" presName="childText" presStyleLbl="revTx" presStyleIdx="1" presStyleCnt="4">
        <dgm:presLayoutVars>
          <dgm:bulletEnabled val="1"/>
        </dgm:presLayoutVars>
      </dgm:prSet>
      <dgm:spPr/>
    </dgm:pt>
    <dgm:pt modelId="{414D8D41-08BB-4248-B061-9CC3CA2F7B16}" type="pres">
      <dgm:prSet presAssocID="{64607560-1449-47F8-BEA4-587FADEEB74A}" presName="parentText" presStyleLbl="node1" presStyleIdx="2" presStyleCnt="4">
        <dgm:presLayoutVars>
          <dgm:chMax val="0"/>
          <dgm:bulletEnabled val="1"/>
        </dgm:presLayoutVars>
      </dgm:prSet>
      <dgm:spPr/>
    </dgm:pt>
    <dgm:pt modelId="{14B6F81C-4A56-4EBE-8A1D-B10E5B72BB48}" type="pres">
      <dgm:prSet presAssocID="{64607560-1449-47F8-BEA4-587FADEEB74A}" presName="childText" presStyleLbl="revTx" presStyleIdx="2" presStyleCnt="4">
        <dgm:presLayoutVars>
          <dgm:bulletEnabled val="1"/>
        </dgm:presLayoutVars>
      </dgm:prSet>
      <dgm:spPr/>
    </dgm:pt>
    <dgm:pt modelId="{023B63E4-33B3-4937-9B78-96F2445FEA59}" type="pres">
      <dgm:prSet presAssocID="{94D9FDE3-6D53-4A3A-A5A8-FB76BB6AEE70}" presName="parentText" presStyleLbl="node1" presStyleIdx="3" presStyleCnt="4">
        <dgm:presLayoutVars>
          <dgm:chMax val="0"/>
          <dgm:bulletEnabled val="1"/>
        </dgm:presLayoutVars>
      </dgm:prSet>
      <dgm:spPr/>
    </dgm:pt>
    <dgm:pt modelId="{9F03B9A3-7E3A-46C4-9B8C-7B5B2520F5CA}" type="pres">
      <dgm:prSet presAssocID="{94D9FDE3-6D53-4A3A-A5A8-FB76BB6AEE70}" presName="childText" presStyleLbl="revTx" presStyleIdx="3" presStyleCnt="4">
        <dgm:presLayoutVars>
          <dgm:bulletEnabled val="1"/>
        </dgm:presLayoutVars>
      </dgm:prSet>
      <dgm:spPr/>
    </dgm:pt>
  </dgm:ptLst>
  <dgm:cxnLst>
    <dgm:cxn modelId="{C6E4C004-BEC0-481A-AF51-583A5BC196C2}" type="presOf" srcId="{34F611FB-6BA7-4E47-A6F6-997C459C9449}" destId="{14B6F81C-4A56-4EBE-8A1D-B10E5B72BB48}" srcOrd="0" destOrd="3" presId="urn:microsoft.com/office/officeart/2005/8/layout/vList2"/>
    <dgm:cxn modelId="{55252E07-20C1-4BCE-9B92-44A0E5BA02C3}" type="presOf" srcId="{CD798316-2AFE-432F-8222-74AFE870898E}" destId="{D622A08D-F627-41D8-BC2D-0933C06D0A29}" srcOrd="0" destOrd="0" presId="urn:microsoft.com/office/officeart/2005/8/layout/vList2"/>
    <dgm:cxn modelId="{E140DF10-5609-4867-8FCF-061A5C861BC1}" type="presOf" srcId="{401A6D2B-053E-4BC1-8A77-2DC1EB38FE6E}" destId="{14B6F81C-4A56-4EBE-8A1D-B10E5B72BB48}" srcOrd="0" destOrd="1" presId="urn:microsoft.com/office/officeart/2005/8/layout/vList2"/>
    <dgm:cxn modelId="{CDE1371C-D47A-4A59-A3CD-82FE1B90DBE9}" type="presOf" srcId="{65D47B37-44CB-47AE-98EC-1D6995BDF470}" destId="{DCB97369-CFCE-4F41-8A64-B2697746BED6}" srcOrd="0" destOrd="0" presId="urn:microsoft.com/office/officeart/2005/8/layout/vList2"/>
    <dgm:cxn modelId="{A22A9A21-74C2-4FE7-B6F4-8E8478536CEE}" type="presOf" srcId="{35F24518-EF75-4F80-BA22-2172A8BD43E4}" destId="{D622A08D-F627-41D8-BC2D-0933C06D0A29}" srcOrd="0" destOrd="1" presId="urn:microsoft.com/office/officeart/2005/8/layout/vList2"/>
    <dgm:cxn modelId="{0E228E22-C3A4-469E-8AC5-B14A38757634}" type="presOf" srcId="{A1FBA3ED-A041-4258-96AA-54C53435BFB9}" destId="{F2184BA0-FF8B-44F2-BBD4-1041C23B723E}" srcOrd="0" destOrd="1" presId="urn:microsoft.com/office/officeart/2005/8/layout/vList2"/>
    <dgm:cxn modelId="{FC861037-6C94-4067-B128-93060BD6DAEF}" type="presOf" srcId="{7D36231F-945C-424C-BBC9-F481DB130F55}" destId="{9F03B9A3-7E3A-46C4-9B8C-7B5B2520F5CA}" srcOrd="0" destOrd="0" presId="urn:microsoft.com/office/officeart/2005/8/layout/vList2"/>
    <dgm:cxn modelId="{5445A939-6B4F-4F69-A70F-8B6D60073889}" srcId="{64607560-1449-47F8-BEA4-587FADEEB74A}" destId="{337F29EA-2874-4523-A1F3-560B8453CCF8}" srcOrd="2" destOrd="0" parTransId="{7E6C130F-7FE2-4240-9F4E-AB103EF84CC4}" sibTransId="{5F4E3073-FC98-4694-BACC-CC4E2B067CDD}"/>
    <dgm:cxn modelId="{83AB613B-4E11-4B4B-8F93-4D5D69DFC068}" srcId="{94D9FDE3-6D53-4A3A-A5A8-FB76BB6AEE70}" destId="{730E1799-E635-4376-A4E5-AF6F5A3C388B}" srcOrd="1" destOrd="0" parTransId="{5DD8F353-C758-4C74-AF2B-33BAF0E455FC}" sibTransId="{AA573076-C6BD-4381-A211-2DB277DE765A}"/>
    <dgm:cxn modelId="{8869B25F-27DD-49F9-9E1A-FF70E03FCE13}" srcId="{0EF25104-DEF7-4389-8672-B74F5CB6361E}" destId="{D3B60E08-1B99-4F18-BD86-CCEE7D0D365E}" srcOrd="1" destOrd="0" parTransId="{7465253A-4198-45D7-A0C7-EA0E2BACE66C}" sibTransId="{2A63F659-2E2C-4639-AE95-48011863597B}"/>
    <dgm:cxn modelId="{F7BA7D41-0CD7-4768-85B3-DADA923DCD21}" type="presOf" srcId="{337F29EA-2874-4523-A1F3-560B8453CCF8}" destId="{14B6F81C-4A56-4EBE-8A1D-B10E5B72BB48}" srcOrd="0" destOrd="2" presId="urn:microsoft.com/office/officeart/2005/8/layout/vList2"/>
    <dgm:cxn modelId="{DEB50043-3529-45C8-A0A5-56FC76999F2C}" srcId="{65D47B37-44CB-47AE-98EC-1D6995BDF470}" destId="{35F24518-EF75-4F80-BA22-2172A8BD43E4}" srcOrd="1" destOrd="0" parTransId="{F61EA740-F8D7-4C21-B310-54402DD4307E}" sibTransId="{97CDB827-962B-4828-B7E0-CBA72F75279F}"/>
    <dgm:cxn modelId="{F889E365-0A64-4DF9-ABB8-7AA956F2F5A6}" srcId="{D3B60E08-1B99-4F18-BD86-CCEE7D0D365E}" destId="{A1FBA3ED-A041-4258-96AA-54C53435BFB9}" srcOrd="1" destOrd="0" parTransId="{D2421849-B3E1-49B7-B216-A1E5BCF01D5F}" sibTransId="{91B130EA-FB7E-4945-BDB3-E8B4077C4910}"/>
    <dgm:cxn modelId="{9B92C266-40B3-40F7-B04B-3C74E0DB4D32}" type="presOf" srcId="{5F8713EE-0397-4242-8F28-642D2BEFC34D}" destId="{F2184BA0-FF8B-44F2-BBD4-1041C23B723E}" srcOrd="0" destOrd="0" presId="urn:microsoft.com/office/officeart/2005/8/layout/vList2"/>
    <dgm:cxn modelId="{8A03E772-B063-4E38-9EEF-34E3AE12C17C}" srcId="{64607560-1449-47F8-BEA4-587FADEEB74A}" destId="{401A6D2B-053E-4BC1-8A77-2DC1EB38FE6E}" srcOrd="1" destOrd="0" parTransId="{896A6DB7-93C1-41C3-96B7-7067D1838D26}" sibTransId="{0955BBD2-1F93-470C-BA32-8BACE863F00A}"/>
    <dgm:cxn modelId="{11911D74-E207-4E3F-9863-625A02B319B0}" srcId="{0EF25104-DEF7-4389-8672-B74F5CB6361E}" destId="{65D47B37-44CB-47AE-98EC-1D6995BDF470}" srcOrd="0" destOrd="0" parTransId="{87D294C2-AB99-4DCA-9ACF-1CABF177DBEC}" sibTransId="{CE14D6B3-3E0C-4E08-9079-EE4BEA615AB9}"/>
    <dgm:cxn modelId="{602A7976-1730-4E25-9336-AB3B13D92EAA}" srcId="{0EF25104-DEF7-4389-8672-B74F5CB6361E}" destId="{64607560-1449-47F8-BEA4-587FADEEB74A}" srcOrd="2" destOrd="0" parTransId="{F8011F35-3578-4DB0-8416-3F0C205A7540}" sibTransId="{90FD049D-761E-4A64-A8E3-FF4A29879E8D}"/>
    <dgm:cxn modelId="{58065579-95BB-4BF4-AB57-9DEC20A6D3C0}" srcId="{0EF25104-DEF7-4389-8672-B74F5CB6361E}" destId="{94D9FDE3-6D53-4A3A-A5A8-FB76BB6AEE70}" srcOrd="3" destOrd="0" parTransId="{14AC4B8E-D309-4F7A-8809-DA73E64DC7AA}" sibTransId="{D4811C7B-2E4B-4A68-94F9-EFFE54C186DA}"/>
    <dgm:cxn modelId="{712DFF86-C2A9-4794-89B6-5917594ED640}" srcId="{65D47B37-44CB-47AE-98EC-1D6995BDF470}" destId="{CD798316-2AFE-432F-8222-74AFE870898E}" srcOrd="0" destOrd="0" parTransId="{26BBAD00-60CC-4221-A5E5-84FE2DE0C8AE}" sibTransId="{0E30BAFE-7079-4EA5-8BFB-83251AE6A588}"/>
    <dgm:cxn modelId="{B8C7848A-32C0-4FE7-AE0B-B4AA97BE601C}" type="presOf" srcId="{94D9FDE3-6D53-4A3A-A5A8-FB76BB6AEE70}" destId="{023B63E4-33B3-4937-9B78-96F2445FEA59}" srcOrd="0" destOrd="0" presId="urn:microsoft.com/office/officeart/2005/8/layout/vList2"/>
    <dgm:cxn modelId="{752EE791-C2AE-4BE1-BE35-6A7B14EF3783}" type="presOf" srcId="{64607560-1449-47F8-BEA4-587FADEEB74A}" destId="{414D8D41-08BB-4248-B061-9CC3CA2F7B16}" srcOrd="0" destOrd="0" presId="urn:microsoft.com/office/officeart/2005/8/layout/vList2"/>
    <dgm:cxn modelId="{CCF0DE9B-D998-404C-BA96-4CA4B42DF6BA}" type="presOf" srcId="{B0FE91DA-2FF8-4FFC-BFC8-07D345FA4F12}" destId="{14B6F81C-4A56-4EBE-8A1D-B10E5B72BB48}" srcOrd="0" destOrd="0" presId="urn:microsoft.com/office/officeart/2005/8/layout/vList2"/>
    <dgm:cxn modelId="{9D3ED2A1-3785-4E0D-9FEB-49079A0E7F45}" type="presOf" srcId="{0EF25104-DEF7-4389-8672-B74F5CB6361E}" destId="{0B63DCE3-6CD0-4AC1-A666-43531C1294D3}" srcOrd="0" destOrd="0" presId="urn:microsoft.com/office/officeart/2005/8/layout/vList2"/>
    <dgm:cxn modelId="{2A479FA4-7940-4DD4-97E5-50FCED0C65C3}" srcId="{D3B60E08-1B99-4F18-BD86-CCEE7D0D365E}" destId="{5F8713EE-0397-4242-8F28-642D2BEFC34D}" srcOrd="0" destOrd="0" parTransId="{2CA3830F-3511-484C-A09E-CE56906CF2A8}" sibTransId="{BF00926F-ED99-4DD1-98CD-DABF29C3C179}"/>
    <dgm:cxn modelId="{25C56DB9-252D-4EC4-A5B8-A9BBDB12CBC7}" srcId="{64607560-1449-47F8-BEA4-587FADEEB74A}" destId="{34F611FB-6BA7-4E47-A6F6-997C459C9449}" srcOrd="3" destOrd="0" parTransId="{30810F30-9D28-40A4-904C-44268A1D9CF2}" sibTransId="{405D9CB6-6C17-415D-86B4-9D24921A8276}"/>
    <dgm:cxn modelId="{422D07D3-3652-410E-9F6D-5DEBA0F602B4}" type="presOf" srcId="{D3B60E08-1B99-4F18-BD86-CCEE7D0D365E}" destId="{423B7375-6EF2-4E76-899F-F1B41178F401}" srcOrd="0" destOrd="0" presId="urn:microsoft.com/office/officeart/2005/8/layout/vList2"/>
    <dgm:cxn modelId="{EE6723D3-9601-49BB-A818-5C07282B136D}" srcId="{94D9FDE3-6D53-4A3A-A5A8-FB76BB6AEE70}" destId="{709888B3-6A01-478E-82A8-6A4E02AF0658}" srcOrd="2" destOrd="0" parTransId="{6C350592-661B-40D5-BCA0-468D33D7EEA8}" sibTransId="{71E377A9-D819-4F49-94C3-4B3199DFECE7}"/>
    <dgm:cxn modelId="{C9D709D7-9742-4E4F-AA46-319BC9A37904}" type="presOf" srcId="{730E1799-E635-4376-A4E5-AF6F5A3C388B}" destId="{9F03B9A3-7E3A-46C4-9B8C-7B5B2520F5CA}" srcOrd="0" destOrd="1" presId="urn:microsoft.com/office/officeart/2005/8/layout/vList2"/>
    <dgm:cxn modelId="{E8701FE0-D113-45A7-8C1C-9B149FE0BCFA}" srcId="{64607560-1449-47F8-BEA4-587FADEEB74A}" destId="{B0FE91DA-2FF8-4FFC-BFC8-07D345FA4F12}" srcOrd="0" destOrd="0" parTransId="{00A84098-3758-4DD5-BB19-E76C15500BAE}" sibTransId="{43F60B4A-37DD-4B72-B466-F16358FE48F0}"/>
    <dgm:cxn modelId="{5B62B5E1-17DC-49EB-91C3-80CE9C858FB2}" srcId="{94D9FDE3-6D53-4A3A-A5A8-FB76BB6AEE70}" destId="{7D36231F-945C-424C-BBC9-F481DB130F55}" srcOrd="0" destOrd="0" parTransId="{2FD9031E-196A-45BB-BC35-8F513FF69139}" sibTransId="{985605FC-76D9-4FBF-ACE6-D20BBCBA78CC}"/>
    <dgm:cxn modelId="{A50EE2F8-8FD0-447F-9BC0-FA411AFE740C}" type="presOf" srcId="{709888B3-6A01-478E-82A8-6A4E02AF0658}" destId="{9F03B9A3-7E3A-46C4-9B8C-7B5B2520F5CA}" srcOrd="0" destOrd="2" presId="urn:microsoft.com/office/officeart/2005/8/layout/vList2"/>
    <dgm:cxn modelId="{D5150A74-9F09-4AAA-B909-E45899884CF5}" type="presParOf" srcId="{0B63DCE3-6CD0-4AC1-A666-43531C1294D3}" destId="{DCB97369-CFCE-4F41-8A64-B2697746BED6}" srcOrd="0" destOrd="0" presId="urn:microsoft.com/office/officeart/2005/8/layout/vList2"/>
    <dgm:cxn modelId="{E56C6D0D-3890-4DE8-BA82-EAA35FEB73DC}" type="presParOf" srcId="{0B63DCE3-6CD0-4AC1-A666-43531C1294D3}" destId="{D622A08D-F627-41D8-BC2D-0933C06D0A29}" srcOrd="1" destOrd="0" presId="urn:microsoft.com/office/officeart/2005/8/layout/vList2"/>
    <dgm:cxn modelId="{F79BAD3C-7849-4EEB-884E-AB2474A20D41}" type="presParOf" srcId="{0B63DCE3-6CD0-4AC1-A666-43531C1294D3}" destId="{423B7375-6EF2-4E76-899F-F1B41178F401}" srcOrd="2" destOrd="0" presId="urn:microsoft.com/office/officeart/2005/8/layout/vList2"/>
    <dgm:cxn modelId="{A0E12750-95F1-4B02-8929-FBB2635673F1}" type="presParOf" srcId="{0B63DCE3-6CD0-4AC1-A666-43531C1294D3}" destId="{F2184BA0-FF8B-44F2-BBD4-1041C23B723E}" srcOrd="3" destOrd="0" presId="urn:microsoft.com/office/officeart/2005/8/layout/vList2"/>
    <dgm:cxn modelId="{E1269FC6-1A99-49BE-8377-BCEE9EF3CCE3}" type="presParOf" srcId="{0B63DCE3-6CD0-4AC1-A666-43531C1294D3}" destId="{414D8D41-08BB-4248-B061-9CC3CA2F7B16}" srcOrd="4" destOrd="0" presId="urn:microsoft.com/office/officeart/2005/8/layout/vList2"/>
    <dgm:cxn modelId="{72AC5616-BE10-4812-99DB-E4F8F6A7EBD8}" type="presParOf" srcId="{0B63DCE3-6CD0-4AC1-A666-43531C1294D3}" destId="{14B6F81C-4A56-4EBE-8A1D-B10E5B72BB48}" srcOrd="5" destOrd="0" presId="urn:microsoft.com/office/officeart/2005/8/layout/vList2"/>
    <dgm:cxn modelId="{561B252E-46E4-4729-90D1-4E545741D323}" type="presParOf" srcId="{0B63DCE3-6CD0-4AC1-A666-43531C1294D3}" destId="{023B63E4-33B3-4937-9B78-96F2445FEA59}" srcOrd="6" destOrd="0" presId="urn:microsoft.com/office/officeart/2005/8/layout/vList2"/>
    <dgm:cxn modelId="{38266D0C-0CE4-4AFF-9C19-58C9347F6F2E}" type="presParOf" srcId="{0B63DCE3-6CD0-4AC1-A666-43531C1294D3}" destId="{9F03B9A3-7E3A-46C4-9B8C-7B5B2520F5CA}"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pouczenie o art. 40a,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pt>
    <dgm:pt modelId="{30B0F11E-3F13-4FDB-8160-51CEEBE3F2E6}" type="pres">
      <dgm:prSet presAssocID="{E1AF9399-EB7B-4434-9FF6-3F06703C5495}" presName="FiveNodes_2" presStyleLbl="node1" presStyleIdx="1" presStyleCnt="5">
        <dgm:presLayoutVars>
          <dgm:bulletEnabled val="1"/>
        </dgm:presLayoutVars>
      </dgm:prSet>
      <dgm:spPr/>
    </dgm:pt>
    <dgm:pt modelId="{8DE7FA2D-CE7D-4517-8F44-A7BD14C80D1B}" type="pres">
      <dgm:prSet presAssocID="{E1AF9399-EB7B-4434-9FF6-3F06703C5495}" presName="FiveNodes_3" presStyleLbl="node1" presStyleIdx="2" presStyleCnt="5">
        <dgm:presLayoutVars>
          <dgm:bulletEnabled val="1"/>
        </dgm:presLayoutVars>
      </dgm:prSet>
      <dgm:spPr/>
    </dgm:pt>
    <dgm:pt modelId="{E0D08E88-0FFC-4730-A868-00CC9442FA4A}" type="pres">
      <dgm:prSet presAssocID="{E1AF9399-EB7B-4434-9FF6-3F06703C5495}" presName="FiveNodes_4" presStyleLbl="node1" presStyleIdx="3" presStyleCnt="5">
        <dgm:presLayoutVars>
          <dgm:bulletEnabled val="1"/>
        </dgm:presLayoutVars>
      </dgm:prSet>
      <dgm:spPr/>
    </dgm:pt>
    <dgm:pt modelId="{F98C6853-6572-47B3-A1A4-FC5002434207}" type="pres">
      <dgm:prSet presAssocID="{E1AF9399-EB7B-4434-9FF6-3F06703C5495}" presName="FiveNodes_5" presStyleLbl="node1" presStyleIdx="4" presStyleCnt="5">
        <dgm:presLayoutVars>
          <dgm:bulletEnabled val="1"/>
        </dgm:presLayoutVars>
      </dgm:prSet>
      <dgm:spPr/>
    </dgm:pt>
    <dgm:pt modelId="{42DA19EE-DA46-4C7B-BB38-EED88C2A9284}" type="pres">
      <dgm:prSet presAssocID="{E1AF9399-EB7B-4434-9FF6-3F06703C5495}" presName="FiveConn_1-2" presStyleLbl="fgAccFollowNode1" presStyleIdx="0" presStyleCnt="4">
        <dgm:presLayoutVars>
          <dgm:bulletEnabled val="1"/>
        </dgm:presLayoutVars>
      </dgm:prSet>
      <dgm:spPr/>
    </dgm:pt>
    <dgm:pt modelId="{6BF240FE-48C3-4D87-93A1-A9CFF8CA1CA8}" type="pres">
      <dgm:prSet presAssocID="{E1AF9399-EB7B-4434-9FF6-3F06703C5495}" presName="FiveConn_2-3" presStyleLbl="fgAccFollowNode1" presStyleIdx="1" presStyleCnt="4">
        <dgm:presLayoutVars>
          <dgm:bulletEnabled val="1"/>
        </dgm:presLayoutVars>
      </dgm:prSet>
      <dgm:spPr/>
    </dgm:pt>
    <dgm:pt modelId="{253A7C88-3F22-41CB-830F-783FEA20109F}" type="pres">
      <dgm:prSet presAssocID="{E1AF9399-EB7B-4434-9FF6-3F06703C5495}" presName="FiveConn_3-4" presStyleLbl="fgAccFollowNode1" presStyleIdx="2" presStyleCnt="4">
        <dgm:presLayoutVars>
          <dgm:bulletEnabled val="1"/>
        </dgm:presLayoutVars>
      </dgm:prSet>
      <dgm:spPr/>
    </dgm:pt>
    <dgm:pt modelId="{7B8C6225-4431-4349-91F3-617E6A96EC9F}" type="pres">
      <dgm:prSet presAssocID="{E1AF9399-EB7B-4434-9FF6-3F06703C5495}" presName="FiveConn_4-5" presStyleLbl="fgAccFollowNode1" presStyleIdx="3" presStyleCnt="4">
        <dgm:presLayoutVars>
          <dgm:bulletEnabled val="1"/>
        </dgm:presLayoutVars>
      </dgm:prSet>
      <dgm:spPr/>
    </dgm:pt>
    <dgm:pt modelId="{FB7DB876-B96E-4BB6-AA5C-A9687D19E17F}" type="pres">
      <dgm:prSet presAssocID="{E1AF9399-EB7B-4434-9FF6-3F06703C5495}" presName="FiveNodes_1_text" presStyleLbl="node1" presStyleIdx="4" presStyleCnt="5">
        <dgm:presLayoutVars>
          <dgm:bulletEnabled val="1"/>
        </dgm:presLayoutVars>
      </dgm:prSet>
      <dgm:spPr/>
    </dgm:pt>
    <dgm:pt modelId="{6590A27B-2E61-4D02-8BDC-3790A338366E}" type="pres">
      <dgm:prSet presAssocID="{E1AF9399-EB7B-4434-9FF6-3F06703C5495}" presName="FiveNodes_2_text" presStyleLbl="node1" presStyleIdx="4" presStyleCnt="5">
        <dgm:presLayoutVars>
          <dgm:bulletEnabled val="1"/>
        </dgm:presLayoutVars>
      </dgm:prSet>
      <dgm:spPr/>
    </dgm:pt>
    <dgm:pt modelId="{6D82C460-6F6F-48FB-8CCA-FB4A8F0B10B5}" type="pres">
      <dgm:prSet presAssocID="{E1AF9399-EB7B-4434-9FF6-3F06703C5495}" presName="FiveNodes_3_text" presStyleLbl="node1" presStyleIdx="4" presStyleCnt="5">
        <dgm:presLayoutVars>
          <dgm:bulletEnabled val="1"/>
        </dgm:presLayoutVars>
      </dgm:prSet>
      <dgm:spPr/>
    </dgm:pt>
    <dgm:pt modelId="{3983E338-78C5-4532-98C2-5336AFAC7F3A}" type="pres">
      <dgm:prSet presAssocID="{E1AF9399-EB7B-4434-9FF6-3F06703C5495}" presName="FiveNodes_4_text" presStyleLbl="node1" presStyleIdx="4" presStyleCnt="5">
        <dgm:presLayoutVars>
          <dgm:bulletEnabled val="1"/>
        </dgm:presLayoutVars>
      </dgm:prSet>
      <dgm:spPr/>
    </dgm:pt>
    <dgm:pt modelId="{5E60E359-DA4B-4C2F-975C-25A17A852765}" type="pres">
      <dgm:prSet presAssocID="{E1AF9399-EB7B-4434-9FF6-3F06703C5495}" presName="FiveNodes_5_text" presStyleLbl="node1" presStyleIdx="4" presStyleCnt="5">
        <dgm:presLayoutVars>
          <dgm:bulletEnabled val="1"/>
        </dgm:presLayoutVars>
      </dgm:prSet>
      <dgm:spPr/>
    </dgm:pt>
  </dgm:ptLst>
  <dgm:cxnLst>
    <dgm:cxn modelId="{24FD0600-5B55-4BAC-BB5D-50591C8298F2}" type="presOf" srcId="{773F69BC-9ABE-4F67-81E3-63F2B64D4963}" destId="{30B0F11E-3F13-4FDB-8160-51CEEBE3F2E6}" srcOrd="0"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C656EE3C-4742-41E5-BA5B-72E72915BB46}" type="presOf" srcId="{D8F3A5B6-56C4-4BF3-93DF-31E2AD6564AC}" destId="{6D82C460-6F6F-48FB-8CCA-FB4A8F0B10B5}" srcOrd="1"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F6EBCA4B-E51A-4176-B515-D80361B98A18}" type="presOf" srcId="{E9BD2B43-537C-4647-B02A-F19D61EA50D8}" destId="{1ADD1442-26A9-4CA6-A764-D170BB5A8029}"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FA33E996-063D-4308-8BFA-0FA4FA6E34BA}" type="presOf" srcId="{D8F3A5B6-56C4-4BF3-93DF-31E2AD6564AC}" destId="{8DE7FA2D-CE7D-4517-8F44-A7BD14C80D1B}" srcOrd="0"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24E5D9EE-22B9-4FCC-AC0E-E47A4C62025C}" type="presOf" srcId="{D62E1001-8A10-42BD-AFE4-FC349098E255}" destId="{42DA19EE-DA46-4C7B-BB38-EED88C2A9284}"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234739"/>
          <a:ext cx="3417879" cy="547200"/>
        </a:xfrm>
        <a:prstGeom prst="rect">
          <a:avLst/>
        </a:prstGeom>
        <a:blipFill rotWithShape="1">
          <a:blip xmlns:r="http://schemas.openxmlformats.org/officeDocument/2006/relationships" r:embed="rId1">
            <a:duotone>
              <a:schemeClr val="accent5">
                <a:hueOff val="0"/>
                <a:satOff val="0"/>
                <a:lumOff val="0"/>
                <a:alphaOff val="0"/>
                <a:shade val="36000"/>
                <a:satMod val="120000"/>
              </a:schemeClr>
              <a:schemeClr val="accent5">
                <a:hueOff val="0"/>
                <a:satOff val="0"/>
                <a:lumOff val="0"/>
                <a:alphaOff val="0"/>
                <a:tint val="40000"/>
              </a:schemeClr>
            </a:duotone>
          </a:blip>
          <a:tile tx="0" ty="0" sx="60000" sy="59000" flip="none" algn="tl"/>
        </a:blipFill>
        <a:ln w="6350" cap="flat" cmpd="sng" algn="ctr">
          <a:solidFill>
            <a:schemeClr val="accent5">
              <a:hueOff val="0"/>
              <a:satOff val="0"/>
              <a:lumOff val="0"/>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Postępowanie przejściowe </a:t>
          </a:r>
        </a:p>
      </dsp:txBody>
      <dsp:txXfrm>
        <a:off x="3505" y="234739"/>
        <a:ext cx="3417879" cy="547200"/>
      </dsp:txXfrm>
    </dsp:sp>
    <dsp:sp modelId="{764316CD-586D-4092-A47C-74DDF4E6E064}">
      <dsp:nvSpPr>
        <dsp:cNvPr id="0" name=""/>
        <dsp:cNvSpPr/>
      </dsp:nvSpPr>
      <dsp:spPr>
        <a:xfrm>
          <a:off x="3505" y="781939"/>
          <a:ext cx="3417879" cy="385946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3505" y="781939"/>
        <a:ext cx="3417879" cy="3859469"/>
      </dsp:txXfrm>
    </dsp:sp>
    <dsp:sp modelId="{42C62278-D51A-4949-82F4-1CDE8249C671}">
      <dsp:nvSpPr>
        <dsp:cNvPr id="0" name=""/>
        <dsp:cNvSpPr/>
      </dsp:nvSpPr>
      <dsp:spPr>
        <a:xfrm>
          <a:off x="3899887" y="234739"/>
          <a:ext cx="3417879" cy="547200"/>
        </a:xfrm>
        <a:prstGeom prst="rect">
          <a:avLst/>
        </a:prstGeom>
        <a:blipFill rotWithShape="1">
          <a:blip xmlns:r="http://schemas.openxmlformats.org/officeDocument/2006/relationships" r:embed="rId1">
            <a:duotone>
              <a:schemeClr val="accent5">
                <a:hueOff val="2656527"/>
                <a:satOff val="-1142"/>
                <a:lumOff val="-5294"/>
                <a:alphaOff val="0"/>
                <a:shade val="36000"/>
                <a:satMod val="120000"/>
              </a:schemeClr>
              <a:schemeClr val="accent5">
                <a:hueOff val="2656527"/>
                <a:satOff val="-1142"/>
                <a:lumOff val="-5294"/>
                <a:alphaOff val="0"/>
                <a:tint val="40000"/>
              </a:schemeClr>
            </a:duotone>
          </a:blip>
          <a:tile tx="0" ty="0" sx="60000" sy="59000" flip="none" algn="tl"/>
        </a:blipFill>
        <a:ln w="6350" cap="flat" cmpd="sng" algn="ctr">
          <a:solidFill>
            <a:schemeClr val="accent5">
              <a:hueOff val="2656527"/>
              <a:satOff val="-1142"/>
              <a:lumOff val="-5294"/>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Rozprawa główna</a:t>
          </a:r>
        </a:p>
      </dsp:txBody>
      <dsp:txXfrm>
        <a:off x="3899887" y="234739"/>
        <a:ext cx="3417879" cy="547200"/>
      </dsp:txXfrm>
    </dsp:sp>
    <dsp:sp modelId="{A42D5019-A0BA-45A2-AE56-AED00C6162D6}">
      <dsp:nvSpPr>
        <dsp:cNvPr id="0" name=""/>
        <dsp:cNvSpPr/>
      </dsp:nvSpPr>
      <dsp:spPr>
        <a:xfrm>
          <a:off x="3899887" y="781939"/>
          <a:ext cx="3417879" cy="3859469"/>
        </a:xfrm>
        <a:prstGeom prst="rect">
          <a:avLst/>
        </a:prstGeom>
        <a:solidFill>
          <a:schemeClr val="accent5">
            <a:tint val="40000"/>
            <a:alpha val="90000"/>
            <a:hueOff val="2968183"/>
            <a:satOff val="-3232"/>
            <a:lumOff val="-993"/>
            <a:alphaOff val="0"/>
          </a:schemeClr>
        </a:solidFill>
        <a:ln w="6350" cap="flat" cmpd="sng" algn="ctr">
          <a:solidFill>
            <a:schemeClr val="accent5">
              <a:tint val="40000"/>
              <a:alpha val="90000"/>
              <a:hueOff val="2968183"/>
              <a:satOff val="-3232"/>
              <a:lumOff val="-9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899887" y="781939"/>
        <a:ext cx="3417879" cy="3859469"/>
      </dsp:txXfrm>
    </dsp:sp>
    <dsp:sp modelId="{FC94AD77-62DF-4241-A0DE-07593B099D5F}">
      <dsp:nvSpPr>
        <dsp:cNvPr id="0" name=""/>
        <dsp:cNvSpPr/>
      </dsp:nvSpPr>
      <dsp:spPr>
        <a:xfrm>
          <a:off x="7796270" y="234739"/>
          <a:ext cx="3417879" cy="547200"/>
        </a:xfrm>
        <a:prstGeom prst="rect">
          <a:avLst/>
        </a:prstGeom>
        <a:blipFill rotWithShape="1">
          <a:blip xmlns:r="http://schemas.openxmlformats.org/officeDocument/2006/relationships" r:embed="rId1">
            <a:duotone>
              <a:schemeClr val="accent5">
                <a:hueOff val="5313054"/>
                <a:satOff val="-2284"/>
                <a:lumOff val="-10588"/>
                <a:alphaOff val="0"/>
                <a:shade val="36000"/>
                <a:satMod val="120000"/>
              </a:schemeClr>
              <a:schemeClr val="accent5">
                <a:hueOff val="5313054"/>
                <a:satOff val="-2284"/>
                <a:lumOff val="-10588"/>
                <a:alphaOff val="0"/>
                <a:tint val="40000"/>
              </a:schemeClr>
            </a:duotone>
          </a:blip>
          <a:tile tx="0" ty="0" sx="60000" sy="59000" flip="none" algn="tl"/>
        </a:blipFill>
        <a:ln w="6350" cap="flat" cmpd="sng" algn="ctr">
          <a:solidFill>
            <a:schemeClr val="accent5">
              <a:hueOff val="5313054"/>
              <a:satOff val="-2284"/>
              <a:lumOff val="-10588"/>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Czynności końcowe</a:t>
          </a:r>
        </a:p>
      </dsp:txBody>
      <dsp:txXfrm>
        <a:off x="7796270" y="234739"/>
        <a:ext cx="3417879" cy="547200"/>
      </dsp:txXfrm>
    </dsp:sp>
    <dsp:sp modelId="{D25327E1-B989-4481-AF4F-5E0336FAADE0}">
      <dsp:nvSpPr>
        <dsp:cNvPr id="0" name=""/>
        <dsp:cNvSpPr/>
      </dsp:nvSpPr>
      <dsp:spPr>
        <a:xfrm>
          <a:off x="7796270" y="781939"/>
          <a:ext cx="3417879" cy="3859469"/>
        </a:xfrm>
        <a:prstGeom prst="rect">
          <a:avLst/>
        </a:prstGeom>
        <a:solidFill>
          <a:schemeClr val="accent5">
            <a:tint val="40000"/>
            <a:alpha val="90000"/>
            <a:hueOff val="5936366"/>
            <a:satOff val="-6464"/>
            <a:lumOff val="-1986"/>
            <a:alphaOff val="0"/>
          </a:schemeClr>
        </a:solidFill>
        <a:ln w="6350" cap="flat" cmpd="sng" algn="ctr">
          <a:solidFill>
            <a:schemeClr val="accent5">
              <a:tint val="40000"/>
              <a:alpha val="90000"/>
              <a:hueOff val="5936366"/>
              <a:satOff val="-6464"/>
              <a:lumOff val="-19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7796270" y="781939"/>
        <a:ext cx="3417879" cy="38594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449513"/>
          <a:ext cx="10306049" cy="510959"/>
        </a:xfrm>
        <a:prstGeom prst="rect">
          <a:avLst/>
        </a:prstGeom>
        <a:blipFill rotWithShape="1">
          <a:blip xmlns:r="http://schemas.openxmlformats.org/officeDocument/2006/relationships" r:embed="rId1">
            <a:duotone>
              <a:schemeClr val="accent1">
                <a:shade val="80000"/>
                <a:hueOff val="0"/>
                <a:satOff val="0"/>
                <a:lumOff val="0"/>
                <a:alphaOff val="0"/>
                <a:shade val="36000"/>
                <a:satMod val="120000"/>
              </a:schemeClr>
              <a:schemeClr val="accent1">
                <a:shade val="80000"/>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Zamknięcie przewodu sądowego </a:t>
          </a:r>
        </a:p>
      </dsp:txBody>
      <dsp:txXfrm>
        <a:off x="0" y="5449513"/>
        <a:ext cx="10306049" cy="510959"/>
      </dsp:txXfrm>
    </dsp:sp>
    <dsp:sp modelId="{435C857E-4806-468C-8C0D-C93868074B38}">
      <dsp:nvSpPr>
        <dsp:cNvPr id="0" name=""/>
        <dsp:cNvSpPr/>
      </dsp:nvSpPr>
      <dsp:spPr>
        <a:xfrm rot="10800000">
          <a:off x="0" y="4671322"/>
          <a:ext cx="10306049" cy="785855"/>
        </a:xfrm>
        <a:prstGeom prst="upArrowCallout">
          <a:avLst/>
        </a:prstGeom>
        <a:blipFill rotWithShape="1">
          <a:blip xmlns:r="http://schemas.openxmlformats.org/officeDocument/2006/relationships" r:embed="rId1">
            <a:duotone>
              <a:schemeClr val="accent1">
                <a:shade val="80000"/>
                <a:hueOff val="12759"/>
                <a:satOff val="3473"/>
                <a:lumOff val="2086"/>
                <a:alphaOff val="0"/>
                <a:shade val="36000"/>
                <a:satMod val="120000"/>
              </a:schemeClr>
              <a:schemeClr val="accent1">
                <a:shade val="80000"/>
                <a:hueOff val="12759"/>
                <a:satOff val="3473"/>
                <a:lumOff val="2086"/>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t>Przerwa i odroczenie rozprawy </a:t>
          </a:r>
        </a:p>
      </dsp:txBody>
      <dsp:txXfrm rot="10800000">
        <a:off x="0" y="4671322"/>
        <a:ext cx="10306049" cy="510625"/>
      </dsp:txXfrm>
    </dsp:sp>
    <dsp:sp modelId="{E7F1E402-F66C-44C2-9244-079717546033}">
      <dsp:nvSpPr>
        <dsp:cNvPr id="0" name=""/>
        <dsp:cNvSpPr/>
      </dsp:nvSpPr>
      <dsp:spPr>
        <a:xfrm rot="10800000">
          <a:off x="0" y="3893131"/>
          <a:ext cx="10306049" cy="785855"/>
        </a:xfrm>
        <a:prstGeom prst="upArrowCallout">
          <a:avLst/>
        </a:prstGeom>
        <a:blipFill rotWithShape="1">
          <a:blip xmlns:r="http://schemas.openxmlformats.org/officeDocument/2006/relationships" r:embed="rId1">
            <a:duotone>
              <a:schemeClr val="accent1">
                <a:shade val="80000"/>
                <a:hueOff val="25519"/>
                <a:satOff val="6946"/>
                <a:lumOff val="4172"/>
                <a:alphaOff val="0"/>
                <a:shade val="36000"/>
                <a:satMod val="120000"/>
              </a:schemeClr>
              <a:schemeClr val="accent1">
                <a:shade val="80000"/>
                <a:hueOff val="25519"/>
                <a:satOff val="6946"/>
                <a:lumOff val="4172"/>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Zmiana kwalifikacji prawnej czynu</a:t>
          </a:r>
        </a:p>
      </dsp:txBody>
      <dsp:txXfrm rot="10800000">
        <a:off x="0" y="3893131"/>
        <a:ext cx="10306049" cy="510625"/>
      </dsp:txXfrm>
    </dsp:sp>
    <dsp:sp modelId="{1EECCAED-70BC-48CD-83B0-C2E53AC0D1B6}">
      <dsp:nvSpPr>
        <dsp:cNvPr id="0" name=""/>
        <dsp:cNvSpPr/>
      </dsp:nvSpPr>
      <dsp:spPr>
        <a:xfrm rot="10800000">
          <a:off x="0" y="3114940"/>
          <a:ext cx="10306049" cy="785855"/>
        </a:xfrm>
        <a:prstGeom prst="upArrowCallout">
          <a:avLst/>
        </a:prstGeom>
        <a:blipFill rotWithShape="1">
          <a:blip xmlns:r="http://schemas.openxmlformats.org/officeDocument/2006/relationships" r:embed="rId1">
            <a:duotone>
              <a:schemeClr val="accent1">
                <a:shade val="80000"/>
                <a:hueOff val="38278"/>
                <a:satOff val="10419"/>
                <a:lumOff val="6258"/>
                <a:alphaOff val="0"/>
                <a:shade val="36000"/>
                <a:satMod val="120000"/>
              </a:schemeClr>
              <a:schemeClr val="accent1">
                <a:shade val="80000"/>
                <a:hueOff val="38278"/>
                <a:satOff val="10419"/>
                <a:lumOff val="6258"/>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Rozszerzenie oskarżenia </a:t>
          </a:r>
        </a:p>
      </dsp:txBody>
      <dsp:txXfrm rot="10800000">
        <a:off x="0" y="3114940"/>
        <a:ext cx="10306049" cy="510625"/>
      </dsp:txXfrm>
    </dsp:sp>
    <dsp:sp modelId="{2720358C-F13E-4AB9-866F-FE5F0E9746FD}">
      <dsp:nvSpPr>
        <dsp:cNvPr id="0" name=""/>
        <dsp:cNvSpPr/>
      </dsp:nvSpPr>
      <dsp:spPr>
        <a:xfrm rot="10800000">
          <a:off x="0" y="2336749"/>
          <a:ext cx="10306049" cy="785855"/>
        </a:xfrm>
        <a:prstGeom prst="upArrowCallout">
          <a:avLst/>
        </a:prstGeom>
        <a:blipFill rotWithShape="1">
          <a:blip xmlns:r="http://schemas.openxmlformats.org/officeDocument/2006/relationships" r:embed="rId1">
            <a:duotone>
              <a:schemeClr val="accent1">
                <a:shade val="80000"/>
                <a:hueOff val="51037"/>
                <a:satOff val="13893"/>
                <a:lumOff val="8345"/>
                <a:alphaOff val="0"/>
                <a:shade val="36000"/>
                <a:satMod val="120000"/>
              </a:schemeClr>
              <a:schemeClr val="accent1">
                <a:shade val="80000"/>
                <a:hueOff val="51037"/>
                <a:satOff val="13893"/>
                <a:lumOff val="8345"/>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Redukcja postępowania dowodowego </a:t>
          </a:r>
        </a:p>
      </dsp:txBody>
      <dsp:txXfrm rot="10800000">
        <a:off x="0" y="2336749"/>
        <a:ext cx="10306049" cy="510625"/>
      </dsp:txXfrm>
    </dsp:sp>
    <dsp:sp modelId="{4744D1C0-1941-4527-ACE4-33AB7281D898}">
      <dsp:nvSpPr>
        <dsp:cNvPr id="0" name=""/>
        <dsp:cNvSpPr/>
      </dsp:nvSpPr>
      <dsp:spPr>
        <a:xfrm rot="10800000">
          <a:off x="0" y="1558557"/>
          <a:ext cx="10306049" cy="785855"/>
        </a:xfrm>
        <a:prstGeom prst="upArrowCallout">
          <a:avLst/>
        </a:prstGeom>
        <a:blipFill rotWithShape="1">
          <a:blip xmlns:r="http://schemas.openxmlformats.org/officeDocument/2006/relationships" r:embed="rId1">
            <a:duotone>
              <a:schemeClr val="accent1">
                <a:shade val="80000"/>
                <a:hueOff val="63797"/>
                <a:satOff val="17366"/>
                <a:lumOff val="10431"/>
                <a:alphaOff val="0"/>
                <a:shade val="36000"/>
                <a:satMod val="120000"/>
              </a:schemeClr>
              <a:schemeClr val="accent1">
                <a:shade val="80000"/>
                <a:hueOff val="63797"/>
                <a:satOff val="17366"/>
                <a:lumOff val="10431"/>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Postępowanie dowodowe </a:t>
          </a:r>
        </a:p>
      </dsp:txBody>
      <dsp:txXfrm rot="10800000">
        <a:off x="0" y="1558557"/>
        <a:ext cx="10306049" cy="510625"/>
      </dsp:txXfrm>
    </dsp:sp>
    <dsp:sp modelId="{B522E2F8-6F78-46C6-946C-7C70CA874AB0}">
      <dsp:nvSpPr>
        <dsp:cNvPr id="0" name=""/>
        <dsp:cNvSpPr/>
      </dsp:nvSpPr>
      <dsp:spPr>
        <a:xfrm rot="10800000">
          <a:off x="0" y="780366"/>
          <a:ext cx="10306049" cy="785855"/>
        </a:xfrm>
        <a:prstGeom prst="upArrowCallout">
          <a:avLst/>
        </a:prstGeom>
        <a:blipFill rotWithShape="1">
          <a:blip xmlns:r="http://schemas.openxmlformats.org/officeDocument/2006/relationships" r:embed="rId1">
            <a:duotone>
              <a:schemeClr val="accent1">
                <a:shade val="80000"/>
                <a:hueOff val="76556"/>
                <a:satOff val="20839"/>
                <a:lumOff val="12517"/>
                <a:alphaOff val="0"/>
                <a:shade val="36000"/>
                <a:satMod val="120000"/>
              </a:schemeClr>
              <a:schemeClr val="accent1">
                <a:shade val="80000"/>
                <a:hueOff val="76556"/>
                <a:satOff val="20839"/>
                <a:lumOff val="12517"/>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80366"/>
        <a:ext cx="10306049" cy="510625"/>
      </dsp:txXfrm>
    </dsp:sp>
    <dsp:sp modelId="{B2A57839-A5E0-4759-A5AD-DBF8D1CF8500}">
      <dsp:nvSpPr>
        <dsp:cNvPr id="0" name=""/>
        <dsp:cNvSpPr/>
      </dsp:nvSpPr>
      <dsp:spPr>
        <a:xfrm rot="10800000">
          <a:off x="0" y="0"/>
          <a:ext cx="10306049" cy="785855"/>
        </a:xfrm>
        <a:prstGeom prst="upArrowCallout">
          <a:avLst/>
        </a:prstGeom>
        <a:blipFill rotWithShape="1">
          <a:blip xmlns:r="http://schemas.openxmlformats.org/officeDocument/2006/relationships" r:embed="rId1">
            <a:duotone>
              <a:schemeClr val="accent1">
                <a:shade val="80000"/>
                <a:hueOff val="89315"/>
                <a:satOff val="24312"/>
                <a:lumOff val="14603"/>
                <a:alphaOff val="0"/>
                <a:shade val="36000"/>
                <a:satMod val="120000"/>
              </a:schemeClr>
              <a:schemeClr val="accent1">
                <a:shade val="80000"/>
                <a:hueOff val="89315"/>
                <a:satOff val="24312"/>
                <a:lumOff val="14603"/>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Zwięzłe przedstawienie przez oskarżyciela zarzutów oskarżenia </a:t>
          </a:r>
        </a:p>
      </dsp:txBody>
      <dsp:txXfrm rot="10800000">
        <a:off x="0" y="0"/>
        <a:ext cx="10306049" cy="5106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6DEA1-8B40-4E63-8ABF-FF3882209A16}">
      <dsp:nvSpPr>
        <dsp:cNvPr id="0" name=""/>
        <dsp:cNvSpPr/>
      </dsp:nvSpPr>
      <dsp:spPr>
        <a:xfrm>
          <a:off x="3324506" y="2628899"/>
          <a:ext cx="655332" cy="1873090"/>
        </a:xfrm>
        <a:custGeom>
          <a:avLst/>
          <a:gdLst/>
          <a:ahLst/>
          <a:cxnLst/>
          <a:rect l="0" t="0" r="0" b="0"/>
          <a:pathLst>
            <a:path>
              <a:moveTo>
                <a:pt x="0" y="0"/>
              </a:moveTo>
              <a:lnTo>
                <a:pt x="327666" y="0"/>
              </a:lnTo>
              <a:lnTo>
                <a:pt x="327666" y="1873090"/>
              </a:lnTo>
              <a:lnTo>
                <a:pt x="655332" y="187309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3515834"/>
        <a:ext cx="99221" cy="99221"/>
      </dsp:txXfrm>
    </dsp:sp>
    <dsp:sp modelId="{34516C4A-EF29-4C1F-95C9-D4C6F2D0F9FE}">
      <dsp:nvSpPr>
        <dsp:cNvPr id="0" name=""/>
        <dsp:cNvSpPr/>
      </dsp:nvSpPr>
      <dsp:spPr>
        <a:xfrm>
          <a:off x="3324506" y="2628899"/>
          <a:ext cx="655332" cy="624363"/>
        </a:xfrm>
        <a:custGeom>
          <a:avLst/>
          <a:gdLst/>
          <a:ahLst/>
          <a:cxnLst/>
          <a:rect l="0" t="0" r="0" b="0"/>
          <a:pathLst>
            <a:path>
              <a:moveTo>
                <a:pt x="0" y="0"/>
              </a:moveTo>
              <a:lnTo>
                <a:pt x="327666" y="0"/>
              </a:lnTo>
              <a:lnTo>
                <a:pt x="327666" y="624363"/>
              </a:lnTo>
              <a:lnTo>
                <a:pt x="655332" y="624363"/>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918452"/>
        <a:ext cx="45257" cy="45257"/>
      </dsp:txXfrm>
    </dsp:sp>
    <dsp:sp modelId="{3CF56B99-8994-45DF-A21F-B6B97647C3BE}">
      <dsp:nvSpPr>
        <dsp:cNvPr id="0" name=""/>
        <dsp:cNvSpPr/>
      </dsp:nvSpPr>
      <dsp:spPr>
        <a:xfrm>
          <a:off x="3324506" y="2004535"/>
          <a:ext cx="655332" cy="624363"/>
        </a:xfrm>
        <a:custGeom>
          <a:avLst/>
          <a:gdLst/>
          <a:ahLst/>
          <a:cxnLst/>
          <a:rect l="0" t="0" r="0" b="0"/>
          <a:pathLst>
            <a:path>
              <a:moveTo>
                <a:pt x="0" y="624363"/>
              </a:moveTo>
              <a:lnTo>
                <a:pt x="327666" y="624363"/>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294089"/>
        <a:ext cx="45257" cy="45257"/>
      </dsp:txXfrm>
    </dsp:sp>
    <dsp:sp modelId="{EEE50EED-F650-48DD-8D27-415756354A18}">
      <dsp:nvSpPr>
        <dsp:cNvPr id="0" name=""/>
        <dsp:cNvSpPr/>
      </dsp:nvSpPr>
      <dsp:spPr>
        <a:xfrm>
          <a:off x="3324506" y="755808"/>
          <a:ext cx="655332" cy="1873090"/>
        </a:xfrm>
        <a:custGeom>
          <a:avLst/>
          <a:gdLst/>
          <a:ahLst/>
          <a:cxnLst/>
          <a:rect l="0" t="0" r="0" b="0"/>
          <a:pathLst>
            <a:path>
              <a:moveTo>
                <a:pt x="0" y="1873090"/>
              </a:moveTo>
              <a:lnTo>
                <a:pt x="327666" y="1873090"/>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1642743"/>
        <a:ext cx="99221" cy="99221"/>
      </dsp:txXfrm>
    </dsp:sp>
    <dsp:sp modelId="{C09EEE9D-3E5A-4640-A385-0CBE088D41B1}">
      <dsp:nvSpPr>
        <dsp:cNvPr id="0" name=""/>
        <dsp:cNvSpPr/>
      </dsp:nvSpPr>
      <dsp:spPr>
        <a:xfrm rot="16200000">
          <a:off x="196115" y="2129408"/>
          <a:ext cx="5257798" cy="9989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rtl="0">
            <a:lnSpc>
              <a:spcPct val="90000"/>
            </a:lnSpc>
            <a:spcBef>
              <a:spcPct val="0"/>
            </a:spcBef>
            <a:spcAft>
              <a:spcPct val="35000"/>
            </a:spcAft>
            <a:buNone/>
          </a:pPr>
          <a:r>
            <a:rPr lang="pl-PL" sz="3500" kern="1200" dirty="0"/>
            <a:t>4 grupy wyjątków od zasady bezpośredniości</a:t>
          </a:r>
        </a:p>
      </dsp:txBody>
      <dsp:txXfrm>
        <a:off x="196115" y="2129408"/>
        <a:ext cx="5257798" cy="998981"/>
      </dsp:txXfrm>
    </dsp:sp>
    <dsp:sp modelId="{29DE4CC0-C2BD-40C4-8191-11E513535B9E}">
      <dsp:nvSpPr>
        <dsp:cNvPr id="0" name=""/>
        <dsp:cNvSpPr/>
      </dsp:nvSpPr>
      <dsp:spPr>
        <a:xfrm>
          <a:off x="3979838" y="256317"/>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ustalenie faktu za pomocą dowodu pochodnego, gdy dowód pierwotny nie istnieje lub nie jest dostępny</a:t>
          </a:r>
          <a:endParaRPr lang="pl-PL" sz="1400" kern="1200" dirty="0"/>
        </a:p>
      </dsp:txBody>
      <dsp:txXfrm>
        <a:off x="3979838" y="256317"/>
        <a:ext cx="3276660" cy="998981"/>
      </dsp:txXfrm>
    </dsp:sp>
    <dsp:sp modelId="{7C062D75-50C2-4A41-B65D-E4B02D455A2B}">
      <dsp:nvSpPr>
        <dsp:cNvPr id="0" name=""/>
        <dsp:cNvSpPr/>
      </dsp:nvSpPr>
      <dsp:spPr>
        <a:xfrm>
          <a:off x="3979838" y="1505044"/>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przeprowadzenie dowodu pochodnego, gdy zachodzi potrzeba skontrolowania dowodu pierwotnego</a:t>
          </a:r>
          <a:endParaRPr lang="pl-PL" sz="1400" kern="1200" dirty="0"/>
        </a:p>
      </dsp:txBody>
      <dsp:txXfrm>
        <a:off x="3979838" y="1505044"/>
        <a:ext cx="3276660" cy="998981"/>
      </dsp:txXfrm>
    </dsp:sp>
    <dsp:sp modelId="{4CD0B3FF-795F-43E9-9F1E-8B7967E5262E}">
      <dsp:nvSpPr>
        <dsp:cNvPr id="0" name=""/>
        <dsp:cNvSpPr/>
      </dsp:nvSpPr>
      <dsp:spPr>
        <a:xfrm>
          <a:off x="3979838" y="2753772"/>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niektóre dowody są ze swojej istoty dowodami pochodnymi np. opinie biegłych</a:t>
          </a:r>
          <a:endParaRPr lang="pl-PL" sz="1400" kern="1200" dirty="0"/>
        </a:p>
      </dsp:txBody>
      <dsp:txXfrm>
        <a:off x="3979838" y="2753772"/>
        <a:ext cx="3276660" cy="998981"/>
      </dsp:txXfrm>
    </dsp:sp>
    <dsp:sp modelId="{4286D4D3-D172-4183-B65C-E1866B00E667}">
      <dsp:nvSpPr>
        <dsp:cNvPr id="0" name=""/>
        <dsp:cNvSpPr/>
      </dsp:nvSpPr>
      <dsp:spPr>
        <a:xfrm>
          <a:off x="3979838" y="4002499"/>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a:t>dopuszczalny jest dowód pochodny, gdy wymagają tego postulaty szybkości i ekonomii procesu</a:t>
          </a:r>
          <a:endParaRPr lang="pl-PL" sz="1400" kern="1200"/>
        </a:p>
      </dsp:txBody>
      <dsp:txXfrm>
        <a:off x="3979838" y="4002499"/>
        <a:ext cx="3276660" cy="99898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1912890"/>
            <a:satOff val="1692"/>
            <a:lumOff val="300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2869335"/>
            <a:satOff val="2538"/>
            <a:lumOff val="451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3825781"/>
            <a:satOff val="3385"/>
            <a:lumOff val="601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5738671"/>
            <a:satOff val="5077"/>
            <a:lumOff val="902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1147734"/>
            <a:satOff val="1015"/>
            <a:lumOff val="1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2295469"/>
            <a:satOff val="2031"/>
            <a:lumOff val="3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3443203"/>
            <a:satOff val="3046"/>
            <a:lumOff val="54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4590937"/>
            <a:satOff val="4062"/>
            <a:lumOff val="7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Pozostałe kwestie</a:t>
          </a:r>
        </a:p>
      </dsp:txBody>
      <dsp:txXfrm>
        <a:off x="3250312" y="3433960"/>
        <a:ext cx="3557774" cy="584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14886"/>
            <a:satOff val="4052"/>
            <a:lumOff val="243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29772"/>
            <a:satOff val="8104"/>
            <a:lumOff val="486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44658"/>
            <a:satOff val="12156"/>
            <a:lumOff val="7302"/>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59543"/>
            <a:satOff val="16208"/>
            <a:lumOff val="973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74429"/>
            <a:satOff val="20260"/>
            <a:lumOff val="1216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89315"/>
            <a:satOff val="24312"/>
            <a:lumOff val="1460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blipFill rotWithShape="1">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Organy postępowania jurysdykcyjnego </a:t>
          </a:r>
        </a:p>
      </dsp:txBody>
      <dsp:txXfrm>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t>1. Sąd (skład orzekający)</a:t>
          </a:r>
        </a:p>
        <a:p>
          <a:pPr marL="0" lvl="0" indent="0" algn="just" defTabSz="755650" rtl="0">
            <a:lnSpc>
              <a:spcPct val="90000"/>
            </a:lnSpc>
            <a:spcBef>
              <a:spcPct val="0"/>
            </a:spcBef>
            <a:spcAft>
              <a:spcPct val="35000"/>
            </a:spcAft>
            <a:buNone/>
          </a:pPr>
          <a:r>
            <a:rPr lang="pl-PL" sz="1700" kern="1200" dirty="0"/>
            <a:t>2. Przewodniczący składu orzekającego </a:t>
          </a:r>
        </a:p>
        <a:p>
          <a:pPr marL="0" lvl="0" indent="0" algn="just" defTabSz="755650" rtl="0">
            <a:lnSpc>
              <a:spcPct val="90000"/>
            </a:lnSpc>
            <a:spcBef>
              <a:spcPct val="0"/>
            </a:spcBef>
            <a:spcAft>
              <a:spcPct val="35000"/>
            </a:spcAft>
            <a:buNone/>
          </a:pPr>
          <a:r>
            <a:rPr lang="pl-PL" sz="1700" kern="1200" dirty="0"/>
            <a:t>3. Prezes sądu (przewodniczący wydziału, upoważniony sędzia)</a:t>
          </a:r>
        </a:p>
        <a:p>
          <a:pPr marL="0" lvl="0" indent="0" algn="just" defTabSz="755650" rtl="0">
            <a:lnSpc>
              <a:spcPct val="90000"/>
            </a:lnSpc>
            <a:spcBef>
              <a:spcPct val="0"/>
            </a:spcBef>
            <a:spcAft>
              <a:spcPct val="35000"/>
            </a:spcAft>
            <a:buNone/>
          </a:pPr>
          <a:r>
            <a:rPr lang="pl-PL" sz="17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blipFill rotWithShape="1">
          <a:blip xmlns:r="http://schemas.openxmlformats.org/officeDocument/2006/relationships" r:embed="rId1">
            <a:duotone>
              <a:schemeClr val="accent2">
                <a:hueOff val="-2869335"/>
                <a:satOff val="2538"/>
                <a:lumOff val="4510"/>
                <a:alphaOff val="0"/>
                <a:tint val="70000"/>
                <a:shade val="63000"/>
              </a:schemeClr>
              <a:schemeClr val="accent2">
                <a:hueOff val="-2869335"/>
                <a:satOff val="2538"/>
                <a:lumOff val="4510"/>
                <a:alphaOff val="0"/>
                <a:tint val="10000"/>
                <a:satMod val="150000"/>
              </a:schemeClr>
            </a:duotone>
          </a:blip>
          <a:tile tx="0" ty="0" sx="60000" sy="59000" flip="none" algn="tl"/>
        </a:blipFill>
        <a:ln w="6350" cap="flat" cmpd="sng" algn="ctr">
          <a:solidFill>
            <a:schemeClr val="accent2">
              <a:hueOff val="-2869335"/>
              <a:satOff val="2538"/>
              <a:lumOff val="451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a:t>Strony czynne postępowania jurysdykcyjnego </a:t>
          </a:r>
        </a:p>
      </dsp:txBody>
      <dsp:txXfrm>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a:t>Oskarżyciel publiczny </a:t>
          </a:r>
        </a:p>
        <a:p>
          <a:pPr marL="0" lvl="0" indent="0" algn="just" defTabSz="755650" rtl="0">
            <a:lnSpc>
              <a:spcPct val="90000"/>
            </a:lnSpc>
            <a:spcBef>
              <a:spcPct val="0"/>
            </a:spcBef>
            <a:spcAft>
              <a:spcPct val="35000"/>
            </a:spcAft>
            <a:buNone/>
          </a:pPr>
          <a:r>
            <a:rPr lang="pl-PL" sz="1700" kern="1200"/>
            <a:t>Oskarżyciel posiłkowy:</a:t>
          </a:r>
        </a:p>
        <a:p>
          <a:pPr marL="114300" lvl="1" indent="-114300" algn="just" defTabSz="577850" rtl="0">
            <a:lnSpc>
              <a:spcPct val="90000"/>
            </a:lnSpc>
            <a:spcBef>
              <a:spcPct val="0"/>
            </a:spcBef>
            <a:spcAft>
              <a:spcPct val="15000"/>
            </a:spcAft>
            <a:buChar char="•"/>
          </a:pPr>
          <a:r>
            <a:rPr lang="pl-PL" sz="1300" kern="1200" dirty="0"/>
            <a:t>Subsydiarny </a:t>
          </a:r>
          <a:r>
            <a:rPr lang="pl-PL" sz="1300" kern="1200" dirty="0">
              <a:sym typeface="Wingdings" panose="05000000000000000000" pitchFamily="2" charset="2"/>
            </a:rPr>
            <a:t></a:t>
          </a:r>
          <a:r>
            <a:rPr lang="pl-PL" sz="1300" kern="1200" dirty="0"/>
            <a:t> ten, który samodzielnie wniósł akt oskarżenia w sprawie </a:t>
          </a:r>
          <a:r>
            <a:rPr lang="pl-PL" sz="1300" u="sng" kern="1200" dirty="0"/>
            <a:t>z oskarżenia publicznego </a:t>
          </a:r>
          <a:r>
            <a:rPr lang="pl-PL" sz="1300" kern="1200" dirty="0"/>
            <a:t>i działa w postępowaniu</a:t>
          </a:r>
          <a:r>
            <a:rPr lang="pl-PL" sz="1300" u="sng" kern="1200" dirty="0"/>
            <a:t> zamiast </a:t>
          </a:r>
          <a:r>
            <a:rPr lang="pl-PL" sz="1300" kern="1200" dirty="0"/>
            <a:t>oskarżyciela publicznego</a:t>
          </a:r>
        </a:p>
        <a:p>
          <a:pPr marL="114300" lvl="1" indent="-114300" algn="just" defTabSz="577850" rtl="0">
            <a:lnSpc>
              <a:spcPct val="90000"/>
            </a:lnSpc>
            <a:spcBef>
              <a:spcPct val="0"/>
            </a:spcBef>
            <a:spcAft>
              <a:spcPct val="15000"/>
            </a:spcAft>
            <a:buChar char="•"/>
          </a:pPr>
          <a:r>
            <a:rPr lang="pl-PL" sz="1300" kern="1200"/>
            <a:t>Uboczny </a:t>
          </a:r>
          <a:r>
            <a:rPr lang="pl-PL" sz="1300" kern="1200">
              <a:sym typeface="Wingdings" panose="05000000000000000000" pitchFamily="2" charset="2"/>
            </a:rPr>
            <a:t></a:t>
          </a:r>
          <a:r>
            <a:rPr lang="pl-PL" sz="1300" kern="1200"/>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t>Oskarżyciel prywatny </a:t>
          </a:r>
          <a:r>
            <a:rPr lang="pl-PL" sz="1700" kern="1200" dirty="0">
              <a:sym typeface="Wingdings" panose="05000000000000000000" pitchFamily="2" charset="2"/>
            </a:rPr>
            <a:t></a:t>
          </a:r>
          <a:r>
            <a:rPr lang="pl-PL" sz="1700" kern="1200" dirty="0"/>
            <a:t> osoba, która wniosła </a:t>
          </a:r>
          <a:r>
            <a:rPr lang="pl-PL" sz="1700" u="sng" kern="1200" dirty="0"/>
            <a:t>prywatny akt oskarżenia</a:t>
          </a:r>
          <a:r>
            <a:rPr lang="pl-PL" sz="1700" kern="1200" dirty="0"/>
            <a:t> w sprawach ściganych z oskarżenia </a:t>
          </a:r>
          <a:r>
            <a:rPr lang="pl-PL" sz="1700" u="sng" kern="1200" dirty="0"/>
            <a:t>prywatnego </a:t>
          </a:r>
          <a:endParaRPr lang="pl-PL" sz="17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blipFill rotWithShape="1">
          <a:blip xmlns:r="http://schemas.openxmlformats.org/officeDocument/2006/relationships" r:embed="rId1">
            <a:duotone>
              <a:schemeClr val="accent2">
                <a:hueOff val="-5738671"/>
                <a:satOff val="5077"/>
                <a:lumOff val="9020"/>
                <a:alphaOff val="0"/>
                <a:tint val="70000"/>
                <a:shade val="63000"/>
              </a:schemeClr>
              <a:schemeClr val="accent2">
                <a:hueOff val="-5738671"/>
                <a:satOff val="5077"/>
                <a:lumOff val="9020"/>
                <a:alphaOff val="0"/>
                <a:tint val="10000"/>
                <a:satMod val="150000"/>
              </a:schemeClr>
            </a:duotone>
          </a:blip>
          <a:tile tx="0" ty="0" sx="60000" sy="59000" flip="none" algn="tl"/>
        </a:blipFill>
        <a:ln w="6350" cap="flat" cmpd="sng" algn="ctr">
          <a:solidFill>
            <a:schemeClr val="accent2">
              <a:hueOff val="-5738671"/>
              <a:satOff val="5077"/>
              <a:lumOff val="902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Strona bierna </a:t>
          </a:r>
        </a:p>
      </dsp:txBody>
      <dsp:txXfrm>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kern="1200" dirty="0"/>
            <a:t>Oskarżony</a:t>
          </a:r>
        </a:p>
      </dsp:txBody>
      <dsp:txXfrm>
        <a:off x="8657038" y="0"/>
        <a:ext cx="2470354" cy="494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844819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689639" cy="4741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Prezes sądu </a:t>
          </a:r>
          <a:r>
            <a:rPr lang="pl-PL" sz="1800" b="1" kern="1200" dirty="0"/>
            <a:t>ma obowiązek skierować sprawę na posiedzenie</a:t>
          </a:r>
          <a:r>
            <a:rPr lang="pl-PL" sz="1800" kern="1200" dirty="0"/>
            <a:t>, jeżeli: </a:t>
          </a:r>
        </a:p>
        <a:p>
          <a:pPr marL="0" lvl="0" indent="0" algn="l" defTabSz="800100" rtl="0">
            <a:lnSpc>
              <a:spcPct val="90000"/>
            </a:lnSpc>
            <a:spcBef>
              <a:spcPct val="0"/>
            </a:spcBef>
            <a:spcAft>
              <a:spcPct val="35000"/>
            </a:spcAft>
            <a:buNone/>
          </a:pPr>
          <a:r>
            <a:rPr lang="pl-PL" sz="1800" kern="1200" dirty="0"/>
            <a:t>Art. 339 § 1 </a:t>
          </a:r>
        </a:p>
      </dsp:txBody>
      <dsp:txXfrm>
        <a:off x="0" y="0"/>
        <a:ext cx="1689639" cy="4741606"/>
      </dsp:txXfrm>
    </dsp:sp>
    <dsp:sp modelId="{4BCBF7AC-1261-490F-9A1A-C868E9C5353B}">
      <dsp:nvSpPr>
        <dsp:cNvPr id="0" name=""/>
        <dsp:cNvSpPr/>
      </dsp:nvSpPr>
      <dsp:spPr>
        <a:xfrm>
          <a:off x="1816361" y="55739"/>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Prokurator złożył wniosek o orzeczenie środków zabezpieczających </a:t>
          </a:r>
        </a:p>
      </dsp:txBody>
      <dsp:txXfrm>
        <a:off x="1816361" y="55739"/>
        <a:ext cx="6631833" cy="1114786"/>
      </dsp:txXfrm>
    </dsp:sp>
    <dsp:sp modelId="{BDFE5D0A-B74B-4F45-8AF7-028732B294DA}">
      <dsp:nvSpPr>
        <dsp:cNvPr id="0" name=""/>
        <dsp:cNvSpPr/>
      </dsp:nvSpPr>
      <dsp:spPr>
        <a:xfrm>
          <a:off x="1689639" y="1170526"/>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816361" y="1226265"/>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Zachodzi potrzeba rozważenia kwestii warunkowego umorzenia postępowania </a:t>
          </a:r>
        </a:p>
      </dsp:txBody>
      <dsp:txXfrm>
        <a:off x="1816361" y="1226265"/>
        <a:ext cx="6631833" cy="1114786"/>
      </dsp:txXfrm>
    </dsp:sp>
    <dsp:sp modelId="{9B3A5A93-3125-4F78-BBCB-F60D66639274}">
      <dsp:nvSpPr>
        <dsp:cNvPr id="0" name=""/>
        <dsp:cNvSpPr/>
      </dsp:nvSpPr>
      <dsp:spPr>
        <a:xfrm>
          <a:off x="1689639" y="2341052"/>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816361" y="2396791"/>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dirty="0"/>
            <a:t>Akt oskarżenia zawiera wniosek z art. 335 § 2 </a:t>
          </a:r>
        </a:p>
      </dsp:txBody>
      <dsp:txXfrm>
        <a:off x="1816361" y="2396791"/>
        <a:ext cx="6631833" cy="1114786"/>
      </dsp:txXfrm>
    </dsp:sp>
    <dsp:sp modelId="{21449245-E8F5-4E8D-9B77-2FB2CA58C0D8}">
      <dsp:nvSpPr>
        <dsp:cNvPr id="0" name=""/>
        <dsp:cNvSpPr/>
      </dsp:nvSpPr>
      <dsp:spPr>
        <a:xfrm>
          <a:off x="1689639" y="3511578"/>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816361" y="3567317"/>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Prokurator złożył wniosek z art. 335 § 1 </a:t>
          </a:r>
        </a:p>
      </dsp:txBody>
      <dsp:txXfrm>
        <a:off x="1816361" y="3567317"/>
        <a:ext cx="6631833" cy="1114786"/>
      </dsp:txXfrm>
    </dsp:sp>
    <dsp:sp modelId="{8AF76EE0-B220-41D3-ACAC-09CFC510FC57}">
      <dsp:nvSpPr>
        <dsp:cNvPr id="0" name=""/>
        <dsp:cNvSpPr/>
      </dsp:nvSpPr>
      <dsp:spPr>
        <a:xfrm>
          <a:off x="1689639" y="4682104"/>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102297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2045948" cy="509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339 § 3 i 4 – prezes sądu kieruje sprawę na posiedzenie także wtedy, gdy zachodzi potrzeba innego rozstrzygnięcia przekraczającego jego uprawnienia, a zwłaszcza:</a:t>
          </a:r>
        </a:p>
        <a:p>
          <a:pPr marL="0" lvl="0" indent="0" algn="l" defTabSz="800100" rtl="0">
            <a:lnSpc>
              <a:spcPct val="90000"/>
            </a:lnSpc>
            <a:spcBef>
              <a:spcPct val="0"/>
            </a:spcBef>
            <a:spcAft>
              <a:spcPct val="35000"/>
            </a:spcAft>
            <a:buNone/>
          </a:pPr>
          <a:endParaRPr lang="pl-PL" sz="1800" kern="1200" dirty="0"/>
        </a:p>
        <a:p>
          <a:pPr marL="0" lvl="0" indent="0" algn="l" defTabSz="800100" rtl="0">
            <a:lnSpc>
              <a:spcPct val="90000"/>
            </a:lnSpc>
            <a:spcBef>
              <a:spcPct val="0"/>
            </a:spcBef>
            <a:spcAft>
              <a:spcPct val="35000"/>
            </a:spcAft>
            <a:buNone/>
          </a:pPr>
          <a:r>
            <a:rPr lang="pl-PL" sz="1800" kern="1200" dirty="0"/>
            <a:t>Nie jest to katalog wyczerpujący</a:t>
          </a:r>
        </a:p>
      </dsp:txBody>
      <dsp:txXfrm>
        <a:off x="0" y="0"/>
        <a:ext cx="2045948" cy="5092996"/>
      </dsp:txXfrm>
    </dsp:sp>
    <dsp:sp modelId="{A35A322A-556C-4775-B44D-0964CEF890C3}">
      <dsp:nvSpPr>
        <dsp:cNvPr id="0" name=""/>
        <dsp:cNvSpPr/>
      </dsp:nvSpPr>
      <dsp:spPr>
        <a:xfrm>
          <a:off x="2199394" y="30121"/>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Umorzenia postępowania na podstawie art. 17 § 1 pkt. 2 – 11 </a:t>
          </a:r>
        </a:p>
      </dsp:txBody>
      <dsp:txXfrm>
        <a:off x="2199394" y="30121"/>
        <a:ext cx="8030348" cy="602430"/>
      </dsp:txXfrm>
    </dsp:sp>
    <dsp:sp modelId="{DF7B2C1F-11E4-44DD-AA91-7D96DFCECA75}">
      <dsp:nvSpPr>
        <dsp:cNvPr id="0" name=""/>
        <dsp:cNvSpPr/>
      </dsp:nvSpPr>
      <dsp:spPr>
        <a:xfrm>
          <a:off x="2045948" y="632552"/>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99394" y="66267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Umorzenia postępowania z powodu oczywistego braku podstaw faktycznych oskarżenia </a:t>
          </a:r>
        </a:p>
      </dsp:txBody>
      <dsp:txXfrm>
        <a:off x="2199394" y="662673"/>
        <a:ext cx="8030348" cy="602430"/>
      </dsp:txXfrm>
    </dsp:sp>
    <dsp:sp modelId="{D6A85D28-0CF1-40EC-AB2F-FF3F6B0666A6}">
      <dsp:nvSpPr>
        <dsp:cNvPr id="0" name=""/>
        <dsp:cNvSpPr/>
      </dsp:nvSpPr>
      <dsp:spPr>
        <a:xfrm>
          <a:off x="2045948" y="126510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99394" y="1295226"/>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o niewłaściwości sądu lub o zmianie wskazanego w akcie oskarżenia trybu postepowania </a:t>
          </a:r>
        </a:p>
      </dsp:txBody>
      <dsp:txXfrm>
        <a:off x="2199394" y="1295226"/>
        <a:ext cx="8030348" cy="602430"/>
      </dsp:txXfrm>
    </dsp:sp>
    <dsp:sp modelId="{46A82F49-630C-4D45-B54D-2FCB4CBB23DB}">
      <dsp:nvSpPr>
        <dsp:cNvPr id="0" name=""/>
        <dsp:cNvSpPr/>
      </dsp:nvSpPr>
      <dsp:spPr>
        <a:xfrm>
          <a:off x="2045948" y="1897657"/>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99394" y="1927778"/>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zwrotu sprawy prokuratorowi w celu usunięcia istotnych braków postępowania przygotowawczego (por. art. 344a)</a:t>
          </a:r>
        </a:p>
      </dsp:txBody>
      <dsp:txXfrm>
        <a:off x="2199394" y="1927778"/>
        <a:ext cx="8030348" cy="602430"/>
      </dsp:txXfrm>
    </dsp:sp>
    <dsp:sp modelId="{78D1ED92-8902-4575-AAEA-3C13AEC4CE4F}">
      <dsp:nvSpPr>
        <dsp:cNvPr id="0" name=""/>
        <dsp:cNvSpPr/>
      </dsp:nvSpPr>
      <dsp:spPr>
        <a:xfrm>
          <a:off x="2045948" y="2530209"/>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99394" y="2560330"/>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o zawieszeniu postępowania (art. 22)</a:t>
          </a:r>
        </a:p>
      </dsp:txBody>
      <dsp:txXfrm>
        <a:off x="2199394" y="2560330"/>
        <a:ext cx="8030348" cy="602430"/>
      </dsp:txXfrm>
    </dsp:sp>
    <dsp:sp modelId="{6EF9605D-D0E0-491E-90BB-6E5C89B69F77}">
      <dsp:nvSpPr>
        <dsp:cNvPr id="0" name=""/>
        <dsp:cNvSpPr/>
      </dsp:nvSpPr>
      <dsp:spPr>
        <a:xfrm>
          <a:off x="2045948" y="3162761"/>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99394" y="319288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w przedmiocie tymczasowego aresztowania lub innego środka przymusu (por. art. 344)</a:t>
          </a:r>
        </a:p>
      </dsp:txBody>
      <dsp:txXfrm>
        <a:off x="2199394" y="3192883"/>
        <a:ext cx="8030348" cy="602430"/>
      </dsp:txXfrm>
    </dsp:sp>
    <dsp:sp modelId="{2A9FAFA5-03C2-4D3B-BA09-44CE28CC6B11}">
      <dsp:nvSpPr>
        <dsp:cNvPr id="0" name=""/>
        <dsp:cNvSpPr/>
      </dsp:nvSpPr>
      <dsp:spPr>
        <a:xfrm>
          <a:off x="2045948" y="379531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99394" y="3825435"/>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a:t>Wydania wyroku nakazowego</a:t>
          </a:r>
        </a:p>
      </dsp:txBody>
      <dsp:txXfrm>
        <a:off x="2199394" y="3825435"/>
        <a:ext cx="8030348" cy="602430"/>
      </dsp:txXfrm>
    </dsp:sp>
    <dsp:sp modelId="{7EF01070-17E6-4B2D-B251-FA7C949FFC25}">
      <dsp:nvSpPr>
        <dsp:cNvPr id="0" name=""/>
        <dsp:cNvSpPr/>
      </dsp:nvSpPr>
      <dsp:spPr>
        <a:xfrm>
          <a:off x="2045948" y="4427866"/>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99394" y="4457987"/>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Zachodzi potrzeba rozważenia możliwości przekazania jej do postępowania mediacyjnego; przepis art. 23a stosuje się odpowiednio (§ 4)</a:t>
          </a:r>
        </a:p>
      </dsp:txBody>
      <dsp:txXfrm>
        <a:off x="2199394" y="4457987"/>
        <a:ext cx="8030348" cy="602430"/>
      </dsp:txXfrm>
    </dsp:sp>
    <dsp:sp modelId="{5402E9D6-61A5-4436-A22F-027FC9A7376A}">
      <dsp:nvSpPr>
        <dsp:cNvPr id="0" name=""/>
        <dsp:cNvSpPr/>
      </dsp:nvSpPr>
      <dsp:spPr>
        <a:xfrm>
          <a:off x="2045948" y="5060418"/>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44945" y="-39171"/>
          <a:ext cx="5475767" cy="5554110"/>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652"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1</a:t>
          </a:r>
        </a:p>
        <a:p>
          <a:pPr marL="114300" lvl="1" indent="-114300" algn="just" defTabSz="622300" rtl="0">
            <a:lnSpc>
              <a:spcPct val="90000"/>
            </a:lnSpc>
            <a:spcBef>
              <a:spcPct val="0"/>
            </a:spcBef>
            <a:spcAft>
              <a:spcPct val="15000"/>
            </a:spcAft>
            <a:buChar char="•"/>
          </a:pPr>
          <a:r>
            <a:rPr lang="pl-PL" sz="1400" kern="1200" dirty="0"/>
            <a:t>potrzeba umorzenia postępowania z uwagi na zaistnienie negatywnej przesłanki procesowej np. znikomej społecznej szkodliwości czynu czy przedawnienia</a:t>
          </a:r>
        </a:p>
        <a:p>
          <a:pPr marL="114300" lvl="1" indent="-114300" algn="just" defTabSz="622300" rtl="0">
            <a:lnSpc>
              <a:spcPct val="90000"/>
            </a:lnSpc>
            <a:spcBef>
              <a:spcPct val="0"/>
            </a:spcBef>
            <a:spcAft>
              <a:spcPct val="15000"/>
            </a:spcAft>
            <a:buChar char="•"/>
          </a:pPr>
          <a:r>
            <a:rPr lang="pl-PL" sz="1400" kern="1200"/>
            <a:t>Badanie dopuszczalności procesu</a:t>
          </a:r>
        </a:p>
        <a:p>
          <a:pPr marL="114300" lvl="1" indent="-114300" algn="just" defTabSz="622300" rtl="0">
            <a:lnSpc>
              <a:spcPct val="90000"/>
            </a:lnSpc>
            <a:spcBef>
              <a:spcPct val="0"/>
            </a:spcBef>
            <a:spcAft>
              <a:spcPct val="15000"/>
            </a:spcAft>
            <a:buChar char="•"/>
          </a:pPr>
          <a:r>
            <a:rPr lang="pl-PL" sz="14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14300" lvl="1" indent="-114300" algn="just" defTabSz="622300" rtl="0">
            <a:lnSpc>
              <a:spcPct val="90000"/>
            </a:lnSpc>
            <a:spcBef>
              <a:spcPct val="0"/>
            </a:spcBef>
            <a:spcAft>
              <a:spcPct val="15000"/>
            </a:spcAft>
            <a:buChar char="•"/>
          </a:pPr>
          <a:r>
            <a:rPr lang="pl-PL" sz="1400" kern="1200" dirty="0"/>
            <a:t>Por. postanowienie SN z dnia 28 października 2009 r., I KZP 21/09</a:t>
          </a:r>
        </a:p>
      </dsp:txBody>
      <dsp:txXfrm rot="5400000">
        <a:off x="5774" y="1095153"/>
        <a:ext cx="5554110" cy="3285461"/>
      </dsp:txXfrm>
    </dsp:sp>
    <dsp:sp modelId="{B14A96CF-C710-47AA-9D2E-9472CAF5CECD}">
      <dsp:nvSpPr>
        <dsp:cNvPr id="0" name=""/>
        <dsp:cNvSpPr/>
      </dsp:nvSpPr>
      <dsp:spPr>
        <a:xfrm rot="16200000">
          <a:off x="6015613" y="-39171"/>
          <a:ext cx="5475767" cy="5554110"/>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652"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2 </a:t>
          </a:r>
        </a:p>
        <a:p>
          <a:pPr marL="114300" lvl="1" indent="-114300" algn="just" defTabSz="622300" rtl="0">
            <a:lnSpc>
              <a:spcPct val="90000"/>
            </a:lnSpc>
            <a:spcBef>
              <a:spcPct val="0"/>
            </a:spcBef>
            <a:spcAft>
              <a:spcPct val="15000"/>
            </a:spcAft>
            <a:buChar char="•"/>
          </a:pPr>
          <a:r>
            <a:rPr lang="pl-PL" sz="14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622300" rtl="0">
            <a:lnSpc>
              <a:spcPct val="90000"/>
            </a:lnSpc>
            <a:spcBef>
              <a:spcPct val="0"/>
            </a:spcBef>
            <a:spcAft>
              <a:spcPct val="15000"/>
            </a:spcAft>
            <a:buChar char="•"/>
          </a:pPr>
          <a:r>
            <a:rPr lang="pl-PL" sz="1400" kern="1200" dirty="0"/>
            <a:t>Ocena przed rozprawą wartości dowodowej materiału przedłożonego przez oskarżyciela . </a:t>
          </a:r>
        </a:p>
        <a:p>
          <a:pPr marL="114300" lvl="1" indent="-114300" algn="just" defTabSz="622300" rtl="0">
            <a:lnSpc>
              <a:spcPct val="90000"/>
            </a:lnSpc>
            <a:spcBef>
              <a:spcPct val="0"/>
            </a:spcBef>
            <a:spcAft>
              <a:spcPct val="15000"/>
            </a:spcAft>
            <a:buChar char="•"/>
          </a:pPr>
          <a:r>
            <a:rPr lang="pl-PL" sz="1400" kern="1200" dirty="0"/>
            <a:t>Dotyczy wszystkich spraw i wszystkich trybów postępowania. </a:t>
          </a:r>
        </a:p>
        <a:p>
          <a:pPr marL="114300" lvl="1" indent="-114300" algn="just" defTabSz="622300" rtl="0">
            <a:lnSpc>
              <a:spcPct val="90000"/>
            </a:lnSpc>
            <a:spcBef>
              <a:spcPct val="0"/>
            </a:spcBef>
            <a:spcAft>
              <a:spcPct val="15000"/>
            </a:spcAft>
            <a:buChar char="•"/>
          </a:pPr>
          <a:r>
            <a:rPr lang="pl-PL" sz="14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976442" y="1095153"/>
        <a:ext cx="5554110" cy="328546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391" y="85208"/>
          <a:ext cx="2640710" cy="77715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Oskarżony </a:t>
          </a:r>
        </a:p>
      </dsp:txBody>
      <dsp:txXfrm>
        <a:off x="4391" y="85208"/>
        <a:ext cx="2640710" cy="777150"/>
      </dsp:txXfrm>
    </dsp:sp>
    <dsp:sp modelId="{C76C5210-4F89-4587-9274-471E8AC541FE}">
      <dsp:nvSpPr>
        <dsp:cNvPr id="0" name=""/>
        <dsp:cNvSpPr/>
      </dsp:nvSpPr>
      <dsp:spPr>
        <a:xfrm>
          <a:off x="4391" y="862358"/>
          <a:ext cx="2640710"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Zasada – prawo do uczestniczenia w rozprawie </a:t>
          </a:r>
        </a:p>
        <a:p>
          <a:pPr marL="171450" lvl="1" indent="-171450" algn="just" defTabSz="711200">
            <a:lnSpc>
              <a:spcPct val="90000"/>
            </a:lnSpc>
            <a:spcBef>
              <a:spcPct val="0"/>
            </a:spcBef>
            <a:spcAft>
              <a:spcPct val="15000"/>
            </a:spcAft>
            <a:buChar char="•"/>
          </a:pPr>
          <a:r>
            <a:rPr lang="pl-PL" sz="1600" kern="1200" dirty="0"/>
            <a:t>Wyjątek – obowiązkowa obecność podczas przedstawienia podstaw aktu oskarżenia i przesłuchania na pierwszej rozprawie głównej w sprawach o zbrodnie </a:t>
          </a:r>
        </a:p>
        <a:p>
          <a:pPr marL="171450" lvl="1" indent="-171450" algn="just" defTabSz="711200">
            <a:lnSpc>
              <a:spcPct val="90000"/>
            </a:lnSpc>
            <a:spcBef>
              <a:spcPct val="0"/>
            </a:spcBef>
            <a:spcAft>
              <a:spcPct val="15000"/>
            </a:spcAft>
            <a:buChar char="•"/>
          </a:pPr>
          <a:r>
            <a:rPr lang="pl-PL" sz="1600" kern="1200" dirty="0"/>
            <a:t>Przewodniczący może uznać obecność oskarżonego za obowiązkową </a:t>
          </a:r>
        </a:p>
        <a:p>
          <a:pPr marL="171450" lvl="1" indent="-171450" algn="just" defTabSz="711200">
            <a:lnSpc>
              <a:spcPct val="90000"/>
            </a:lnSpc>
            <a:spcBef>
              <a:spcPct val="0"/>
            </a:spcBef>
            <a:spcAft>
              <a:spcPct val="15000"/>
            </a:spcAft>
            <a:buChar char="•"/>
          </a:pPr>
          <a:r>
            <a:rPr lang="pl-PL" sz="1600" kern="1200" dirty="0"/>
            <a:t>Art. 375 – 377</a:t>
          </a:r>
        </a:p>
        <a:p>
          <a:pPr marL="171450" lvl="1" indent="-171450" algn="just" defTabSz="711200">
            <a:lnSpc>
              <a:spcPct val="90000"/>
            </a:lnSpc>
            <a:spcBef>
              <a:spcPct val="0"/>
            </a:spcBef>
            <a:spcAft>
              <a:spcPct val="15000"/>
            </a:spcAft>
            <a:buChar char="•"/>
          </a:pPr>
          <a:r>
            <a:rPr lang="pl-PL" sz="1600" kern="1200" dirty="0"/>
            <a:t>Art. 390</a:t>
          </a:r>
        </a:p>
      </dsp:txBody>
      <dsp:txXfrm>
        <a:off x="4391" y="862358"/>
        <a:ext cx="2640710" cy="4479840"/>
      </dsp:txXfrm>
    </dsp:sp>
    <dsp:sp modelId="{C66DF569-1B25-4BC2-8FCD-2A1C6E965A70}">
      <dsp:nvSpPr>
        <dsp:cNvPr id="0" name=""/>
        <dsp:cNvSpPr/>
      </dsp:nvSpPr>
      <dsp:spPr>
        <a:xfrm>
          <a:off x="3014801" y="85208"/>
          <a:ext cx="2640710" cy="777150"/>
        </a:xfrm>
        <a:prstGeom prst="rect">
          <a:avLst/>
        </a:prstGeom>
        <a:solidFill>
          <a:schemeClr val="accent5">
            <a:hueOff val="1771018"/>
            <a:satOff val="-761"/>
            <a:lumOff val="-3529"/>
            <a:alphaOff val="0"/>
          </a:schemeClr>
        </a:solidFill>
        <a:ln w="12700" cap="flat" cmpd="sng" algn="ctr">
          <a:solidFill>
            <a:schemeClr val="accent5">
              <a:hueOff val="1771018"/>
              <a:satOff val="-761"/>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Obrońca oskarżonego </a:t>
          </a:r>
        </a:p>
      </dsp:txBody>
      <dsp:txXfrm>
        <a:off x="3014801" y="85208"/>
        <a:ext cx="2640710" cy="777150"/>
      </dsp:txXfrm>
    </dsp:sp>
    <dsp:sp modelId="{28840941-6ED7-4FAF-9D77-56E168BDDBF9}">
      <dsp:nvSpPr>
        <dsp:cNvPr id="0" name=""/>
        <dsp:cNvSpPr/>
      </dsp:nvSpPr>
      <dsp:spPr>
        <a:xfrm>
          <a:off x="3014801" y="862358"/>
          <a:ext cx="2640710" cy="4479840"/>
        </a:xfrm>
        <a:prstGeom prst="rect">
          <a:avLst/>
        </a:prstGeom>
        <a:solidFill>
          <a:schemeClr val="accent5">
            <a:tint val="40000"/>
            <a:alpha val="90000"/>
            <a:hueOff val="1978789"/>
            <a:satOff val="-2155"/>
            <a:lumOff val="-662"/>
            <a:alphaOff val="0"/>
          </a:schemeClr>
        </a:solidFill>
        <a:ln w="12700" cap="flat" cmpd="sng" algn="ctr">
          <a:solidFill>
            <a:schemeClr val="accent5">
              <a:tint val="40000"/>
              <a:alpha val="90000"/>
              <a:hueOff val="1978789"/>
              <a:satOff val="-2155"/>
              <a:lumOff val="-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W przypadku obrony obligatoryjnej – obowiązkowa </a:t>
          </a:r>
        </a:p>
        <a:p>
          <a:pPr marL="171450" lvl="1" indent="-171450" algn="just" defTabSz="711200">
            <a:lnSpc>
              <a:spcPct val="90000"/>
            </a:lnSpc>
            <a:spcBef>
              <a:spcPct val="0"/>
            </a:spcBef>
            <a:spcAft>
              <a:spcPct val="15000"/>
            </a:spcAft>
            <a:buChar char="•"/>
          </a:pPr>
          <a:r>
            <a:rPr lang="pl-PL" sz="1600" kern="1200" dirty="0"/>
            <a:t>W pozostałych wypadkach – nieobowiązkowa</a:t>
          </a:r>
        </a:p>
        <a:p>
          <a:pPr marL="171450" lvl="1" indent="-171450" algn="just" defTabSz="711200">
            <a:lnSpc>
              <a:spcPct val="90000"/>
            </a:lnSpc>
            <a:spcBef>
              <a:spcPct val="0"/>
            </a:spcBef>
            <a:spcAft>
              <a:spcPct val="15000"/>
            </a:spcAft>
            <a:buChar char="•"/>
          </a:pPr>
          <a:r>
            <a:rPr lang="pl-PL" sz="1600" kern="1200" dirty="0"/>
            <a:t>Chyba że usprawiedliwił swoją nieobecność i wniósł o odroczenie rozprawy (art. 117 § 1 k.p.k.)</a:t>
          </a:r>
        </a:p>
      </dsp:txBody>
      <dsp:txXfrm>
        <a:off x="3014801" y="862358"/>
        <a:ext cx="2640710" cy="4479840"/>
      </dsp:txXfrm>
    </dsp:sp>
    <dsp:sp modelId="{DBC9E3CE-BB02-47BE-9D53-E395B6A0633F}">
      <dsp:nvSpPr>
        <dsp:cNvPr id="0" name=""/>
        <dsp:cNvSpPr/>
      </dsp:nvSpPr>
      <dsp:spPr>
        <a:xfrm>
          <a:off x="6025210" y="85208"/>
          <a:ext cx="2640710" cy="777150"/>
        </a:xfrm>
        <a:prstGeom prst="rect">
          <a:avLst/>
        </a:prstGeom>
        <a:solidFill>
          <a:schemeClr val="accent5">
            <a:hueOff val="3542036"/>
            <a:satOff val="-1523"/>
            <a:lumOff val="-7059"/>
            <a:alphaOff val="0"/>
          </a:schemeClr>
        </a:solidFill>
        <a:ln w="12700" cap="flat" cmpd="sng" algn="ctr">
          <a:solidFill>
            <a:schemeClr val="accent5">
              <a:hueOff val="3542036"/>
              <a:satOff val="-152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publiczny </a:t>
          </a:r>
        </a:p>
      </dsp:txBody>
      <dsp:txXfrm>
        <a:off x="6025210" y="85208"/>
        <a:ext cx="2640710" cy="777150"/>
      </dsp:txXfrm>
    </dsp:sp>
    <dsp:sp modelId="{92ED0485-465F-4F4C-9C4D-74AA7B1B0A73}">
      <dsp:nvSpPr>
        <dsp:cNvPr id="0" name=""/>
        <dsp:cNvSpPr/>
      </dsp:nvSpPr>
      <dsp:spPr>
        <a:xfrm>
          <a:off x="6025210" y="862358"/>
          <a:ext cx="2640710" cy="4479840"/>
        </a:xfrm>
        <a:prstGeom prst="rect">
          <a:avLst/>
        </a:prstGeom>
        <a:solidFill>
          <a:schemeClr val="accent5">
            <a:tint val="40000"/>
            <a:alpha val="90000"/>
            <a:hueOff val="3957578"/>
            <a:satOff val="-4309"/>
            <a:lumOff val="-1324"/>
            <a:alphaOff val="0"/>
          </a:schemeClr>
        </a:solidFill>
        <a:ln w="12700" cap="flat" cmpd="sng" algn="ctr">
          <a:solidFill>
            <a:schemeClr val="accent5">
              <a:tint val="40000"/>
              <a:alpha val="90000"/>
              <a:hueOff val="3957578"/>
              <a:satOff val="-4309"/>
              <a:lumOff val="-13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Obligatoryjna </a:t>
          </a:r>
        </a:p>
        <a:p>
          <a:pPr marL="171450" lvl="1" indent="-171450" algn="just" defTabSz="711200">
            <a:lnSpc>
              <a:spcPct val="90000"/>
            </a:lnSpc>
            <a:spcBef>
              <a:spcPct val="0"/>
            </a:spcBef>
            <a:spcAft>
              <a:spcPct val="15000"/>
            </a:spcAft>
            <a:buChar char="•"/>
          </a:pPr>
          <a:r>
            <a:rPr lang="pl-PL" sz="1600" kern="1200" dirty="0"/>
            <a:t>Wyjątek – jeżeli postępowanie przygotowawcze prowadzono w formie dochodzenia nieobecność oskarżyciela publicznego nie tamuje rozpoznania sprawy </a:t>
          </a:r>
        </a:p>
      </dsp:txBody>
      <dsp:txXfrm>
        <a:off x="6025210" y="862358"/>
        <a:ext cx="2640710" cy="4479840"/>
      </dsp:txXfrm>
    </dsp:sp>
    <dsp:sp modelId="{48567D14-7A04-438D-9A51-198B0FE827A8}">
      <dsp:nvSpPr>
        <dsp:cNvPr id="0" name=""/>
        <dsp:cNvSpPr/>
      </dsp:nvSpPr>
      <dsp:spPr>
        <a:xfrm>
          <a:off x="9035620" y="85208"/>
          <a:ext cx="2640710" cy="777150"/>
        </a:xfrm>
        <a:prstGeom prst="rect">
          <a:avLst/>
        </a:prstGeom>
        <a:solidFill>
          <a:schemeClr val="accent5">
            <a:hueOff val="5313054"/>
            <a:satOff val="-2284"/>
            <a:lumOff val="-10588"/>
            <a:alphaOff val="0"/>
          </a:schemeClr>
        </a:solidFill>
        <a:ln w="12700" cap="flat" cmpd="sng" algn="ctr">
          <a:solidFill>
            <a:schemeClr val="accent5">
              <a:hueOff val="5313054"/>
              <a:satOff val="-2284"/>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posiłkowy, prywatny i ich pełnomocnicy </a:t>
          </a:r>
        </a:p>
      </dsp:txBody>
      <dsp:txXfrm>
        <a:off x="9035620" y="85208"/>
        <a:ext cx="2640710" cy="777150"/>
      </dsp:txXfrm>
    </dsp:sp>
    <dsp:sp modelId="{62CE3D11-E60B-4CD4-A6A2-8256787F2A9B}">
      <dsp:nvSpPr>
        <dsp:cNvPr id="0" name=""/>
        <dsp:cNvSpPr/>
      </dsp:nvSpPr>
      <dsp:spPr>
        <a:xfrm>
          <a:off x="9035620" y="862358"/>
          <a:ext cx="2640710" cy="4479840"/>
        </a:xfrm>
        <a:prstGeom prst="rect">
          <a:avLst/>
        </a:prstGeom>
        <a:solidFill>
          <a:schemeClr val="accent5">
            <a:tint val="40000"/>
            <a:alpha val="90000"/>
            <a:hueOff val="5936366"/>
            <a:satOff val="-6464"/>
            <a:lumOff val="-1986"/>
            <a:alphaOff val="0"/>
          </a:schemeClr>
        </a:solidFill>
        <a:ln w="12700" cap="flat" cmpd="sng" algn="ctr">
          <a:solidFill>
            <a:schemeClr val="accent5">
              <a:tint val="40000"/>
              <a:alpha val="90000"/>
              <a:hueOff val="5936366"/>
              <a:satOff val="-6464"/>
              <a:lumOff val="-19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Co do zasady – nieobowiązkowa </a:t>
          </a:r>
        </a:p>
        <a:p>
          <a:pPr marL="171450" lvl="1" indent="-171450" algn="just" defTabSz="711200">
            <a:lnSpc>
              <a:spcPct val="90000"/>
            </a:lnSpc>
            <a:spcBef>
              <a:spcPct val="0"/>
            </a:spcBef>
            <a:spcAft>
              <a:spcPct val="15000"/>
            </a:spcAft>
            <a:buChar char="•"/>
          </a:pPr>
          <a:r>
            <a:rPr lang="pl-PL" sz="1600" kern="1200" dirty="0"/>
            <a:t>Przewodniczący może zarządzić obecność obowiązkową </a:t>
          </a:r>
        </a:p>
        <a:p>
          <a:pPr marL="171450" lvl="1" indent="-171450" algn="just" defTabSz="711200">
            <a:lnSpc>
              <a:spcPct val="90000"/>
            </a:lnSpc>
            <a:spcBef>
              <a:spcPct val="0"/>
            </a:spcBef>
            <a:spcAft>
              <a:spcPct val="15000"/>
            </a:spcAft>
            <a:buChar char="•"/>
          </a:pPr>
          <a:r>
            <a:rPr lang="pl-PL" sz="1600" kern="1200" dirty="0"/>
            <a:t>Ważne – nieusprawiedliwione niestawiennictwo oskarżyciela prywatnego i jego pełnomocnika  na rozprawie głównej bez usprawiedliwionych przyczyn uważa się za odstąpienie od oskarżenia</a:t>
          </a:r>
        </a:p>
      </dsp:txBody>
      <dsp:txXfrm>
        <a:off x="9035620" y="862358"/>
        <a:ext cx="2640710" cy="44798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97369-CFCE-4F41-8A64-B2697746BED6}">
      <dsp:nvSpPr>
        <dsp:cNvPr id="0" name=""/>
        <dsp:cNvSpPr/>
      </dsp:nvSpPr>
      <dsp:spPr>
        <a:xfrm>
          <a:off x="0" y="113399"/>
          <a:ext cx="12192000" cy="374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375 </a:t>
          </a:r>
        </a:p>
      </dsp:txBody>
      <dsp:txXfrm>
        <a:off x="18277" y="131676"/>
        <a:ext cx="12155446" cy="337846"/>
      </dsp:txXfrm>
    </dsp:sp>
    <dsp:sp modelId="{D622A08D-F627-41D8-BC2D-0933C06D0A29}">
      <dsp:nvSpPr>
        <dsp:cNvPr id="0" name=""/>
        <dsp:cNvSpPr/>
      </dsp:nvSpPr>
      <dsp:spPr>
        <a:xfrm>
          <a:off x="0" y="487799"/>
          <a:ext cx="121920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§1. Jeżeli oskarżony pomimo upomnienia go przez przewodniczącego zachowuje się nadal w sposób zakłócający porządek rozprawy lub godzący w powagę sądu, przewodniczący może wydalić go na pewien czas z sali rozprawy.</a:t>
          </a:r>
        </a:p>
        <a:p>
          <a:pPr marL="114300" lvl="1" indent="-114300" algn="just" defTabSz="533400" rtl="0">
            <a:lnSpc>
              <a:spcPct val="90000"/>
            </a:lnSpc>
            <a:spcBef>
              <a:spcPct val="0"/>
            </a:spcBef>
            <a:spcAft>
              <a:spcPct val="20000"/>
            </a:spcAft>
            <a:buChar char="•"/>
          </a:pPr>
          <a:r>
            <a:rPr lang="pl-PL" sz="1200" kern="1200" dirty="0"/>
            <a:t>§ 2. Zezwalając oskarżonemu na powrót, przewodniczący niezwłocznie informuje go o  przebiegu rozprawy w czasie jego nieobecności oraz umożliwia mu złożenie wyjaśnień co do  przeprowadzonych w czasie jego nieobecności dowodów.</a:t>
          </a:r>
        </a:p>
      </dsp:txBody>
      <dsp:txXfrm>
        <a:off x="0" y="487799"/>
        <a:ext cx="12192000" cy="728640"/>
      </dsp:txXfrm>
    </dsp:sp>
    <dsp:sp modelId="{423B7375-6EF2-4E76-899F-F1B41178F401}">
      <dsp:nvSpPr>
        <dsp:cNvPr id="0" name=""/>
        <dsp:cNvSpPr/>
      </dsp:nvSpPr>
      <dsp:spPr>
        <a:xfrm>
          <a:off x="0" y="1216439"/>
          <a:ext cx="12192000" cy="374400"/>
        </a:xfrm>
        <a:prstGeom prst="roundRect">
          <a:avLst/>
        </a:prstGeom>
        <a:solidFill>
          <a:schemeClr val="accent2">
            <a:hueOff val="-1912890"/>
            <a:satOff val="1692"/>
            <a:lumOff val="300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376 </a:t>
          </a:r>
        </a:p>
      </dsp:txBody>
      <dsp:txXfrm>
        <a:off x="18277" y="1234716"/>
        <a:ext cx="12155446" cy="337846"/>
      </dsp:txXfrm>
    </dsp:sp>
    <dsp:sp modelId="{F2184BA0-FF8B-44F2-BBD4-1041C23B723E}">
      <dsp:nvSpPr>
        <dsp:cNvPr id="0" name=""/>
        <dsp:cNvSpPr/>
      </dsp:nvSpPr>
      <dsp:spPr>
        <a:xfrm>
          <a:off x="0" y="1590839"/>
          <a:ext cx="12192000" cy="1225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sp:txBody>
      <dsp:txXfrm>
        <a:off x="0" y="1590839"/>
        <a:ext cx="12192000" cy="1225440"/>
      </dsp:txXfrm>
    </dsp:sp>
    <dsp:sp modelId="{414D8D41-08BB-4248-B061-9CC3CA2F7B16}">
      <dsp:nvSpPr>
        <dsp:cNvPr id="0" name=""/>
        <dsp:cNvSpPr/>
      </dsp:nvSpPr>
      <dsp:spPr>
        <a:xfrm>
          <a:off x="0" y="2816279"/>
          <a:ext cx="12192000" cy="374400"/>
        </a:xfrm>
        <a:prstGeom prst="roundRect">
          <a:avLst/>
        </a:prstGeom>
        <a:solidFill>
          <a:schemeClr val="accent2">
            <a:hueOff val="-3825781"/>
            <a:satOff val="3385"/>
            <a:lumOff val="601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377 </a:t>
          </a:r>
        </a:p>
      </dsp:txBody>
      <dsp:txXfrm>
        <a:off x="18277" y="2834556"/>
        <a:ext cx="12155446" cy="337846"/>
      </dsp:txXfrm>
    </dsp:sp>
    <dsp:sp modelId="{14B6F81C-4A56-4EBE-8A1D-B10E5B72BB48}">
      <dsp:nvSpPr>
        <dsp:cNvPr id="0" name=""/>
        <dsp:cNvSpPr/>
      </dsp:nvSpPr>
      <dsp:spPr>
        <a:xfrm>
          <a:off x="0" y="3190680"/>
          <a:ext cx="12192000" cy="192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a:p>
          <a:pPr marL="114300" lvl="1" indent="-114300" algn="just" defTabSz="533400" rtl="0">
            <a:lnSpc>
              <a:spcPct val="90000"/>
            </a:lnSpc>
            <a:spcBef>
              <a:spcPct val="0"/>
            </a:spcBef>
            <a:spcAft>
              <a:spcPct val="20000"/>
            </a:spcAft>
            <a:buChar char="•"/>
          </a:pPr>
          <a:r>
            <a:rPr lang="pl-PL" sz="1200" kern="1200"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a:p>
          <a:pPr marL="114300" lvl="1" indent="-114300" algn="just" defTabSz="533400" rtl="0">
            <a:lnSpc>
              <a:spcPct val="90000"/>
            </a:lnSpc>
            <a:spcBef>
              <a:spcPct val="0"/>
            </a:spcBef>
            <a:spcAft>
              <a:spcPct val="20000"/>
            </a:spcAft>
            <a:buChar char="•"/>
          </a:pPr>
          <a:r>
            <a:rPr lang="pl-PL" sz="1200" kern="1200"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sp:txBody>
      <dsp:txXfrm>
        <a:off x="0" y="3190680"/>
        <a:ext cx="12192000" cy="1920960"/>
      </dsp:txXfrm>
    </dsp:sp>
    <dsp:sp modelId="{023B63E4-33B3-4937-9B78-96F2445FEA59}">
      <dsp:nvSpPr>
        <dsp:cNvPr id="0" name=""/>
        <dsp:cNvSpPr/>
      </dsp:nvSpPr>
      <dsp:spPr>
        <a:xfrm>
          <a:off x="0" y="5111640"/>
          <a:ext cx="12192000" cy="374400"/>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390</a:t>
          </a:r>
        </a:p>
      </dsp:txBody>
      <dsp:txXfrm>
        <a:off x="18277" y="5129917"/>
        <a:ext cx="12155446" cy="337846"/>
      </dsp:txXfrm>
    </dsp:sp>
    <dsp:sp modelId="{9F03B9A3-7E3A-46C4-9B8C-7B5B2520F5CA}">
      <dsp:nvSpPr>
        <dsp:cNvPr id="0" name=""/>
        <dsp:cNvSpPr/>
      </dsp:nvSpPr>
      <dsp:spPr>
        <a:xfrm>
          <a:off x="0" y="5486040"/>
          <a:ext cx="12192000" cy="1258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a:t>§ 1. Oskarżony ma prawo być obecny przy wszystkich czynnościach postępowania dowodowego. </a:t>
          </a:r>
        </a:p>
        <a:p>
          <a:pPr marL="114300" lvl="1" indent="-114300" algn="just" defTabSz="533400" rtl="0">
            <a:lnSpc>
              <a:spcPct val="90000"/>
            </a:lnSpc>
            <a:spcBef>
              <a:spcPct val="0"/>
            </a:spcBef>
            <a:spcAft>
              <a:spcPct val="20000"/>
            </a:spcAft>
            <a:buChar char="•"/>
          </a:pPr>
          <a:r>
            <a:rPr lang="pl-PL" sz="1200" kern="1200"/>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a:p>
          <a:pPr marL="114300" lvl="1" indent="-114300" algn="just" defTabSz="533400" rtl="0">
            <a:lnSpc>
              <a:spcPct val="90000"/>
            </a:lnSpc>
            <a:spcBef>
              <a:spcPct val="0"/>
            </a:spcBef>
            <a:spcAft>
              <a:spcPct val="20000"/>
            </a:spcAft>
            <a:buChar char="•"/>
          </a:pPr>
          <a:r>
            <a:rPr lang="pl-PL" sz="1200" kern="1200"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sp:txBody>
      <dsp:txXfrm>
        <a:off x="0" y="5486040"/>
        <a:ext cx="12192000" cy="12585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blipFill rotWithShape="1">
          <a:blip xmlns:r="http://schemas.openxmlformats.org/officeDocument/2006/relationships" r:embed="rId1">
            <a:duotone>
              <a:schemeClr val="accent5">
                <a:hueOff val="0"/>
                <a:satOff val="0"/>
                <a:lumOff val="0"/>
                <a:alphaOff val="0"/>
                <a:tint val="70000"/>
                <a:shade val="63000"/>
              </a:schemeClr>
              <a:schemeClr val="accent5">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blipFill rotWithShape="1">
          <a:blip xmlns:r="http://schemas.openxmlformats.org/officeDocument/2006/relationships" r:embed="rId1">
            <a:duotone>
              <a:schemeClr val="accent5">
                <a:hueOff val="1328264"/>
                <a:satOff val="-571"/>
                <a:lumOff val="-2647"/>
                <a:alphaOff val="0"/>
                <a:tint val="70000"/>
                <a:shade val="63000"/>
              </a:schemeClr>
              <a:schemeClr val="accent5">
                <a:hueOff val="1328264"/>
                <a:satOff val="-571"/>
                <a:lumOff val="-2647"/>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Rozpoczęcie rozprawy (sprawdzenie obecności, prawidłowość doręczeń, pouczenie o art. 40a,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blipFill rotWithShape="1">
          <a:blip xmlns:r="http://schemas.openxmlformats.org/officeDocument/2006/relationships" r:embed="rId1">
            <a:duotone>
              <a:schemeClr val="accent5">
                <a:hueOff val="2656527"/>
                <a:satOff val="-1142"/>
                <a:lumOff val="-5294"/>
                <a:alphaOff val="0"/>
                <a:tint val="70000"/>
                <a:shade val="63000"/>
              </a:schemeClr>
              <a:schemeClr val="accent5">
                <a:hueOff val="2656527"/>
                <a:satOff val="-1142"/>
                <a:lumOff val="-5294"/>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blipFill rotWithShape="1">
          <a:blip xmlns:r="http://schemas.openxmlformats.org/officeDocument/2006/relationships" r:embed="rId1">
            <a:duotone>
              <a:schemeClr val="accent5">
                <a:hueOff val="3984791"/>
                <a:satOff val="-1713"/>
                <a:lumOff val="-7941"/>
                <a:alphaOff val="0"/>
                <a:tint val="70000"/>
                <a:shade val="63000"/>
              </a:schemeClr>
              <a:schemeClr val="accent5">
                <a:hueOff val="3984791"/>
                <a:satOff val="-1713"/>
                <a:lumOff val="-7941"/>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blipFill rotWithShape="1">
          <a:blip xmlns:r="http://schemas.openxmlformats.org/officeDocument/2006/relationships" r:embed="rId1">
            <a:duotone>
              <a:schemeClr val="accent5">
                <a:hueOff val="5313054"/>
                <a:satOff val="-2284"/>
                <a:lumOff val="-10588"/>
                <a:alphaOff val="0"/>
                <a:tint val="70000"/>
                <a:shade val="63000"/>
              </a:schemeClr>
              <a:schemeClr val="accent5">
                <a:hueOff val="5313054"/>
                <a:satOff val="-2284"/>
                <a:lumOff val="-10588"/>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5">
            <a:tint val="40000"/>
            <a:alpha val="90000"/>
            <a:hueOff val="1978789"/>
            <a:satOff val="-2155"/>
            <a:lumOff val="-662"/>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5">
            <a:tint val="40000"/>
            <a:alpha val="90000"/>
            <a:hueOff val="3957578"/>
            <a:satOff val="-4309"/>
            <a:lumOff val="-132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5">
            <a:tint val="40000"/>
            <a:alpha val="90000"/>
            <a:hueOff val="5936366"/>
            <a:satOff val="-6464"/>
            <a:lumOff val="-198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E2A56-2CB4-4B0D-AE2B-C7F244652248}" type="datetimeFigureOut">
              <a:rPr lang="pl-PL" smtClean="0"/>
              <a:t>07.04.2020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46AC5-C441-4942-832D-DF7E482F98B7}" type="slidenum">
              <a:rPr lang="pl-PL" smtClean="0"/>
              <a:t>‹#›</a:t>
            </a:fld>
            <a:endParaRPr lang="pl-PL"/>
          </a:p>
        </p:txBody>
      </p:sp>
    </p:spTree>
    <p:extLst>
      <p:ext uri="{BB962C8B-B14F-4D97-AF65-F5344CB8AC3E}">
        <p14:creationId xmlns:p14="http://schemas.microsoft.com/office/powerpoint/2010/main" val="79493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139795B-0A9D-4A92-9DC8-12AAFF06F16C}" type="slidenum">
              <a:rPr lang="pl-PL" smtClean="0"/>
              <a:t>68</a:t>
            </a:fld>
            <a:endParaRPr lang="pl-PL"/>
          </a:p>
        </p:txBody>
      </p:sp>
    </p:spTree>
    <p:extLst>
      <p:ext uri="{BB962C8B-B14F-4D97-AF65-F5344CB8AC3E}">
        <p14:creationId xmlns:p14="http://schemas.microsoft.com/office/powerpoint/2010/main" val="261751569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252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53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71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62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C6F822A4-8DA6-4447-9B1F-C5DB58435268}" type="datetimeFigureOut">
              <a:rPr lang="en-US" smtClean="0"/>
              <a:t>4/7/2020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858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4/7/2020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504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4/7/2020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11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4/7/2020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220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A16AA21-1863-4931-97CB-99D0A168701B}" type="datetimeFigureOut">
              <a:rPr lang="en-US" smtClean="0"/>
              <a:t>4/7/2020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6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3772C379-9A7C-4C87-A116-CBE9F58B04C5}" type="datetimeFigureOut">
              <a:rPr lang="en-US" smtClean="0"/>
              <a:t>4/7/2020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3231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8664C608-40B1-4030-A28D-5B74BC98ADCE}" type="datetimeFigureOut">
              <a:rPr lang="en-US" smtClean="0"/>
              <a:t>4/7/2020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8663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sip.lex.pl/#/document/16798685?unitId=art(361)par(3)&amp;cm=DOCUMENT" TargetMode="External"/><Relationship Id="rId2" Type="http://schemas.openxmlformats.org/officeDocument/2006/relationships/hyperlink" Target="https://sip.lex.pl/#/document/16798685?unitId=art(361)par(1)&amp;cm=DOCUMENT"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05256" y="280078"/>
            <a:ext cx="10250424" cy="4035889"/>
          </a:xfrm>
        </p:spPr>
        <p:txBody>
          <a:bodyPr/>
          <a:lstStyle/>
          <a:p>
            <a:br>
              <a:rPr lang="pl-PL" sz="3200" dirty="0"/>
            </a:br>
            <a:br>
              <a:rPr lang="pl-PL" sz="3200" dirty="0"/>
            </a:br>
            <a:br>
              <a:rPr lang="pl-PL" sz="3200" dirty="0"/>
            </a:br>
            <a:r>
              <a:rPr lang="pl-PL" sz="3200" dirty="0"/>
              <a:t>Podstawy </a:t>
            </a:r>
            <a:r>
              <a:rPr lang="pl-PL" sz="3200"/>
              <a:t>procesu karnego</a:t>
            </a:r>
            <a:br>
              <a:rPr lang="pl-PL" sz="3200" dirty="0"/>
            </a:br>
            <a:br>
              <a:rPr lang="pl-PL" sz="3200" dirty="0"/>
            </a:br>
            <a:br>
              <a:rPr lang="pl-PL" sz="3200" dirty="0"/>
            </a:br>
            <a:r>
              <a:rPr lang="pl-PL" sz="3200" dirty="0"/>
              <a:t>Postępowanie międzyinstancyjne (przejściowe).</a:t>
            </a:r>
            <a:br>
              <a:rPr lang="pl-PL" sz="3200" dirty="0"/>
            </a:br>
            <a:r>
              <a:rPr lang="pl-PL" sz="3200" dirty="0"/>
              <a:t>Postępowanie przed sądem I instancji </a:t>
            </a:r>
          </a:p>
        </p:txBody>
      </p:sp>
      <p:sp>
        <p:nvSpPr>
          <p:cNvPr id="3" name="Podtytuł 2"/>
          <p:cNvSpPr>
            <a:spLocks noGrp="1"/>
          </p:cNvSpPr>
          <p:nvPr>
            <p:ph type="subTitle" idx="1"/>
          </p:nvPr>
        </p:nvSpPr>
        <p:spPr>
          <a:xfrm>
            <a:off x="612648" y="4846319"/>
            <a:ext cx="7932484" cy="1341979"/>
          </a:xfrm>
        </p:spPr>
        <p:txBody>
          <a:bodyPr>
            <a:normAutofit fontScale="85000" lnSpcReduction="20000"/>
          </a:bodyPr>
          <a:lstStyle/>
          <a:p>
            <a:r>
              <a:rPr lang="pl-PL" dirty="0"/>
              <a:t>mgr Monika </a:t>
            </a:r>
            <a:r>
              <a:rPr lang="pl-PL" dirty="0" err="1"/>
              <a:t>Abramek</a:t>
            </a:r>
            <a:endParaRPr lang="pl-PL" dirty="0"/>
          </a:p>
          <a:p>
            <a:r>
              <a:rPr lang="pl-PL" dirty="0"/>
              <a:t>Katedra Postępowania Karnego</a:t>
            </a:r>
          </a:p>
          <a:p>
            <a:r>
              <a:rPr lang="pl-PL" dirty="0"/>
              <a:t>Wydział Prawa, Administracji i Ekonomii</a:t>
            </a:r>
          </a:p>
          <a:p>
            <a:r>
              <a:rPr lang="pl-PL" dirty="0"/>
              <a:t>Uniwersytet Wrocławski</a:t>
            </a:r>
          </a:p>
        </p:txBody>
      </p:sp>
    </p:spTree>
    <p:extLst>
      <p:ext uri="{BB962C8B-B14F-4D97-AF65-F5344CB8AC3E}">
        <p14:creationId xmlns:p14="http://schemas.microsoft.com/office/powerpoint/2010/main" val="321833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formalna skargi oskarżyciela</a:t>
            </a:r>
          </a:p>
        </p:txBody>
      </p:sp>
      <p:sp>
        <p:nvSpPr>
          <p:cNvPr id="8" name="Symbol zastępczy zawartości 7"/>
          <p:cNvSpPr>
            <a:spLocks noGrp="1"/>
          </p:cNvSpPr>
          <p:nvPr>
            <p:ph idx="1"/>
          </p:nvPr>
        </p:nvSpPr>
        <p:spPr/>
        <p:txBody>
          <a:bodyPr>
            <a:normAutofit fontScale="92500" lnSpcReduction="2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t>prezesa sądu</a:t>
            </a:r>
            <a:r>
              <a:rPr lang="pl-PL" dirty="0"/>
              <a:t> (przewodniczącego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233245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3" y="-422787"/>
            <a:ext cx="12123174" cy="1828800"/>
          </a:xfrm>
        </p:spPr>
        <p:txBody>
          <a:bodyPr>
            <a:normAutofit/>
          </a:bodyPr>
          <a:lstStyle/>
          <a:p>
            <a:r>
              <a:rPr lang="pl-PL" dirty="0"/>
              <a:t>Kontrola formalna skargi oskarżyciela</a:t>
            </a:r>
          </a:p>
        </p:txBody>
      </p:sp>
      <p:sp>
        <p:nvSpPr>
          <p:cNvPr id="3" name="Symbol zastępczy zawartości 2"/>
          <p:cNvSpPr>
            <a:spLocks noGrp="1"/>
          </p:cNvSpPr>
          <p:nvPr>
            <p:ph idx="1"/>
          </p:nvPr>
        </p:nvSpPr>
        <p:spPr>
          <a:xfrm>
            <a:off x="294968" y="1238865"/>
            <a:ext cx="11602064" cy="5329083"/>
          </a:xfrm>
        </p:spPr>
        <p:txBody>
          <a:bodyPr>
            <a:normAutofit lnSpcReduction="1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val="1100858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Art. 337 § 1</a:t>
            </a:r>
          </a:p>
          <a:p>
            <a:pPr algn="just"/>
            <a:r>
              <a:rPr lang="pl-PL" dirty="0"/>
              <a:t>Jeżeli akt oskarżenia nie odpowiada warunkom formalnym wymienionym w art. 119, 332, 333 lub art. 335, a także, gdy nie zostały spełnione warunki wymienione w art. 334, prezes sądu </a:t>
            </a:r>
            <a:r>
              <a:rPr lang="pl-PL" b="1" dirty="0"/>
              <a:t>zwraca go oskarżycielowi w celu usunięcia braków w terminie 7 dni od dnia jego doręczenia.</a:t>
            </a:r>
          </a:p>
          <a:p>
            <a:pPr marL="0" indent="0" algn="just">
              <a:buNone/>
            </a:pPr>
            <a:endParaRPr lang="pl-PL" dirty="0"/>
          </a:p>
          <a:p>
            <a:pPr marL="0" indent="0" algn="just">
              <a:buNone/>
            </a:pPr>
            <a:r>
              <a:rPr lang="pl-PL" dirty="0"/>
              <a:t>Prezes sądu wydaje </a:t>
            </a:r>
            <a:r>
              <a:rPr lang="pl-PL" b="1" dirty="0"/>
              <a:t>ZARZĄDZENIE </a:t>
            </a:r>
            <a:r>
              <a:rPr lang="pl-PL" dirty="0"/>
              <a:t>w sprawie zwrotu aktu oskarżenia oskarżycielowi. Na zarządzenie przysługuje </a:t>
            </a:r>
            <a:r>
              <a:rPr lang="pl-PL" u="sng" dirty="0"/>
              <a:t>zażalenie do sądu właściwego do rozpoznania sprawy</a:t>
            </a:r>
            <a:r>
              <a:rPr lang="pl-PL" dirty="0"/>
              <a:t>.</a:t>
            </a:r>
          </a:p>
          <a:p>
            <a:pPr marL="0" indent="0" algn="just">
              <a:buNone/>
            </a:pPr>
            <a:endParaRPr lang="pl-PL" dirty="0"/>
          </a:p>
          <a:p>
            <a:pPr algn="just"/>
            <a:r>
              <a:rPr lang="pl-PL" dirty="0"/>
              <a:t>Oskarżyciel, który nie wnosi zażalenia, ma obowiązek w terminie 7 dni wnieść poprawiony lub uzupełniony akt oskarżenia. </a:t>
            </a:r>
          </a:p>
          <a:p>
            <a:pPr algn="just"/>
            <a:r>
              <a:rPr lang="pl-PL" dirty="0"/>
              <a:t>Zwrot aktu oskarżenia nie oznacza zwrotu sprawy i nie uchyla stanu zawisłości sprawy. </a:t>
            </a:r>
          </a:p>
          <a:p>
            <a:pPr lvl="1" algn="just"/>
            <a:r>
              <a:rPr lang="pl-PL" dirty="0"/>
              <a:t>Prokurator nie może np. umorzyć postępowania, ale może cofnąć akt oskarżenia (art. 14 § 2) </a:t>
            </a:r>
          </a:p>
        </p:txBody>
      </p:sp>
    </p:spTree>
    <p:extLst>
      <p:ext uri="{BB962C8B-B14F-4D97-AF65-F5344CB8AC3E}">
        <p14:creationId xmlns:p14="http://schemas.microsoft.com/office/powerpoint/2010/main" val="33393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3267" y="258490"/>
            <a:ext cx="11631562" cy="1609344"/>
          </a:xfrm>
        </p:spPr>
        <p:txBody>
          <a:bodyPr>
            <a:noAutofit/>
          </a:bodyPr>
          <a:lstStyle/>
          <a:p>
            <a:pPr algn="just"/>
            <a:r>
              <a:rPr lang="pl-PL" sz="3600" dirty="0"/>
              <a:t>Brak spójności między zarzutem z aktu oskarżenia a zarzutem z postanowienia o przedstawieniu zarzutów </a:t>
            </a:r>
          </a:p>
        </p:txBody>
      </p:sp>
      <p:sp>
        <p:nvSpPr>
          <p:cNvPr id="3" name="Symbol zastępczy zawartości 2"/>
          <p:cNvSpPr>
            <a:spLocks noGrp="1"/>
          </p:cNvSpPr>
          <p:nvPr>
            <p:ph idx="1"/>
          </p:nvPr>
        </p:nvSpPr>
        <p:spPr>
          <a:xfrm>
            <a:off x="283267" y="2121408"/>
            <a:ext cx="11631562" cy="4574360"/>
          </a:xfrm>
        </p:spPr>
        <p:txBody>
          <a:bodyPr>
            <a:normAutofit/>
          </a:bodyPr>
          <a:lstStyle/>
          <a:p>
            <a:pPr marL="0" indent="0" algn="ctr">
              <a:buNone/>
            </a:pPr>
            <a:r>
              <a:rPr lang="pl-PL" b="1" u="sng" dirty="0"/>
              <a:t>Wyrok SN z 4.10.2013 r., III KK 158/13 </a:t>
            </a:r>
          </a:p>
          <a:p>
            <a:pPr marL="0" indent="0" algn="just">
              <a:buNone/>
            </a:pPr>
            <a:r>
              <a:rPr lang="pl-PL" dirty="0"/>
              <a:t>Konieczne jest zharmonizowanie zarzutu aktu oskarżenia z zarzutem opisanym w postanowieniu o przedstawieniu zarzutów, w obu tych dokumentach procesowych chodzić musi bowiem o ten sam czyn, tak jak się on rysuje w świetle okoliczności przedmiotowych i podmiotowych sprawy, stanowiących wynik przeprowadzonego postępowania przygotowawczego. Brak takiej spójności pomiędzy czynem zarzuconym w postanowieniu o przedstawieniu zarzutu (ewentualnie postanowieniu o zmianie postanowienia o przedstawieniu zarzutów) a zarzutem sformułowanym w akcie oskarżenia, </a:t>
            </a:r>
            <a:r>
              <a:rPr lang="pl-PL" b="1" dirty="0"/>
              <a:t>stanowi wadę formalną skargi, której usunięcie następuje w trybie określonym w art. 337 k.p.k.</a:t>
            </a:r>
          </a:p>
          <a:p>
            <a:pPr marL="0" indent="0" algn="ctr">
              <a:buNone/>
            </a:pPr>
            <a:r>
              <a:rPr lang="pl-PL" b="1" u="sng" dirty="0"/>
              <a:t>Wyrok SN z 27.03.2013 r., II KK 51/13 </a:t>
            </a:r>
          </a:p>
          <a:p>
            <a:pPr marL="0" indent="0" algn="just">
              <a:buNone/>
            </a:pPr>
            <a:r>
              <a:rPr lang="pl-PL" dirty="0"/>
              <a:t>W trybie wskazanym w art. 337 k.p.k. dopuszczalne jest zwrócenie aktu oskarżenia uprawnionemu oskarżycielowi w celu usunięcia braku formalnego w postaci wskazania i ujęcia takiego zarzutu stawianego oskarżonemu, który pozostaje w zgodzie z treścią postanowienia o przedstawieniu zarzutów.</a:t>
            </a:r>
            <a:endParaRPr lang="pl-PL" b="1" dirty="0"/>
          </a:p>
        </p:txBody>
      </p:sp>
    </p:spTree>
    <p:extLst>
      <p:ext uri="{BB962C8B-B14F-4D97-AF65-F5344CB8AC3E}">
        <p14:creationId xmlns:p14="http://schemas.microsoft.com/office/powerpoint/2010/main" val="3808221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formy postępowania przygotowawczego</a:t>
            </a:r>
          </a:p>
        </p:txBody>
      </p:sp>
      <p:sp>
        <p:nvSpPr>
          <p:cNvPr id="3" name="Symbol zastępczy zawartości 2"/>
          <p:cNvSpPr>
            <a:spLocks noGrp="1"/>
          </p:cNvSpPr>
          <p:nvPr>
            <p:ph idx="1"/>
          </p:nvPr>
        </p:nvSpPr>
        <p:spPr/>
        <p:txBody>
          <a:bodyPr>
            <a:normAutofit lnSpcReduction="10000"/>
          </a:bodyPr>
          <a:lstStyle/>
          <a:p>
            <a:pPr marL="0" indent="0" algn="ctr">
              <a:buNone/>
            </a:pPr>
            <a:r>
              <a:rPr lang="pl-PL" b="1" u="sng" dirty="0"/>
              <a:t>Postanowienie SN z 30.06.2004 r., I KZP 13/04 </a:t>
            </a:r>
          </a:p>
          <a:p>
            <a:pPr marL="0" indent="0" algn="just">
              <a:buNone/>
            </a:pPr>
            <a:r>
              <a:rPr lang="pl-PL" dirty="0"/>
              <a:t>Przepis art. 337 § 1 k.p.k. nie stanowi podstawy prawnej kontroli braków postępowania przygotowawczego, w tym także tego czy było ono prowadzone we właściwej formie.</a:t>
            </a:r>
          </a:p>
          <a:p>
            <a:pPr marL="0" indent="0" algn="ctr">
              <a:buNone/>
            </a:pPr>
            <a:r>
              <a:rPr lang="pl-PL" b="1" u="sng" dirty="0"/>
              <a:t>Uchwała SN z  25.03.2004 r., I KZP 43/03 </a:t>
            </a:r>
          </a:p>
          <a:p>
            <a:pPr marL="0" indent="0" algn="just">
              <a:buNone/>
            </a:pPr>
            <a:r>
              <a:rPr lang="pl-PL" dirty="0"/>
              <a:t>Sąd dokonując kontroli wstępnej aktu oskarżenia w trybie art. 339 § 3 pkt 3 k.p.k., zobowiązany jest badać przesłanki warunkujące dopuszczalność prowadzenia w danej sprawie </a:t>
            </a:r>
            <a:r>
              <a:rPr lang="pl-PL" i="1" strike="sngStrike" dirty="0"/>
              <a:t>postępowania uproszczonego (art. 469 k.p.k.), </a:t>
            </a:r>
            <a:r>
              <a:rPr lang="pl-PL" dirty="0"/>
              <a:t>zarówno od strony formalnej (tj. korelację formy prowadzonego w sprawie postępowania przygotowawczego ze wskazaniem trybu postępowania sądowego), jak i od strony materialnej (czy postępowanie przygotowawcze było legalne, tzn. odpowiadało wymogom ustawowym przewidzianym dla danego rodzaju postępowania)</a:t>
            </a:r>
          </a:p>
        </p:txBody>
      </p:sp>
    </p:spTree>
    <p:extLst>
      <p:ext uri="{BB962C8B-B14F-4D97-AF65-F5344CB8AC3E}">
        <p14:creationId xmlns:p14="http://schemas.microsoft.com/office/powerpoint/2010/main" val="2962831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624110"/>
            <a:ext cx="11536325" cy="1280890"/>
          </a:xfrm>
        </p:spPr>
        <p:txBody>
          <a:bodyPr/>
          <a:lstStyle/>
          <a:p>
            <a:r>
              <a:rPr lang="pl-PL" dirty="0"/>
              <a:t>Kontrola formalna skargi oskarżyciela</a:t>
            </a:r>
          </a:p>
        </p:txBody>
      </p:sp>
      <p:sp>
        <p:nvSpPr>
          <p:cNvPr id="3" name="Symbol zastępczy zawartości 2"/>
          <p:cNvSpPr>
            <a:spLocks noGrp="1"/>
          </p:cNvSpPr>
          <p:nvPr>
            <p:ph idx="1"/>
          </p:nvPr>
        </p:nvSpPr>
        <p:spPr>
          <a:xfrm>
            <a:off x="318977" y="2133600"/>
            <a:ext cx="11536325" cy="4160874"/>
          </a:xfrm>
        </p:spPr>
        <p:txBody>
          <a:bodyPr/>
          <a:lstStyle/>
          <a:p>
            <a:pPr algn="just"/>
            <a:r>
              <a:rPr lang="pl-PL" dirty="0"/>
              <a:t>Gdy prokurator mimo zwrócenia aktu oskarżenia w trybie art. 337 k.p.k. ponownie przekaże go w tej samej postaci, prezes sądu może zmienić swoją poprzednią decyzję i dokonać czynności z art. 338 albo powinien wnieść sprawę na posiedzenie – art. 339 § 3 k.p.k. </a:t>
            </a:r>
          </a:p>
          <a:p>
            <a:pPr algn="just"/>
            <a:r>
              <a:rPr lang="pl-PL" dirty="0"/>
              <a:t>Jeżeli na posiedzeniu </a:t>
            </a:r>
            <a:r>
              <a:rPr lang="pl-PL" b="1" dirty="0"/>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brak skutecznej skargi uprawnionego oskarżyciela. </a:t>
            </a:r>
          </a:p>
          <a:p>
            <a:pPr algn="just"/>
            <a:r>
              <a:rPr lang="pl-PL" dirty="0"/>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val="4035540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Co jeżeli prokurator nie uzupełni braków formalnych aktu oskarżenia?</a:t>
            </a:r>
          </a:p>
        </p:txBody>
      </p:sp>
      <p:sp>
        <p:nvSpPr>
          <p:cNvPr id="3" name="Symbol zastępczy zawartości 2"/>
          <p:cNvSpPr>
            <a:spLocks noGrp="1"/>
          </p:cNvSpPr>
          <p:nvPr>
            <p:ph idx="1"/>
          </p:nvPr>
        </p:nvSpPr>
        <p:spPr/>
        <p:txBody>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val="4217298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formalna skargi oskarżyciela</a:t>
            </a:r>
          </a:p>
        </p:txBody>
      </p:sp>
      <p:sp>
        <p:nvSpPr>
          <p:cNvPr id="3" name="Symbol zastępczy zawartości 2"/>
          <p:cNvSpPr>
            <a:spLocks noGrp="1"/>
          </p:cNvSpPr>
          <p:nvPr>
            <p:ph idx="1"/>
          </p:nvPr>
        </p:nvSpPr>
        <p:spPr/>
        <p:txBody>
          <a:bodyPr>
            <a:normAutofit lnSpcReduction="10000"/>
          </a:bodyPr>
          <a:lstStyle/>
          <a:p>
            <a:pPr algn="just"/>
            <a:r>
              <a:rPr lang="pl-PL" dirty="0"/>
              <a:t>Kontrola w oparciu o art. 120 k.p.k. </a:t>
            </a:r>
          </a:p>
          <a:p>
            <a:pPr marL="0" indent="0" algn="just">
              <a:buNone/>
            </a:pPr>
            <a:r>
              <a:rPr lang="pl-PL" dirty="0">
                <a:sym typeface="Wingdings" panose="05000000000000000000" pitchFamily="2" charset="2"/>
              </a:rPr>
              <a:t>Zgodnie z art. 120 </a:t>
            </a:r>
            <a:r>
              <a:rPr lang="pl-PL" dirty="0"/>
              <a:t>§ 1 k.p.k. jeżeli pismo nie odpowiada wymaganiom formalnym, przewidzianym w art. 119 lub w przepisach szczególnych, a brak jest tego rodzaju, że </a:t>
            </a:r>
            <a:r>
              <a:rPr lang="pl-PL" b="1" dirty="0"/>
              <a:t>pismo nie może otrzymać biegu</a:t>
            </a:r>
            <a:r>
              <a:rPr lang="pl-PL" dirty="0"/>
              <a:t>, albo brak polega na niezłożeniu należytych opłat lub upoważnienia do podjęcia czynności procesowej, wzywa się osobę, od której pismo pochodzi, do usunięcia braku w terminie 7 dni. </a:t>
            </a:r>
          </a:p>
          <a:p>
            <a:pPr algn="just"/>
            <a:r>
              <a:rPr lang="pl-PL" dirty="0"/>
              <a:t>W razie uzupełnienia braku w terminie, pismo wywołuje skutki od dnia jego wniesienia. </a:t>
            </a:r>
          </a:p>
          <a:p>
            <a:pPr algn="just"/>
            <a:r>
              <a:rPr lang="pl-PL" dirty="0"/>
              <a:t>W przypadku nieuzupełnienia braku w terminie, pismo uznaje się za bezskuteczne, o czym należy pouczyć przy doręczeniu wezwania. </a:t>
            </a:r>
          </a:p>
          <a:p>
            <a:pPr algn="just"/>
            <a:r>
              <a:rPr lang="pl-PL" dirty="0"/>
              <a:t>Zarządzenia może wydać także referendarz sądowy. </a:t>
            </a:r>
          </a:p>
          <a:p>
            <a:pPr algn="just"/>
            <a:r>
              <a:rPr lang="pl-PL" dirty="0"/>
              <a:t>Na zarządzenia z art. 120 </a:t>
            </a:r>
            <a:r>
              <a:rPr lang="pl-PL" b="1" dirty="0"/>
              <a:t>nie przysługuje zażalenie </a:t>
            </a:r>
            <a:endParaRPr lang="pl-PL" dirty="0"/>
          </a:p>
        </p:txBody>
      </p:sp>
    </p:spTree>
    <p:extLst>
      <p:ext uri="{BB962C8B-B14F-4D97-AF65-F5344CB8AC3E}">
        <p14:creationId xmlns:p14="http://schemas.microsoft.com/office/powerpoint/2010/main" val="1616883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5858" y="0"/>
            <a:ext cx="11515725" cy="1280890"/>
          </a:xfrm>
        </p:spPr>
        <p:txBody>
          <a:bodyPr/>
          <a:lstStyle/>
          <a:p>
            <a:r>
              <a:rPr lang="pl-PL" dirty="0"/>
              <a:t>Doręczenie aktu oskarżenia </a:t>
            </a:r>
          </a:p>
        </p:txBody>
      </p:sp>
      <p:sp>
        <p:nvSpPr>
          <p:cNvPr id="3" name="Symbol zastępczy zawartości 2"/>
          <p:cNvSpPr>
            <a:spLocks noGrp="1"/>
          </p:cNvSpPr>
          <p:nvPr>
            <p:ph idx="1"/>
          </p:nvPr>
        </p:nvSpPr>
        <p:spPr>
          <a:xfrm>
            <a:off x="138223" y="1244009"/>
            <a:ext cx="11950996" cy="5528931"/>
          </a:xfrm>
        </p:spPr>
        <p:txBody>
          <a:bodyPr>
            <a:normAutofit fontScale="85000" lnSpcReduction="20000"/>
          </a:bodyPr>
          <a:lstStyle/>
          <a:p>
            <a:pPr marL="0" indent="0" algn="just">
              <a:buNone/>
            </a:pPr>
            <a:r>
              <a:rPr lang="pl-PL" dirty="0"/>
              <a:t>Jeżeli akt oskarżenia odpowiada warunkom formalnym, </a:t>
            </a:r>
            <a:r>
              <a:rPr lang="pl-PL" b="1" dirty="0"/>
              <a:t>prezes sądu lub referendarz sądowy</a:t>
            </a:r>
            <a:r>
              <a:rPr lang="pl-PL" dirty="0"/>
              <a:t> zarządza doręczenie jego odpisu oskarżonemu, wzywając </a:t>
            </a:r>
            <a:r>
              <a:rPr lang="pl-PL" u="sng" dirty="0"/>
              <a:t>do składania wniosków dowodowych w terminie 7 dni </a:t>
            </a:r>
            <a:r>
              <a:rPr lang="pl-PL" dirty="0"/>
              <a:t>od dnia doręczenia mu aktu oskarżenia, a także pouczając o prawie do złożenia wniosku o </a:t>
            </a:r>
            <a:r>
              <a:rPr lang="pl-PL" u="sng" dirty="0"/>
              <a:t>zobowiązanie prokuratora do uzupełnienia materiałów postępowania przygotowawczego dołączonych do aktu oskarżenia</a:t>
            </a:r>
            <a:r>
              <a:rPr lang="pl-PL" dirty="0"/>
              <a:t> o określone dokumenty zawarte w aktach tego postępowania, gdy ma to znaczenie dla interesu oskarżonego. </a:t>
            </a:r>
          </a:p>
          <a:p>
            <a:pPr algn="just"/>
            <a:r>
              <a:rPr lang="pl-PL" dirty="0"/>
              <a:t>Oskarżonego poucza się o treści przepisów:</a:t>
            </a:r>
          </a:p>
          <a:p>
            <a:pPr lvl="1" algn="just">
              <a:buFont typeface="+mj-lt"/>
              <a:buAutoNum type="arabicPeriod"/>
            </a:pPr>
            <a:r>
              <a:rPr lang="pl-PL" dirty="0"/>
              <a:t>Art. 291 § 3 – zabezpieczenie  kosztów postępowania  </a:t>
            </a:r>
          </a:p>
          <a:p>
            <a:pPr lvl="1" algn="just">
              <a:buFont typeface="+mj-lt"/>
              <a:buAutoNum type="arabicPeriod"/>
            </a:pPr>
            <a:r>
              <a:rPr lang="pl-PL" dirty="0"/>
              <a:t>Art. 338a – prawo do złożenia wniosku o wydanie wyroku skazującego i wymierzenie mu określonej kary lub środka karnego, przepadku lub środka kompensacyjnego bez przeprowadzenia postępowania dowodowego </a:t>
            </a:r>
            <a:r>
              <a:rPr lang="pl-PL" dirty="0">
                <a:sym typeface="Wingdings" panose="05000000000000000000" pitchFamily="2" charset="2"/>
              </a:rPr>
              <a:t> tzw. dobrowolne poddanie się odpowiedzialności karnej na posiedzeniu</a:t>
            </a:r>
            <a:r>
              <a:rPr lang="pl-PL" dirty="0"/>
              <a:t> </a:t>
            </a:r>
          </a:p>
          <a:p>
            <a:pPr lvl="1" algn="just">
              <a:buFont typeface="+mj-lt"/>
              <a:buAutoNum type="arabicPeriod"/>
            </a:pPr>
            <a:r>
              <a:rPr lang="pl-PL" dirty="0"/>
              <a:t>Art. 341 § 1 – prawo do udziału w posiedzeniu w przedmiocie warunkowego umorzenia postępowania </a:t>
            </a:r>
          </a:p>
          <a:p>
            <a:pPr lvl="1" algn="just">
              <a:buFont typeface="+mj-lt"/>
              <a:buAutoNum type="arabicPeriod"/>
            </a:pPr>
            <a:r>
              <a:rPr lang="pl-PL" dirty="0"/>
              <a:t>Art. 349 § 8 – dot. posiedzenia przygotowawczego przed rozprawą; ogłoszenie zarządzenia o wyznaczeniu terminów rozprawy ma skutek równoznaczny z </a:t>
            </a:r>
            <a:r>
              <a:rPr lang="pl-PL" u="sng" dirty="0"/>
              <a:t>wezwaniem obecnych uczestników postępowania</a:t>
            </a:r>
            <a:r>
              <a:rPr lang="pl-PL" dirty="0"/>
              <a:t> do udziału w rozprawie albo zawiadomieniem o jej terminach</a:t>
            </a:r>
          </a:p>
          <a:p>
            <a:pPr lvl="1" algn="just">
              <a:buFont typeface="+mj-lt"/>
              <a:buAutoNum type="arabicPeriod"/>
            </a:pPr>
            <a:r>
              <a:rPr lang="pl-PL" dirty="0"/>
              <a:t>Art. 374 </a:t>
            </a:r>
          </a:p>
          <a:p>
            <a:pPr lvl="1" algn="just">
              <a:buFont typeface="+mj-lt"/>
              <a:buAutoNum type="arabicPeriod"/>
            </a:pPr>
            <a:r>
              <a:rPr lang="pl-PL" dirty="0"/>
              <a:t>Art. 376</a:t>
            </a:r>
          </a:p>
          <a:p>
            <a:pPr lvl="1" algn="just">
              <a:buFont typeface="+mj-lt"/>
              <a:buAutoNum type="arabicPeriod"/>
            </a:pPr>
            <a:r>
              <a:rPr lang="pl-PL" dirty="0"/>
              <a:t>Art. 377</a:t>
            </a:r>
          </a:p>
          <a:p>
            <a:pPr lvl="1" algn="just">
              <a:buFont typeface="+mj-lt"/>
              <a:buAutoNum type="arabicPeriod"/>
            </a:pPr>
            <a:r>
              <a:rPr lang="pl-PL" dirty="0"/>
              <a:t>Art. 422 – wniosek o uzasadnienie wyroku </a:t>
            </a:r>
          </a:p>
          <a:p>
            <a:pPr lvl="1" algn="just">
              <a:buFont typeface="+mj-lt"/>
              <a:buAutoNum type="arabicPeriod"/>
            </a:pPr>
            <a:r>
              <a:rPr lang="pl-PL" dirty="0"/>
              <a:t>o prawie do złożenia wniosku o wyznaczenie obrońcy z urzędu w terminie 7 dni od daty doręczenia wezwania (zawiadomienia) o terminie rozprawy (posiedzenia)</a:t>
            </a:r>
          </a:p>
          <a:p>
            <a:pPr algn="just"/>
            <a:r>
              <a:rPr lang="pl-PL" dirty="0"/>
              <a:t>Oraz o prawie wniesienia pisemnej odpowiedzi na akt oskarżenia – art. 338 § 2 </a:t>
            </a:r>
          </a:p>
          <a:p>
            <a:pPr algn="just"/>
            <a:r>
              <a:rPr lang="pl-PL" dirty="0"/>
              <a:t>Gdy złożono wniosek z art. 335 § 1 albo akt oskarżenia zawiera wniosek z art. 335 § 2 jego odpis doręcza się ujawnionemu pokrzywdzonemu</a:t>
            </a:r>
          </a:p>
        </p:txBody>
      </p:sp>
      <p:sp>
        <p:nvSpPr>
          <p:cNvPr id="4" name="Nawias klamrowy zamykający 3"/>
          <p:cNvSpPr/>
          <p:nvPr/>
        </p:nvSpPr>
        <p:spPr>
          <a:xfrm>
            <a:off x="1757294" y="4070675"/>
            <a:ext cx="121601" cy="780282"/>
          </a:xfrm>
          <a:prstGeom prst="rightBrace">
            <a:avLst>
              <a:gd name="adj1" fmla="val 40808"/>
              <a:gd name="adj2" fmla="val 475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2599928" y="4306928"/>
            <a:ext cx="5451434" cy="307777"/>
          </a:xfrm>
          <a:prstGeom prst="rect">
            <a:avLst/>
          </a:prstGeom>
          <a:noFill/>
        </p:spPr>
        <p:txBody>
          <a:bodyPr wrap="square" rtlCol="0">
            <a:spAutoFit/>
          </a:bodyPr>
          <a:lstStyle/>
          <a:p>
            <a:r>
              <a:rPr lang="pl-PL" sz="1400" dirty="0"/>
              <a:t>Uczestnictwo oskarżonego w rozprawie głównej</a:t>
            </a:r>
          </a:p>
        </p:txBody>
      </p:sp>
    </p:spTree>
    <p:extLst>
      <p:ext uri="{BB962C8B-B14F-4D97-AF65-F5344CB8AC3E}">
        <p14:creationId xmlns:p14="http://schemas.microsoft.com/office/powerpoint/2010/main" val="257536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Ciekawe… </a:t>
            </a:r>
            <a:r>
              <a:rPr lang="pl-PL" dirty="0">
                <a:sym typeface="Wingdings" panose="05000000000000000000" pitchFamily="2" charset="2"/>
              </a:rPr>
              <a:t> </a:t>
            </a:r>
            <a:r>
              <a:rPr lang="pl-PL" dirty="0"/>
              <a:t> </a:t>
            </a:r>
          </a:p>
        </p:txBody>
      </p:sp>
      <p:sp>
        <p:nvSpPr>
          <p:cNvPr id="3" name="Symbol zastępczy zawartości 2"/>
          <p:cNvSpPr>
            <a:spLocks noGrp="1"/>
          </p:cNvSpPr>
          <p:nvPr>
            <p:ph idx="1"/>
          </p:nvPr>
        </p:nvSpPr>
        <p:spPr>
          <a:xfrm>
            <a:off x="1069848" y="2121408"/>
            <a:ext cx="10058400" cy="4050792"/>
          </a:xfrm>
        </p:spPr>
        <p:txBody>
          <a:bodyPr>
            <a:normAutofit/>
          </a:bodyPr>
          <a:lstStyle/>
          <a:p>
            <a:pPr marL="0" indent="0" algn="ctr">
              <a:buNone/>
            </a:pPr>
            <a:r>
              <a:rPr lang="pl-PL" sz="2400" b="1" u="sng" dirty="0"/>
              <a:t>Postanowienie SN z 13.03.2013 </a:t>
            </a:r>
            <a:r>
              <a:rPr lang="pl-PL" sz="2400" b="1" u="sng" dirty="0" err="1"/>
              <a:t>r.,V</a:t>
            </a:r>
            <a:r>
              <a:rPr lang="pl-PL" sz="2400" b="1" u="sng" dirty="0"/>
              <a:t> KK 197/12</a:t>
            </a:r>
          </a:p>
          <a:p>
            <a:pPr marL="0" indent="0" algn="just">
              <a:buNone/>
            </a:pPr>
            <a:endParaRPr lang="pl-PL" dirty="0"/>
          </a:p>
          <a:p>
            <a:pPr marL="0" indent="0" algn="just">
              <a:buNone/>
            </a:pPr>
            <a:r>
              <a:rPr lang="pl-PL" dirty="0"/>
              <a:t>(…) nie każde formalne naruszenie, także w zakresie prawa do obrony, musi oznaczać automatycznie pozbawienie procesu przymiotu rzetelności. (…) Naruszenie wymogu płynącego z art. 338 § 1 k.p.k., przez niedoręczenie oskarżonemu odpisu aktu oskarżenia i uniemożliwienie mu tym samym złożenia odpowiedzi na ten akt (art. 338 § 2 k.p.k.), stanowi niewątpliwie rażącą obrazę prawa procesowego, ale uchybienie przez sąd temu obowiązkowi nie może być oceniane jedynie od strony formalnej, lecz musi uwzględniać możliwość wpływu takiego naruszenia na realizację przez oskarżonego przysługującego mu prawa do obrony w realiach danej sprawy. Tylko bowiem wtedy można mówić o naruszeniu wymogów rzetelnego procesu, a tym samym i o możliwości wpływu tego uchybienia na treść wydanego orzeczenia.</a:t>
            </a:r>
          </a:p>
        </p:txBody>
      </p:sp>
    </p:spTree>
    <p:extLst>
      <p:ext uri="{BB962C8B-B14F-4D97-AF65-F5344CB8AC3E}">
        <p14:creationId xmlns:p14="http://schemas.microsoft.com/office/powerpoint/2010/main" val="1087936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925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a:t>
            </a:r>
            <a:r>
              <a:rPr lang="pl-PL" i="1" dirty="0"/>
              <a:t>Polskie postępowanie karne,</a:t>
            </a:r>
            <a:r>
              <a:rPr lang="pl-PL" dirty="0"/>
              <a:t> Warszawa 2011, s. 755. </a:t>
            </a:r>
          </a:p>
          <a:p>
            <a:pPr algn="just"/>
            <a:r>
              <a:rPr lang="pl-PL" dirty="0"/>
              <a:t>W postępowaniu przed sądem I instancji, a przede wszystkim na rozprawie głównej najpełniej realizowane są najważniejsze zasady procesowe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val="1507134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sp>
        <p:nvSpPr>
          <p:cNvPr id="3" name="Symbol zastępczy zawartości 2"/>
          <p:cNvSpPr>
            <a:spLocks noGrp="1"/>
          </p:cNvSpPr>
          <p:nvPr>
            <p:ph idx="1"/>
          </p:nvPr>
        </p:nvSpPr>
        <p:spPr/>
        <p:txBody>
          <a:bodyPr>
            <a:normAutofit fontScale="925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val="4022888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525693" cy="1280890"/>
          </a:xfrm>
        </p:spPr>
        <p:txBody>
          <a:bodyPr/>
          <a:lstStyle/>
          <a:p>
            <a:r>
              <a:rPr lang="pl-PL" dirty="0"/>
              <a:t>Skierowanie sprawy na posiedzenie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966321771"/>
              </p:ext>
            </p:extLst>
          </p:nvPr>
        </p:nvGraphicFramePr>
        <p:xfrm>
          <a:off x="361508" y="1905000"/>
          <a:ext cx="8448195" cy="4741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9173497" y="3088340"/>
            <a:ext cx="2812026" cy="3046988"/>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t>art. 339 § 3a – prezes sądu </a:t>
            </a:r>
            <a:r>
              <a:rPr lang="pl-PL" sz="2400" b="1" dirty="0"/>
              <a:t>może skierować </a:t>
            </a:r>
            <a:r>
              <a:rPr lang="pl-PL" sz="2400" dirty="0"/>
              <a:t>sprawę na posiedzenie, jeżeli oskarżony złożył wniosek z art. 338a </a:t>
            </a:r>
          </a:p>
        </p:txBody>
      </p:sp>
    </p:spTree>
    <p:extLst>
      <p:ext uri="{BB962C8B-B14F-4D97-AF65-F5344CB8AC3E}">
        <p14:creationId xmlns:p14="http://schemas.microsoft.com/office/powerpoint/2010/main" val="3318220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8190" y="613478"/>
            <a:ext cx="11527112" cy="1280890"/>
          </a:xfrm>
        </p:spPr>
        <p:txBody>
          <a:bodyPr/>
          <a:lstStyle/>
          <a:p>
            <a:r>
              <a:rPr lang="pl-PL" dirty="0"/>
              <a:t>Skierowanie sprawy na posiedzenie</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686992629"/>
              </p:ext>
            </p:extLst>
          </p:nvPr>
        </p:nvGraphicFramePr>
        <p:xfrm>
          <a:off x="328190" y="1531088"/>
          <a:ext cx="10229743" cy="50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a:off x="10761667" y="1531088"/>
            <a:ext cx="311533" cy="1626781"/>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11176337" y="1403543"/>
            <a:ext cx="1015663" cy="1754326"/>
          </a:xfrm>
          <a:prstGeom prst="rect">
            <a:avLst/>
          </a:prstGeom>
          <a:noFill/>
        </p:spPr>
        <p:txBody>
          <a:bodyPr vert="vert" wrap="square" rtlCol="0">
            <a:spAutoFit/>
          </a:bodyPr>
          <a:lstStyle/>
          <a:p>
            <a:pPr algn="ctr"/>
            <a:r>
              <a:rPr lang="pl-PL" dirty="0"/>
              <a:t>Merytoryczna kontrola aktu oskarżenia </a:t>
            </a:r>
          </a:p>
        </p:txBody>
      </p:sp>
    </p:spTree>
    <p:extLst>
      <p:ext uri="{BB962C8B-B14F-4D97-AF65-F5344CB8AC3E}">
        <p14:creationId xmlns:p14="http://schemas.microsoft.com/office/powerpoint/2010/main" val="4111818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1600200"/>
            <a:ext cx="10671048" cy="3538728"/>
          </a:xfrm>
        </p:spPr>
        <p:txBody>
          <a:bodyPr>
            <a:normAutofit/>
          </a:bodyPr>
          <a:lstStyle/>
          <a:p>
            <a:pPr algn="ctr"/>
            <a:r>
              <a:rPr lang="pl-PL" dirty="0"/>
              <a:t>Zasada jawności postępowania karnego – aspekt zewnętrzny i wewnętrzny</a:t>
            </a:r>
          </a:p>
        </p:txBody>
      </p:sp>
    </p:spTree>
    <p:extLst>
      <p:ext uri="{BB962C8B-B14F-4D97-AF65-F5344CB8AC3E}">
        <p14:creationId xmlns:p14="http://schemas.microsoft.com/office/powerpoint/2010/main" val="3124823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idx="1"/>
          </p:nvPr>
        </p:nvSpPr>
        <p:spPr>
          <a:xfrm>
            <a:off x="340242" y="251970"/>
            <a:ext cx="5326911" cy="576262"/>
          </a:xfrm>
        </p:spPr>
        <p:txBody>
          <a:bodyPr>
            <a:normAutofit fontScale="92500" lnSpcReduction="10000"/>
          </a:bodyPr>
          <a:lstStyle/>
          <a:p>
            <a:pPr algn="ctr"/>
            <a:r>
              <a:rPr lang="pl-PL" dirty="0"/>
              <a:t>Udział stron w posiedzeniach sądu (jawność wewnętrzna)  </a:t>
            </a:r>
          </a:p>
        </p:txBody>
      </p:sp>
      <p:sp>
        <p:nvSpPr>
          <p:cNvPr id="5" name="Symbol zastępczy zawartości 4"/>
          <p:cNvSpPr>
            <a:spLocks noGrp="1"/>
          </p:cNvSpPr>
          <p:nvPr>
            <p:ph sz="half" idx="2"/>
          </p:nvPr>
        </p:nvSpPr>
        <p:spPr>
          <a:xfrm>
            <a:off x="457200" y="1200372"/>
            <a:ext cx="5209953" cy="5572568"/>
          </a:xfrm>
        </p:spPr>
        <p:txBody>
          <a:bodyPr>
            <a:normAutofit fontScale="92500" lnSpcReduction="20000"/>
          </a:bodyPr>
          <a:lstStyle/>
          <a:p>
            <a:pPr marL="0" indent="0" algn="just">
              <a:buNone/>
            </a:pPr>
            <a:r>
              <a:rPr lang="pl-PL" dirty="0"/>
              <a:t>Art 339 § 5 – 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sąd rozstrzyga w przedmiocie wniosku z art. 335 § 1 </a:t>
            </a:r>
          </a:p>
          <a:p>
            <a:pPr marL="361950" lvl="1" indent="-276225" algn="just">
              <a:buFont typeface="+mj-lt"/>
              <a:buAutoNum type="arabicPeriod"/>
            </a:pPr>
            <a:r>
              <a:rPr lang="pl-PL" dirty="0"/>
              <a:t>prokurator złożył wniosek z art. 335 § 2 </a:t>
            </a:r>
          </a:p>
          <a:p>
            <a:pPr marL="361950" lvl="1" indent="-276225" algn="just">
              <a:buFont typeface="+mj-lt"/>
              <a:buAutoNum type="arabicPeriod"/>
            </a:pPr>
            <a:r>
              <a:rPr lang="pl-PL" dirty="0"/>
              <a:t>oskarżony, któremu zarzucono występek złożył wniosek o dobrowolne poddanie się karze w trybie art. 338a </a:t>
            </a:r>
          </a:p>
          <a:p>
            <a:pPr marL="361950" lvl="1" indent="-276225" algn="just">
              <a:buFont typeface="+mj-lt"/>
              <a:buAutoNum type="arabicPeriod"/>
            </a:pPr>
            <a:r>
              <a:rPr lang="pl-PL" dirty="0"/>
              <a:t>Zachodzi potrzeba rozważenia kwestii umorzenia postępowania na podstawie art. 59a k.k. </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a:p>
            <a:pPr marL="800100" lvl="1" indent="-342900" algn="just">
              <a:buFont typeface="+mj-lt"/>
              <a:buAutoNum type="arabicPeriod"/>
            </a:pPr>
            <a:endParaRPr lang="pl-PL" dirty="0"/>
          </a:p>
        </p:txBody>
      </p:sp>
      <p:sp>
        <p:nvSpPr>
          <p:cNvPr id="6" name="Symbol zastępczy tekstu 5"/>
          <p:cNvSpPr>
            <a:spLocks noGrp="1"/>
          </p:cNvSpPr>
          <p:nvPr>
            <p:ph type="body" sz="quarter" idx="3"/>
          </p:nvPr>
        </p:nvSpPr>
        <p:spPr>
          <a:xfrm>
            <a:off x="6939516" y="251970"/>
            <a:ext cx="5252484" cy="576262"/>
          </a:xfrm>
        </p:spPr>
        <p:txBody>
          <a:bodyPr>
            <a:normAutofit fontScale="92500" lnSpcReduction="10000"/>
          </a:bodyPr>
          <a:lstStyle/>
          <a:p>
            <a:pPr algn="ctr"/>
            <a:r>
              <a:rPr lang="pl-PL" dirty="0"/>
              <a:t>Jawność zewnętrzna posiedzeń sądowych</a:t>
            </a:r>
          </a:p>
        </p:txBody>
      </p:sp>
      <p:sp>
        <p:nvSpPr>
          <p:cNvPr id="7" name="Symbol zastępczy zawartości 6"/>
          <p:cNvSpPr>
            <a:spLocks noGrp="1"/>
          </p:cNvSpPr>
          <p:nvPr>
            <p:ph sz="quarter" idx="4"/>
          </p:nvPr>
        </p:nvSpPr>
        <p:spPr>
          <a:xfrm>
            <a:off x="7609368" y="1199265"/>
            <a:ext cx="4582632" cy="5572567"/>
          </a:xfrm>
        </p:spPr>
        <p:txBody>
          <a:bodyPr>
            <a:normAutofit lnSpcReduction="10000"/>
          </a:bodyPr>
          <a:lstStyle/>
          <a:p>
            <a:pPr algn="just"/>
            <a:r>
              <a:rPr lang="pl-PL" dirty="0"/>
              <a:t>Zasada – posiedzenia sądu odbywają się z wyłączeniem jawności </a:t>
            </a:r>
          </a:p>
          <a:p>
            <a:pPr algn="just"/>
            <a:r>
              <a:rPr lang="pl-PL" dirty="0"/>
              <a:t>Odstępstwa – jawne są m.in. posiedzenia:</a:t>
            </a:r>
          </a:p>
          <a:p>
            <a:pPr marL="800100" lvl="1" indent="-342900" algn="just">
              <a:buFont typeface="+mj-lt"/>
              <a:buAutoNum type="arabicPeriod"/>
            </a:pPr>
            <a:r>
              <a:rPr lang="pl-PL" dirty="0"/>
              <a:t>w przedmiocie umorzenia postępowania z przyczyn wskazanych w art. 17 § 1 pkt. 2 – 11</a:t>
            </a:r>
          </a:p>
          <a:p>
            <a:pPr marL="800100" lvl="1" indent="-342900" algn="just">
              <a:buFont typeface="+mj-lt"/>
              <a:buAutoNum type="arabicPeriod"/>
            </a:pPr>
            <a:r>
              <a:rPr lang="pl-PL" dirty="0"/>
              <a:t>W przedmiocie umorzenia postępowania z powodu oczywistego braku podstaw faktycznych oskarżenia</a:t>
            </a:r>
          </a:p>
          <a:p>
            <a:pPr marL="800100" lvl="1" indent="-342900" algn="just">
              <a:buFont typeface="+mj-lt"/>
              <a:buAutoNum type="arabicPeriod"/>
            </a:pPr>
            <a:r>
              <a:rPr lang="pl-PL" dirty="0"/>
              <a:t>Wydania postanowienia o zawieszeniu postepowania </a:t>
            </a:r>
          </a:p>
          <a:p>
            <a:pPr marL="800100" lvl="1" indent="-342900" algn="just">
              <a:buFont typeface="+mj-lt"/>
              <a:buAutoNum type="arabicPeriod"/>
            </a:pPr>
            <a:r>
              <a:rPr lang="pl-PL" dirty="0"/>
              <a:t>Na których rozstrzyga się w przedmiocie możliwości warunkowego umorzenia postępowania</a:t>
            </a:r>
          </a:p>
          <a:p>
            <a:pPr marL="800100" lvl="1" indent="-342900" algn="just">
              <a:buFont typeface="+mj-lt"/>
              <a:buAutoNum type="arabicPeriod"/>
            </a:pPr>
            <a:r>
              <a:rPr lang="pl-PL" dirty="0"/>
              <a:t>Tzw. posiedzenia wyrokowe – art. 341, 343 oraz 343a  </a:t>
            </a:r>
          </a:p>
          <a:p>
            <a:pPr marL="457200" lvl="1" indent="0" algn="just">
              <a:buNone/>
            </a:pPr>
            <a:endParaRPr lang="pl-PL" dirty="0"/>
          </a:p>
        </p:txBody>
      </p:sp>
      <p:sp>
        <p:nvSpPr>
          <p:cNvPr id="9" name="Nawias klamrowy zamykający 8"/>
          <p:cNvSpPr/>
          <p:nvPr/>
        </p:nvSpPr>
        <p:spPr>
          <a:xfrm>
            <a:off x="5257801" y="1743740"/>
            <a:ext cx="271130" cy="2860158"/>
          </a:xfrm>
          <a:prstGeom prst="rightBrace">
            <a:avLst>
              <a:gd name="adj1" fmla="val 205711"/>
              <a:gd name="adj2" fmla="val 45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Nawias klamrowy zamykający 9"/>
          <p:cNvSpPr/>
          <p:nvPr/>
        </p:nvSpPr>
        <p:spPr>
          <a:xfrm>
            <a:off x="5503942" y="4770619"/>
            <a:ext cx="136107" cy="1292902"/>
          </a:xfrm>
          <a:prstGeom prst="rightBrace">
            <a:avLst>
              <a:gd name="adj1" fmla="val 2359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5528931" y="2870199"/>
            <a:ext cx="1574800" cy="369332"/>
          </a:xfrm>
          <a:prstGeom prst="rect">
            <a:avLst/>
          </a:prstGeom>
          <a:noFill/>
        </p:spPr>
        <p:txBody>
          <a:bodyPr wrap="square" rtlCol="0">
            <a:spAutoFit/>
          </a:bodyPr>
          <a:lstStyle/>
          <a:p>
            <a:r>
              <a:rPr lang="pl-PL" dirty="0"/>
              <a:t>Art. 339 § 1 </a:t>
            </a:r>
          </a:p>
        </p:txBody>
      </p:sp>
      <p:sp>
        <p:nvSpPr>
          <p:cNvPr id="12" name="pole tekstowe 11"/>
          <p:cNvSpPr txBox="1"/>
          <p:nvPr/>
        </p:nvSpPr>
        <p:spPr>
          <a:xfrm>
            <a:off x="5698763" y="4545528"/>
            <a:ext cx="2147777" cy="1938992"/>
          </a:xfrm>
          <a:prstGeom prst="rect">
            <a:avLst/>
          </a:prstGeom>
          <a:noFill/>
        </p:spPr>
        <p:txBody>
          <a:bodyPr wrap="square" rtlCol="0">
            <a:spAutoFit/>
          </a:bodyPr>
          <a:lstStyle/>
          <a:p>
            <a:pPr algn="just"/>
            <a:r>
              <a:rPr lang="pl-PL" sz="1200" dirty="0"/>
              <a:t>Może wziąć udział także </a:t>
            </a:r>
            <a:r>
              <a:rPr lang="pl-PL" sz="1200" b="1" dirty="0"/>
              <a:t>pokrzywdzony.</a:t>
            </a:r>
          </a:p>
          <a:p>
            <a:pPr algn="just"/>
            <a:r>
              <a:rPr lang="pl-PL" sz="1200" dirty="0"/>
              <a:t>Poucza się go o możliwości zakończenia postępowania bez przeprowadzenia rozprawy i o prawie do złożenia oświadczenia o działaniu w charakterze oskarżyciela posiłkowego. </a:t>
            </a:r>
            <a:r>
              <a:rPr lang="pl-PL" sz="1200" b="1" dirty="0"/>
              <a:t> </a:t>
            </a:r>
            <a:endParaRPr lang="pl-PL" sz="1200" dirty="0"/>
          </a:p>
        </p:txBody>
      </p:sp>
      <p:cxnSp>
        <p:nvCxnSpPr>
          <p:cNvPr id="14" name="Łącznik prosty ze strzałką 13"/>
          <p:cNvCxnSpPr/>
          <p:nvPr/>
        </p:nvCxnSpPr>
        <p:spPr>
          <a:xfrm flipV="1">
            <a:off x="5065077" y="1339111"/>
            <a:ext cx="751523" cy="393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5735387" y="740786"/>
            <a:ext cx="1451857" cy="1200329"/>
          </a:xfrm>
          <a:prstGeom prst="rect">
            <a:avLst/>
          </a:prstGeom>
          <a:noFill/>
        </p:spPr>
        <p:txBody>
          <a:bodyPr wrap="square" rtlCol="0">
            <a:spAutoFit/>
          </a:bodyPr>
          <a:lstStyle/>
          <a:p>
            <a:pPr algn="just"/>
            <a:r>
              <a:rPr lang="pl-PL" sz="1200" dirty="0"/>
              <a:t>Obowiązkowy udział obrońcy i prokuratora, gdy orzeka się o środku z art. 93a § 1 pkt. 4 </a:t>
            </a:r>
          </a:p>
        </p:txBody>
      </p:sp>
    </p:spTree>
    <p:extLst>
      <p:ext uri="{BB962C8B-B14F-4D97-AF65-F5344CB8AC3E}">
        <p14:creationId xmlns:p14="http://schemas.microsoft.com/office/powerpoint/2010/main" val="2377028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9" y="329142"/>
            <a:ext cx="11536326" cy="1280890"/>
          </a:xfrm>
        </p:spPr>
        <p:txBody>
          <a:bodyPr>
            <a:normAutofit fontScale="90000"/>
          </a:bodyPr>
          <a:lstStyle/>
          <a:p>
            <a:r>
              <a:rPr lang="pl-PL" dirty="0"/>
              <a:t>Merytoryczna kontrola aktu oskarżenia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69857938"/>
              </p:ext>
            </p:extLst>
          </p:nvPr>
        </p:nvGraphicFramePr>
        <p:xfrm>
          <a:off x="329609" y="1382233"/>
          <a:ext cx="11536326" cy="547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73619" y="5901070"/>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p14="http://schemas.microsoft.com/office/powerpoint/2010/main" val="1788971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Merytoryczna kontrola aktu oskarżenia – art. 344a </a:t>
            </a:r>
          </a:p>
        </p:txBody>
      </p:sp>
      <p:sp>
        <p:nvSpPr>
          <p:cNvPr id="3" name="Symbol zastępczy zawartości 2"/>
          <p:cNvSpPr>
            <a:spLocks noGrp="1"/>
          </p:cNvSpPr>
          <p:nvPr>
            <p:ph idx="1"/>
          </p:nvPr>
        </p:nvSpPr>
        <p:spPr>
          <a:xfrm>
            <a:off x="1069847" y="2121407"/>
            <a:ext cx="10837017" cy="4230231"/>
          </a:xfrm>
        </p:spPr>
        <p:txBody>
          <a:bodyPr>
            <a:normAutofit lnSpcReduction="1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334b</a:t>
            </a:r>
          </a:p>
          <a:p>
            <a:pPr algn="just"/>
            <a:r>
              <a:rPr lang="pl-PL" dirty="0"/>
              <a:t>Ocena zupełności i prawidłowości czynności procesowych. Zwrot sprawy możliwy tylko wtedy, gdy dokonanie niezbędnych czynności przez sąd powodowałoby </a:t>
            </a:r>
            <a:r>
              <a:rPr lang="pl-PL" b="1" dirty="0"/>
              <a:t>znaczne trudności.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p:txBody>
      </p:sp>
    </p:spTree>
    <p:extLst>
      <p:ext uri="{BB962C8B-B14F-4D97-AF65-F5344CB8AC3E}">
        <p14:creationId xmlns:p14="http://schemas.microsoft.com/office/powerpoint/2010/main" val="3516663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Merytoryczna kontrola aktu oskarżenia – art. 344a </a:t>
            </a:r>
          </a:p>
        </p:txBody>
      </p:sp>
      <p:sp>
        <p:nvSpPr>
          <p:cNvPr id="3" name="Symbol zastępczy zawartości 2"/>
          <p:cNvSpPr>
            <a:spLocks noGrp="1"/>
          </p:cNvSpPr>
          <p:nvPr>
            <p:ph idx="1"/>
          </p:nvPr>
        </p:nvSpPr>
        <p:spPr/>
        <p:txBody>
          <a:bodyPr/>
          <a:lstStyle/>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dirty="0"/>
              <a:t>przesłanki zwrotu sprawy prokuratorowi muszą być wąsko interpretowane</a:t>
            </a:r>
          </a:p>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p:txBody>
      </p:sp>
    </p:spTree>
    <p:extLst>
      <p:ext uri="{BB962C8B-B14F-4D97-AF65-F5344CB8AC3E}">
        <p14:creationId xmlns:p14="http://schemas.microsoft.com/office/powerpoint/2010/main" val="2948620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36985852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0519" y="-75807"/>
            <a:ext cx="10058400" cy="1609344"/>
          </a:xfrm>
        </p:spPr>
        <p:txBody>
          <a:bodyPr/>
          <a:lstStyle/>
          <a:p>
            <a:r>
              <a:rPr lang="pl-PL" dirty="0"/>
              <a:t>art. 337 a art. 334a </a:t>
            </a:r>
          </a:p>
        </p:txBody>
      </p:sp>
      <p:sp>
        <p:nvSpPr>
          <p:cNvPr id="3" name="Symbol zastępczy zawartości 2"/>
          <p:cNvSpPr>
            <a:spLocks noGrp="1"/>
          </p:cNvSpPr>
          <p:nvPr>
            <p:ph idx="1"/>
          </p:nvPr>
        </p:nvSpPr>
        <p:spPr>
          <a:xfrm>
            <a:off x="589935" y="1248697"/>
            <a:ext cx="11208775" cy="5181599"/>
          </a:xfrm>
        </p:spPr>
        <p:txBody>
          <a:bodyPr>
            <a:normAutofit lnSpcReduction="1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2753444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val="3567869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832" y="181898"/>
            <a:ext cx="12182168" cy="6646605"/>
          </a:xfrm>
        </p:spPr>
        <p:txBody>
          <a:bodyPr>
            <a:normAutofit fontScale="92500" lnSpcReduction="10000"/>
          </a:bodyPr>
          <a:lstStyle/>
          <a:p>
            <a:pPr marL="0" indent="0" algn="ctr">
              <a:buNone/>
            </a:pPr>
            <a:r>
              <a:rPr lang="pl-PL" sz="2600" b="1" u="sng" dirty="0"/>
              <a:t>Postanowienie SA w Katowicach z 2.02.2011 r., II </a:t>
            </a:r>
            <a:r>
              <a:rPr lang="pl-PL" sz="2600" b="1" u="sng" dirty="0" err="1"/>
              <a:t>AKz</a:t>
            </a:r>
            <a:r>
              <a:rPr lang="pl-PL" sz="2600" b="1" u="sng" dirty="0"/>
              <a:t> 39/11</a:t>
            </a:r>
          </a:p>
          <a:p>
            <a:pPr marL="0" indent="0" algn="just">
              <a:buNone/>
            </a:pPr>
            <a:r>
              <a:rPr lang="pl-PL" dirty="0"/>
              <a:t>W tej fazie postępowania sąd ma prawo i obowiązek badania, czy przeprowadzone w sprawie dochodzenie lub śledztwo nie wymaga uzupełnienia. W orzecznictwie wskazuje się, że </a:t>
            </a:r>
            <a:r>
              <a:rPr lang="pl-PL" b="1" dirty="0"/>
              <a:t>ratio legis powyższej regulacji należy poszukiwać w powiązaniu z jednym z podstawowych celów postępowania karnego, jakim jest rozstrzygnięcie sprawy w rozsądnym terminie, o czym wprost stanowi przepis art. 2 § 1 pkt 4 k.p.k.</a:t>
            </a:r>
            <a:r>
              <a:rPr lang="pl-PL" dirty="0"/>
              <a:t> Dlatego właśnie ustawodawca przewidział możliwość zwrotu sprawy prokuratorowi, ale pod ściśle określonymi warunkami, to jest w sytuacji, gdy postępowanie przygotowawcze zawiera istotne braki, a ich usunięcie w postępowaniu sądowym powodowałoby znaczne trudności. </a:t>
            </a:r>
            <a:r>
              <a:rPr lang="pl-PL" b="1" dirty="0"/>
              <a:t>Chodzi o to, żeby postępowanie sądowe, z uwagi na konieczność powielania szeregu czynności postępowania przygotowawczego zawierającego braki, w praktyce nie zastępowało tego postępowania. Konieczność poszukiwania nowych dowodów to wskazany w przepisie </a:t>
            </a:r>
            <a:r>
              <a:rPr lang="pl-PL" dirty="0"/>
              <a:t>art. 345 § 1 k.p.k. (przyp. – obecnie art. 344a § 1 k.p.k.) przykład braku istotnego, którego usunięcie przez sąd jest nie tylko utrudnione, </a:t>
            </a:r>
            <a:r>
              <a:rPr lang="pl-PL" b="1" dirty="0"/>
              <a:t>ale w wielu przypadkach wręcz niemożliwe</a:t>
            </a:r>
            <a:r>
              <a:rPr lang="pl-PL" dirty="0"/>
              <a:t>. </a:t>
            </a:r>
          </a:p>
          <a:p>
            <a:pPr marL="0" indent="0" algn="just">
              <a:buNone/>
            </a:pPr>
            <a:r>
              <a:rPr lang="pl-PL" dirty="0"/>
              <a:t>Oceniając zasadność podstaw zwrotu sprawy na podstawie art. 345 § 1 k.p.k. (przyp. – obecnie art. 344a § 1 k.p.k.), sąd powinien zawsze badać, czy braki śledztwa lub dochodzenia są przynajmniej takiej rangi jak wskazana w tym przepisie przykładowo "potrzeba poszukiwania dowodów" i czy usunięcie ich </a:t>
            </a:r>
            <a:r>
              <a:rPr lang="pl-PL" b="1" dirty="0"/>
              <a:t>nie wiąże się z koniecznością znacznego nakładu pracy i czasu. </a:t>
            </a:r>
            <a:r>
              <a:rPr lang="pl-PL" dirty="0"/>
              <a:t>W innej sytuacji sąd ma obowiązek konwalidowania stwierdzonych uchybień samodzielnie. (…) Istotne braki postępowania przygotowawczego w rozumieniu przepisu art. 345 § 1 k.p.k. (przyp. – obecnie art. 344a § 1 k.p.k.), to </a:t>
            </a:r>
            <a:r>
              <a:rPr lang="pl-PL" b="1" dirty="0"/>
              <a:t>nie tylko braki uniemożliwiające sądowi właściwemu merytoryczne rozpoznanie sprawy po wniesieniu przez prokuratora aktu oskarżenia, jak chociażby uchybienia w zakresie rzetelnie przeprowadzonych czynności dowodowych, ale również wadliwie przeprowadzone w tej fazie postępowania inne czynności naruszające uprawienia i gwarancje stron procesowych związanych z tym postępowaniem </a:t>
            </a:r>
            <a:r>
              <a:rPr lang="pl-PL" dirty="0"/>
              <a:t>(…).</a:t>
            </a:r>
          </a:p>
        </p:txBody>
      </p:sp>
    </p:spTree>
    <p:extLst>
      <p:ext uri="{BB962C8B-B14F-4D97-AF65-F5344CB8AC3E}">
        <p14:creationId xmlns:p14="http://schemas.microsoft.com/office/powerpoint/2010/main" val="4000817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Posiedzenia wyrokowe</a:t>
            </a:r>
          </a:p>
        </p:txBody>
      </p:sp>
      <p:sp>
        <p:nvSpPr>
          <p:cNvPr id="8" name="Symbol zastępczy zawartości 7"/>
          <p:cNvSpPr>
            <a:spLocks noGrp="1"/>
          </p:cNvSpPr>
          <p:nvPr>
            <p:ph idx="1"/>
          </p:nvPr>
        </p:nvSpPr>
        <p:spPr/>
        <p:txBody>
          <a:bodyPr>
            <a:normAutofit lnSpcReduction="10000"/>
          </a:bodyPr>
          <a:lstStyle/>
          <a:p>
            <a:pPr algn="just"/>
            <a:r>
              <a:rPr lang="pl-PL" dirty="0"/>
              <a:t>Posiedzenie – co do zasady forum orzekania (podejmowania decyzji) innych niż orzekanie w przedmiocie odpowiedzialności karnej oskarżonego za zarzucone mu przestępstwo. Większość posiedzeń przed sądem I instancji służy rozpoznawaniu kwestii drugorzędnych, wpadkowych. </a:t>
            </a:r>
          </a:p>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val="1473814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Posiedzenia wyrokowe</a:t>
            </a:r>
          </a:p>
        </p:txBody>
      </p:sp>
      <p:sp>
        <p:nvSpPr>
          <p:cNvPr id="3" name="Symbol zastępczy zawartości 2"/>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val="17414050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a:t>
            </a:r>
          </a:p>
        </p:txBody>
      </p:sp>
      <p:sp>
        <p:nvSpPr>
          <p:cNvPr id="3" name="Symbol zastępczy zawartości 2"/>
          <p:cNvSpPr>
            <a:spLocks noGrp="1"/>
          </p:cNvSpPr>
          <p:nvPr>
            <p:ph idx="1"/>
          </p:nvPr>
        </p:nvSpPr>
        <p:spPr/>
        <p:txBody>
          <a:bodyPr>
            <a:normAutofit fontScale="85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val="31309237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 </a:t>
            </a:r>
          </a:p>
        </p:txBody>
      </p:sp>
      <p:sp>
        <p:nvSpPr>
          <p:cNvPr id="3" name="Symbol zastępczy zawartości 2"/>
          <p:cNvSpPr>
            <a:spLocks noGrp="1"/>
          </p:cNvSpPr>
          <p:nvPr>
            <p:ph idx="1"/>
          </p:nvPr>
        </p:nvSpPr>
        <p:spPr/>
        <p:txBody>
          <a:bodyPr>
            <a:normAutofit fontScale="850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val="39427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563059"/>
            <a:ext cx="11515060" cy="1280890"/>
          </a:xfrm>
        </p:spPr>
        <p:txBody>
          <a:bodyPr/>
          <a:lstStyle/>
          <a:p>
            <a:r>
              <a:rPr lang="pl-PL" dirty="0"/>
              <a:t>Skazanie bez rozprawy – przesłanki</a:t>
            </a:r>
          </a:p>
        </p:txBody>
      </p:sp>
      <p:sp>
        <p:nvSpPr>
          <p:cNvPr id="4" name="Symbol zastępczy tekstu 3"/>
          <p:cNvSpPr>
            <a:spLocks noGrp="1"/>
          </p:cNvSpPr>
          <p:nvPr>
            <p:ph type="body" idx="1"/>
          </p:nvPr>
        </p:nvSpPr>
        <p:spPr>
          <a:xfrm>
            <a:off x="340242" y="1642298"/>
            <a:ext cx="5029200" cy="576262"/>
          </a:xfrm>
        </p:spPr>
        <p:txBody>
          <a:bodyPr/>
          <a:lstStyle/>
          <a:p>
            <a:pPr algn="ctr"/>
            <a:r>
              <a:rPr lang="pl-PL" dirty="0"/>
              <a:t>335 § 1 </a:t>
            </a:r>
          </a:p>
        </p:txBody>
      </p:sp>
      <p:sp>
        <p:nvSpPr>
          <p:cNvPr id="5" name="Symbol zastępczy zawartości 4"/>
          <p:cNvSpPr>
            <a:spLocks noGrp="1"/>
          </p:cNvSpPr>
          <p:nvPr>
            <p:ph sz="half" idx="2"/>
          </p:nvPr>
        </p:nvSpPr>
        <p:spPr>
          <a:xfrm>
            <a:off x="340242" y="2389476"/>
            <a:ext cx="5029200" cy="4170811"/>
          </a:xfrm>
        </p:spPr>
        <p:txBody>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a:xfrm>
            <a:off x="6815470" y="1642298"/>
            <a:ext cx="5039831" cy="576262"/>
          </a:xfrm>
        </p:spPr>
        <p:txBody>
          <a:bodyPr/>
          <a:lstStyle/>
          <a:p>
            <a:pPr algn="ctr"/>
            <a:r>
              <a:rPr lang="pl-PL" dirty="0"/>
              <a:t>335 § 2 </a:t>
            </a:r>
          </a:p>
        </p:txBody>
      </p:sp>
      <p:sp>
        <p:nvSpPr>
          <p:cNvPr id="7" name="Symbol zastępczy zawartości 6"/>
          <p:cNvSpPr>
            <a:spLocks noGrp="1"/>
          </p:cNvSpPr>
          <p:nvPr>
            <p:ph sz="quarter" idx="4"/>
          </p:nvPr>
        </p:nvSpPr>
        <p:spPr>
          <a:xfrm>
            <a:off x="6815469" y="2389476"/>
            <a:ext cx="5039831" cy="4170811"/>
          </a:xfrm>
        </p:spPr>
        <p:txBody>
          <a:bodyPr>
            <a:normAutofit lnSpcReduction="1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254936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85000" lnSpcReduction="20000"/>
          </a:bodyPr>
          <a:lstStyle/>
          <a:p>
            <a:pPr algn="just"/>
            <a:r>
              <a:rPr lang="pl-PL" dirty="0"/>
              <a:t>Uwzględnienie wniosku o skazanie bez rozprawy jest możliwe tylko wtedy, 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370000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7" y="245806"/>
            <a:ext cx="10793951" cy="1327355"/>
          </a:xfrm>
        </p:spPr>
        <p:txBody>
          <a:bodyPr/>
          <a:lstStyle/>
          <a:p>
            <a:r>
              <a:rPr lang="pl-PL" dirty="0"/>
              <a:t>Kontrola sądowa wniosku z art. 335 </a:t>
            </a:r>
          </a:p>
        </p:txBody>
      </p:sp>
      <p:sp>
        <p:nvSpPr>
          <p:cNvPr id="3" name="Symbol zastępczy zawartości 2"/>
          <p:cNvSpPr>
            <a:spLocks noGrp="1"/>
          </p:cNvSpPr>
          <p:nvPr>
            <p:ph idx="1"/>
          </p:nvPr>
        </p:nvSpPr>
        <p:spPr>
          <a:xfrm>
            <a:off x="334297" y="1700981"/>
            <a:ext cx="10793951" cy="4984953"/>
          </a:xfrm>
        </p:spPr>
        <p:txBody>
          <a:bodyPr>
            <a:normAutofit/>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val="2234355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6" y="17304"/>
            <a:ext cx="10793951" cy="1636775"/>
          </a:xfrm>
        </p:spPr>
        <p:txBody>
          <a:bodyPr/>
          <a:lstStyle/>
          <a:p>
            <a:r>
              <a:rPr lang="pl-PL" dirty="0"/>
              <a:t>Kontrola sądowa wniosku z art. 335 </a:t>
            </a:r>
          </a:p>
        </p:txBody>
      </p:sp>
      <p:sp>
        <p:nvSpPr>
          <p:cNvPr id="3" name="Symbol zastępczy zawartości 2"/>
          <p:cNvSpPr>
            <a:spLocks noGrp="1"/>
          </p:cNvSpPr>
          <p:nvPr>
            <p:ph idx="1"/>
          </p:nvPr>
        </p:nvSpPr>
        <p:spPr>
          <a:xfrm>
            <a:off x="334297" y="1654079"/>
            <a:ext cx="10793951" cy="4943365"/>
          </a:xfrm>
        </p:spPr>
        <p:txBody>
          <a:bodyPr>
            <a:normAutofit/>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val="41226092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28" y="0"/>
            <a:ext cx="10784119" cy="1636776"/>
          </a:xfrm>
        </p:spPr>
        <p:txBody>
          <a:bodyPr/>
          <a:lstStyle/>
          <a:p>
            <a:r>
              <a:rPr lang="pl-PL" dirty="0"/>
              <a:t>Kontrola sądowa wniosku z art. 335 </a:t>
            </a:r>
          </a:p>
        </p:txBody>
      </p:sp>
      <p:sp>
        <p:nvSpPr>
          <p:cNvPr id="3" name="Symbol zastępczy zawartości 2"/>
          <p:cNvSpPr>
            <a:spLocks noGrp="1"/>
          </p:cNvSpPr>
          <p:nvPr>
            <p:ph idx="1"/>
          </p:nvPr>
        </p:nvSpPr>
        <p:spPr>
          <a:xfrm>
            <a:off x="344129" y="1636777"/>
            <a:ext cx="10784120" cy="5117984"/>
          </a:xfrm>
        </p:spPr>
        <p:txBody>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372127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44521744"/>
              </p:ext>
            </p:extLst>
          </p:nvPr>
        </p:nvGraphicFramePr>
        <p:xfrm>
          <a:off x="490219" y="1727851"/>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a:xfrm>
            <a:off x="338138" y="623888"/>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p14="http://schemas.microsoft.com/office/powerpoint/2010/main" val="3607497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5135" y="-95470"/>
            <a:ext cx="11661059" cy="1432657"/>
          </a:xfrm>
        </p:spPr>
        <p:txBody>
          <a:bodyPr>
            <a:normAutofit/>
          </a:bodyPr>
          <a:lstStyle/>
          <a:p>
            <a:r>
              <a:rPr lang="pl-PL" sz="4000" dirty="0"/>
              <a:t>Udział oskarżonego w posiedzeniu z art. 343</a:t>
            </a:r>
          </a:p>
        </p:txBody>
      </p:sp>
      <p:sp>
        <p:nvSpPr>
          <p:cNvPr id="3" name="Symbol zastępczy zawartości 2"/>
          <p:cNvSpPr>
            <a:spLocks noGrp="1"/>
          </p:cNvSpPr>
          <p:nvPr>
            <p:ph idx="1"/>
          </p:nvPr>
        </p:nvSpPr>
        <p:spPr>
          <a:xfrm>
            <a:off x="285135" y="1268361"/>
            <a:ext cx="11661059" cy="5476568"/>
          </a:xfrm>
        </p:spPr>
        <p:txBody>
          <a:bodyPr>
            <a:normAutofit lnSpcReduction="1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32199442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oskarżonego w posiedzeniu z art. 343</a:t>
            </a:r>
          </a:p>
        </p:txBody>
      </p:sp>
      <p:sp>
        <p:nvSpPr>
          <p:cNvPr id="3" name="Symbol zastępczy zawartości 2"/>
          <p:cNvSpPr>
            <a:spLocks noGrp="1"/>
          </p:cNvSpPr>
          <p:nvPr>
            <p:ph idx="1"/>
          </p:nvPr>
        </p:nvSpPr>
        <p:spPr/>
        <p:txBody>
          <a:bodyPr>
            <a:normAutofit lnSpcReduction="10000"/>
          </a:bodyPr>
          <a:lstStyle/>
          <a:p>
            <a:pPr marL="0" indent="0" algn="ctr">
              <a:buNone/>
            </a:pPr>
            <a:r>
              <a:rPr lang="pl-PL" b="1" u="sng" dirty="0"/>
              <a:t>Wyrok SN z 13.05.2015 r., V KK 88/15 </a:t>
            </a:r>
          </a:p>
          <a:p>
            <a:pPr marL="0" indent="0" algn="just">
              <a:buNone/>
            </a:pPr>
            <a:r>
              <a:rPr lang="pl-PL" dirty="0"/>
              <a:t>Zgodnie bowiem z treścią art. 343 § 5 k.p.k. oskarżony ma prawo wziąć udział w posiedzeniu, na którym rozpatrywana jest zasadność wniosku złożonego w trybie art. 335 § 1 k.p.k., i nie ulega wątpliwości, że uchybienie temu przepisowi, gwarantującemu oskarżonemu prowadzenie obrony aż do chwili wydania wyroku (art. 6 k.p.k.), należy do wspomnianej kategorii naruszeń prawa, i to mogących mieć istotny wpływ na treść zaskarżonego wyroku. Pomimo uzgodnienia z prokuratorem wniosku o skazanie, oskarżony uprawniony jest przecież do aktualnego zajęcia stanowiska w sprawie, w tym odnieść się do stanowisk pozostałych uczestników procesu (także osób pokrzywdzonych) co do poszczególnych rozstrzygnięć oczekiwanego wyroku, ma prawo także uznać, że dotychczasowe lub zaktualizowane uzgodnienia są dla niego niekorzystne i swą zgodę na skazanie bez przeprowadzenia rozprawy odwołać.</a:t>
            </a:r>
          </a:p>
        </p:txBody>
      </p:sp>
    </p:spTree>
    <p:extLst>
      <p:ext uri="{BB962C8B-B14F-4D97-AF65-F5344CB8AC3E}">
        <p14:creationId xmlns:p14="http://schemas.microsoft.com/office/powerpoint/2010/main" val="35488952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5420" y="624110"/>
            <a:ext cx="11401147" cy="1280890"/>
          </a:xfrm>
        </p:spPr>
        <p:txBody>
          <a:bodyPr>
            <a:normAutofit fontScale="90000"/>
          </a:bodyPr>
          <a:lstStyle/>
          <a:p>
            <a:r>
              <a:rPr lang="pl-PL" dirty="0"/>
              <a:t>Dobrowolne poddanie się karze na posiedzeniu przed rozprawą – art. 338a w zw. z 343a</a:t>
            </a:r>
          </a:p>
        </p:txBody>
      </p:sp>
      <p:sp>
        <p:nvSpPr>
          <p:cNvPr id="4" name="Symbol zastępczy tekstu 3"/>
          <p:cNvSpPr>
            <a:spLocks noGrp="1"/>
          </p:cNvSpPr>
          <p:nvPr>
            <p:ph type="body" idx="1"/>
          </p:nvPr>
        </p:nvSpPr>
        <p:spPr>
          <a:xfrm>
            <a:off x="475420" y="1969475"/>
            <a:ext cx="3992732" cy="576262"/>
          </a:xfrm>
        </p:spPr>
        <p:txBody>
          <a:bodyPr/>
          <a:lstStyle/>
          <a:p>
            <a:pPr algn="ctr"/>
            <a:r>
              <a:rPr lang="pl-PL" dirty="0"/>
              <a:t>Przesłanki </a:t>
            </a:r>
          </a:p>
        </p:txBody>
      </p:sp>
      <p:sp>
        <p:nvSpPr>
          <p:cNvPr id="3" name="Symbol zastępczy zawartości 2"/>
          <p:cNvSpPr>
            <a:spLocks noGrp="1"/>
          </p:cNvSpPr>
          <p:nvPr>
            <p:ph sz="half" idx="2"/>
          </p:nvPr>
        </p:nvSpPr>
        <p:spPr>
          <a:xfrm>
            <a:off x="475420" y="2610211"/>
            <a:ext cx="4578361" cy="4247789"/>
          </a:xfrm>
        </p:spPr>
        <p:txBody>
          <a:bodyPr>
            <a:normAutofit fontScale="85000" lnSpcReduction="1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a:xfrm>
            <a:off x="6060558" y="1969475"/>
            <a:ext cx="5816009" cy="576262"/>
          </a:xfrm>
        </p:spPr>
        <p:txBody>
          <a:bodyPr/>
          <a:lstStyle/>
          <a:p>
            <a:pPr algn="ctr"/>
            <a:r>
              <a:rPr lang="pl-PL" dirty="0"/>
              <a:t>Tryb orzekania </a:t>
            </a:r>
          </a:p>
        </p:txBody>
      </p:sp>
      <p:sp>
        <p:nvSpPr>
          <p:cNvPr id="6" name="Symbol zastępczy zawartości 5"/>
          <p:cNvSpPr>
            <a:spLocks noGrp="1"/>
          </p:cNvSpPr>
          <p:nvPr>
            <p:ph sz="quarter" idx="4"/>
          </p:nvPr>
        </p:nvSpPr>
        <p:spPr>
          <a:xfrm>
            <a:off x="6060558" y="2545738"/>
            <a:ext cx="5816009" cy="4025182"/>
          </a:xfrm>
        </p:spPr>
        <p:txBody>
          <a:bodyPr>
            <a:normAutofit lnSpcReduction="1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976638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06287" y="0"/>
            <a:ext cx="11985522" cy="1609344"/>
          </a:xfrm>
        </p:spPr>
        <p:txBody>
          <a:bodyPr>
            <a:normAutofit/>
          </a:bodyPr>
          <a:lstStyle/>
          <a:p>
            <a:r>
              <a:rPr lang="pl-PL" dirty="0"/>
              <a:t>Tryby konsensualne – korzyści dla oskarżonego </a:t>
            </a:r>
          </a:p>
        </p:txBody>
      </p:sp>
      <p:sp>
        <p:nvSpPr>
          <p:cNvPr id="8" name="Symbol zastępczy zawartości 7"/>
          <p:cNvSpPr>
            <a:spLocks noGrp="1"/>
          </p:cNvSpPr>
          <p:nvPr>
            <p:ph idx="1"/>
          </p:nvPr>
        </p:nvSpPr>
        <p:spPr>
          <a:xfrm>
            <a:off x="106287" y="1609344"/>
            <a:ext cx="11908732" cy="5165082"/>
          </a:xfrm>
        </p:spPr>
        <p:txBody>
          <a:bodyPr>
            <a:normAutofit fontScale="92500" lnSpcReduction="20000"/>
          </a:bodyPr>
          <a:lstStyle/>
          <a:p>
            <a:pPr algn="just"/>
            <a:r>
              <a:rPr lang="pl-PL"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dirty="0"/>
              <a:t>Wyrok SN z dnia 7 września 1999 r., WKN 32/99</a:t>
            </a:r>
          </a:p>
        </p:txBody>
      </p:sp>
    </p:spTree>
    <p:extLst>
      <p:ext uri="{BB962C8B-B14F-4D97-AF65-F5344CB8AC3E}">
        <p14:creationId xmlns:p14="http://schemas.microsoft.com/office/powerpoint/2010/main" val="37268303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Tryby konsensualne – korzyści dla oskarżonego </a:t>
            </a:r>
          </a:p>
        </p:txBody>
      </p:sp>
      <p:sp>
        <p:nvSpPr>
          <p:cNvPr id="3" name="Symbol zastępczy zawartości 2"/>
          <p:cNvSpPr>
            <a:spLocks noGrp="1"/>
          </p:cNvSpPr>
          <p:nvPr>
            <p:ph idx="1"/>
          </p:nvPr>
        </p:nvSpPr>
        <p:spPr/>
        <p:txBody>
          <a:bodyPr>
            <a:normAutofit/>
          </a:bodyPr>
          <a:lstStyle/>
          <a:p>
            <a:pPr algn="just"/>
            <a:r>
              <a:rPr lang="pl-PL" dirty="0"/>
              <a:t>Po uchyleniu art. 60a k.k. 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41779237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2021327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68223" cy="1280890"/>
          </a:xfrm>
        </p:spPr>
        <p:txBody>
          <a:bodyPr/>
          <a:lstStyle/>
          <a:p>
            <a:r>
              <a:rPr lang="pl-PL" dirty="0"/>
              <a:t>Przygotowanie do rozprawy głównej </a:t>
            </a:r>
          </a:p>
        </p:txBody>
      </p:sp>
      <p:sp>
        <p:nvSpPr>
          <p:cNvPr id="3" name="Symbol zastępczy zawartości 2"/>
          <p:cNvSpPr>
            <a:spLocks noGrp="1"/>
          </p:cNvSpPr>
          <p:nvPr>
            <p:ph sz="half" idx="1"/>
          </p:nvPr>
        </p:nvSpPr>
        <p:spPr>
          <a:xfrm>
            <a:off x="340242" y="1936608"/>
            <a:ext cx="4313864" cy="4379132"/>
          </a:xfrm>
        </p:spPr>
        <p:txBody>
          <a:bodyPr>
            <a:normAutofit fontScale="85000" lnSpcReduction="10000"/>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
        <p:nvSpPr>
          <p:cNvPr id="4" name="Symbol zastępczy zawartości 3"/>
          <p:cNvSpPr>
            <a:spLocks noGrp="1"/>
          </p:cNvSpPr>
          <p:nvPr>
            <p:ph sz="half" idx="2"/>
          </p:nvPr>
        </p:nvSpPr>
        <p:spPr>
          <a:xfrm>
            <a:off x="4954772" y="1905000"/>
            <a:ext cx="6953693" cy="4410740"/>
          </a:xfrm>
        </p:spPr>
        <p:txBody>
          <a:bodyPr>
            <a:normAutofit fontScale="85000" lnSpcReduction="10000"/>
          </a:bodyPr>
          <a:lstStyle/>
          <a:p>
            <a:pPr algn="just"/>
            <a:r>
              <a:rPr lang="pl-PL" dirty="0"/>
              <a:t>Wyznaczenie składu sędziowskiego </a:t>
            </a:r>
            <a:r>
              <a:rPr lang="pl-PL" dirty="0">
                <a:sym typeface="Wingdings" panose="05000000000000000000" pitchFamily="2" charset="2"/>
              </a:rPr>
              <a:t> kolejność alfabetyczno – chronologiczna w przypadku sędziego wydającego orzeczenie w składzie jednoosobowym i sędziego sprawozdawcy. </a:t>
            </a:r>
          </a:p>
          <a:p>
            <a:pPr algn="just"/>
            <a:r>
              <a:rPr lang="pl-PL" dirty="0">
                <a:sym typeface="Wingdings" panose="05000000000000000000" pitchFamily="2" charset="2"/>
              </a:rPr>
              <a:t>Sędziego albo sędziów powołanych do orzekania w sprawie wyznacza się w kolejności według wpływu sprawy oraz jawnej dla stron listy sędziów danego sądu lub wydziału. Odstępstwo od kolejności jest dopuszczalne tylko z powodu choroby sędziego lub innej ważnej przyczyny.</a:t>
            </a:r>
          </a:p>
          <a:p>
            <a:pPr algn="just"/>
            <a:r>
              <a:rPr lang="pl-PL" dirty="0">
                <a:sym typeface="Wingdings" panose="05000000000000000000" pitchFamily="2" charset="2"/>
              </a:rPr>
              <a:t>Pozostali członkowie składu orzekającego – wyznaczani w drodze losowania </a:t>
            </a:r>
          </a:p>
          <a:p>
            <a:pPr algn="just"/>
            <a:r>
              <a:rPr lang="pl-PL" dirty="0">
                <a:sym typeface="Wingdings" panose="05000000000000000000" pitchFamily="2" charset="2"/>
              </a:rPr>
              <a:t>Możliwość wyznaczenia całego składu sędziowskiego w drodze losowania – wtedy, gdy w akcie oskarżenia zarzuca się popełnienie zbrodni zagrożonej karą 25 lat pozbawienia wolności albo dożywotniego pozbawienia wolności. Losowanie możliwe jedynie na wniosek – prokuratora (złożony w akcie oskarżenia) lub obrońcy (złożony w terminie 3 dni od dnia doręczenia odpisu aktu oskarżenia). </a:t>
            </a:r>
            <a:endParaRPr lang="pl-PL" dirty="0"/>
          </a:p>
        </p:txBody>
      </p:sp>
    </p:spTree>
    <p:extLst>
      <p:ext uri="{BB962C8B-B14F-4D97-AF65-F5344CB8AC3E}">
        <p14:creationId xmlns:p14="http://schemas.microsoft.com/office/powerpoint/2010/main" val="36194002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7711" y="624110"/>
            <a:ext cx="11568223" cy="1280890"/>
          </a:xfrm>
        </p:spPr>
        <p:txBody>
          <a:bodyPr>
            <a:normAutofit fontScale="90000"/>
          </a:bodyPr>
          <a:lstStyle/>
          <a:p>
            <a:r>
              <a:rPr lang="pl-PL" dirty="0"/>
              <a:t>Posiedzenie przygotowawcze – art. 349</a:t>
            </a:r>
          </a:p>
        </p:txBody>
      </p:sp>
      <p:sp>
        <p:nvSpPr>
          <p:cNvPr id="3" name="Symbol zastępczy zawartości 2"/>
          <p:cNvSpPr>
            <a:spLocks noGrp="1"/>
          </p:cNvSpPr>
          <p:nvPr>
            <p:ph idx="1"/>
          </p:nvPr>
        </p:nvSpPr>
        <p:spPr>
          <a:xfrm>
            <a:off x="297711" y="1584251"/>
            <a:ext cx="11568223" cy="4965405"/>
          </a:xfrm>
        </p:spPr>
        <p:txBody>
          <a:bodyPr>
            <a:normAutofit fontScale="85000" lnSpcReduction="20000"/>
          </a:bodyPr>
          <a:lstStyle/>
          <a:p>
            <a:pPr algn="just"/>
            <a:r>
              <a:rPr lang="pl-PL" dirty="0"/>
              <a:t>Nowa konstrukcja posiedzenia przygotowawczego, której celem jest przyspieszenie i usprawnienie postępowania oraz należyte zaplanowanie czynności procesowych, co sprzyja koncentracji materiału dowodowego na rozprawie. </a:t>
            </a:r>
          </a:p>
          <a:p>
            <a:pPr algn="just"/>
            <a:r>
              <a:rPr lang="pl-PL" dirty="0"/>
              <a:t>Jeżeli przewidywany zakres postępowania dowodowego uzasadnia przypuszczenie, że w sprawie niezbędne będzie wyznaczenie co najmniej 5 terminów rozprawy, prezes sądu niezwłocznie wyznacza sędziego albo członków składu orzekającego oraz kieruje sprawę na posiedzenie. </a:t>
            </a:r>
          </a:p>
          <a:p>
            <a:pPr lvl="1" algn="just"/>
            <a:r>
              <a:rPr lang="pl-PL" dirty="0">
                <a:sym typeface="Wingdings" panose="05000000000000000000" pitchFamily="2" charset="2"/>
              </a:rPr>
              <a:t>obligatoryjne posiedzenie przygotowawcze </a:t>
            </a:r>
            <a:endParaRPr lang="pl-PL" dirty="0"/>
          </a:p>
          <a:p>
            <a:pPr algn="just"/>
            <a:r>
              <a:rPr lang="pl-PL" dirty="0"/>
              <a:t>W innych sprawach można skierować sprawę na posiedzenie jeżeli ze względu na jej zawiłość lub z innych ważnych przyczyn prezes sądu uzna, że może to przyczynić się do usprawnienia postępowania, a zwłaszcza należytego planowania i organizacji rozprawy. </a:t>
            </a:r>
          </a:p>
          <a:p>
            <a:pPr algn="just"/>
            <a:r>
              <a:rPr lang="pl-PL" dirty="0"/>
              <a:t>Posiedzenie przygotowawcze powinno odbyć się w ciągu 30 dni od daty jego wyznaczenia.</a:t>
            </a:r>
          </a:p>
          <a:p>
            <a:pPr algn="just"/>
            <a:r>
              <a:rPr lang="pl-PL" dirty="0"/>
              <a:t>Oskarżyciel publiczny, obrońcy i pełnomocnicy mają prawo wziąć udział w posiedzeniu. Prezes sądu może uznać ich udział za obowiązkowy. </a:t>
            </a:r>
          </a:p>
          <a:p>
            <a:pPr lvl="1" algn="just"/>
            <a:r>
              <a:rPr lang="pl-PL" dirty="0"/>
              <a:t>Założenie, że posiedzenie przygotowawcze powinno być forum przeznaczonym dla profesjonalnych reprezentantów stron procesowych </a:t>
            </a:r>
          </a:p>
          <a:p>
            <a:pPr lvl="1" algn="just"/>
            <a:r>
              <a:rPr lang="pl-PL" dirty="0"/>
              <a:t>Prezes sądu może zawiadomić o posiedzeniu także pozostałe strony jeżeli uzna, że przyczyni się to do usprawnienia postępowania.</a:t>
            </a:r>
          </a:p>
          <a:p>
            <a:pPr algn="just"/>
            <a:r>
              <a:rPr lang="pl-PL" dirty="0"/>
              <a:t>Wyznaczając posiedzenie, wzywa oskarżyciela publicznego, obrońców i pełnomocników do przedstawienia pisemnego stanowiska dotyczącego planowania przebiegu rozprawy orz jej organizacji, w tym dowodów, które powinny być przeprowadzone jako pierwsze na tych rozprawach w terminie 7 dni od dnia doręczenia wezwania. </a:t>
            </a:r>
          </a:p>
        </p:txBody>
      </p:sp>
    </p:spTree>
    <p:extLst>
      <p:ext uri="{BB962C8B-B14F-4D97-AF65-F5344CB8AC3E}">
        <p14:creationId xmlns:p14="http://schemas.microsoft.com/office/powerpoint/2010/main" val="2884601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483347" cy="1280890"/>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lstStyle/>
          <a:p>
            <a:pPr algn="just"/>
            <a:r>
              <a:rPr lang="pl-PL" dirty="0"/>
              <a:t>Stanowisko stron obejmuje wnioski dowodowe oraz informacje i oświadczenia w szczególności o:</a:t>
            </a:r>
          </a:p>
          <a:p>
            <a:pPr lvl="1" algn="just"/>
            <a:r>
              <a:rPr lang="pl-PL" dirty="0"/>
              <a:t>proponowanych terminach rozpraw i ich przedmiocie </a:t>
            </a:r>
          </a:p>
          <a:p>
            <a:pPr lvl="1" algn="just"/>
            <a:r>
              <a:rPr lang="pl-PL" dirty="0"/>
              <a:t>Terminach usprawiedliwionej nieobecności uczestników procesu</a:t>
            </a:r>
          </a:p>
          <a:p>
            <a:pPr lvl="1" algn="just"/>
            <a:r>
              <a:rPr lang="pl-PL" dirty="0"/>
              <a:t>Oświadczenia wskazujące na potrzebę wezwania na rozprawę główną biegłych, kuratora sądowego, sprawdzenia danych o karalności oskarżonego</a:t>
            </a:r>
          </a:p>
          <a:p>
            <a:pPr lvl="1" algn="just"/>
            <a:r>
              <a:rPr lang="pl-PL" dirty="0"/>
              <a:t>Inne oświadczenia dotyczące okoliczności istotnych dla sprawnego przeprowadzenia dalszego postępowania. </a:t>
            </a:r>
          </a:p>
          <a:p>
            <a:pPr algn="just"/>
            <a:r>
              <a:rPr lang="pl-PL" dirty="0"/>
              <a:t>Na posiedzeniu przewodniczący składu orzekającego, biorąc pod uwagę stanowiska w przedmiocie planowania i organizacji rozprawy głównej przedstawione przez strony, pełnomocników i obrońców, rozstrzyga w przedmiocie wniosków dowodowych i kolejności ich przeprowadzenia oraz wyznacza jej terminy, a także podejmuje inne niezbędne rozstrzygnięcia. </a:t>
            </a:r>
          </a:p>
          <a:p>
            <a:pPr algn="just"/>
            <a:r>
              <a:rPr lang="pl-PL" u="sng" dirty="0"/>
              <a:t>Ogłoszenie zarządzenia o wyznaczeniu terminów rozprawy ma skutek równoznaczny z wezwaniem obecnych uczestników postępowania do udziału w rozprawie albo zawiadomieniem o jej terminach. </a:t>
            </a:r>
          </a:p>
        </p:txBody>
      </p:sp>
    </p:spTree>
    <p:extLst>
      <p:ext uri="{BB962C8B-B14F-4D97-AF65-F5344CB8AC3E}">
        <p14:creationId xmlns:p14="http://schemas.microsoft.com/office/powerpoint/2010/main" val="8308703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15059" cy="1280890"/>
          </a:xfrm>
        </p:spPr>
        <p:txBody>
          <a:bodyPr/>
          <a:lstStyle/>
          <a:p>
            <a:r>
              <a:rPr lang="pl-PL" dirty="0"/>
              <a:t>Zawiadomienie o terminie rozprawy</a:t>
            </a:r>
          </a:p>
        </p:txBody>
      </p:sp>
      <p:sp>
        <p:nvSpPr>
          <p:cNvPr id="3" name="Symbol zastępczy zawartości 2"/>
          <p:cNvSpPr>
            <a:spLocks noGrp="1"/>
          </p:cNvSpPr>
          <p:nvPr>
            <p:ph idx="1"/>
          </p:nvPr>
        </p:nvSpPr>
        <p:spPr>
          <a:xfrm>
            <a:off x="340242" y="1587501"/>
            <a:ext cx="11515060" cy="5068480"/>
          </a:xfrm>
        </p:spPr>
        <p:txBody>
          <a:bodyPr>
            <a:normAutofit/>
          </a:bodyPr>
          <a:lstStyle/>
          <a:p>
            <a:pPr algn="just"/>
            <a:r>
              <a:rPr lang="pl-PL" dirty="0"/>
              <a:t>Pomiędzy doręczeniem zawiadomienia a terminem rozprawy głównej powinno upłynąć co najmniej 7 dni. Jeżeli termin ten nie zostanie zachowany w stosunku do oskarżonego lub jego obrońcy, rozprawa na ich wniosek zgłoszony przed rozpoczęciem przewodu sądowego, ulega odroczeniu. </a:t>
            </a:r>
          </a:p>
          <a:p>
            <a:pPr algn="just"/>
            <a:r>
              <a:rPr lang="pl-PL" dirty="0"/>
              <a:t>Doręczając oskarżonemu pozbawionemu wolności, którego obecność na rozprawie nie jest obowiązkowa, zawiadomienie o terminie rozprawy, należy pouczyć go o prawie do złożenia wniosku o doprowadzenie na rozprawę. Ponadto poucza się go o treści przepisów:</a:t>
            </a:r>
          </a:p>
          <a:p>
            <a:pPr lvl="1" algn="just"/>
            <a:r>
              <a:rPr lang="pl-PL" dirty="0"/>
              <a:t>art. 374</a:t>
            </a:r>
          </a:p>
          <a:p>
            <a:pPr lvl="1" algn="just"/>
            <a:r>
              <a:rPr lang="pl-PL" dirty="0"/>
              <a:t>Art. 376</a:t>
            </a:r>
          </a:p>
          <a:p>
            <a:pPr lvl="1" algn="just"/>
            <a:r>
              <a:rPr lang="pl-PL" dirty="0"/>
              <a:t>art. 377</a:t>
            </a:r>
          </a:p>
          <a:p>
            <a:pPr lvl="1" algn="just"/>
            <a:r>
              <a:rPr lang="pl-PL" dirty="0"/>
              <a:t>art. 402 </a:t>
            </a:r>
          </a:p>
          <a:p>
            <a:pPr lvl="1" algn="just"/>
            <a:r>
              <a:rPr lang="pl-PL" dirty="0"/>
              <a:t>Art. 422 – uzasadnienie wyroku </a:t>
            </a:r>
          </a:p>
          <a:p>
            <a:pPr lvl="1" algn="just"/>
            <a:r>
              <a:rPr lang="pl-PL" dirty="0"/>
              <a:t>Art. 427 § 4 – ograniczenie podstaw środka odwoławczego (nie można skarżyć aktywności lub braku aktywności lub braku aktywności sądu.</a:t>
            </a:r>
          </a:p>
          <a:p>
            <a:pPr lvl="1" algn="just"/>
            <a:r>
              <a:rPr lang="pl-PL" dirty="0"/>
              <a:t>Art. 447 § 5 – ograniczenie podstaw apelacyjnych przy trybach konsensualnych </a:t>
            </a:r>
          </a:p>
        </p:txBody>
      </p:sp>
      <p:sp>
        <p:nvSpPr>
          <p:cNvPr id="4" name="Nawias klamrowy zamykający 3"/>
          <p:cNvSpPr/>
          <p:nvPr/>
        </p:nvSpPr>
        <p:spPr>
          <a:xfrm>
            <a:off x="2065098" y="3796709"/>
            <a:ext cx="186624" cy="967563"/>
          </a:xfrm>
          <a:prstGeom prst="rightBrace">
            <a:avLst>
              <a:gd name="adj1" fmla="val 3198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dirty="0"/>
          </a:p>
        </p:txBody>
      </p:sp>
      <p:sp>
        <p:nvSpPr>
          <p:cNvPr id="5" name="pole tekstowe 4"/>
          <p:cNvSpPr txBox="1"/>
          <p:nvPr/>
        </p:nvSpPr>
        <p:spPr>
          <a:xfrm>
            <a:off x="2488610" y="4095824"/>
            <a:ext cx="6718300" cy="369332"/>
          </a:xfrm>
          <a:prstGeom prst="rect">
            <a:avLst/>
          </a:prstGeom>
          <a:noFill/>
        </p:spPr>
        <p:txBody>
          <a:bodyPr wrap="square" rtlCol="0">
            <a:spAutoFit/>
          </a:bodyPr>
          <a:lstStyle/>
          <a:p>
            <a:r>
              <a:rPr lang="pl-PL" dirty="0"/>
              <a:t>Zasady uczestnictwa oskarżonego w rozprawie głównej</a:t>
            </a:r>
          </a:p>
        </p:txBody>
      </p:sp>
    </p:spTree>
    <p:extLst>
      <p:ext uri="{BB962C8B-B14F-4D97-AF65-F5344CB8AC3E}">
        <p14:creationId xmlns:p14="http://schemas.microsoft.com/office/powerpoint/2010/main" val="612554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postepowania sądowego </a:t>
            </a:r>
          </a:p>
        </p:txBody>
      </p:sp>
      <p:sp>
        <p:nvSpPr>
          <p:cNvPr id="3" name="Symbol zastępczy zawartości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lgn="just">
              <a:buNone/>
            </a:pPr>
            <a:r>
              <a:rPr lang="pl-PL" b="1" dirty="0"/>
              <a:t>Funkcja jurysdykcyjna </a:t>
            </a:r>
            <a:r>
              <a:rPr lang="pl-PL" dirty="0"/>
              <a:t>– sprawowanie wymiaru sprawiedliwości powierzone wyłącznie sądowi (art. 175 Konstytucji)</a:t>
            </a:r>
          </a:p>
          <a:p>
            <a:pPr marL="0" indent="0" algn="just">
              <a:buNone/>
            </a:pPr>
            <a:endParaRPr lang="pl-PL" dirty="0"/>
          </a:p>
          <a:p>
            <a:pPr marL="0" indent="0" algn="just">
              <a:buNone/>
            </a:pPr>
            <a:r>
              <a:rPr lang="pl-PL" b="1" dirty="0"/>
              <a:t>Funkcja wychowawcza </a:t>
            </a:r>
          </a:p>
          <a:p>
            <a:pPr marL="0" indent="0" algn="just">
              <a:buNone/>
            </a:pPr>
            <a:endParaRPr lang="pl-PL" b="1" dirty="0"/>
          </a:p>
          <a:p>
            <a:pPr marL="0" indent="0" algn="just">
              <a:buNone/>
            </a:pPr>
            <a:r>
              <a:rPr lang="pl-PL" b="1" dirty="0"/>
              <a:t>Funkcja </a:t>
            </a:r>
            <a:r>
              <a:rPr lang="pl-PL" b="1" dirty="0" err="1"/>
              <a:t>satysfakcyjna</a:t>
            </a:r>
            <a:r>
              <a:rPr lang="pl-PL" b="1" dirty="0"/>
              <a:t> 		</a:t>
            </a:r>
          </a:p>
          <a:p>
            <a:pPr marL="0" indent="0" algn="just">
              <a:buNone/>
            </a:pPr>
            <a:endParaRPr lang="pl-PL" b="1" dirty="0"/>
          </a:p>
          <a:p>
            <a:pPr marL="0" indent="0" algn="just">
              <a:buNone/>
            </a:pPr>
            <a:r>
              <a:rPr lang="pl-PL" b="1" dirty="0"/>
              <a:t>Funkcja profilaktyczna </a:t>
            </a:r>
          </a:p>
          <a:p>
            <a:endParaRPr lang="pl-PL" dirty="0"/>
          </a:p>
        </p:txBody>
      </p:sp>
      <p:sp>
        <p:nvSpPr>
          <p:cNvPr id="4" name="Nawias klamrowy zamykający 3"/>
          <p:cNvSpPr/>
          <p:nvPr/>
        </p:nvSpPr>
        <p:spPr>
          <a:xfrm>
            <a:off x="4001730" y="3136491"/>
            <a:ext cx="747252" cy="2487562"/>
          </a:xfrm>
          <a:prstGeom prst="rightBrace">
            <a:avLst>
              <a:gd name="adj1" fmla="val 38596"/>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5014452" y="3780107"/>
            <a:ext cx="6113796" cy="1200329"/>
          </a:xfrm>
          <a:prstGeom prst="rect">
            <a:avLst/>
          </a:prstGeom>
          <a:noFill/>
        </p:spPr>
        <p:txBody>
          <a:bodyPr wrap="square" rtlCol="0">
            <a:spAutoFit/>
          </a:bodyPr>
          <a:lstStyle/>
          <a:p>
            <a:pPr algn="just"/>
            <a:r>
              <a:rPr lang="pl-PL" b="1" dirty="0"/>
              <a:t>funkcje akcesoryjne</a:t>
            </a:r>
            <a:r>
              <a:rPr lang="pl-PL" dirty="0"/>
              <a:t> </a:t>
            </a:r>
            <a:r>
              <a:rPr lang="pl-PL" dirty="0">
                <a:sym typeface="Wingdings" panose="05000000000000000000" pitchFamily="2" charset="2"/>
              </a:rPr>
              <a:t> mają charakter tradycyjny, ulegają stopniowemu osłabieniu, ponieważ większość spraw rozstrzygana jest na posiedzeniu</a:t>
            </a:r>
          </a:p>
          <a:p>
            <a:endParaRPr lang="pl-PL" dirty="0"/>
          </a:p>
        </p:txBody>
      </p:sp>
    </p:spTree>
    <p:extLst>
      <p:ext uri="{BB962C8B-B14F-4D97-AF65-F5344CB8AC3E}">
        <p14:creationId xmlns:p14="http://schemas.microsoft.com/office/powerpoint/2010/main" val="9571431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Tryby konsensualne (porozumienia procesowe) – uwagi ogólne</a:t>
            </a:r>
          </a:p>
        </p:txBody>
      </p:sp>
      <p:sp>
        <p:nvSpPr>
          <p:cNvPr id="3" name="Symbol zastępczy zawartości 2"/>
          <p:cNvSpPr>
            <a:spLocks noGrp="1"/>
          </p:cNvSpPr>
          <p:nvPr>
            <p:ph idx="1"/>
          </p:nvPr>
        </p:nvSpPr>
        <p:spPr/>
        <p:txBody>
          <a:bodyPr>
            <a:normAutofit/>
          </a:bodyPr>
          <a:lstStyle/>
          <a:p>
            <a:pPr marL="0" indent="0" algn="just">
              <a:buNone/>
            </a:pPr>
            <a:r>
              <a:rPr lang="pl-PL" sz="2400" b="1" dirty="0"/>
              <a:t>Cel: </a:t>
            </a:r>
            <a:r>
              <a:rPr lang="pl-PL" sz="2400" dirty="0"/>
              <a:t>przyspieszenie i ograniczenie kosztów postępowania karnego przez skrócenie postępowania sądowego, w związku z nieprzeprowadzaniem postępowania dowodowego, a niekiedy także postępowania przygotowawczego.</a:t>
            </a:r>
          </a:p>
          <a:p>
            <a:pPr marL="0" indent="0" algn="just">
              <a:buNone/>
            </a:pPr>
            <a:r>
              <a:rPr lang="pl-PL" sz="2400" b="1" dirty="0"/>
              <a:t>Pojęcie: </a:t>
            </a:r>
            <a:r>
              <a:rPr lang="pl-PL" sz="2400" dirty="0"/>
              <a:t>porozumienia procesowe to konsensualne sposoby zakończenia postępowania karnego polegające na zawarciu porozumienia między dwoma uczestnikami postępowania (najczęściej oskarżonym i oskarżycielem) dotyczącego rezygnacji z przeprowadzenia postępowania dowodowego w toku postępowania sądowego w zamian za redukcję wymiaru kary, mające na celu przyspieszenie postępowania i ograniczenie jego kosztów.</a:t>
            </a:r>
            <a:endParaRPr lang="pl-PL" sz="2400" b="1" dirty="0"/>
          </a:p>
        </p:txBody>
      </p:sp>
    </p:spTree>
    <p:extLst>
      <p:ext uri="{BB962C8B-B14F-4D97-AF65-F5344CB8AC3E}">
        <p14:creationId xmlns:p14="http://schemas.microsoft.com/office/powerpoint/2010/main" val="36278134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Rodzaje trybów konsensualnych</a:t>
            </a:r>
          </a:p>
        </p:txBody>
      </p:sp>
      <p:sp>
        <p:nvSpPr>
          <p:cNvPr id="3" name="Symbol zastępczy zawartości 2"/>
          <p:cNvSpPr>
            <a:spLocks noGrp="1"/>
          </p:cNvSpPr>
          <p:nvPr>
            <p:ph idx="1"/>
          </p:nvPr>
        </p:nvSpPr>
        <p:spPr/>
        <p:txBody>
          <a:bodyPr>
            <a:normAutofit/>
          </a:bodyPr>
          <a:lstStyle/>
          <a:p>
            <a:pPr marL="457200" indent="-457200" algn="just">
              <a:buAutoNum type="arabicParenR"/>
            </a:pPr>
            <a:r>
              <a:rPr lang="pl-PL" b="1" dirty="0"/>
              <a:t>skazanie oskarżonego na posiedzeniu bez przeprowadzania rozprawy na podstawie:</a:t>
            </a:r>
          </a:p>
          <a:p>
            <a:pPr lvl="2" algn="just"/>
            <a:r>
              <a:rPr lang="pl-PL" sz="2000" dirty="0"/>
              <a:t>aktu oskarżenia zawierającego wniosek o skazanie bez przeprowadzenia rozprawy (art. 335 </a:t>
            </a:r>
            <a:r>
              <a:rPr lang="pl-PL" sz="2000" dirty="0">
                <a:latin typeface="Times New Roman"/>
                <a:cs typeface="Times New Roman"/>
              </a:rPr>
              <a:t>§ 2 k.p.k.);</a:t>
            </a:r>
          </a:p>
          <a:p>
            <a:pPr lvl="2" algn="just"/>
            <a:r>
              <a:rPr lang="pl-PL" sz="2000" dirty="0">
                <a:latin typeface="Times New Roman"/>
                <a:cs typeface="Times New Roman"/>
              </a:rPr>
              <a:t>wniosku o skazanie bez przeprowadzania rozprawy (art. 335 § 1 k.p.k.), stanowiącego substytut aktu oskarżenia;</a:t>
            </a:r>
            <a:endParaRPr lang="pl-PL" sz="2000" b="1" dirty="0"/>
          </a:p>
          <a:p>
            <a:pPr marL="457200" indent="-457200" algn="just">
              <a:buAutoNum type="arabicParenR"/>
            </a:pPr>
            <a:r>
              <a:rPr lang="pl-PL" b="1" dirty="0"/>
              <a:t>dobrowolne poddanie się odpowiedzialności karnej przez oskarżonego na podstawie:</a:t>
            </a:r>
          </a:p>
          <a:p>
            <a:pPr lvl="2" algn="just"/>
            <a:r>
              <a:rPr lang="pl-PL" sz="2000" dirty="0"/>
              <a:t>wniosku oskarżonego przed doręczeniem mu zawiadomienia o terminie rozprawy (art. 338a k.p.k.);</a:t>
            </a:r>
          </a:p>
          <a:p>
            <a:pPr lvl="2" algn="just"/>
            <a:r>
              <a:rPr lang="pl-PL" sz="2000" dirty="0"/>
              <a:t>wniosku oskarżonego do czasu zakończenia pierwszego przesłuchania wszystkich oskarżonych na rozprawie głównej (art. 387 k.p.k.)</a:t>
            </a:r>
          </a:p>
        </p:txBody>
      </p:sp>
    </p:spTree>
    <p:extLst>
      <p:ext uri="{BB962C8B-B14F-4D97-AF65-F5344CB8AC3E}">
        <p14:creationId xmlns:p14="http://schemas.microsoft.com/office/powerpoint/2010/main" val="27792677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Tree>
    <p:extLst>
      <p:ext uri="{BB962C8B-B14F-4D97-AF65-F5344CB8AC3E}">
        <p14:creationId xmlns:p14="http://schemas.microsoft.com/office/powerpoint/2010/main" val="42872627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a:xfrm>
            <a:off x="294968" y="1759973"/>
            <a:ext cx="11680722" cy="4768645"/>
          </a:xfrm>
        </p:spPr>
        <p:txBody>
          <a:bodyPr>
            <a:normAutofit fontScale="925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7848" y="0"/>
            <a:ext cx="11582400" cy="1295007"/>
          </a:xfrm>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a:xfrm>
            <a:off x="491613" y="1295007"/>
            <a:ext cx="11257935" cy="5371264"/>
          </a:xfrm>
        </p:spPr>
        <p:txBody>
          <a:bodyPr>
            <a:normAutofit/>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617220" lvl="1" indent="-342900" algn="just">
              <a:buAutoNum type="arabicParenR" startAt="2"/>
            </a:pPr>
            <a:r>
              <a:rPr lang="pl-PL" dirty="0"/>
              <a:t>jeżeli choćby jeden z oskarżonych jest nieletni</a:t>
            </a:r>
          </a:p>
          <a:p>
            <a:pPr marL="617220" lvl="1" indent="-342900" algn="just">
              <a:buAutoNum type="arabicParenR" startAt="2"/>
            </a:pPr>
            <a:r>
              <a:rPr lang="pl-PL" dirty="0"/>
              <a:t>na czas przesłuchania świadka, który nie ukończył 15 lat;</a:t>
            </a:r>
          </a:p>
          <a:p>
            <a:pPr marL="617220" lvl="1" indent="-342900" algn="just">
              <a:buAutoNum type="arabicParenR" startAt="3"/>
            </a:pPr>
            <a:r>
              <a:rPr lang="pl-PL" dirty="0"/>
              <a:t>na żądanie osoby, która złożyła wniosek o ściganie.</a:t>
            </a:r>
          </a:p>
          <a:p>
            <a:pPr marL="617220" lvl="1" indent="-342900" algn="just">
              <a:buAutoNum type="arabicParenR" startAt="3"/>
            </a:pPr>
            <a:r>
              <a:rPr lang="pl-PL" dirty="0"/>
              <a:t>Na żądanie świadka, jeżeli treść jego zeznań mogłaby narazić go na hańbę lub osobę dla niego najbliższą.- </a:t>
            </a:r>
            <a:r>
              <a:rPr lang="pl-PL" b="1" dirty="0"/>
              <a:t>brak możliwości złożenia sprzeciwu przez prokuratora! </a:t>
            </a:r>
            <a:r>
              <a:rPr lang="pl-PL" dirty="0"/>
              <a:t>(art. 183 </a:t>
            </a:r>
            <a:r>
              <a:rPr lang="pl-PL" dirty="0">
                <a:cs typeface="Times New Roman"/>
              </a:rPr>
              <a:t>§</a:t>
            </a:r>
            <a:r>
              <a:rPr lang="pl-PL" dirty="0"/>
              <a:t> 2 k.p.k.)</a:t>
            </a:r>
          </a:p>
          <a:p>
            <a:pPr algn="just"/>
            <a:r>
              <a:rPr lang="pl-PL" i="1" dirty="0"/>
              <a:t> Jeżeli prokurator sprzeciwi się wyłączeniu jawności, rozprawa odbywa się jawnie.</a:t>
            </a:r>
          </a:p>
        </p:txBody>
      </p:sp>
    </p:spTree>
    <p:extLst>
      <p:ext uri="{BB962C8B-B14F-4D97-AF65-F5344CB8AC3E}">
        <p14:creationId xmlns:p14="http://schemas.microsoft.com/office/powerpoint/2010/main" val="14447419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514475"/>
            <a:ext cx="11552903" cy="5100637"/>
          </a:xfrm>
        </p:spPr>
        <p:txBody>
          <a:bodyPr>
            <a:normAutofit/>
          </a:bodyPr>
          <a:lstStyle/>
          <a:p>
            <a:pPr algn="just"/>
            <a:r>
              <a:rPr lang="pl-PL" dirty="0"/>
              <a:t>Na podstawie </a:t>
            </a:r>
            <a:r>
              <a:rPr lang="pl-PL" b="1" dirty="0"/>
              <a:t>postanowienia</a:t>
            </a:r>
            <a:r>
              <a:rPr lang="pl-PL" dirty="0"/>
              <a:t> Sądu </a:t>
            </a:r>
            <a:r>
              <a:rPr lang="pl-PL" b="1" dirty="0"/>
              <a:t>wyłącza się obligatoryjnie </a:t>
            </a:r>
            <a:r>
              <a:rPr lang="pl-PL" dirty="0"/>
              <a:t>jawność rozprawy w całości lub części:</a:t>
            </a:r>
          </a:p>
          <a:p>
            <a:pPr marL="274320" lvl="1" indent="0" algn="just">
              <a:buNone/>
            </a:pPr>
            <a:r>
              <a:rPr lang="pl-PL" sz="2000" dirty="0"/>
              <a:t>1</a:t>
            </a:r>
            <a:r>
              <a:rPr lang="pl-PL" sz="2000" b="1" dirty="0"/>
              <a:t>.   W trakcie przesłuchania osoby, która zeznaje na okoliczności dotyczące informacji niejawnych objętych tajemnicą zawodową lub funkcyjną </a:t>
            </a:r>
            <a:r>
              <a:rPr lang="pl-PL" sz="2000" dirty="0"/>
              <a:t>(art. 181 </a:t>
            </a:r>
            <a:r>
              <a:rPr lang="pl-PL" sz="2000" dirty="0">
                <a:latin typeface="Times New Roman"/>
                <a:cs typeface="Times New Roman"/>
              </a:rPr>
              <a:t>§ </a:t>
            </a:r>
            <a:r>
              <a:rPr lang="pl-PL" sz="2000" dirty="0"/>
              <a:t>1 k.p.k.).</a:t>
            </a:r>
          </a:p>
          <a:p>
            <a:pPr marL="274320" lvl="1" indent="0" algn="just">
              <a:buNone/>
            </a:pPr>
            <a:r>
              <a:rPr lang="pl-PL" sz="2000" i="1" dirty="0"/>
              <a:t>Nie dotyczy: tajemnicy na podstawie ustawy o zawodach lekarza i lekarza dentysty, gdy pacjent lub jego przedstawiciel ustawowy wyraża zgodę na ujawnienie tajemnicy, po uprzednim poinformowaniu o niekorzystnych dla pacjenta skutkach takiego ujawnienia.</a:t>
            </a:r>
          </a:p>
          <a:p>
            <a:pPr marL="274320" lvl="1" indent="0" algn="just">
              <a:buNone/>
            </a:pPr>
            <a:r>
              <a:rPr lang="pl-PL" sz="2000" dirty="0"/>
              <a:t>2. </a:t>
            </a:r>
            <a:r>
              <a:rPr lang="pl-PL" sz="2000" b="1" dirty="0"/>
              <a:t>W trakcie ujawniania dokumentów, które zawierają informacje niejawne lub wiadomości objęte tajemnicą zawodową lub funkcyjną </a:t>
            </a:r>
            <a:r>
              <a:rPr lang="pl-PL" sz="2000" dirty="0"/>
              <a:t>(art. 226 k.p.k. w zw. z art. 181 </a:t>
            </a:r>
            <a:r>
              <a:rPr lang="pl-PL" sz="2000" dirty="0">
                <a:cs typeface="Times New Roman"/>
              </a:rPr>
              <a:t>§ 1 k.p.k</a:t>
            </a:r>
            <a:r>
              <a:rPr lang="pl-PL" sz="2000" dirty="0">
                <a:latin typeface="Times New Roman"/>
                <a:cs typeface="Times New Roman"/>
              </a:rPr>
              <a:t>.).</a:t>
            </a:r>
          </a:p>
          <a:p>
            <a:pPr marL="274320" lvl="1" indent="0" algn="just">
              <a:buNone/>
            </a:pPr>
            <a:r>
              <a:rPr lang="pl-PL" sz="2000" i="1" dirty="0"/>
              <a:t>Nie dotyczy: tajemnicy na podstawie ustawy o zawodach lekarza i lekarza dentysty, gdy pacjent lub jego przedstawiciel ustawowy wyraża zgodę na ujawnienie tajemnicy, po uprzednim poinformowaniu o niekorzystnych dla pacjenta skutkach takiego ujawnienia.</a:t>
            </a:r>
          </a:p>
          <a:p>
            <a:pPr marL="274320" lvl="1" indent="0" algn="just">
              <a:buNone/>
            </a:pPr>
            <a:r>
              <a:rPr lang="pl-PL" sz="2000" dirty="0"/>
              <a:t>3. </a:t>
            </a:r>
            <a:r>
              <a:rPr lang="pl-PL" sz="2000" b="1" dirty="0"/>
              <a:t>Na czas przesłuchania świadka koronnego na jego wniosek </a:t>
            </a:r>
            <a:r>
              <a:rPr lang="pl-PL" sz="2000" dirty="0"/>
              <a:t>( art. 13 ust. 1 ustawy o świadku koronnym).</a:t>
            </a:r>
          </a:p>
        </p:txBody>
      </p:sp>
    </p:spTree>
    <p:extLst>
      <p:ext uri="{BB962C8B-B14F-4D97-AF65-F5344CB8AC3E}">
        <p14:creationId xmlns:p14="http://schemas.microsoft.com/office/powerpoint/2010/main" val="38452498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r>
              <a:rPr lang="pl-PL" dirty="0"/>
              <a:t>Art.  13. Ustawy o </a:t>
            </a:r>
            <a:r>
              <a:rPr lang="pl-PL"/>
              <a:t>świadku koronnym</a:t>
            </a:r>
            <a:endParaRPr lang="pl-PL" dirty="0"/>
          </a:p>
          <a:p>
            <a:pPr marL="0" indent="0">
              <a:buNone/>
            </a:pPr>
            <a:r>
              <a:rPr lang="pl-PL" dirty="0"/>
              <a:t>1.  Sąd, na wniosek </a:t>
            </a:r>
            <a:r>
              <a:rPr lang="pl-PL" i="1" dirty="0"/>
              <a:t>świadka koronnego</a:t>
            </a:r>
            <a:r>
              <a:rPr lang="pl-PL" dirty="0"/>
              <a:t>, wyłącza jawność rozprawy na czas jego przesłuchania. Świadka należy pouczyć o tym uprawnieniu. W razie wyłączenia jawności, przepisów </a:t>
            </a:r>
            <a:r>
              <a:rPr lang="pl-PL" dirty="0">
                <a:hlinkClick r:id="rId2">
                  <a:extLst>
                    <a:ext uri="{A12FA001-AC4F-418D-AE19-62706E023703}">
                      <ahyp:hlinkClr xmlns:ahyp="http://schemas.microsoft.com/office/drawing/2018/hyperlinkcolor" val="tx"/>
                    </a:ext>
                  </a:extLst>
                </a:hlinkClick>
              </a:rPr>
              <a:t>art. 361 § 1</a:t>
            </a:r>
            <a:r>
              <a:rPr lang="pl-PL" dirty="0"/>
              <a:t> i </a:t>
            </a:r>
            <a:r>
              <a:rPr lang="pl-PL" dirty="0">
                <a:hlinkClick r:id="rId3">
                  <a:extLst>
                    <a:ext uri="{A12FA001-AC4F-418D-AE19-62706E023703}">
                      <ahyp:hlinkClr xmlns:ahyp="http://schemas.microsoft.com/office/drawing/2018/hyperlinkcolor" val="tx"/>
                    </a:ext>
                  </a:extLst>
                </a:hlinkClick>
              </a:rPr>
              <a:t>3</a:t>
            </a:r>
            <a:r>
              <a:rPr lang="pl-PL" dirty="0"/>
              <a:t> Kodeksu postępowania karnego nie stosuje się.</a:t>
            </a:r>
          </a:p>
          <a:p>
            <a:pPr marL="0" indent="0">
              <a:buNone/>
            </a:pPr>
            <a:r>
              <a:rPr lang="pl-PL" dirty="0"/>
              <a:t>2.  Wyłączając jawność rozprawy na podstawie ust. 1, sąd zarządza zakaz wnoszenia na salę rozpraw urządzeń rejestrujących dźwięk, obraz lub zdolnych do przekazania dźwięku lub obrazu, a także poddanie się kontroli w celu realizacji tego zarządzenia.</a:t>
            </a:r>
          </a:p>
          <a:p>
            <a:pPr marL="0" indent="0" algn="just">
              <a:buNone/>
            </a:pPr>
            <a:endParaRPr lang="pl-PL" i="1" dirty="0"/>
          </a:p>
        </p:txBody>
      </p:sp>
    </p:spTree>
    <p:extLst>
      <p:ext uri="{BB962C8B-B14F-4D97-AF65-F5344CB8AC3E}">
        <p14:creationId xmlns:p14="http://schemas.microsoft.com/office/powerpoint/2010/main" val="7398384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po dwie osoby wskazane przez oskarżyciela publicznego, posiłkowego, oskarżyciela prywatnego i oskarżonego. Jeżeli jest kilku oskarżycieli lub oskarżonych, każdy z nich może żądać pozostawienia na sali rozpraw po jednej osobie. </a:t>
            </a:r>
            <a:r>
              <a:rPr lang="pl-PL" dirty="0">
                <a:sym typeface="Wingdings" pitchFamily="2" charset="2"/>
              </a:rPr>
              <a:t> instytucja osób godnych zaufania </a:t>
            </a:r>
            <a:endParaRPr lang="pl-PL"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xfrm>
            <a:off x="1069848" y="2121408"/>
            <a:ext cx="10058400" cy="4339650"/>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p14="http://schemas.microsoft.com/office/powerpoint/2010/main" val="3847160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622" y="0"/>
            <a:ext cx="12105377" cy="1609344"/>
          </a:xfrm>
        </p:spPr>
        <p:txBody>
          <a:bodyPr/>
          <a:lstStyle/>
          <a:p>
            <a:r>
              <a:rPr lang="pl-PL" dirty="0"/>
              <a:t>Ogólne informacje o postępowaniu jurysdykcyjnym </a:t>
            </a:r>
          </a:p>
        </p:txBody>
      </p:sp>
      <p:sp>
        <p:nvSpPr>
          <p:cNvPr id="3" name="Symbol zastępczy zawartości 2"/>
          <p:cNvSpPr>
            <a:spLocks noGrp="1"/>
          </p:cNvSpPr>
          <p:nvPr>
            <p:ph idx="1"/>
          </p:nvPr>
        </p:nvSpPr>
        <p:spPr>
          <a:xfrm>
            <a:off x="-95519" y="2177895"/>
            <a:ext cx="2666409" cy="4050792"/>
          </a:xfrm>
        </p:spPr>
        <p:txBody>
          <a:bodyPr>
            <a:normAutofit lnSpcReduction="1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val="1397709216"/>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981" y="0"/>
            <a:ext cx="11700387" cy="1609344"/>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288590457"/>
              </p:ext>
            </p:extLst>
          </p:nvPr>
        </p:nvGraphicFramePr>
        <p:xfrm>
          <a:off x="248981" y="1356850"/>
          <a:ext cx="11680722" cy="5427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2845999116"/>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4980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033903914"/>
              </p:ext>
            </p:extLst>
          </p:nvPr>
        </p:nvGraphicFramePr>
        <p:xfrm>
          <a:off x="278352" y="1789470"/>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0"/>
            <a:ext cx="10058400" cy="1609344"/>
          </a:xfrm>
        </p:spPr>
        <p:txBody>
          <a:bodyPr/>
          <a:lstStyle/>
          <a:p>
            <a:pPr algn="ctr"/>
            <a:r>
              <a:rPr lang="pl-PL" dirty="0"/>
              <a:t>Rozpoczęcie rozprawy głównej</a:t>
            </a:r>
          </a:p>
        </p:txBody>
      </p:sp>
      <p:sp>
        <p:nvSpPr>
          <p:cNvPr id="3" name="Symbol zastępczy zawartości 2"/>
          <p:cNvSpPr>
            <a:spLocks noGrp="1"/>
          </p:cNvSpPr>
          <p:nvPr>
            <p:ph idx="1"/>
          </p:nvPr>
        </p:nvSpPr>
        <p:spPr>
          <a:xfrm>
            <a:off x="585216" y="1280160"/>
            <a:ext cx="10661904" cy="4828032"/>
          </a:xfrm>
        </p:spPr>
        <p:txBody>
          <a:bodyPr>
            <a:normAutofit lnSpcReduction="10000"/>
          </a:bodyPr>
          <a:lstStyle/>
          <a:p>
            <a:pPr marL="457200" indent="-457200" algn="just">
              <a:buAutoNum type="arabicPeriod"/>
            </a:pPr>
            <a:r>
              <a:rPr lang="pl-PL" dirty="0"/>
              <a:t>Rozprawę główną </a:t>
            </a:r>
            <a:r>
              <a:rPr lang="pl-PL" b="1" u="sng" dirty="0"/>
              <a:t>rozpoczyna</a:t>
            </a:r>
            <a:r>
              <a:rPr lang="pl-PL" dirty="0"/>
              <a:t> wywołanie sprawy (art. 381 k.p.k.).</a:t>
            </a:r>
          </a:p>
          <a:p>
            <a:pPr marL="457200" indent="-457200" algn="just">
              <a:buFont typeface="Wingdings" pitchFamily="2" charset="2"/>
              <a:buAutoNum type="arabicPeriod"/>
            </a:pPr>
            <a:r>
              <a:rPr lang="pl-PL" dirty="0"/>
              <a:t>Następnie przewodniczący sprawdza czy wszyscy wezwani stawili się oraz czy nie ma przeszkód do rozpoznania sprawy (art. 381 k.p.k.).</a:t>
            </a:r>
          </a:p>
          <a:p>
            <a:pPr marL="457200" indent="-457200" algn="just">
              <a:buAutoNum type="arabicPeriod"/>
            </a:pPr>
            <a:r>
              <a:rPr lang="pl-PL" dirty="0"/>
              <a:t>W razie nieusprawiedliwionego niestawiennictwa oskarżonego, którego obecność jest obowiązkowa, przewodniczący zarządza jego natychmiastowe zatrzymanie i doprowadzenie lub przerywa w tym celu rozprawę albo też sąd ją odracza. Przepis art. 376 </a:t>
            </a:r>
            <a:r>
              <a:rPr lang="pl-PL" dirty="0">
                <a:cs typeface="Times New Roman"/>
              </a:rPr>
              <a:t>§ 1 zdanie trzecie stosuje się (art. 382 k.p.k.).</a:t>
            </a:r>
          </a:p>
          <a:p>
            <a:pPr marL="457200" indent="-457200" algn="just">
              <a:buAutoNum type="arabicPeriod"/>
            </a:pPr>
            <a:r>
              <a:rPr lang="pl-PL" dirty="0">
                <a:cs typeface="Times New Roman"/>
              </a:rPr>
              <a:t>Po sprawdzeniu obecności przewodniczący zarządza opuszczenie sali rozpraw przez świadków. Biegli pozostają na sali, jeżeli przewodniczący nie zarządzi inaczej (art. 384 § 1 k.p.k.).</a:t>
            </a:r>
          </a:p>
          <a:p>
            <a:pPr marL="457200" indent="-457200" algn="just">
              <a:buAutoNum type="arabicPeriod"/>
            </a:pPr>
            <a:r>
              <a:rPr lang="pl-PL" dirty="0">
                <a:cs typeface="Times New Roman"/>
              </a:rPr>
              <a:t>Pokrzywdzony ma prawo wziąć udział w rozprawie, jeżeli się stawi i pozostać na sali, choćby miał składać zeznania jako świadek. W tym wypadku sąd przesłuchuje go w pierwszej kolejności (art. 384 § 2 k.p.k.)</a:t>
            </a:r>
          </a:p>
          <a:p>
            <a:pPr marL="457200" indent="-457200" algn="just">
              <a:buAutoNum type="arabicPeriod"/>
            </a:pPr>
            <a:r>
              <a:rPr lang="pl-PL" dirty="0">
                <a:cs typeface="Times New Roman"/>
              </a:rPr>
              <a:t> Uznając to za celowe sąd może zobowiązać pokrzywdzonego do obecności na rozprawie lub jej części.</a:t>
            </a:r>
            <a:endParaRPr lang="pl-PL" dirty="0"/>
          </a:p>
        </p:txBody>
      </p:sp>
    </p:spTree>
    <p:extLst>
      <p:ext uri="{BB962C8B-B14F-4D97-AF65-F5344CB8AC3E}">
        <p14:creationId xmlns:p14="http://schemas.microsoft.com/office/powerpoint/2010/main" val="26706086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044516" cy="1560477"/>
          </a:xfrm>
        </p:spPr>
        <p:txBody>
          <a:bodyPr>
            <a:normAutofit fontScale="90000"/>
          </a:bodyPr>
          <a:lstStyle/>
          <a:p>
            <a:pPr algn="ctr"/>
            <a:r>
              <a:rPr lang="pl-PL" dirty="0"/>
              <a:t>Rozpoczęcie przewodu sądowego jako moment wygaśnięcia niektórych uprawnień procesowych </a:t>
            </a:r>
          </a:p>
        </p:txBody>
      </p:sp>
      <p:sp>
        <p:nvSpPr>
          <p:cNvPr id="3" name="Symbol zastępczy zawartości 2"/>
          <p:cNvSpPr>
            <a:spLocks noGrp="1"/>
          </p:cNvSpPr>
          <p:nvPr>
            <p:ph idx="1"/>
          </p:nvPr>
        </p:nvSpPr>
        <p:spPr>
          <a:xfrm>
            <a:off x="157315" y="1730477"/>
            <a:ext cx="11690555" cy="4925961"/>
          </a:xfrm>
        </p:spPr>
        <p:txBody>
          <a:bodyPr>
            <a:normAutofit/>
          </a:bodyPr>
          <a:lstStyle/>
          <a:p>
            <a:pPr algn="just">
              <a:buFont typeface="+mj-lt"/>
              <a:buAutoNum type="arabicPeriod"/>
            </a:pPr>
            <a:r>
              <a:rPr lang="pl-PL" dirty="0"/>
              <a:t>Pokrzywdzony może do tego momentu złożyć wniosek o działaniu w charakterze oskarżyciela posiłkowego (art. 54 § 1 k.p.k.)</a:t>
            </a:r>
          </a:p>
          <a:p>
            <a:pPr lvl="1" algn="just"/>
            <a:r>
              <a:rPr lang="pl-PL" dirty="0"/>
              <a:t>Ciekawe orzeczenie </a:t>
            </a:r>
            <a:r>
              <a:rPr lang="pl-PL" dirty="0">
                <a:sym typeface="Wingdings" pitchFamily="2" charset="2"/>
              </a:rPr>
              <a:t> postanowienie SN z dnia 25 czerwca 2013 r., V KZ 43/13</a:t>
            </a:r>
            <a:endParaRPr lang="pl-PL" dirty="0"/>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a:p>
            <a:pPr algn="just">
              <a:buFont typeface="+mj-lt"/>
              <a:buAutoNum type="arabicPeriod"/>
            </a:pPr>
            <a:r>
              <a:rPr lang="pl-PL" dirty="0"/>
              <a:t>Do rozpoczęcia przewodu sądowego można cofnąć wniosek o ściganie (art. 12 § 3 k.p.k.)</a:t>
            </a:r>
          </a:p>
        </p:txBody>
      </p:sp>
    </p:spTree>
    <p:extLst>
      <p:ext uri="{BB962C8B-B14F-4D97-AF65-F5344CB8AC3E}">
        <p14:creationId xmlns:p14="http://schemas.microsoft.com/office/powerpoint/2010/main" val="5615635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5011"/>
            <a:ext cx="12192000"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92500" lnSpcReduction="1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val="1089671831"/>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884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925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20867845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9848" y="484632"/>
            <a:ext cx="10988800" cy="1363218"/>
          </a:xfrm>
        </p:spPr>
        <p:txBody>
          <a:bodyPr/>
          <a:lstStyle/>
          <a:p>
            <a:r>
              <a:rPr lang="pl-PL" dirty="0">
                <a:solidFill>
                  <a:schemeClr val="tx1"/>
                </a:solidFill>
              </a:rPr>
              <a:t>Wyjątki od zasady bezpośredniości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75968603"/>
              </p:ext>
            </p:extLst>
          </p:nvPr>
        </p:nvGraphicFramePr>
        <p:xfrm>
          <a:off x="-2514473" y="1600200"/>
          <a:ext cx="9582023"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ole tekstowe 6"/>
          <p:cNvSpPr txBox="1"/>
          <p:nvPr/>
        </p:nvSpPr>
        <p:spPr>
          <a:xfrm>
            <a:off x="6848475" y="2028825"/>
            <a:ext cx="4972050" cy="369332"/>
          </a:xfrm>
          <a:prstGeom prst="rect">
            <a:avLst/>
          </a:prstGeom>
          <a:noFill/>
        </p:spPr>
        <p:txBody>
          <a:bodyPr wrap="square" rtlCol="0">
            <a:spAutoFit/>
          </a:bodyPr>
          <a:lstStyle/>
          <a:p>
            <a:pPr lvl="0"/>
            <a:endParaRPr lang="pl-PL" dirty="0"/>
          </a:p>
        </p:txBody>
      </p:sp>
      <p:sp>
        <p:nvSpPr>
          <p:cNvPr id="8" name="pole tekstowe 7"/>
          <p:cNvSpPr txBox="1"/>
          <p:nvPr/>
        </p:nvSpPr>
        <p:spPr>
          <a:xfrm>
            <a:off x="6134100" y="2028825"/>
            <a:ext cx="5686426" cy="2585323"/>
          </a:xfrm>
          <a:prstGeom prst="rect">
            <a:avLst/>
          </a:prstGeom>
          <a:noFill/>
        </p:spPr>
        <p:txBody>
          <a:bodyPr wrap="square" rtlCol="0">
            <a:spAutoFit/>
          </a:bodyPr>
          <a:lstStyle/>
          <a:p>
            <a:pPr algn="just"/>
            <a:r>
              <a:rPr lang="pl-PL" dirty="0"/>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i="1" dirty="0"/>
              <a:t>incognito</a:t>
            </a:r>
            <a:r>
              <a:rPr lang="pl-PL" dirty="0"/>
              <a:t>, ochrona małoletnich świadków i pokrzywdzonych). </a:t>
            </a:r>
          </a:p>
        </p:txBody>
      </p:sp>
    </p:spTree>
    <p:extLst>
      <p:ext uri="{BB962C8B-B14F-4D97-AF65-F5344CB8AC3E}">
        <p14:creationId xmlns:p14="http://schemas.microsoft.com/office/powerpoint/2010/main" val="35335085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92328" y="1729296"/>
            <a:ext cx="12143867" cy="3333242"/>
          </a:xfrm>
          <a:ln>
            <a:solidFill>
              <a:schemeClr val="accent2"/>
            </a:solidFill>
          </a:ln>
        </p:spPr>
        <p:txBody>
          <a:bodyPr>
            <a:normAutofit fontScale="550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r>
              <a:rPr lang="pl-PL" dirty="0"/>
              <a:t>W sprawach o zbrodnie nadzwyczajne złagodzenie kary może nastąpić wówczas, gdy wniosek został złożony przed doręczeniem oskarżonemu zawiadomienia o terminie rozprawy.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356616" y="1403859"/>
            <a:ext cx="11363325" cy="576262"/>
          </a:xfrm>
        </p:spPr>
        <p:txBody>
          <a:bodyPr/>
          <a:lstStyle/>
          <a:p>
            <a:pPr algn="ctr"/>
            <a:r>
              <a:rPr lang="pl-PL" dirty="0"/>
              <a:t>Art. 387 – dobrowolne poddanie się karze </a:t>
            </a:r>
          </a:p>
        </p:txBody>
      </p:sp>
      <p:sp>
        <p:nvSpPr>
          <p:cNvPr id="6" name="Symbol zastępczy tekstu 5"/>
          <p:cNvSpPr>
            <a:spLocks noGrp="1"/>
          </p:cNvSpPr>
          <p:nvPr>
            <p:ph type="body" sz="quarter" idx="4294967295"/>
          </p:nvPr>
        </p:nvSpPr>
        <p:spPr>
          <a:xfrm>
            <a:off x="356616" y="4774406"/>
            <a:ext cx="11655425" cy="576263"/>
          </a:xfrm>
        </p:spPr>
        <p:txBody>
          <a:bodyPr/>
          <a:lstStyle/>
          <a:p>
            <a:pPr algn="ctr"/>
            <a:r>
              <a:rPr lang="pl-PL" dirty="0"/>
              <a:t>388 – skrócona rozprawa </a:t>
            </a:r>
          </a:p>
        </p:txBody>
      </p:sp>
      <p:sp>
        <p:nvSpPr>
          <p:cNvPr id="7" name="Symbol zastępczy zawartości 6"/>
          <p:cNvSpPr>
            <a:spLocks noGrp="1"/>
          </p:cNvSpPr>
          <p:nvPr>
            <p:ph sz="quarter" idx="4294967295"/>
          </p:nvPr>
        </p:nvSpPr>
        <p:spPr>
          <a:xfrm>
            <a:off x="136525" y="5269294"/>
            <a:ext cx="12055475" cy="1122362"/>
          </a:xfrm>
          <a:ln>
            <a:solidFill>
              <a:schemeClr val="accent2"/>
            </a:solidFill>
          </a:ln>
        </p:spPr>
        <p:txBody>
          <a:bodyPr>
            <a:normAutofit fontScale="62500" lnSpcReduction="20000"/>
          </a:body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val="62038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4047" y="624110"/>
            <a:ext cx="11466577" cy="1280890"/>
          </a:xfrm>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val="1162106692"/>
              </p:ext>
            </p:extLst>
          </p:nvPr>
        </p:nvGraphicFramePr>
        <p:xfrm>
          <a:off x="384047" y="191729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583562" y="5463172"/>
            <a:ext cx="3385050"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625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70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85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rozpoznaje ją w tym samym składzie stosując przepisy </a:t>
            </a:r>
            <a:r>
              <a:rPr lang="pl-PL" dirty="0" err="1"/>
              <a:t>k.p.w</a:t>
            </a:r>
            <a:r>
              <a:rPr lang="pl-PL" dirty="0"/>
              <a:t>. </a:t>
            </a:r>
            <a:endParaRPr lang="pl-PL" b="1" dirty="0"/>
          </a:p>
        </p:txBody>
      </p:sp>
    </p:spTree>
    <p:extLst>
      <p:ext uri="{BB962C8B-B14F-4D97-AF65-F5344CB8AC3E}">
        <p14:creationId xmlns:p14="http://schemas.microsoft.com/office/powerpoint/2010/main" val="35888745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85000" lnSpcReduction="1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val="11416122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30584440"/>
              </p:ext>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val="416897812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5216" y="54864"/>
            <a:ext cx="10917936" cy="1609344"/>
          </a:xfrm>
        </p:spPr>
        <p:txBody>
          <a:bodyPr/>
          <a:lstStyle/>
          <a:p>
            <a:r>
              <a:rPr lang="pl-PL" dirty="0"/>
              <a:t>Narada i głosowanie nad wyrokiem </a:t>
            </a:r>
          </a:p>
        </p:txBody>
      </p:sp>
      <p:sp>
        <p:nvSpPr>
          <p:cNvPr id="3" name="Symbol zastępczy zawartości 2"/>
          <p:cNvSpPr>
            <a:spLocks noGrp="1"/>
          </p:cNvSpPr>
          <p:nvPr>
            <p:ph idx="1"/>
          </p:nvPr>
        </p:nvSpPr>
        <p:spPr>
          <a:xfrm>
            <a:off x="585216" y="1664208"/>
            <a:ext cx="11402568" cy="4425696"/>
          </a:xfrm>
        </p:spPr>
        <p:txBody>
          <a:bodyPr>
            <a:normAutofit fontScale="850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val="37478584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81813373"/>
              </p:ext>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t>Orzeczenie zapada większością głosów. Aż do ogłoszenia wyroku można powrócić do kwestii wcześniej przegłosowanych. </a:t>
            </a:r>
          </a:p>
          <a:p>
            <a:pPr algn="just"/>
            <a:endParaRPr lang="pl-PL" dirty="0"/>
          </a:p>
          <a:p>
            <a:r>
              <a:rPr lang="pl-PL" dirty="0"/>
              <a:t>Budowanie większości głosów </a:t>
            </a:r>
            <a:r>
              <a:rPr lang="pl-PL" dirty="0">
                <a:sym typeface="Wingdings" panose="05000000000000000000" pitchFamily="2" charset="2"/>
              </a:rPr>
              <a:t> „sztuczna większość” (art. 111 </a:t>
            </a:r>
            <a:r>
              <a:rPr lang="pl-PL" dirty="0"/>
              <a:t>§ 2)</a:t>
            </a:r>
          </a:p>
          <a:p>
            <a:r>
              <a:rPr lang="pl-PL"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ym typeface="Wingdings" panose="05000000000000000000" pitchFamily="2" charset="2"/>
            </a:endParaRPr>
          </a:p>
          <a:p>
            <a:endParaRPr lang="pl-PL"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sp>
        <p:nvSpPr>
          <p:cNvPr id="3" name="Symbol zastępczy zawartości 2"/>
          <p:cNvSpPr>
            <a:spLocks noGrp="1"/>
          </p:cNvSpPr>
          <p:nvPr>
            <p:ph idx="1"/>
          </p:nvPr>
        </p:nvSpPr>
        <p:spPr/>
        <p:txBody>
          <a:bodyPr>
            <a:normAutofit fontScale="70000" lnSpcReduction="20000"/>
          </a:bodyPr>
          <a:lstStyle/>
          <a:p>
            <a:r>
              <a:rPr lang="pl-PL" dirty="0"/>
              <a:t>Aż do ogłoszenia wyroku sąd może wznowić przewód sądowy w celu przeprowadzenia dodatkowego dowodu albo w przypadku konieczności poinformowania stron o możliwości zakwalifikowania czynu oskarżonego z innego przepisu (art. 399) </a:t>
            </a:r>
          </a:p>
          <a:p>
            <a:r>
              <a:rPr lang="pl-PL" dirty="0"/>
              <a:t>Można też wrócić do etapu głosów stron i udzielić im dodatkowego głosu </a:t>
            </a:r>
            <a:r>
              <a:rPr lang="pl-PL" dirty="0">
                <a:sym typeface="Wingdings" panose="05000000000000000000" pitchFamily="2" charset="2"/>
              </a:rPr>
              <a:t> nie trzeba wznawiać przewodu sądowego. </a:t>
            </a:r>
          </a:p>
          <a:p>
            <a:r>
              <a:rPr lang="pl-PL" dirty="0">
                <a:sym typeface="Wingdings" panose="05000000000000000000" pitchFamily="2" charset="2"/>
              </a:rPr>
              <a:t>Jest to ostatni etap, na którym można wznowić przewód sądowy. Po ogłoszeniu wyroku jest on już nieodwołalny. </a:t>
            </a:r>
          </a:p>
          <a:p>
            <a:endParaRPr lang="pl-PL" dirty="0">
              <a:sym typeface="Wingdings" panose="05000000000000000000" pitchFamily="2" charset="2"/>
            </a:endParaRPr>
          </a:p>
          <a:p>
            <a:r>
              <a:rPr lang="pl-PL" dirty="0">
                <a:sym typeface="Wingdings" panose="05000000000000000000" pitchFamily="2" charset="2"/>
              </a:rPr>
              <a:t>Art. 410 – podstawę wyroku może stanowić całokształt okoliczności ujawnionych w toku rozprawy głównej. </a:t>
            </a:r>
          </a:p>
          <a:p>
            <a:r>
              <a:rPr lang="pl-PL" dirty="0">
                <a:sym typeface="Wingdings" panose="05000000000000000000" pitchFamily="2" charset="2"/>
              </a:rPr>
              <a:t>Oceniając materiał dowodowy, sąd może wziąć pod uwagę tylko te dowody, które przeprowadzono na rozprawie:</a:t>
            </a:r>
          </a:p>
          <a:p>
            <a:pPr lvl="1"/>
            <a:r>
              <a:rPr lang="pl-PL" dirty="0">
                <a:sym typeface="Wingdings" panose="05000000000000000000" pitchFamily="2" charset="2"/>
              </a:rPr>
              <a:t>Wyjaśnienia i zeznania złożone przed sądem lub odczytane protokoły </a:t>
            </a:r>
          </a:p>
          <a:p>
            <a:pPr lvl="1"/>
            <a:r>
              <a:rPr lang="pl-PL" dirty="0">
                <a:sym typeface="Wingdings" panose="05000000000000000000" pitchFamily="2" charset="2"/>
              </a:rPr>
              <a:t>Opinie biegłych</a:t>
            </a:r>
          </a:p>
          <a:p>
            <a:pPr lvl="1"/>
            <a:r>
              <a:rPr lang="pl-PL" dirty="0">
                <a:sym typeface="Wingdings" panose="05000000000000000000" pitchFamily="2" charset="2"/>
              </a:rPr>
              <a:t>Przeprowadzone oględziny rzeczy lub odczytane protokoły z takich oględzin </a:t>
            </a:r>
          </a:p>
          <a:p>
            <a:pPr lvl="1"/>
            <a:r>
              <a:rPr lang="pl-PL" dirty="0">
                <a:sym typeface="Wingdings" panose="05000000000000000000" pitchFamily="2" charset="2"/>
              </a:rPr>
              <a:t>Odczytane – lub uznane za ujawnione bez odczytywania – inne dokumenty (art. 394)</a:t>
            </a:r>
          </a:p>
          <a:p>
            <a:r>
              <a:rPr lang="pl-PL" dirty="0">
                <a:sym typeface="Wingdings" panose="05000000000000000000" pitchFamily="2" charset="2"/>
              </a:rPr>
              <a:t>Dowody nieujawnione na rozprawie nie mogą być podstawą wyroku choćby znajdowały się w aktach sprawy</a:t>
            </a:r>
            <a:endParaRPr lang="pl-PL" dirty="0"/>
          </a:p>
        </p:txBody>
      </p:sp>
    </p:spTree>
    <p:extLst>
      <p:ext uri="{BB962C8B-B14F-4D97-AF65-F5344CB8AC3E}">
        <p14:creationId xmlns:p14="http://schemas.microsoft.com/office/powerpoint/2010/main" val="1217602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08" y="0"/>
            <a:ext cx="10058400" cy="1609344"/>
          </a:xfrm>
        </p:spPr>
        <p:txBody>
          <a:bodyPr/>
          <a:lstStyle/>
          <a:p>
            <a:r>
              <a:rPr lang="pl-PL" dirty="0"/>
              <a:t>Sporządzenie wyroku na piśmie</a:t>
            </a:r>
          </a:p>
        </p:txBody>
      </p:sp>
      <p:sp>
        <p:nvSpPr>
          <p:cNvPr id="3" name="Symbol zastępczy zawartości 2"/>
          <p:cNvSpPr>
            <a:spLocks noGrp="1"/>
          </p:cNvSpPr>
          <p:nvPr>
            <p:ph idx="1"/>
          </p:nvPr>
        </p:nvSpPr>
        <p:spPr>
          <a:xfrm>
            <a:off x="0" y="1773936"/>
            <a:ext cx="12079224" cy="4553712"/>
          </a:xfrm>
        </p:spPr>
        <p:txBody>
          <a:bodyPr>
            <a:normAutofit fontScale="70000" lnSpcReduction="20000"/>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dirty="0"/>
          </a:p>
          <a:p>
            <a:pPr algn="just"/>
            <a:endParaRPr lang="pl-PL" dirty="0"/>
          </a:p>
        </p:txBody>
      </p:sp>
    </p:spTree>
    <p:extLst>
      <p:ext uri="{BB962C8B-B14F-4D97-AF65-F5344CB8AC3E}">
        <p14:creationId xmlns:p14="http://schemas.microsoft.com/office/powerpoint/2010/main" val="2469837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val="18544409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a:xfrm>
            <a:off x="274320" y="1883664"/>
            <a:ext cx="11814048" cy="4425696"/>
          </a:xfrm>
        </p:spPr>
        <p:txBody>
          <a:bodyPr>
            <a:normAutofit fontScale="85000" lnSpcReduction="10000"/>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r>
              <a:rPr lang="pl-PL" dirty="0">
                <a:sym typeface="Wingdings" panose="05000000000000000000" pitchFamily="2" charset="2"/>
              </a:rPr>
              <a:t>Umarzając postępowanie sąd stosuje odpowiednio art. 322 </a:t>
            </a:r>
            <a:r>
              <a:rPr lang="pl-PL" dirty="0"/>
              <a:t>§ 2 i 3, 323 § 1 i 2 oraz art. 340 § 2 i 3. </a:t>
            </a:r>
          </a:p>
          <a:p>
            <a:pPr algn="just"/>
            <a:r>
              <a:rPr lang="pl-PL" dirty="0"/>
              <a:t>Art. 415. </a:t>
            </a:r>
          </a:p>
          <a:p>
            <a:pPr lvl="1" algn="just"/>
            <a:r>
              <a:rPr lang="pl-PL" dirty="0"/>
              <a:t>§ 1. W razie </a:t>
            </a:r>
            <a:r>
              <a:rPr lang="pl-PL" b="1" dirty="0"/>
              <a:t>skazania</a:t>
            </a:r>
            <a:r>
              <a:rPr lang="pl-PL" dirty="0"/>
              <a:t> oskarżonego lub </a:t>
            </a:r>
            <a:r>
              <a:rPr lang="pl-PL" b="1" dirty="0"/>
              <a:t>warunkowego umorzenia </a:t>
            </a:r>
            <a:r>
              <a:rPr lang="pl-PL" dirty="0"/>
              <a:t>postępowania w wypadkach wskazanych w ustawie sąd orzeka </a:t>
            </a:r>
            <a:r>
              <a:rPr lang="pl-PL" b="1" dirty="0"/>
              <a:t>nawiązkę na rzecz pokrzywdzonego, obowiązek naprawienia, w całości lub w części, szkody lub zadośćuczynienia za doznaną krzywdę</a:t>
            </a:r>
            <a:r>
              <a:rPr lang="pl-PL" dirty="0"/>
              <a:t>. Nawiązki na rzecz pokrzywdzonego, obowiązku naprawienia szkody lub zadośćuczynienia za doznaną krzywdę </a:t>
            </a:r>
            <a:r>
              <a:rPr lang="pl-PL" u="sng" dirty="0"/>
              <a:t>nie orzeka się, jeżeli roszczenie wynikające z popełnienia przestępstwa jest przedmiotem innego postępowania albo o roszczeniu tym prawomocnie orzeczono.</a:t>
            </a:r>
          </a:p>
          <a:p>
            <a:pPr lvl="1" algn="just"/>
            <a:r>
              <a:rPr lang="pl-PL" dirty="0"/>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algn="just"/>
            <a:endParaRPr lang="pl-PL" dirty="0"/>
          </a:p>
        </p:txBody>
      </p:sp>
      <p:sp>
        <p:nvSpPr>
          <p:cNvPr id="4" name="pole tekstowe 3"/>
          <p:cNvSpPr txBox="1"/>
          <p:nvPr/>
        </p:nvSpPr>
        <p:spPr>
          <a:xfrm>
            <a:off x="9115423" y="202756"/>
            <a:ext cx="2733675" cy="1077218"/>
          </a:xfrm>
          <a:prstGeom prst="rect">
            <a:avLst/>
          </a:prstGeom>
          <a:noFill/>
          <a:ln>
            <a:solidFill>
              <a:schemeClr val="accent2"/>
            </a:solidFill>
          </a:ln>
        </p:spPr>
        <p:txBody>
          <a:bodyPr wrap="square" rtlCol="0">
            <a:spAutoFit/>
          </a:bodyPr>
          <a:lstStyle/>
          <a:p>
            <a:r>
              <a:rPr lang="pl-PL" sz="1600" dirty="0"/>
              <a:t>Uniewinnienie </a:t>
            </a:r>
          </a:p>
          <a:p>
            <a:r>
              <a:rPr lang="pl-PL" sz="1600" dirty="0"/>
              <a:t>Umorzenie postępowania </a:t>
            </a:r>
          </a:p>
          <a:p>
            <a:r>
              <a:rPr lang="pl-PL" sz="1600" dirty="0"/>
              <a:t>Skazanie </a:t>
            </a:r>
          </a:p>
          <a:p>
            <a:r>
              <a:rPr lang="pl-PL" sz="1600" dirty="0"/>
              <a:t>Warunkowe umorzenie</a:t>
            </a:r>
          </a:p>
        </p:txBody>
      </p:sp>
    </p:spTree>
    <p:extLst>
      <p:ext uri="{BB962C8B-B14F-4D97-AF65-F5344CB8AC3E}">
        <p14:creationId xmlns:p14="http://schemas.microsoft.com/office/powerpoint/2010/main" val="3248942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85000" lnSpcReduction="2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 Zgłoszenie zdania odrębnego podaje się do wiadomości, a jeżeli członek składu orzekającego, który zgłosił zdanie odrębne, wyraził na to zgodę, także jego nazwisko. </a:t>
            </a:r>
          </a:p>
          <a:p>
            <a:pPr lvl="1" algn="just"/>
            <a:r>
              <a:rPr lang="pl-PL" dirty="0"/>
              <a:t>§ 3. Po ogłoszeniu przewodniczący lub jeden z członków składu orzekającego podaje ustnie najważniejsze powody wyroku.</a:t>
            </a:r>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dirty="0"/>
              <a:t>Obecne przy ogłoszeniu wyroku strony (lub obrońców i pełnomocników) należy pouczyć o prawie, terminie i sposobie wniesienia środka zaskarżenia </a:t>
            </a:r>
            <a:r>
              <a:rPr lang="pl-PL" dirty="0">
                <a:sym typeface="Wingdings" panose="05000000000000000000" pitchFamily="2" charset="2"/>
              </a:rPr>
              <a:t> art. 100 </a:t>
            </a:r>
            <a:r>
              <a:rPr lang="pl-PL" dirty="0"/>
              <a:t>§ 6 </a:t>
            </a:r>
          </a:p>
        </p:txBody>
      </p:sp>
    </p:spTree>
    <p:extLst>
      <p:ext uri="{BB962C8B-B14F-4D97-AF65-F5344CB8AC3E}">
        <p14:creationId xmlns:p14="http://schemas.microsoft.com/office/powerpoint/2010/main" val="33715789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Tree>
    <p:extLst>
      <p:ext uri="{BB962C8B-B14F-4D97-AF65-F5344CB8AC3E}">
        <p14:creationId xmlns:p14="http://schemas.microsoft.com/office/powerpoint/2010/main" val="417990661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4168" y="0"/>
            <a:ext cx="10058400" cy="1609344"/>
          </a:xfrm>
        </p:spPr>
        <p:txBody>
          <a:bodyPr/>
          <a:lstStyle/>
          <a:p>
            <a:pPr algn="ctr"/>
            <a:r>
              <a:rPr lang="pl-PL" dirty="0"/>
              <a:t>Uzasadnienie wyroku </a:t>
            </a:r>
          </a:p>
        </p:txBody>
      </p:sp>
      <p:sp>
        <p:nvSpPr>
          <p:cNvPr id="3" name="Symbol zastępczy zawartości 2"/>
          <p:cNvSpPr>
            <a:spLocks noGrp="1"/>
          </p:cNvSpPr>
          <p:nvPr>
            <p:ph idx="1"/>
          </p:nvPr>
        </p:nvSpPr>
        <p:spPr>
          <a:xfrm>
            <a:off x="612648" y="1225296"/>
            <a:ext cx="10744200" cy="5120640"/>
          </a:xfrm>
        </p:spPr>
        <p:txBody>
          <a:bodyPr>
            <a:normAutofit fontScale="850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w ciągu 14 dni od daty złożenia wniosku o sporządzenie uzasadnienia, a w wypadku sporządzenia uzasadnienia z  94 urzędu - od daty ogłoszenia wyroku; w sprawie zawiłej, w razie niemożności sporządzenia uzasadnienia w terminie, prezes sądu może przedłużyć ten termin na czas oznaczony. </a:t>
            </a:r>
          </a:p>
          <a:p>
            <a:pPr lvl="1" algn="just"/>
            <a:r>
              <a:rPr lang="pl-PL" dirty="0"/>
              <a:t>§ 1a. W wypadku złożenia wniosku o uzasadnienie wyroku w części odnoszącej się do niektórych czynów, których popełnienie oskarżyciel zarzucił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val="2800804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Postępowanie przejściowe </a:t>
            </a:r>
          </a:p>
        </p:txBody>
      </p:sp>
      <p:sp>
        <p:nvSpPr>
          <p:cNvPr id="5" name="Symbol zastępczy tekstu 4"/>
          <p:cNvSpPr>
            <a:spLocks noGrp="1"/>
          </p:cNvSpPr>
          <p:nvPr>
            <p:ph type="body" idx="1"/>
          </p:nvPr>
        </p:nvSpPr>
        <p:spPr/>
        <p:txBody>
          <a:bodyPr/>
          <a:lstStyle/>
          <a:p>
            <a:r>
              <a:rPr lang="pl-PL" dirty="0"/>
              <a:t>Kontrola formalna i merytoryczna, posiedzenia wyrokowe, posiedzenie przygotowawcze przed rozprawą </a:t>
            </a:r>
          </a:p>
        </p:txBody>
      </p:sp>
    </p:spTree>
    <p:extLst>
      <p:ext uri="{BB962C8B-B14F-4D97-AF65-F5344CB8AC3E}">
        <p14:creationId xmlns:p14="http://schemas.microsoft.com/office/powerpoint/2010/main" val="9806678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Niestandardowy 5">
      <a:dk1>
        <a:sysClr val="windowText" lastClr="000000"/>
      </a:dk1>
      <a:lt1>
        <a:sysClr val="window" lastClr="FFFFFF"/>
      </a:lt1>
      <a:dk2>
        <a:srgbClr val="454551"/>
      </a:dk2>
      <a:lt2>
        <a:srgbClr val="D8D9DC"/>
      </a:lt2>
      <a:accent1>
        <a:srgbClr val="F3A7D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rewniana czcionka">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570</TotalTime>
  <Words>12934</Words>
  <Application>Microsoft Office PowerPoint</Application>
  <PresentationFormat>Panoramiczny</PresentationFormat>
  <Paragraphs>712</Paragraphs>
  <Slides>84</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84</vt:i4>
      </vt:variant>
    </vt:vector>
  </HeadingPairs>
  <TitlesOfParts>
    <vt:vector size="92" baseType="lpstr">
      <vt:lpstr>Arial</vt:lpstr>
      <vt:lpstr>Bookman Old Style</vt:lpstr>
      <vt:lpstr>Calibri</vt:lpstr>
      <vt:lpstr>Century Gothic</vt:lpstr>
      <vt:lpstr>Times New Roman</vt:lpstr>
      <vt:lpstr>Wingdings</vt:lpstr>
      <vt:lpstr>Wingdings 3</vt:lpstr>
      <vt:lpstr>Drewniana czcionka</vt:lpstr>
      <vt:lpstr>   Podstawy procesu karnego   Postępowanie międzyinstancyjne (przejściowe). Postępowanie przed sądem I instancji </vt:lpstr>
      <vt:lpstr>Ogólne informacje o postępowaniu jurysdykcyjnym </vt:lpstr>
      <vt:lpstr>Ogólne informacje o postępowaniu jurysdykcyjnym </vt:lpstr>
      <vt:lpstr>Postępowanie przed sądem I instancji można podzielić na 3 etapy:</vt:lpstr>
      <vt:lpstr>Funkcje postepowania sądowego </vt:lpstr>
      <vt:lpstr>Ogólne informacje o postępowaniu jurysdykcyjnym </vt:lpstr>
      <vt:lpstr>Ogólne informacje o postępowaniu jurysdykcyjnym – strony i organy </vt:lpstr>
      <vt:lpstr>Skargi inicjujące postępowanie sądowe </vt:lpstr>
      <vt:lpstr>Postępowanie przejściowe </vt:lpstr>
      <vt:lpstr>Kontrola formalna skargi oskarżyciela</vt:lpstr>
      <vt:lpstr>Kontrola formalna skargi oskarżyciela</vt:lpstr>
      <vt:lpstr>Kontrola formalna skargi oskarżyciela</vt:lpstr>
      <vt:lpstr>Brak spójności między zarzutem z aktu oskarżenia a zarzutem z postanowienia o przedstawieniu zarzutów </vt:lpstr>
      <vt:lpstr>Kontrola formy postępowania przygotowawczego</vt:lpstr>
      <vt:lpstr>Kontrola formalna skargi oskarżyciela</vt:lpstr>
      <vt:lpstr>Co jeżeli prokurator nie uzupełni braków formalnych aktu oskarżenia?</vt:lpstr>
      <vt:lpstr>Kontrola formalna skargi oskarżyciela</vt:lpstr>
      <vt:lpstr>Doręczenie aktu oskarżenia </vt:lpstr>
      <vt:lpstr>Ciekawe…   </vt:lpstr>
      <vt:lpstr>Skierowanie sprawy na posiedzenie</vt:lpstr>
      <vt:lpstr>Skierowanie sprawy na posiedzenie</vt:lpstr>
      <vt:lpstr>Skierowanie sprawy na posiedzenie</vt:lpstr>
      <vt:lpstr>Zasada jawności postępowania karnego – aspekt zewnętrzny i wewnętrzny</vt:lpstr>
      <vt:lpstr>Prezentacja programu PowerPoint</vt:lpstr>
      <vt:lpstr>Merytoryczna kontrola aktu oskarżenia </vt:lpstr>
      <vt:lpstr>Merytoryczna kontrola aktu oskarżenia – art. 344a </vt:lpstr>
      <vt:lpstr>Merytoryczna kontrola aktu oskarżenia – art. 344a </vt:lpstr>
      <vt:lpstr>Zwrot sprawy prokuratorowi</vt:lpstr>
      <vt:lpstr>art. 337 a art. 334a </vt:lpstr>
      <vt:lpstr>Prezentacja programu PowerPoint</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Prezentacja programu PowerPoint</vt:lpstr>
      <vt:lpstr>Przygotowanie do rozprawy głównej </vt:lpstr>
      <vt:lpstr>Posiedzenie przygotowawcze – art. 349</vt:lpstr>
      <vt:lpstr>Posiedzenie przygotowawcze cd. </vt:lpstr>
      <vt:lpstr>Zawiadomienie o terminie rozprawy</vt:lpstr>
      <vt:lpstr>Tryby konsensualne (porozumienia procesowe) – uwagi ogólne</vt:lpstr>
      <vt:lpstr>Rodzaje trybów konsensualnych</vt:lpstr>
      <vt:lpstr>Rozprawa główna </vt:lpstr>
      <vt:lpstr>Jawność rozprawy głównej </vt:lpstr>
      <vt:lpstr>Wyjątki od jawności na rozprawie głównej</vt:lpstr>
      <vt:lpstr>Wyjątki od jawności na rozprawie głównej</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Prezentacja programu PowerPoint</vt:lpstr>
      <vt:lpstr>Uprawnienia pokrzywdzonego</vt:lpstr>
      <vt:lpstr>Przebieg rozprawy głównej</vt:lpstr>
      <vt:lpstr>Rozpoczęcie rozprawy głównej</vt:lpstr>
      <vt:lpstr>Rozpoczęcie przewodu sądowego jako moment wygaśnięcia niektórych uprawnień procesowych </vt:lpstr>
      <vt:lpstr>Pojęcie i przebieg przewodu sądowego</vt:lpstr>
      <vt:lpstr>Zasada bezpośredniości</vt:lpstr>
      <vt:lpstr>Wyjątki od zasady bezpośredniości </vt:lpstr>
      <vt:lpstr>Redukcja postępowania dowodowego na rozprawie głównej</vt:lpstr>
      <vt:lpstr>Zmiana kwalifikacji prawnej czynu i proces wpadkowy</vt:lpstr>
      <vt:lpstr>Rozszerzenie oskarżenia (proces wpadkowy) </vt:lpstr>
      <vt:lpstr>Zmiana kwalifikacji prawnej czynu</vt:lpstr>
      <vt:lpstr>Zamknięcie przewodu sądowego</vt:lpstr>
      <vt:lpstr>Głosy stron</vt:lpstr>
      <vt:lpstr>Wyrokowanie </vt:lpstr>
      <vt:lpstr>Narada i głosowanie nad wyrokiem </vt:lpstr>
      <vt:lpstr>Narada i głosowanie nad wyrokiem </vt:lpstr>
      <vt:lpstr>Narada i głosowanie nad wyrokiem </vt:lpstr>
      <vt:lpstr>Sporządzenie wyroku na piśmie</vt:lpstr>
      <vt:lpstr>Rozstrzygnięcie sądu</vt:lpstr>
      <vt:lpstr>Promulgacja wyroku</vt:lpstr>
      <vt:lpstr>Czynności końcowe </vt:lpstr>
      <vt:lpstr>Uzasadnienie wyroku </vt:lpstr>
      <vt:lpstr>Co powinno zawierać uzasadnienie?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dc:title>
  <dc:creator>Błażej Boch</dc:creator>
  <cp:lastModifiedBy>Monika</cp:lastModifiedBy>
  <cp:revision>53</cp:revision>
  <dcterms:created xsi:type="dcterms:W3CDTF">2017-04-25T08:20:04Z</dcterms:created>
  <dcterms:modified xsi:type="dcterms:W3CDTF">2020-04-07T06:00:43Z</dcterms:modified>
</cp:coreProperties>
</file>