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37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2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7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0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3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0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0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1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7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ce.org/fileadmin/DAM/env/documents/2006/teia/Convention%20E%20no%20annex%20I.pdf" TargetMode="External"/><Relationship Id="rId2" Type="http://schemas.openxmlformats.org/officeDocument/2006/relationships/hyperlink" Target="https://legal.un.org/docs/?path=../ilc/texts/instruments/english/draft_articles/9_7_2001.pdf&amp;lang=E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.int/TheConvention/Overview/TextoftheConvention/tabid/1048/language/en-US/Default.aspx" TargetMode="External"/><Relationship Id="rId2" Type="http://schemas.openxmlformats.org/officeDocument/2006/relationships/hyperlink" Target="https://www.unece.org/fileadmin/DAM/env/documents/2017/EIA/Publication/1733290_pdf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nrsCGDpOY" TargetMode="External"/><Relationship Id="rId2" Type="http://schemas.openxmlformats.org/officeDocument/2006/relationships/hyperlink" Target="https://www.hrw.org/news/2018/06/12/time-get-kids-out-hazardous-workplac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CF08013-CB0F-4682-AA24-3736E617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2C40A3-733F-4F98-974E-7AEBE14D3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D57F55-7758-9641-87BF-E566A1B18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4705801" cy="3255264"/>
          </a:xfrm>
        </p:spPr>
        <p:txBody>
          <a:bodyPr>
            <a:normAutofit/>
          </a:bodyPr>
          <a:lstStyle/>
          <a:p>
            <a:r>
              <a:rPr lang="en-GB"/>
              <a:t>Environmental Law  Class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6B7B80-F1EA-1F42-9633-77E5E7A2E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4675634" cy="914400"/>
          </a:xfrm>
        </p:spPr>
        <p:txBody>
          <a:bodyPr>
            <a:normAutofit/>
          </a:bodyPr>
          <a:lstStyle/>
          <a:p>
            <a:r>
              <a:rPr lang="en-GB" sz="2000"/>
              <a:t>I. Axiological and Philosophical Principles of Environmental Law. Normative Concepts concerning the Environment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EE26E2B-AC16-AC4E-9370-EC1B5FA4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14" b="1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92EAFCC-7FBE-4053-AC9B-25228C66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555637-5EF3-BD47-9DBB-C8C3DC608DF6}"/>
              </a:ext>
            </a:extLst>
          </p:cNvPr>
          <p:cNvSpPr txBox="1"/>
          <p:nvPr/>
        </p:nvSpPr>
        <p:spPr>
          <a:xfrm>
            <a:off x="692727" y="627610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/>
              <a:t>AIO-2020-Karolina Kulińska</a:t>
            </a:r>
          </a:p>
        </p:txBody>
      </p:sp>
    </p:spTree>
    <p:extLst>
      <p:ext uri="{BB962C8B-B14F-4D97-AF65-F5344CB8AC3E}">
        <p14:creationId xmlns:p14="http://schemas.microsoft.com/office/powerpoint/2010/main" val="71389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8F323-412D-B344-A587-2F5D4FE6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I. Biological </a:t>
            </a:r>
            <a:br>
              <a:rPr lang="en-GB" dirty="0"/>
            </a:br>
            <a:r>
              <a:rPr lang="en-GB" dirty="0"/>
              <a:t>v Normative notions and concepts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5D4462-E9C9-2B4C-ADEA-F8CEC7AB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b="1" dirty="0"/>
              <a:t>EXAMPLE I</a:t>
            </a:r>
          </a:p>
          <a:p>
            <a:pPr marL="0" indent="0" algn="just">
              <a:buNone/>
            </a:pPr>
            <a:r>
              <a:rPr lang="en-GB" b="1" dirty="0"/>
              <a:t>HAZARDOUS SUBSTANCES</a:t>
            </a:r>
          </a:p>
          <a:p>
            <a:pPr algn="just">
              <a:buFont typeface="Wingdings" pitchFamily="2" charset="2"/>
              <a:buChar char="v"/>
            </a:pPr>
            <a:r>
              <a:rPr lang="en-GB" dirty="0">
                <a:hlinkClick r:id="rId2"/>
              </a:rPr>
              <a:t>ILC Draft Articles on </a:t>
            </a:r>
            <a:r>
              <a:rPr lang="pl-PL" dirty="0" err="1">
                <a:hlinkClick r:id="rId2"/>
              </a:rPr>
              <a:t>Prevention</a:t>
            </a:r>
            <a:r>
              <a:rPr lang="pl-PL" dirty="0">
                <a:hlinkClick r:id="rId2"/>
              </a:rPr>
              <a:t> of </a:t>
            </a:r>
            <a:r>
              <a:rPr lang="pl-PL" dirty="0" err="1">
                <a:hlinkClick r:id="rId2"/>
              </a:rPr>
              <a:t>Transboundary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Harm</a:t>
            </a:r>
            <a:r>
              <a:rPr lang="pl-PL" dirty="0">
                <a:hlinkClick r:id="rId2"/>
              </a:rPr>
              <a:t> from </a:t>
            </a:r>
            <a:r>
              <a:rPr lang="pl-PL" dirty="0" err="1">
                <a:hlinkClick r:id="rId2"/>
              </a:rPr>
              <a:t>Hazardous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Activities</a:t>
            </a:r>
            <a:endParaRPr lang="en-GB" dirty="0"/>
          </a:p>
          <a:p>
            <a:pPr marL="0" indent="0" algn="just">
              <a:buNone/>
            </a:pPr>
            <a:r>
              <a:rPr lang="pl-PL" dirty="0"/>
              <a:t>Art. 1. The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articles</a:t>
            </a:r>
            <a:r>
              <a:rPr lang="pl-PL" dirty="0"/>
              <a:t> </a:t>
            </a:r>
            <a:r>
              <a:rPr lang="pl-PL" dirty="0" err="1"/>
              <a:t>apply</a:t>
            </a:r>
            <a:r>
              <a:rPr lang="pl-PL" dirty="0"/>
              <a:t> to </a:t>
            </a:r>
            <a:r>
              <a:rPr lang="pl-PL" b="1" u="sng" dirty="0" err="1"/>
              <a:t>activities</a:t>
            </a:r>
            <a:r>
              <a:rPr lang="pl-PL" b="1" u="sng" dirty="0"/>
              <a:t> not </a:t>
            </a:r>
            <a:r>
              <a:rPr lang="pl-PL" b="1" u="sng" dirty="0" err="1"/>
              <a:t>prohibited</a:t>
            </a:r>
            <a:r>
              <a:rPr lang="pl-PL" b="1" u="sng" dirty="0"/>
              <a:t> by </a:t>
            </a:r>
            <a:r>
              <a:rPr lang="pl-PL" b="1" u="sng" dirty="0" err="1"/>
              <a:t>international</a:t>
            </a:r>
            <a:r>
              <a:rPr lang="pl-PL" b="1" u="sng" dirty="0"/>
              <a:t> law </a:t>
            </a:r>
            <a:r>
              <a:rPr lang="pl-PL" b="1" u="sng" dirty="0" err="1"/>
              <a:t>which</a:t>
            </a:r>
            <a:r>
              <a:rPr lang="pl-PL" b="1" u="sng" dirty="0"/>
              <a:t> </a:t>
            </a:r>
            <a:r>
              <a:rPr lang="pl-PL" b="1" u="sng" dirty="0" err="1"/>
              <a:t>involve</a:t>
            </a:r>
            <a:r>
              <a:rPr lang="pl-PL" b="1" u="sng" dirty="0"/>
              <a:t> a </a:t>
            </a:r>
            <a:r>
              <a:rPr lang="pl-PL" b="1" u="sng" dirty="0" err="1"/>
              <a:t>risk</a:t>
            </a:r>
            <a:r>
              <a:rPr lang="pl-PL" b="1" u="sng" dirty="0"/>
              <a:t> of </a:t>
            </a:r>
            <a:r>
              <a:rPr lang="pl-PL" b="1" u="sng" dirty="0" err="1"/>
              <a:t>causing</a:t>
            </a:r>
            <a:r>
              <a:rPr lang="pl-PL" b="1" u="sng" dirty="0"/>
              <a:t> </a:t>
            </a:r>
            <a:r>
              <a:rPr lang="pl-PL" b="1" u="sng" dirty="0" err="1"/>
              <a:t>significant</a:t>
            </a:r>
            <a:r>
              <a:rPr lang="pl-PL" b="1" u="sng" dirty="0"/>
              <a:t> </a:t>
            </a:r>
            <a:r>
              <a:rPr lang="pl-PL" b="1" u="sng" dirty="0" err="1"/>
              <a:t>transboundary</a:t>
            </a:r>
            <a:r>
              <a:rPr lang="pl-PL" b="1" u="sng" dirty="0"/>
              <a:t> </a:t>
            </a:r>
            <a:r>
              <a:rPr lang="pl-PL" b="1" u="sng" dirty="0" err="1"/>
              <a:t>harm</a:t>
            </a:r>
            <a:r>
              <a:rPr lang="pl-PL" b="1" u="sng" dirty="0"/>
              <a:t> </a:t>
            </a:r>
            <a:r>
              <a:rPr lang="pl-PL" b="1" u="sng" dirty="0" err="1"/>
              <a:t>through</a:t>
            </a:r>
            <a:r>
              <a:rPr lang="pl-PL" b="1" u="sng" dirty="0"/>
              <a:t> </a:t>
            </a:r>
            <a:r>
              <a:rPr lang="pl-PL" b="1" u="sng" dirty="0" err="1"/>
              <a:t>their</a:t>
            </a:r>
            <a:r>
              <a:rPr lang="pl-PL" b="1" u="sng" dirty="0"/>
              <a:t> </a:t>
            </a:r>
            <a:r>
              <a:rPr lang="pl-PL" b="1" u="sng" dirty="0" err="1"/>
              <a:t>physical</a:t>
            </a:r>
            <a:r>
              <a:rPr lang="pl-PL" b="1" u="sng" dirty="0"/>
              <a:t> </a:t>
            </a:r>
            <a:r>
              <a:rPr lang="pl-PL" b="1" u="sng" dirty="0" err="1"/>
              <a:t>consequences</a:t>
            </a:r>
            <a:r>
              <a:rPr lang="pl-PL" dirty="0"/>
              <a:t>. 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itchFamily="2" charset="2"/>
              <a:buChar char="v"/>
            </a:pPr>
            <a:r>
              <a:rPr lang="en-GB" dirty="0"/>
              <a:t>According to literature 4 approaches to to the definition of hazardous substances are discernible in international agreements:</a:t>
            </a:r>
          </a:p>
          <a:p>
            <a:pPr marL="457200" indent="-457200" algn="just">
              <a:buAutoNum type="arabicPeriod"/>
            </a:pPr>
            <a:r>
              <a:rPr lang="en-GB" dirty="0"/>
              <a:t>By reference to the inherent characteristics of those substances, such as flammability, explosiveness or oxidation</a:t>
            </a:r>
          </a:p>
          <a:p>
            <a:pPr marL="0" indent="0" algn="just">
              <a:buNone/>
            </a:pPr>
            <a:r>
              <a:rPr lang="en-GB" dirty="0"/>
              <a:t>1992 </a:t>
            </a:r>
            <a:r>
              <a:rPr lang="pl-PL" dirty="0" err="1">
                <a:hlinkClick r:id="rId3"/>
              </a:rPr>
              <a:t>Convention</a:t>
            </a:r>
            <a:r>
              <a:rPr lang="pl-PL" dirty="0">
                <a:hlinkClick r:id="rId3"/>
              </a:rPr>
              <a:t> On The </a:t>
            </a:r>
            <a:r>
              <a:rPr lang="pl-PL" dirty="0" err="1">
                <a:hlinkClick r:id="rId3"/>
              </a:rPr>
              <a:t>Transboundary</a:t>
            </a:r>
            <a:r>
              <a:rPr lang="pl-PL" dirty="0">
                <a:hlinkClick r:id="rId3"/>
              </a:rPr>
              <a:t> </a:t>
            </a:r>
            <a:r>
              <a:rPr lang="pl-PL" dirty="0" err="1">
                <a:hlinkClick r:id="rId3"/>
              </a:rPr>
              <a:t>Effects</a:t>
            </a:r>
            <a:r>
              <a:rPr lang="pl-PL" dirty="0">
                <a:hlinkClick r:id="rId3"/>
              </a:rPr>
              <a:t> Of </a:t>
            </a:r>
            <a:r>
              <a:rPr lang="pl-PL" dirty="0" err="1">
                <a:hlinkClick r:id="rId3"/>
              </a:rPr>
              <a:t>Industrial</a:t>
            </a:r>
            <a:r>
              <a:rPr lang="pl-PL" dirty="0">
                <a:hlinkClick r:id="rId3"/>
              </a:rPr>
              <a:t> </a:t>
            </a:r>
            <a:r>
              <a:rPr lang="pl-PL" dirty="0" err="1">
                <a:hlinkClick r:id="rId3"/>
              </a:rPr>
              <a:t>Accidents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31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06710F-7569-0848-85D5-D9FBB3A4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 dirty="0"/>
              <a:t>I. Biological </a:t>
            </a:r>
            <a:br>
              <a:rPr lang="en-GB" dirty="0"/>
            </a:br>
            <a:r>
              <a:rPr lang="en-GB" dirty="0"/>
              <a:t>v Normative notions and concepts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0B3557-870F-FB45-B085-FAF9AD24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/>
              <a:t>EXAMPLE I</a:t>
            </a:r>
          </a:p>
          <a:p>
            <a:pPr marL="0" indent="0">
              <a:buNone/>
            </a:pPr>
            <a:r>
              <a:rPr lang="en-GB" sz="1900" b="1"/>
              <a:t>HAZARDOUS SUBSTANCES</a:t>
            </a:r>
          </a:p>
          <a:p>
            <a:pPr marL="0" indent="0">
              <a:buNone/>
            </a:pPr>
            <a:r>
              <a:rPr lang="en-GB" sz="1900"/>
              <a:t>2. By reference to a listing system which identifies certain activities or projects on the basis that they are </a:t>
            </a:r>
            <a:r>
              <a:rPr lang="en-GB" sz="1900" i="1"/>
              <a:t>per se</a:t>
            </a:r>
            <a:r>
              <a:rPr lang="en-GB" sz="1900"/>
              <a:t> likely to have significant effect on the environment</a:t>
            </a:r>
          </a:p>
          <a:p>
            <a:pPr marL="0" indent="0">
              <a:buNone/>
            </a:pPr>
            <a:r>
              <a:rPr lang="en-GB" sz="1900">
                <a:hlinkClick r:id="rId2"/>
              </a:rPr>
              <a:t>1991 Espoo Convention</a:t>
            </a:r>
            <a:endParaRPr lang="en-GB" sz="1900"/>
          </a:p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r>
              <a:rPr lang="en-GB" sz="1900"/>
              <a:t>3. By reference to national laws</a:t>
            </a:r>
          </a:p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r>
              <a:rPr lang="en-GB" sz="1900"/>
              <a:t>4. Regulation of specific substances</a:t>
            </a:r>
          </a:p>
          <a:p>
            <a:pPr marL="0" indent="0">
              <a:buNone/>
            </a:pPr>
            <a:r>
              <a:rPr lang="en-GB" sz="1900">
                <a:hlinkClick r:id="rId3"/>
              </a:rPr>
              <a:t>1998 Rotterdam Convention</a:t>
            </a:r>
            <a:endParaRPr lang="en-GB" sz="1900"/>
          </a:p>
        </p:txBody>
      </p:sp>
      <p:pic>
        <p:nvPicPr>
          <p:cNvPr id="5" name="Obraz 4" descr="Obraz zawierający królowa, zdjęcie, znak, duży&#10;&#10;Opis wygenerowany automatycznie">
            <a:extLst>
              <a:ext uri="{FF2B5EF4-FFF2-40B4-BE49-F238E27FC236}">
                <a16:creationId xmlns:a16="http://schemas.microsoft.com/office/drawing/2014/main" id="{2CC47B1E-68EF-774E-BC2F-E7549BE75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01" r="32129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7A500-8221-4D4A-B3B2-3D999AE1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II. International Environmental Law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2A6A15-EC6E-DA40-9C1A-18B3978D0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/>
              <a:t> Sovereignty of States v Environment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developed and developing States dilemma </a:t>
            </a:r>
          </a:p>
          <a:p>
            <a:pPr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human rights </a:t>
            </a:r>
            <a:r>
              <a:rPr lang="en-GB" dirty="0">
                <a:sym typeface="Wingdings" pitchFamily="2" charset="2"/>
                <a:hlinkClick r:id="rId2"/>
              </a:rPr>
              <a:t>click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  <a:hlinkClick r:id="rId3"/>
              </a:rPr>
              <a:t>click</a:t>
            </a:r>
            <a:endParaRPr lang="en-GB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en-GB" dirty="0">
                <a:sym typeface="Wingdings" pitchFamily="2" charset="2"/>
              </a:rPr>
              <a:t>Effectiveness 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 Outside the EU enforceable mostly through national legislation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sym typeface="Wingdings" pitchFamily="2" charset="2"/>
              </a:rPr>
              <a:t>International Responsibility of States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15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64A61AF-9BDB-3E4D-857E-8F7F6DFAF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6AB26C-E30D-1C43-8232-4BE72E12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spc="-100" dirty="0">
                <a:solidFill>
                  <a:schemeClr val="bg1"/>
                </a:solidFill>
              </a:rPr>
              <a:t>Example III</a:t>
            </a:r>
            <a:br>
              <a:rPr lang="en-US" sz="4400" spc="-100" dirty="0">
                <a:solidFill>
                  <a:schemeClr val="bg1"/>
                </a:solidFill>
              </a:rPr>
            </a:br>
            <a:br>
              <a:rPr lang="en-US" sz="4400" spc="-100" dirty="0">
                <a:solidFill>
                  <a:schemeClr val="bg1"/>
                </a:solidFill>
              </a:rPr>
            </a:br>
            <a:r>
              <a:rPr lang="en-US" sz="4400" spc="-100" dirty="0">
                <a:solidFill>
                  <a:schemeClr val="bg1"/>
                </a:solidFill>
              </a:rPr>
              <a:t>Gulf war </a:t>
            </a:r>
            <a:r>
              <a:rPr lang="en-US" sz="4400" i="1" spc="-100" dirty="0">
                <a:solidFill>
                  <a:schemeClr val="bg1"/>
                </a:solidFill>
              </a:rPr>
              <a:t>legacy</a:t>
            </a:r>
          </a:p>
        </p:txBody>
      </p:sp>
    </p:spTree>
    <p:extLst>
      <p:ext uri="{BB962C8B-B14F-4D97-AF65-F5344CB8AC3E}">
        <p14:creationId xmlns:p14="http://schemas.microsoft.com/office/powerpoint/2010/main" val="327137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992460-7FA3-40FE-A958-BCD1981B9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F57D5B-380D-48E9-8DAD-DD500FE80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400D63-A1CD-A846-9302-D47DA8C7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GB" sz="2800"/>
              <a:t>III. Ethics</a:t>
            </a:r>
            <a:br>
              <a:rPr lang="en-GB" sz="2800"/>
            </a:br>
            <a:r>
              <a:rPr lang="en-GB" sz="2800"/>
              <a:t>&amp; Sociological dimension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EA3057-CA15-284F-A2EA-E33D116E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GB" sz="1800" dirty="0">
                <a:solidFill>
                  <a:srgbClr val="FFFFFF"/>
                </a:solidFill>
              </a:rPr>
              <a:t>Increased Activity of Environmental Organisations </a:t>
            </a:r>
          </a:p>
          <a:p>
            <a:pPr>
              <a:buFont typeface="Wingdings" pitchFamily="2" charset="2"/>
              <a:buChar char="v"/>
            </a:pPr>
            <a:endParaRPr lang="en-GB" sz="18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GB" sz="18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1800" b="1" dirty="0">
                <a:solidFill>
                  <a:srgbClr val="FF0000"/>
                </a:solidFill>
              </a:rPr>
              <a:t>Dark side:</a:t>
            </a:r>
          </a:p>
          <a:p>
            <a:pPr>
              <a:buFont typeface="Wingdings" pitchFamily="2" charset="2"/>
              <a:buChar char="v"/>
            </a:pPr>
            <a:r>
              <a:rPr lang="en-GB" sz="1800" dirty="0">
                <a:solidFill>
                  <a:srgbClr val="FFFFFF"/>
                </a:solidFill>
              </a:rPr>
              <a:t>Ecoterrorism</a:t>
            </a:r>
          </a:p>
          <a:p>
            <a:pPr>
              <a:buFont typeface="Wingdings" pitchFamily="2" charset="2"/>
              <a:buChar char="v"/>
            </a:pPr>
            <a:r>
              <a:rPr lang="en-GB" sz="1800" dirty="0">
                <a:solidFill>
                  <a:srgbClr val="FFFFFF"/>
                </a:solidFill>
              </a:rPr>
              <a:t>Greenwashing phenomenon</a:t>
            </a:r>
          </a:p>
          <a:p>
            <a:pPr>
              <a:buFont typeface="Wingdings" pitchFamily="2" charset="2"/>
              <a:buChar char="v"/>
            </a:pPr>
            <a:endParaRPr lang="en-GB" sz="18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1800" b="1" dirty="0">
                <a:solidFill>
                  <a:srgbClr val="FFFFFF"/>
                </a:solidFill>
              </a:rPr>
              <a:t>Example IV</a:t>
            </a:r>
          </a:p>
          <a:p>
            <a:pPr>
              <a:buFont typeface="Wingdings" pitchFamily="2" charset="2"/>
              <a:buChar char="v"/>
            </a:pPr>
            <a:r>
              <a:rPr lang="en-GB" sz="1800" dirty="0">
                <a:solidFill>
                  <a:srgbClr val="FFFFFF"/>
                </a:solidFill>
              </a:rPr>
              <a:t>Greta Thunberg </a:t>
            </a:r>
          </a:p>
          <a:p>
            <a:pPr>
              <a:buFont typeface="Wingdings" pitchFamily="2" charset="2"/>
              <a:buChar char="v"/>
            </a:pPr>
            <a:r>
              <a:rPr lang="en-GB" sz="1800" dirty="0">
                <a:solidFill>
                  <a:srgbClr val="FFFFFF"/>
                </a:solidFill>
              </a:rPr>
              <a:t>Sea Shepherd Whaling Case</a:t>
            </a:r>
          </a:p>
          <a:p>
            <a:pPr marL="0" indent="0">
              <a:buNone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5CC8E5-7727-4F29-A17D-114AF339F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600802-151E-4F13-8C35-8D5CEDFF6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25053E-1062-4FE2-974C-546DC769D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F49282-EEEE-9347-B388-B92A0DA76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82" r="1" b="2591"/>
          <a:stretch/>
        </p:blipFill>
        <p:spPr>
          <a:xfrm>
            <a:off x="7460907" y="3264090"/>
            <a:ext cx="4027002" cy="359391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D326B1D-9479-6F4D-B32F-072032E48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8" r="24479" b="2"/>
          <a:stretch/>
        </p:blipFill>
        <p:spPr>
          <a:xfrm>
            <a:off x="5137460" y="10"/>
            <a:ext cx="4113440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3677224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Ramk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Ramk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Macintosh PowerPoint</Application>
  <PresentationFormat>Panoramiczny</PresentationFormat>
  <Paragraphs>41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Corbel</vt:lpstr>
      <vt:lpstr>Wingdings</vt:lpstr>
      <vt:lpstr>Wingdings 2</vt:lpstr>
      <vt:lpstr>Ramka</vt:lpstr>
      <vt:lpstr>Environmental Law  Class 1</vt:lpstr>
      <vt:lpstr>I. Biological  v Normative notions and concepts</vt:lpstr>
      <vt:lpstr>I. Biological  v Normative notions and concepts</vt:lpstr>
      <vt:lpstr>II. International Environmental Law</vt:lpstr>
      <vt:lpstr>Example III  Gulf war legacy</vt:lpstr>
      <vt:lpstr>III. Ethics &amp; Sociological dimension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Law  Class 1</dc:title>
  <dc:creator>Karolina Kulinska</dc:creator>
  <cp:lastModifiedBy>Karolina Kulinska</cp:lastModifiedBy>
  <cp:revision>1</cp:revision>
  <dcterms:created xsi:type="dcterms:W3CDTF">2020-03-04T22:36:27Z</dcterms:created>
  <dcterms:modified xsi:type="dcterms:W3CDTF">2020-03-18T21:14:18Z</dcterms:modified>
</cp:coreProperties>
</file>