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80" r:id="rId3"/>
    <p:sldId id="258" r:id="rId4"/>
    <p:sldId id="266" r:id="rId5"/>
    <p:sldId id="279" r:id="rId6"/>
    <p:sldId id="278" r:id="rId7"/>
    <p:sldId id="259" r:id="rId8"/>
    <p:sldId id="261" r:id="rId9"/>
    <p:sldId id="281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F3018-658A-445A-BEF9-BDC6F94C39ED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01B8-CA46-46D3-B510-589E986519E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581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28E9F0-43BF-4AC3-81DD-B29506834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12B872-6890-40BB-99FE-9843759C2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A1362B-39DF-4625-99FD-614FE3072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EFDA588-5C29-4440-8762-79F089F36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2E5A93C-AC82-433B-874A-EC3B7585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03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1C26F4-5730-4076-8726-B948BDA5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F87FC37-592A-464A-8ACA-F0174A650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3CEC20F-66A7-49A7-B5B3-18AD615A9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D6B7F52-7B40-4609-A74C-2DAB600A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922D323-C3A8-45C2-B8F4-9C794D553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40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3362125-2B28-48F5-91D3-B2405234E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8FBCFA9-F3CA-41D8-8162-6E339756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C2EA10A-05BE-4CE9-8B01-1C3FBE94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6BF18E-F2F1-4A94-9DEE-7A17C4F8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A8420DA-2386-43ED-A245-148968792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005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86C87-31A6-41B7-9E86-AE97D5F8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EB3096-22FF-4D81-A390-68E9D3BAC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97CB202-BCB9-40A6-A63D-3F79B8FC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9617EFB-4059-4074-9093-AC6580FE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07875CF-2EDD-483A-A317-C8440145F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20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35C898-6AB1-4202-8F86-B073FDF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C577-DE2A-464A-9B80-011F99E2A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B1B2F1-054D-40C4-85C5-C9F7D89B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8962B5A-590B-48AD-8A35-0BCA908A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D2E842-78CC-4C8B-8293-B00FAE31E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193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16F13C-41EB-4353-9944-5779AACBF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462CA0-02A5-4116-B5D2-0FB98516C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01FB7E7-C98D-4DDC-9280-FA1B3C4A9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E2FFC0-58A0-46FC-A499-0B3DA73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44865F-8E26-4FAD-BB64-718E639E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E5377B-E91A-4857-9EBE-C5C05632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95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F4CFD-276B-42C8-908E-3F0B1BCF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3DC7C73-B45C-4470-8938-EBBB26BF8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A475DAC-5240-4546-962D-74E92DEA2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87FF52A-BB32-43E1-A863-C360FCE17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DFC73E1-BDDD-4749-B891-20F2FC5E46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1E7CB54B-2208-43A7-B8FA-28421D2D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08D90A5-D8F1-4E1C-8879-75BC6D1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57A4239-5E8E-4724-A2DD-608B1CBE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246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1C92D0-3383-4373-9855-5C3065FC7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71806B0-3976-4A6B-810D-C6D1C938A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4C4F078-6943-4606-A394-6E7B6574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8B1DE7E-E931-4A70-A90D-154DD97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624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1928A6D-9E32-4B60-83AE-C31B651CE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3539FB-8D46-4E7A-B689-CD9D9427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9C67B3D-30AB-4E6B-9CED-773F5B02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423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CB368-BBA4-4C74-A08A-C6D0CB90B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BE014-E6D4-453C-BCE9-646684400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841AD7A-9C1A-4323-A0FD-9D71CEEE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00ADD3-B051-45E3-8DDB-6E9458CF4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E9EABD7-A060-4667-B133-7777B95C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D0BB96E-D59A-41AD-8ECF-01AC57894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4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63C61-DC7E-4603-96E2-DA5DFED29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514DBDA-F51A-462B-83A8-44CE631C8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1D16108-6337-4BC3-9400-0BABA2469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A857619-9FE8-45DC-9CE4-14064FFB0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525178B-F620-4F5A-BDD2-97BEAA888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E7E1B1B-9841-468D-97D4-5178D4455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533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FDEECC6-1628-43E3-B831-4F655C5B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BEAE11-BC30-4F04-82A4-8178A5382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8BC53F3-03FA-4628-99CF-F630A71273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F9B26-DD0D-4562-A378-C9C0D191EFAF}" type="datetimeFigureOut">
              <a:rPr lang="pl-PL" smtClean="0"/>
              <a:t>29.10.2019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67CA8E-9EE9-4806-833E-E30DAB644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A09FBA-2382-4D2B-9431-7AD3EA851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8EE-1067-4A0D-BD51-64E98018FE2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662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58985" y="1239591"/>
            <a:ext cx="7403672" cy="3229378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t">
            <a:normAutofit/>
          </a:bodyPr>
          <a:lstStyle/>
          <a:p>
            <a:pPr algn="l"/>
            <a:r>
              <a:rPr lang="pl-PL" dirty="0" err="1"/>
              <a:t>Argumentation</a:t>
            </a:r>
            <a:r>
              <a:rPr lang="pl-PL" dirty="0"/>
              <a:t> &amp;</a:t>
            </a:r>
            <a:br>
              <a:rPr lang="pl-PL" dirty="0"/>
            </a:br>
            <a:r>
              <a:rPr lang="pl-PL" dirty="0"/>
              <a:t>Critical </a:t>
            </a:r>
            <a:r>
              <a:rPr lang="pl-PL" dirty="0" err="1"/>
              <a:t>Thinking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66694" y="3799268"/>
            <a:ext cx="7403672" cy="2611471"/>
          </a:xfrm>
          <a:ln>
            <a:solidFill>
              <a:schemeClr val="bg2">
                <a:lumMod val="75000"/>
              </a:schemeClr>
            </a:solidFill>
          </a:ln>
        </p:spPr>
        <p:txBody>
          <a:bodyPr anchor="b">
            <a:normAutofit/>
          </a:bodyPr>
          <a:lstStyle/>
          <a:p>
            <a:pPr marL="2962275" algn="l">
              <a:spcBef>
                <a:spcPts val="600"/>
              </a:spcBef>
            </a:pPr>
            <a:r>
              <a:rPr lang="pl-PL" sz="1600" dirty="0"/>
              <a:t>Maciej Pichlak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 err="1"/>
              <a:t>Department</a:t>
            </a:r>
            <a:r>
              <a:rPr lang="pl-PL" sz="1600" dirty="0"/>
              <a:t> of </a:t>
            </a:r>
            <a:r>
              <a:rPr lang="pl-PL" sz="1600" dirty="0" err="1"/>
              <a:t>Legal</a:t>
            </a:r>
            <a:r>
              <a:rPr lang="pl-PL" sz="1600" dirty="0"/>
              <a:t> </a:t>
            </a:r>
            <a:r>
              <a:rPr lang="pl-PL" sz="1600" dirty="0" err="1"/>
              <a:t>Theory</a:t>
            </a:r>
            <a:r>
              <a:rPr lang="pl-PL" sz="1600" dirty="0"/>
              <a:t> and </a:t>
            </a:r>
            <a:r>
              <a:rPr lang="pl-PL" sz="1600" dirty="0" err="1"/>
              <a:t>Philosophy</a:t>
            </a:r>
            <a:r>
              <a:rPr lang="pl-PL" sz="1600" dirty="0"/>
              <a:t> of Law</a:t>
            </a:r>
          </a:p>
          <a:p>
            <a:pPr marL="2962275" algn="l">
              <a:spcBef>
                <a:spcPts val="600"/>
              </a:spcBef>
            </a:pPr>
            <a:r>
              <a:rPr lang="pl-PL" sz="1600" dirty="0"/>
              <a:t>University of </a:t>
            </a:r>
            <a:r>
              <a:rPr lang="pl-PL" sz="1600" dirty="0" err="1"/>
              <a:t>Wroclaw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2"/>
              </a:rPr>
              <a:t>maciej.pichlak@uwr.edu.pl</a:t>
            </a:r>
            <a:endParaRPr lang="pl-PL" sz="1600" dirty="0"/>
          </a:p>
          <a:p>
            <a:pPr marL="2962275" algn="l">
              <a:spcBef>
                <a:spcPts val="600"/>
              </a:spcBef>
            </a:pPr>
            <a:r>
              <a:rPr lang="pl-PL" sz="1600" dirty="0">
                <a:hlinkClick r:id="rId3"/>
              </a:rPr>
              <a:t>https://prawo.uni.wroc.pl/user/12147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63288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D56CF3-8741-4EF1-9CAE-4F441E2E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objectives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547CC2-153E-4D8F-AFD3-AB326D22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To acquaint students with the general principles of correct reasoning and basic types of arguments.</a:t>
            </a: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r>
              <a:rPr lang="en-US" dirty="0"/>
              <a:t>To acquire skills in critical thinking, constructing and </a:t>
            </a:r>
            <a:r>
              <a:rPr lang="en-US" dirty="0" err="1"/>
              <a:t>assesing</a:t>
            </a:r>
            <a:r>
              <a:rPr lang="en-US" dirty="0"/>
              <a:t> arguments.</a:t>
            </a:r>
            <a:endParaRPr lang="pl-PL" dirty="0"/>
          </a:p>
          <a:p>
            <a:pPr marL="514350" indent="-514350">
              <a:buAutoNum type="arabicPeriod"/>
            </a:pPr>
            <a:endParaRPr lang="pl-PL" dirty="0"/>
          </a:p>
          <a:p>
            <a:pPr marL="514350" indent="-514350">
              <a:buAutoNum type="arabicPeriod"/>
            </a:pPr>
            <a:r>
              <a:rPr lang="en-US" dirty="0"/>
              <a:t>To develop analytical and communicational competences.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5407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content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61422"/>
            <a:ext cx="4983050" cy="2199119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900" b="1" u="sng" dirty="0" err="1"/>
              <a:t>Lectures</a:t>
            </a:r>
            <a:r>
              <a:rPr lang="pl-PL" sz="1900" b="1" u="sng" dirty="0"/>
              <a:t>: </a:t>
            </a:r>
          </a:p>
          <a:p>
            <a:r>
              <a:rPr lang="pl-PL" sz="1900" dirty="0"/>
              <a:t>The </a:t>
            </a:r>
            <a:r>
              <a:rPr lang="pl-PL" sz="1900" dirty="0" err="1"/>
              <a:t>concept</a:t>
            </a:r>
            <a:r>
              <a:rPr lang="pl-PL" sz="1900" dirty="0"/>
              <a:t> of argument</a:t>
            </a:r>
          </a:p>
          <a:p>
            <a:r>
              <a:rPr lang="pl-PL" sz="1900" dirty="0"/>
              <a:t>The </a:t>
            </a:r>
            <a:r>
              <a:rPr lang="pl-PL" sz="1900" dirty="0" err="1"/>
              <a:t>structure</a:t>
            </a:r>
            <a:r>
              <a:rPr lang="pl-PL" sz="1900" dirty="0"/>
              <a:t> of argument</a:t>
            </a:r>
          </a:p>
          <a:p>
            <a:r>
              <a:rPr lang="pl-PL" sz="1900" dirty="0" err="1"/>
              <a:t>Recognizing</a:t>
            </a:r>
            <a:r>
              <a:rPr lang="pl-PL" sz="1900" dirty="0"/>
              <a:t> and </a:t>
            </a:r>
            <a:r>
              <a:rPr lang="pl-PL" sz="1900" dirty="0" err="1"/>
              <a:t>constructing</a:t>
            </a:r>
            <a:r>
              <a:rPr lang="pl-PL" sz="1900" dirty="0"/>
              <a:t> </a:t>
            </a:r>
            <a:r>
              <a:rPr lang="pl-PL" sz="1900" dirty="0" err="1"/>
              <a:t>arguments</a:t>
            </a:r>
            <a:endParaRPr lang="pl-PL" sz="1900" dirty="0"/>
          </a:p>
          <a:p>
            <a:r>
              <a:rPr lang="pl-PL" sz="1900" dirty="0" err="1"/>
              <a:t>Conspiracy</a:t>
            </a:r>
            <a:r>
              <a:rPr lang="pl-PL" sz="1900" dirty="0"/>
              <a:t> </a:t>
            </a:r>
            <a:r>
              <a:rPr lang="pl-PL" sz="1900" dirty="0" err="1"/>
              <a:t>theories</a:t>
            </a:r>
            <a:r>
              <a:rPr lang="pl-PL" sz="1900" dirty="0"/>
              <a:t> and </a:t>
            </a:r>
            <a:r>
              <a:rPr lang="pl-PL" sz="1900" dirty="0" err="1"/>
              <a:t>pseudosciene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FA5BE43-7C6C-4163-B62D-261D13331E93}"/>
              </a:ext>
            </a:extLst>
          </p:cNvPr>
          <p:cNvSpPr txBox="1"/>
          <p:nvPr/>
        </p:nvSpPr>
        <p:spPr>
          <a:xfrm>
            <a:off x="838199" y="4036838"/>
            <a:ext cx="4983051" cy="18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>
              <a:spcAft>
                <a:spcPts val="600"/>
              </a:spcAft>
            </a:pPr>
            <a:r>
              <a:rPr lang="pl-PL" sz="1900" b="1" u="sng" dirty="0" err="1"/>
              <a:t>Seminar</a:t>
            </a:r>
            <a:r>
              <a:rPr lang="pl-PL" sz="1900" b="1" u="sng" dirty="0"/>
              <a:t> </a:t>
            </a:r>
            <a:r>
              <a:rPr lang="pl-PL" sz="1900" b="1" u="sng" dirty="0" err="1"/>
              <a:t>classes</a:t>
            </a:r>
            <a:r>
              <a:rPr lang="pl-PL" sz="1900" b="1" u="sng" dirty="0"/>
              <a:t>: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 err="1"/>
              <a:t>Selected</a:t>
            </a:r>
            <a:r>
              <a:rPr lang="pl-PL" sz="1900" dirty="0"/>
              <a:t> </a:t>
            </a:r>
            <a:r>
              <a:rPr lang="pl-PL" sz="1900" dirty="0" err="1"/>
              <a:t>types</a:t>
            </a:r>
            <a:r>
              <a:rPr lang="pl-PL" sz="1900" dirty="0"/>
              <a:t> of </a:t>
            </a:r>
            <a:r>
              <a:rPr lang="pl-PL" sz="1900" dirty="0" err="1"/>
              <a:t>arguments</a:t>
            </a:r>
            <a:endParaRPr lang="pl-PL" sz="19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900" dirty="0"/>
              <a:t>Evaluation (</a:t>
            </a:r>
            <a:r>
              <a:rPr lang="pl-PL" sz="1900" dirty="0" err="1"/>
              <a:t>assessment</a:t>
            </a:r>
            <a:r>
              <a:rPr lang="pl-PL" sz="1900" dirty="0"/>
              <a:t>) of </a:t>
            </a:r>
            <a:r>
              <a:rPr lang="pl-PL" sz="1900" dirty="0" err="1"/>
              <a:t>arguments</a:t>
            </a:r>
            <a:endParaRPr lang="pl-PL" sz="1900" dirty="0"/>
          </a:p>
        </p:txBody>
      </p:sp>
      <p:sp>
        <p:nvSpPr>
          <p:cNvPr id="5" name="Nawias klamrowy zamykający 4">
            <a:extLst>
              <a:ext uri="{FF2B5EF4-FFF2-40B4-BE49-F238E27FC236}">
                <a16:creationId xmlns:a16="http://schemas.microsoft.com/office/drawing/2014/main" id="{A519B19B-5BAB-4712-95E0-6692C32798D5}"/>
              </a:ext>
            </a:extLst>
          </p:cNvPr>
          <p:cNvSpPr/>
          <p:nvPr/>
        </p:nvSpPr>
        <p:spPr>
          <a:xfrm>
            <a:off x="6096000" y="4026011"/>
            <a:ext cx="549499" cy="1862048"/>
          </a:xfrm>
          <a:prstGeom prst="rightBrace">
            <a:avLst>
              <a:gd name="adj1" fmla="val 45832"/>
              <a:gd name="adj2" fmla="val 50692"/>
            </a:avLst>
          </a:prstGeom>
          <a:noFill/>
          <a:ln w="5715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9A7CD82A-24DC-4B40-A1DE-0F96149E74D3}"/>
              </a:ext>
            </a:extLst>
          </p:cNvPr>
          <p:cNvSpPr txBox="1"/>
          <p:nvPr/>
        </p:nvSpPr>
        <p:spPr>
          <a:xfrm>
            <a:off x="7083381" y="4775538"/>
            <a:ext cx="145531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i="1" dirty="0"/>
              <a:t>TEST 2</a:t>
            </a:r>
          </a:p>
        </p:txBody>
      </p:sp>
      <p:sp>
        <p:nvSpPr>
          <p:cNvPr id="9" name="Nawias klamrowy zamykający 8">
            <a:extLst>
              <a:ext uri="{FF2B5EF4-FFF2-40B4-BE49-F238E27FC236}">
                <a16:creationId xmlns:a16="http://schemas.microsoft.com/office/drawing/2014/main" id="{1A5C4122-5931-4404-991E-B52B3E7B157A}"/>
              </a:ext>
            </a:extLst>
          </p:cNvPr>
          <p:cNvSpPr/>
          <p:nvPr/>
        </p:nvSpPr>
        <p:spPr>
          <a:xfrm>
            <a:off x="6096000" y="1461422"/>
            <a:ext cx="549499" cy="2199118"/>
          </a:xfrm>
          <a:prstGeom prst="rightBrace">
            <a:avLst>
              <a:gd name="adj1" fmla="val 45832"/>
              <a:gd name="adj2" fmla="val 50692"/>
            </a:avLst>
          </a:prstGeom>
          <a:noFill/>
          <a:ln w="5715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C24E7F82-F9C0-4E64-B33B-18A5FD8A46C5}"/>
              </a:ext>
            </a:extLst>
          </p:cNvPr>
          <p:cNvSpPr txBox="1"/>
          <p:nvPr/>
        </p:nvSpPr>
        <p:spPr>
          <a:xfrm>
            <a:off x="7083381" y="2378679"/>
            <a:ext cx="145531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i="1" dirty="0"/>
              <a:t>TEST 1</a:t>
            </a:r>
          </a:p>
        </p:txBody>
      </p:sp>
    </p:spTree>
    <p:extLst>
      <p:ext uri="{BB962C8B-B14F-4D97-AF65-F5344CB8AC3E}">
        <p14:creationId xmlns:p14="http://schemas.microsoft.com/office/powerpoint/2010/main" val="10145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0A35A0-D52E-45D0-B8B9-C47FEB7FD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Essential</a:t>
            </a:r>
            <a:r>
              <a:rPr lang="pl-PL" dirty="0"/>
              <a:t> </a:t>
            </a:r>
            <a:r>
              <a:rPr lang="pl-PL" dirty="0" err="1"/>
              <a:t>reading</a:t>
            </a:r>
            <a:endParaRPr lang="pl-PL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D9BC87-C957-4B65-B714-9B64BF447F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772" y="453456"/>
            <a:ext cx="4631028" cy="59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66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4C747C-7957-41D6-871B-C8881EF97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How much?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813DC7-AAC8-47BA-93CB-244031BDE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7673"/>
            <a:ext cx="10515600" cy="3669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dirty="0"/>
              <a:t>I </a:t>
            </a:r>
            <a:r>
              <a:rPr lang="pl-PL" sz="4000" dirty="0" err="1"/>
              <a:t>have</a:t>
            </a:r>
            <a:r>
              <a:rPr lang="pl-PL" sz="4000" dirty="0"/>
              <a:t> </a:t>
            </a:r>
            <a:r>
              <a:rPr lang="pl-PL" sz="4000" u="sng" dirty="0"/>
              <a:t>100 Euro </a:t>
            </a:r>
            <a:r>
              <a:rPr lang="pl-PL" sz="4000" dirty="0" err="1"/>
              <a:t>more</a:t>
            </a:r>
            <a:r>
              <a:rPr lang="pl-PL" sz="4000" dirty="0"/>
              <a:t> </a:t>
            </a:r>
            <a:r>
              <a:rPr lang="pl-PL" sz="4000" dirty="0" err="1"/>
              <a:t>than</a:t>
            </a:r>
            <a:r>
              <a:rPr lang="pl-PL" sz="4000" dirty="0"/>
              <a:t> </a:t>
            </a:r>
            <a:r>
              <a:rPr lang="pl-PL" sz="4000" dirty="0" err="1"/>
              <a:t>you</a:t>
            </a:r>
            <a:r>
              <a:rPr lang="pl-PL" sz="4000" dirty="0"/>
              <a:t>. </a:t>
            </a:r>
          </a:p>
          <a:p>
            <a:pPr marL="0" indent="0">
              <a:buNone/>
            </a:pPr>
            <a:r>
              <a:rPr lang="pl-PL" sz="4000" dirty="0"/>
              <a:t>How much Euro do </a:t>
            </a:r>
            <a:r>
              <a:rPr lang="pl-PL" sz="4000" dirty="0" err="1"/>
              <a:t>you</a:t>
            </a:r>
            <a:r>
              <a:rPr lang="pl-PL" sz="4000" dirty="0"/>
              <a:t> </a:t>
            </a:r>
            <a:r>
              <a:rPr lang="pl-PL" sz="4000" dirty="0" err="1"/>
              <a:t>have</a:t>
            </a:r>
            <a:r>
              <a:rPr lang="pl-PL" sz="4000" dirty="0"/>
              <a:t>, </a:t>
            </a:r>
            <a:r>
              <a:rPr lang="pl-PL" sz="4000" dirty="0" err="1"/>
              <a:t>if</a:t>
            </a:r>
            <a:r>
              <a:rPr lang="pl-PL" sz="4000" dirty="0"/>
              <a:t> </a:t>
            </a:r>
            <a:r>
              <a:rPr lang="pl-PL" sz="4000" dirty="0" err="1"/>
              <a:t>together</a:t>
            </a:r>
            <a:r>
              <a:rPr lang="pl-PL" sz="4000" dirty="0"/>
              <a:t> we </a:t>
            </a:r>
            <a:r>
              <a:rPr lang="pl-PL" sz="4000" dirty="0" err="1"/>
              <a:t>have</a:t>
            </a:r>
            <a:r>
              <a:rPr lang="pl-PL" sz="4000" dirty="0"/>
              <a:t> </a:t>
            </a:r>
            <a:r>
              <a:rPr lang="pl-PL" sz="4000" u="sng" dirty="0"/>
              <a:t>110 Euro</a:t>
            </a:r>
            <a:r>
              <a:rPr lang="pl-P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4319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9BD817-8FD2-4E24-899C-55CA055D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the </a:t>
            </a:r>
            <a:r>
              <a:rPr lang="pl-PL" dirty="0" err="1"/>
              <a:t>keys</a:t>
            </a:r>
            <a:r>
              <a:rPr lang="pl-PL" dirty="0"/>
              <a:t>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D03D219-D20D-4ACF-8583-4A87B2C91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139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err="1">
                <a:solidFill>
                  <a:srgbClr val="C00000"/>
                </a:solidFill>
              </a:rPr>
              <a:t>There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are</a:t>
            </a:r>
            <a:r>
              <a:rPr lang="pl-PL" dirty="0">
                <a:solidFill>
                  <a:srgbClr val="C00000"/>
                </a:solidFill>
              </a:rPr>
              <a:t>: </a:t>
            </a:r>
            <a:r>
              <a:rPr lang="pl-PL" dirty="0" err="1">
                <a:solidFill>
                  <a:srgbClr val="C00000"/>
                </a:solidFill>
              </a:rPr>
              <a:t>Mum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Dad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Grandma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Grandpa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Aunt</a:t>
            </a:r>
            <a:r>
              <a:rPr lang="pl-PL" dirty="0">
                <a:solidFill>
                  <a:srgbClr val="C00000"/>
                </a:solidFill>
              </a:rPr>
              <a:t>, </a:t>
            </a:r>
            <a:r>
              <a:rPr lang="pl-PL" dirty="0" err="1">
                <a:solidFill>
                  <a:srgbClr val="C00000"/>
                </a:solidFill>
              </a:rPr>
              <a:t>Uncle</a:t>
            </a:r>
            <a:r>
              <a:rPr lang="pl-PL" dirty="0">
                <a:solidFill>
                  <a:srgbClr val="C00000"/>
                </a:solidFill>
              </a:rPr>
              <a:t>, and the </a:t>
            </a:r>
            <a:r>
              <a:rPr lang="pl-PL" dirty="0" err="1">
                <a:solidFill>
                  <a:srgbClr val="C00000"/>
                </a:solidFill>
              </a:rPr>
              <a:t>Cousin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sitting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around</a:t>
            </a:r>
            <a:r>
              <a:rPr lang="pl-PL" dirty="0">
                <a:solidFill>
                  <a:srgbClr val="C00000"/>
                </a:solidFill>
              </a:rPr>
              <a:t> the </a:t>
            </a:r>
            <a:r>
              <a:rPr lang="pl-PL" dirty="0" err="1">
                <a:solidFill>
                  <a:srgbClr val="C00000"/>
                </a:solidFill>
              </a:rPr>
              <a:t>table</a:t>
            </a:r>
            <a:r>
              <a:rPr lang="pl-PL" dirty="0">
                <a:solidFill>
                  <a:srgbClr val="C00000"/>
                </a:solidFill>
              </a:rPr>
              <a:t>. </a:t>
            </a:r>
            <a:r>
              <a:rPr lang="pl-PL" dirty="0" err="1">
                <a:solidFill>
                  <a:srgbClr val="C00000"/>
                </a:solidFill>
              </a:rPr>
              <a:t>They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are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looking</a:t>
            </a:r>
            <a:r>
              <a:rPr lang="pl-PL" dirty="0">
                <a:solidFill>
                  <a:srgbClr val="C00000"/>
                </a:solidFill>
              </a:rPr>
              <a:t> for the </a:t>
            </a:r>
            <a:r>
              <a:rPr lang="pl-PL" dirty="0" err="1">
                <a:solidFill>
                  <a:srgbClr val="C00000"/>
                </a:solidFill>
              </a:rPr>
              <a:t>keys</a:t>
            </a:r>
            <a:r>
              <a:rPr lang="pl-PL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Mum</a:t>
            </a:r>
            <a:r>
              <a:rPr lang="pl-PL" dirty="0"/>
              <a:t>: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Uncle</a:t>
            </a:r>
            <a:r>
              <a:rPr lang="pl-PL" dirty="0"/>
              <a:t> </a:t>
            </a:r>
            <a:r>
              <a:rPr lang="pl-PL" dirty="0" err="1"/>
              <a:t>who’s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the </a:t>
            </a:r>
            <a:r>
              <a:rPr lang="pl-PL" dirty="0" err="1"/>
              <a:t>keys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Dad</a:t>
            </a:r>
            <a:r>
              <a:rPr lang="pl-PL" dirty="0"/>
              <a:t>: No,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Grandpa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Cousin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Grandma</a:t>
            </a:r>
            <a:r>
              <a:rPr lang="pl-PL" dirty="0"/>
              <a:t>: Ok, </a:t>
            </a:r>
            <a:r>
              <a:rPr lang="pl-PL" dirty="0" err="1"/>
              <a:t>I’ve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Grandpa</a:t>
            </a:r>
            <a:r>
              <a:rPr lang="pl-PL" dirty="0"/>
              <a:t>: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look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me, I </a:t>
            </a:r>
            <a:r>
              <a:rPr lang="pl-PL" dirty="0" err="1"/>
              <a:t>don’t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Aunt</a:t>
            </a:r>
            <a:r>
              <a:rPr lang="pl-PL" dirty="0"/>
              <a:t>: </a:t>
            </a:r>
            <a:r>
              <a:rPr lang="pl-PL" dirty="0" err="1"/>
              <a:t>Grandma</a:t>
            </a:r>
            <a:r>
              <a:rPr lang="pl-PL" dirty="0"/>
              <a:t> </a:t>
            </a:r>
            <a:r>
              <a:rPr lang="pl-PL" dirty="0" err="1"/>
              <a:t>cannot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, </a:t>
            </a:r>
            <a:r>
              <a:rPr lang="pl-PL" dirty="0" err="1"/>
              <a:t>I’ve</a:t>
            </a:r>
            <a:r>
              <a:rPr lang="pl-PL" dirty="0"/>
              <a:t> </a:t>
            </a:r>
            <a:r>
              <a:rPr lang="pl-PL" dirty="0" err="1"/>
              <a:t>got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Uncle</a:t>
            </a:r>
            <a:r>
              <a:rPr lang="pl-PL" dirty="0"/>
              <a:t>: No,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Mum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Dad</a:t>
            </a:r>
            <a:r>
              <a:rPr lang="pl-PL" dirty="0"/>
              <a:t> </a:t>
            </a:r>
            <a:r>
              <a:rPr lang="pl-PL" dirty="0" err="1"/>
              <a:t>who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 err="1"/>
              <a:t>Cousin</a:t>
            </a:r>
            <a:r>
              <a:rPr lang="pl-PL" dirty="0"/>
              <a:t>: I </a:t>
            </a:r>
            <a:r>
              <a:rPr lang="pl-PL" dirty="0" err="1"/>
              <a:t>know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only</a:t>
            </a:r>
            <a:r>
              <a:rPr lang="pl-PL" dirty="0"/>
              <a:t> one of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said</a:t>
            </a:r>
            <a:r>
              <a:rPr lang="pl-PL" dirty="0"/>
              <a:t> the </a:t>
            </a:r>
            <a:r>
              <a:rPr lang="pl-PL" dirty="0" err="1"/>
              <a:t>truth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i="1" dirty="0" err="1">
                <a:solidFill>
                  <a:srgbClr val="C00000"/>
                </a:solidFill>
              </a:rPr>
              <a:t>Who</a:t>
            </a:r>
            <a:r>
              <a:rPr lang="pl-PL" i="1" dirty="0">
                <a:solidFill>
                  <a:srgbClr val="C00000"/>
                </a:solidFill>
              </a:rPr>
              <a:t> </a:t>
            </a:r>
            <a:r>
              <a:rPr lang="pl-PL" i="1" dirty="0" err="1">
                <a:solidFill>
                  <a:srgbClr val="C00000"/>
                </a:solidFill>
              </a:rPr>
              <a:t>has</a:t>
            </a:r>
            <a:r>
              <a:rPr lang="pl-PL" i="1" dirty="0">
                <a:solidFill>
                  <a:srgbClr val="C00000"/>
                </a:solidFill>
              </a:rPr>
              <a:t> the </a:t>
            </a:r>
            <a:r>
              <a:rPr lang="pl-PL" i="1" dirty="0" err="1">
                <a:solidFill>
                  <a:srgbClr val="C00000"/>
                </a:solidFill>
              </a:rPr>
              <a:t>keys</a:t>
            </a:r>
            <a:r>
              <a:rPr lang="pl-PL" i="1" dirty="0">
                <a:solidFill>
                  <a:srgbClr val="C00000"/>
                </a:solidFill>
              </a:rPr>
              <a:t>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40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Critical </a:t>
            </a:r>
            <a:r>
              <a:rPr lang="pl-PL" dirty="0" err="1"/>
              <a:t>thinking</a:t>
            </a:r>
            <a:r>
              <a:rPr lang="pl-PL" dirty="0"/>
              <a:t> </a:t>
            </a:r>
            <a:r>
              <a:rPr lang="pl-PL" dirty="0" err="1"/>
              <a:t>may</a:t>
            </a:r>
            <a:r>
              <a:rPr lang="pl-PL" dirty="0"/>
              <a:t> be </a:t>
            </a:r>
            <a:r>
              <a:rPr lang="pl-PL" dirty="0" err="1"/>
              <a:t>critical</a:t>
            </a:r>
            <a:r>
              <a:rPr lang="pl-PL" dirty="0"/>
              <a:t>…</a:t>
            </a:r>
          </a:p>
        </p:txBody>
      </p:sp>
      <p:pic>
        <p:nvPicPr>
          <p:cNvPr id="4" name="Picture 2" descr="http://legalblogwatch.typepad.com/.a/6a00d8341cce2453ef0120a617865d970b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49002" y="1988840"/>
            <a:ext cx="3004798" cy="3749351"/>
          </a:xfrm>
          <a:prstGeom prst="rect">
            <a:avLst/>
          </a:prstGeom>
          <a:noFill/>
        </p:spPr>
      </p:pic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79511" y="2464904"/>
            <a:ext cx="7520001" cy="34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dirty="0"/>
              <a:t>„The court finds as unreliable the declaration of the accused that he has bought a car radio found in his </a:t>
            </a:r>
            <a:r>
              <a:rPr lang="pl-PL" dirty="0" err="1"/>
              <a:t>flat</a:t>
            </a:r>
            <a:r>
              <a:rPr lang="en-US" dirty="0"/>
              <a:t>. The professional experience of the court allows for a conclusion that </a:t>
            </a:r>
            <a:r>
              <a:rPr lang="en-US" b="1" dirty="0"/>
              <a:t>a theft does not buy such a thing as a car radio</a:t>
            </a:r>
            <a:r>
              <a:rPr lang="en-US" dirty="0"/>
              <a:t>, and even for a lower price, for he can steal it for free.”</a:t>
            </a:r>
          </a:p>
        </p:txBody>
      </p:sp>
    </p:spTree>
    <p:extLst>
      <p:ext uri="{BB962C8B-B14F-4D97-AF65-F5344CB8AC3E}">
        <p14:creationId xmlns:p14="http://schemas.microsoft.com/office/powerpoint/2010/main" val="42435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The </a:t>
            </a:r>
            <a:r>
              <a:rPr lang="pl-PL" dirty="0" err="1"/>
              <a:t>practice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sz="2400" dirty="0"/>
              <a:t>To </a:t>
            </a:r>
            <a:r>
              <a:rPr lang="pl-PL" sz="2400" dirty="0" err="1"/>
              <a:t>argue</a:t>
            </a:r>
            <a:r>
              <a:rPr lang="pl-PL" sz="2400" dirty="0"/>
              <a:t>:</a:t>
            </a:r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quarrel</a:t>
            </a:r>
            <a:endParaRPr lang="pl-PL" sz="2400" dirty="0"/>
          </a:p>
          <a:p>
            <a:pPr>
              <a:buFontTx/>
              <a:buChar char="-"/>
            </a:pPr>
            <a:r>
              <a:rPr lang="pl-PL" sz="2400" dirty="0"/>
              <a:t>to </a:t>
            </a:r>
            <a:r>
              <a:rPr lang="pl-PL" sz="2400" dirty="0" err="1"/>
              <a:t>offer</a:t>
            </a:r>
            <a:r>
              <a:rPr lang="pl-PL" sz="2400" dirty="0"/>
              <a:t> </a:t>
            </a:r>
            <a:r>
              <a:rPr lang="pl-PL" sz="2400" dirty="0" err="1"/>
              <a:t>reasons</a:t>
            </a:r>
            <a:r>
              <a:rPr lang="pl-PL" sz="2400" dirty="0"/>
              <a:t> (</a:t>
            </a:r>
            <a:r>
              <a:rPr lang="pl-PL" sz="2400" dirty="0" err="1"/>
              <a:t>arguments</a:t>
            </a:r>
            <a:r>
              <a:rPr lang="pl-PL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A </a:t>
            </a:r>
            <a:r>
              <a:rPr lang="pl-PL" sz="2400" dirty="0" err="1"/>
              <a:t>pragmatic</a:t>
            </a:r>
            <a:r>
              <a:rPr lang="pl-PL" sz="2400" dirty="0"/>
              <a:t> </a:t>
            </a:r>
            <a:r>
              <a:rPr lang="pl-PL" sz="2400" dirty="0" err="1"/>
              <a:t>goal</a:t>
            </a:r>
            <a:r>
              <a:rPr lang="pl-PL" sz="2400" dirty="0"/>
              <a:t> of </a:t>
            </a:r>
            <a:r>
              <a:rPr lang="pl-PL" sz="2400" dirty="0" err="1"/>
              <a:t>argumentation</a:t>
            </a:r>
            <a:r>
              <a:rPr lang="pl-PL" sz="2400" dirty="0"/>
              <a:t> and </a:t>
            </a:r>
            <a:r>
              <a:rPr lang="pl-PL" sz="2400" dirty="0" err="1"/>
              <a:t>its</a:t>
            </a:r>
            <a:r>
              <a:rPr lang="pl-PL" sz="2400" dirty="0"/>
              <a:t> r</a:t>
            </a:r>
            <a:r>
              <a:rPr lang="en-US" sz="2400" dirty="0" err="1"/>
              <a:t>ationality</a:t>
            </a:r>
            <a:r>
              <a:rPr lang="pl-PL" sz="2400" dirty="0"/>
              <a:t>.</a:t>
            </a:r>
            <a:endParaRPr lang="en-US" sz="2400" dirty="0"/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pl-PL" sz="2400" dirty="0"/>
              <a:t>„</a:t>
            </a:r>
            <a:r>
              <a:rPr lang="en-US" sz="2400" dirty="0"/>
              <a:t>Things that are true and things that are better are, by their nature, practically always easier to prove and easier to believe in</a:t>
            </a:r>
            <a:r>
              <a:rPr lang="pl-PL" sz="2400" dirty="0"/>
              <a:t>”</a:t>
            </a:r>
            <a:r>
              <a:rPr lang="en-US" sz="2400" dirty="0"/>
              <a:t>.</a:t>
            </a:r>
          </a:p>
          <a:p>
            <a:pPr algn="r">
              <a:buNone/>
            </a:pPr>
            <a:r>
              <a:rPr lang="en-US" sz="2400" dirty="0"/>
              <a:t>Aristotle, </a:t>
            </a:r>
            <a:r>
              <a:rPr lang="en-US" sz="2400" i="1" dirty="0"/>
              <a:t>Rhetoric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20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5A9280-5930-49AE-8560-AD8855EFF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</a:t>
            </a:r>
            <a:r>
              <a:rPr lang="pl-PL" dirty="0" err="1"/>
              <a:t>argumentation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3FF7D7-02DD-4BF6-A1BC-6223003E7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en-US" sz="2400" dirty="0"/>
              <a:t>“Argumentation is a communicative and interactional act complex aimed at resolving a difference of opinion with the addressee by putting forward a constellation of propositions the arguer can be held accountable for to make the standpoint at issue acceptable to a rational judge who judges reasonably.” </a:t>
            </a:r>
            <a:endParaRPr lang="pl-PL" sz="2400" dirty="0"/>
          </a:p>
          <a:p>
            <a:pPr marL="0" indent="0" algn="r">
              <a:buNone/>
            </a:pPr>
            <a:endParaRPr lang="pl-PL" sz="2400" dirty="0"/>
          </a:p>
          <a:p>
            <a:pPr marL="0" indent="0" algn="r">
              <a:buNone/>
            </a:pPr>
            <a:r>
              <a:rPr lang="en-US" sz="2400" dirty="0"/>
              <a:t>(van </a:t>
            </a:r>
            <a:r>
              <a:rPr lang="en-US" sz="2400" dirty="0" err="1"/>
              <a:t>Eemeren</a:t>
            </a:r>
            <a:r>
              <a:rPr lang="en-US" sz="2400" dirty="0"/>
              <a:t> et al., 2014, p. 7)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459803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443</Words>
  <Application>Microsoft Office PowerPoint</Application>
  <PresentationFormat>Panoramiczny</PresentationFormat>
  <Paragraphs>57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Motyw pakietu Office</vt:lpstr>
      <vt:lpstr>Argumentation &amp; Critical Thinking</vt:lpstr>
      <vt:lpstr>The objectives</vt:lpstr>
      <vt:lpstr>The content</vt:lpstr>
      <vt:lpstr>Essential reading</vt:lpstr>
      <vt:lpstr>How much?</vt:lpstr>
      <vt:lpstr>Who has the keys?</vt:lpstr>
      <vt:lpstr>Critical thinking may be critical…</vt:lpstr>
      <vt:lpstr>The practice of argumentation</vt:lpstr>
      <vt:lpstr>The concept of argumentation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 &amp; Critical Thinking</dc:title>
  <dc:creator>Maciej Pichlak</dc:creator>
  <cp:lastModifiedBy>Maciej Pichlak</cp:lastModifiedBy>
  <cp:revision>30</cp:revision>
  <dcterms:created xsi:type="dcterms:W3CDTF">2017-10-18T05:58:29Z</dcterms:created>
  <dcterms:modified xsi:type="dcterms:W3CDTF">2019-10-29T11:12:23Z</dcterms:modified>
</cp:coreProperties>
</file>