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1" r:id="rId3"/>
    <p:sldId id="266" r:id="rId4"/>
    <p:sldId id="262" r:id="rId5"/>
    <p:sldId id="265" r:id="rId6"/>
    <p:sldId id="263" r:id="rId7"/>
    <p:sldId id="264" r:id="rId8"/>
    <p:sldId id="267" r:id="rId9"/>
    <p:sldId id="272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F3018-658A-445A-BEF9-BDC6F94C39ED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01B8-CA46-46D3-B510-589E986519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58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Unless</a:t>
            </a:r>
            <a:r>
              <a:rPr lang="pl-PL" dirty="0"/>
              <a:t>: </a:t>
            </a:r>
          </a:p>
          <a:p>
            <a:r>
              <a:rPr lang="en-US" sz="1200" dirty="0"/>
              <a:t>Jimmy</a:t>
            </a:r>
            <a:r>
              <a:rPr lang="pl-PL" sz="1200" dirty="0"/>
              <a:t>’s </a:t>
            </a:r>
            <a:r>
              <a:rPr lang="en-US" sz="1200" dirty="0"/>
              <a:t>relationship with Janice is in serious danger</a:t>
            </a:r>
            <a:r>
              <a:rPr lang="pl-PL" sz="1200" dirty="0"/>
              <a:t>,</a:t>
            </a:r>
            <a:r>
              <a:rPr lang="pl-PL" sz="1200" baseline="0" dirty="0"/>
              <a:t> </a:t>
            </a:r>
            <a:r>
              <a:rPr lang="pl-PL" sz="1200" baseline="0" dirty="0" err="1"/>
              <a:t>unless</a:t>
            </a:r>
            <a:r>
              <a:rPr lang="pl-PL" sz="1200" baseline="0" dirty="0"/>
              <a:t> </a:t>
            </a:r>
            <a:r>
              <a:rPr lang="pl-PL" sz="1200" baseline="0" dirty="0" err="1"/>
              <a:t>he</a:t>
            </a:r>
            <a:r>
              <a:rPr lang="pl-PL" sz="1200" baseline="0" dirty="0"/>
              <a:t> </a:t>
            </a:r>
            <a:r>
              <a:rPr lang="en-US" sz="1200" dirty="0"/>
              <a:t>change</a:t>
            </a:r>
            <a:r>
              <a:rPr lang="pl-PL" sz="1200" dirty="0"/>
              <a:t>s</a:t>
            </a:r>
            <a:r>
              <a:rPr lang="en-US" sz="1200" dirty="0"/>
              <a:t> his attitude</a:t>
            </a:r>
            <a:r>
              <a:rPr lang="pl-PL" sz="1200" dirty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E096D-B14E-48E8-87B1-CCEE455251A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87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8E9F0-43BF-4AC3-81DD-B29506834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12B872-6890-40BB-99FE-9843759C2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A1362B-39DF-4625-99FD-614FE307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FDA588-5C29-4440-8762-79F089F3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E5A93C-AC82-433B-874A-EC3B7585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0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1C26F4-5730-4076-8726-B948BDA5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87FC37-592A-464A-8ACA-F0174A650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CEC20F-66A7-49A7-B5B3-18AD615A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6B7F52-7B40-4609-A74C-2DAB600A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22D323-C3A8-45C2-B8F4-9C794D55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0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3362125-2B28-48F5-91D3-B2405234E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FBCFA9-F3CA-41D8-8162-6E339756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EA10A-05BE-4CE9-8B01-1C3FBE94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6BF18E-F2F1-4A94-9DEE-7A17C4F8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8420DA-2386-43ED-A245-14896879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05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86C87-31A6-41B7-9E86-AE97D5F8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EB3096-22FF-4D81-A390-68E9D3BA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7CB202-BCB9-40A6-A63D-3F79B8FC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617EFB-4059-4074-9093-AC6580FE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7875CF-2EDD-483A-A317-C8440145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2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5C898-6AB1-4202-8F86-B073FDF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C577-DE2A-464A-9B80-011F99E2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B1B2F1-054D-40C4-85C5-C9F7D89B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962B5A-590B-48AD-8A35-0BCA908A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D2E842-78CC-4C8B-8293-B00FAE31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19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16F13C-41EB-4353-9944-5779AACB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462CA0-02A5-4116-B5D2-0FB98516C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01FB7E7-C98D-4DDC-9280-FA1B3C4A9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E2FFC0-58A0-46FC-A499-0B3DA73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44865F-8E26-4FAD-BB64-718E639E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E5377B-E91A-4857-9EBE-C5C05632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95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F4CFD-276B-42C8-908E-3F0B1BCF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DC7C73-B45C-4470-8938-EBBB26BF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475DAC-5240-4546-962D-74E92DEA2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87FF52A-BB32-43E1-A863-C360FCE17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FC73E1-BDDD-4749-B891-20F2FC5E4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7CB54B-2208-43A7-B8FA-28421D2D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8D90A5-D8F1-4E1C-8879-75BC6D1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7A4239-5E8E-4724-A2DD-608B1CBE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2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1C92D0-3383-4373-9855-5C3065FC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1806B0-3976-4A6B-810D-C6D1C938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C4F078-6943-4606-A394-6E7B657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B1DE7E-E931-4A70-A90D-154DD97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24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928A6D-9E32-4B60-83AE-C31B651C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3539FB-8D46-4E7A-B689-CD9D9427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C67B3D-30AB-4E6B-9CED-773F5B02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42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CB368-BBA4-4C74-A08A-C6D0CB9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BE014-E6D4-453C-BCE9-64668440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41AD7A-9C1A-4323-A0FD-9D71CEEE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0ADD3-B051-45E3-8DDB-6E9458CF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9EABD7-A060-4667-B133-7777B95C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0BB96E-D59A-41AD-8ECF-01AC5789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63C61-DC7E-4603-96E2-DA5DFED2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514DBDA-F51A-462B-83A8-44CE631C8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D16108-6337-4BC3-9400-0BABA2469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857619-9FE8-45DC-9CE4-14064FFB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25178B-F620-4F5A-BDD2-97BEAA88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7E1B1B-9841-468D-97D4-5178D445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5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FDEECC6-1628-43E3-B831-4F655C5B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BEAE11-BC30-4F04-82A4-8178A538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BC53F3-03FA-4628-99CF-F630A7127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9B26-DD0D-4562-A378-C9C0D191EFAF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67CA8E-9EE9-4806-833E-E30DAB644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A09FBA-2382-4D2B-9431-7AD3EA851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62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UIA40uLlK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 err="1"/>
              <a:t>Argumentation</a:t>
            </a:r>
            <a:r>
              <a:rPr lang="pl-PL" dirty="0"/>
              <a:t> &amp;</a:t>
            </a:r>
            <a:br>
              <a:rPr lang="pl-PL" dirty="0"/>
            </a:br>
            <a:r>
              <a:rPr lang="pl-PL" dirty="0"/>
              <a:t>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part 2: The </a:t>
            </a: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concept</a:t>
            </a: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 of argument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The </a:t>
            </a:r>
            <a:r>
              <a:rPr lang="pl-PL" dirty="0" err="1"/>
              <a:t>practice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/>
              <a:t>To </a:t>
            </a:r>
            <a:r>
              <a:rPr lang="pl-PL" sz="2400" dirty="0" err="1"/>
              <a:t>argue</a:t>
            </a:r>
            <a:r>
              <a:rPr lang="pl-PL" sz="2400" dirty="0"/>
              <a:t>:</a:t>
            </a:r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quarrel</a:t>
            </a:r>
            <a:endParaRPr lang="pl-PL" sz="2400" dirty="0"/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offer</a:t>
            </a:r>
            <a:r>
              <a:rPr lang="pl-PL" sz="2400" dirty="0"/>
              <a:t> </a:t>
            </a:r>
            <a:r>
              <a:rPr lang="pl-PL" sz="2400" dirty="0" err="1"/>
              <a:t>reasons</a:t>
            </a:r>
            <a:r>
              <a:rPr lang="pl-PL" sz="2400" dirty="0"/>
              <a:t> (</a:t>
            </a:r>
            <a:r>
              <a:rPr lang="pl-PL" sz="2400" dirty="0" err="1"/>
              <a:t>arguments</a:t>
            </a:r>
            <a:r>
              <a:rPr lang="pl-PL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A </a:t>
            </a:r>
            <a:r>
              <a:rPr lang="pl-PL" sz="2400" dirty="0" err="1"/>
              <a:t>pragmatic</a:t>
            </a:r>
            <a:r>
              <a:rPr lang="pl-PL" sz="2400" dirty="0"/>
              <a:t> </a:t>
            </a:r>
            <a:r>
              <a:rPr lang="pl-PL" sz="2400" dirty="0" err="1"/>
              <a:t>goal</a:t>
            </a:r>
            <a:r>
              <a:rPr lang="pl-PL" sz="2400" dirty="0"/>
              <a:t> of </a:t>
            </a:r>
            <a:r>
              <a:rPr lang="pl-PL" sz="2400" dirty="0" err="1"/>
              <a:t>argumentation</a:t>
            </a:r>
            <a:r>
              <a:rPr lang="pl-PL" sz="2400" dirty="0"/>
              <a:t> and </a:t>
            </a:r>
            <a:r>
              <a:rPr lang="pl-PL" sz="2400" dirty="0" err="1"/>
              <a:t>its</a:t>
            </a:r>
            <a:r>
              <a:rPr lang="pl-PL" sz="2400" dirty="0"/>
              <a:t> r</a:t>
            </a:r>
            <a:r>
              <a:rPr lang="en-US" sz="2400" dirty="0" err="1"/>
              <a:t>ationality</a:t>
            </a:r>
            <a:r>
              <a:rPr lang="pl-PL" sz="2400" dirty="0"/>
              <a:t>.</a:t>
            </a:r>
            <a:endParaRPr lang="en-US" sz="2400" dirty="0"/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„</a:t>
            </a:r>
            <a:r>
              <a:rPr lang="en-US" sz="2400" dirty="0"/>
              <a:t>Things that are true and things that are better are, by their nature, practically always easier to prove and easier to believe in</a:t>
            </a:r>
            <a:r>
              <a:rPr lang="pl-PL" sz="2400" dirty="0"/>
              <a:t>”</a:t>
            </a:r>
            <a:r>
              <a:rPr lang="en-US" sz="2400" dirty="0"/>
              <a:t>.</a:t>
            </a:r>
          </a:p>
          <a:p>
            <a:pPr algn="r">
              <a:buNone/>
            </a:pPr>
            <a:r>
              <a:rPr lang="en-US" sz="2400" dirty="0"/>
              <a:t>Aristotle, </a:t>
            </a:r>
            <a:r>
              <a:rPr lang="en-US" sz="2400" i="1" dirty="0"/>
              <a:t>Rhetoric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20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A9280-5930-49AE-8560-AD8855EFF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FF7D7-02DD-4BF6-A1BC-6223003E7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en-US" sz="2400" dirty="0"/>
              <a:t>“Argumentation is a communicative and interactional act complex aimed at resolving a difference of opinion with the addressee by putting forward a constellation of propositions the arguer can be held accountable for to make the standpoint at issue acceptable to a rational judge who judges reasonably.” </a:t>
            </a:r>
            <a:endParaRPr lang="pl-PL" sz="2400" dirty="0"/>
          </a:p>
          <a:p>
            <a:pPr marL="0" indent="0" algn="r">
              <a:buNone/>
            </a:pPr>
            <a:endParaRPr lang="pl-PL" sz="2400" dirty="0"/>
          </a:p>
          <a:p>
            <a:pPr marL="0" indent="0" algn="r">
              <a:buNone/>
            </a:pPr>
            <a:r>
              <a:rPr lang="en-US" sz="2400" dirty="0"/>
              <a:t>(van </a:t>
            </a:r>
            <a:r>
              <a:rPr lang="en-US" sz="2400" dirty="0" err="1"/>
              <a:t>Eemeren</a:t>
            </a:r>
            <a:r>
              <a:rPr lang="en-US" sz="2400" dirty="0"/>
              <a:t> et al., 2014, p. 7)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4598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argument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Argument: a </a:t>
            </a:r>
            <a:r>
              <a:rPr lang="pl-PL" dirty="0" err="1"/>
              <a:t>basic</a:t>
            </a:r>
            <a:r>
              <a:rPr lang="pl-PL" dirty="0"/>
              <a:t> component of </a:t>
            </a:r>
            <a:r>
              <a:rPr lang="pl-PL" dirty="0" err="1"/>
              <a:t>argumentation</a:t>
            </a:r>
            <a:endParaRPr lang="pl-PL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A </a:t>
            </a:r>
            <a:r>
              <a:rPr lang="pl-PL" i="1" dirty="0" err="1"/>
              <a:t>sense</a:t>
            </a:r>
            <a:r>
              <a:rPr lang="pl-PL" i="1" dirty="0"/>
              <a:t> of argument</a:t>
            </a:r>
            <a:r>
              <a:rPr lang="pl-PL" dirty="0"/>
              <a:t> by Monty </a:t>
            </a:r>
            <a:r>
              <a:rPr lang="pl-PL" dirty="0" err="1"/>
              <a:t>Python</a:t>
            </a:r>
            <a:r>
              <a:rPr lang="pl-PL" dirty="0"/>
              <a:t>:</a:t>
            </a:r>
            <a:endParaRPr lang="pl-PL" dirty="0">
              <a:hlinkClick r:id="rId2"/>
            </a:endParaRPr>
          </a:p>
          <a:p>
            <a:pPr>
              <a:buNone/>
            </a:pPr>
            <a:r>
              <a:rPr lang="en-US" dirty="0">
                <a:hlinkClick r:id="rId2"/>
              </a:rPr>
              <a:t>http://www.youtube.com/watch?v=YUIA40uLlKw</a:t>
            </a:r>
            <a:r>
              <a:rPr lang="en-US" dirty="0"/>
              <a:t>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„An argument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connected</a:t>
            </a:r>
            <a:r>
              <a:rPr lang="pl-PL" dirty="0"/>
              <a:t> </a:t>
            </a:r>
            <a:r>
              <a:rPr lang="pl-PL" dirty="0" err="1"/>
              <a:t>series</a:t>
            </a:r>
            <a:r>
              <a:rPr lang="pl-PL" dirty="0"/>
              <a:t> of </a:t>
            </a:r>
            <a:r>
              <a:rPr lang="pl-PL" dirty="0" err="1"/>
              <a:t>statements</a:t>
            </a:r>
            <a:r>
              <a:rPr lang="pl-PL" dirty="0"/>
              <a:t> to </a:t>
            </a:r>
            <a:r>
              <a:rPr lang="pl-PL" dirty="0" err="1"/>
              <a:t>establish</a:t>
            </a:r>
            <a:r>
              <a:rPr lang="pl-PL" dirty="0"/>
              <a:t> a </a:t>
            </a:r>
            <a:r>
              <a:rPr lang="pl-PL" dirty="0" err="1"/>
              <a:t>definite</a:t>
            </a:r>
            <a:r>
              <a:rPr lang="pl-PL" dirty="0"/>
              <a:t> </a:t>
            </a:r>
            <a:r>
              <a:rPr lang="pl-PL" dirty="0" err="1"/>
              <a:t>proposition</a:t>
            </a:r>
            <a:r>
              <a:rPr lang="pl-PL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00072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77253-B91C-4BD3-AF87-7DC10EC8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argument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DC9916-2766-4CCE-B508-CE8DF6A44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1. Proposition: what is it?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can I help you?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the next class, please read the first chapter of the textbook.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Wrocław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has the biggest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num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Nobel Prize winners in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Europe.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European Union should take responsibility for the situation in Syria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>
              <a:buNone/>
            </a:pPr>
            <a:r>
              <a:rPr lang="en-GB" dirty="0"/>
              <a:t>2. Premises and conclusion</a:t>
            </a:r>
          </a:p>
          <a:p>
            <a:pPr algn="r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It’s raining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 [so] streets are wet.</a:t>
            </a: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87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err="1"/>
              <a:t>How</a:t>
            </a:r>
            <a:r>
              <a:rPr lang="pl-PL" sz="3200" dirty="0"/>
              <a:t> to </a:t>
            </a:r>
            <a:r>
              <a:rPr lang="pl-PL" sz="3200" dirty="0" err="1"/>
              <a:t>recognize</a:t>
            </a:r>
            <a:r>
              <a:rPr lang="pl-PL" sz="3200" dirty="0"/>
              <a:t> an argument </a:t>
            </a:r>
            <a:r>
              <a:rPr lang="pl-PL" sz="3200" dirty="0" err="1"/>
              <a:t>when</a:t>
            </a:r>
            <a:r>
              <a:rPr lang="pl-PL" sz="3200" dirty="0"/>
              <a:t> </a:t>
            </a:r>
            <a:r>
              <a:rPr lang="pl-PL" sz="3200" dirty="0" err="1"/>
              <a:t>you</a:t>
            </a:r>
            <a:r>
              <a:rPr lang="pl-PL" sz="3200" dirty="0"/>
              <a:t> </a:t>
            </a:r>
            <a:r>
              <a:rPr lang="pl-PL" sz="3200" dirty="0" err="1"/>
              <a:t>see</a:t>
            </a:r>
            <a:r>
              <a:rPr lang="pl-PL" sz="3200" dirty="0"/>
              <a:t> </a:t>
            </a:r>
            <a:r>
              <a:rPr lang="pl-PL" sz="3200" dirty="0" err="1"/>
              <a:t>it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Jimmy went into a shop, pushing Janice away. Then he went directly to a shelf with beer.</a:t>
            </a:r>
            <a:endParaRPr lang="pl-PL" sz="2400" dirty="0"/>
          </a:p>
          <a:p>
            <a:endParaRPr lang="en-US" sz="2400" dirty="0"/>
          </a:p>
          <a:p>
            <a:r>
              <a:rPr lang="en-US" sz="2400" dirty="0"/>
              <a:t>Since Jimmy was really in hurry, he probably was very thirsty.</a:t>
            </a:r>
          </a:p>
          <a:p>
            <a:endParaRPr lang="pl-PL" sz="2400" dirty="0"/>
          </a:p>
          <a:p>
            <a:r>
              <a:rPr lang="en-US" sz="2400" dirty="0"/>
              <a:t>Eventually, for </a:t>
            </a:r>
            <a:r>
              <a:rPr lang="pl-PL" sz="2400" dirty="0"/>
              <a:t>Jimmy </a:t>
            </a:r>
            <a:r>
              <a:rPr lang="en-US" sz="2400" dirty="0"/>
              <a:t>beer was more important than Janice. </a:t>
            </a:r>
            <a:r>
              <a:rPr lang="pl-PL" sz="2400" dirty="0" err="1"/>
              <a:t>Apparently</a:t>
            </a:r>
            <a:r>
              <a:rPr lang="pl-PL" sz="2400" dirty="0"/>
              <a:t>, y</a:t>
            </a:r>
            <a:r>
              <a:rPr lang="en-US" sz="2400" dirty="0" err="1"/>
              <a:t>ou</a:t>
            </a:r>
            <a:r>
              <a:rPr lang="en-US" sz="2400" dirty="0"/>
              <a:t> can hardly meet a real gentleman these days.</a:t>
            </a:r>
          </a:p>
          <a:p>
            <a:endParaRPr lang="pl-PL" sz="2400" dirty="0"/>
          </a:p>
          <a:p>
            <a:r>
              <a:rPr lang="en-US" sz="2400" dirty="0"/>
              <a:t>If Jimmy doesn’t change his attitude, his relationship with Janice is in serious danger.</a:t>
            </a:r>
          </a:p>
        </p:txBody>
      </p:sp>
    </p:spTree>
    <p:extLst>
      <p:ext uri="{BB962C8B-B14F-4D97-AF65-F5344CB8AC3E}">
        <p14:creationId xmlns:p14="http://schemas.microsoft.com/office/powerpoint/2010/main" val="171612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Strong</a:t>
            </a:r>
            <a:r>
              <a:rPr lang="pl-PL" dirty="0"/>
              <a:t> vs. </a:t>
            </a:r>
            <a:r>
              <a:rPr lang="pl-PL" dirty="0" err="1"/>
              <a:t>weak</a:t>
            </a:r>
            <a:r>
              <a:rPr lang="pl-PL" dirty="0"/>
              <a:t> </a:t>
            </a:r>
            <a:r>
              <a:rPr lang="pl-PL" dirty="0" err="1"/>
              <a:t>arguments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0" y="1700809"/>
            <a:ext cx="42588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Strong argument is the one with:</a:t>
            </a:r>
          </a:p>
          <a:p>
            <a:endParaRPr lang="pl-PL" sz="2400" dirty="0"/>
          </a:p>
          <a:p>
            <a:r>
              <a:rPr lang="en-US" sz="2400" dirty="0"/>
              <a:t>acceptable </a:t>
            </a:r>
            <a:r>
              <a:rPr lang="pl-PL" sz="2400" dirty="0"/>
              <a:t>and </a:t>
            </a:r>
            <a:r>
              <a:rPr lang="pl-PL" sz="2400" dirty="0" err="1"/>
              <a:t>relevant</a:t>
            </a:r>
            <a:r>
              <a:rPr lang="pl-PL" sz="2400" dirty="0"/>
              <a:t> </a:t>
            </a:r>
            <a:r>
              <a:rPr lang="en-US" sz="2400" dirty="0"/>
              <a:t>premises;</a:t>
            </a:r>
          </a:p>
          <a:p>
            <a:endParaRPr lang="pl-PL" sz="2400" dirty="0"/>
          </a:p>
          <a:p>
            <a:r>
              <a:rPr lang="en-US" sz="2400" dirty="0"/>
              <a:t>conclusion following from premises on the ground of accepted principle of inference.</a:t>
            </a:r>
          </a:p>
        </p:txBody>
      </p:sp>
      <p:pic>
        <p:nvPicPr>
          <p:cNvPr id="1026" name="Picture 2" descr="http://jgordonduncan.files.wordpress.com/2010/02/davidandgolia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4452105" cy="508443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6888088" y="5580530"/>
            <a:ext cx="504056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688288" y="5580530"/>
            <a:ext cx="504056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12" name="Łącznik prosty ze strzałką 11"/>
          <p:cNvCxnSpPr>
            <a:stCxn id="5" idx="3"/>
            <a:endCxn id="6" idx="1"/>
          </p:cNvCxnSpPr>
          <p:nvPr/>
        </p:nvCxnSpPr>
        <p:spPr>
          <a:xfrm>
            <a:off x="7392144" y="5872917"/>
            <a:ext cx="1296144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7752184" y="5364506"/>
            <a:ext cx="658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i="1" dirty="0">
                <a:solidFill>
                  <a:schemeClr val="tx2"/>
                </a:solidFill>
              </a:rPr>
              <a:t>P.I.</a:t>
            </a:r>
          </a:p>
        </p:txBody>
      </p:sp>
    </p:spTree>
    <p:extLst>
      <p:ext uri="{BB962C8B-B14F-4D97-AF65-F5344CB8AC3E}">
        <p14:creationId xmlns:p14="http://schemas.microsoft.com/office/powerpoint/2010/main" val="15744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structure</a:t>
            </a:r>
            <a:r>
              <a:rPr lang="pl-PL" dirty="0"/>
              <a:t> of argument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9496" y="1844824"/>
            <a:ext cx="8363272" cy="2764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Since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, and </a:t>
            </a:r>
            <a:r>
              <a:rPr lang="pl-PL" sz="2400" dirty="0" err="1"/>
              <a:t>Socrates</a:t>
            </a:r>
            <a:r>
              <a:rPr lang="pl-PL" sz="2400" dirty="0"/>
              <a:t> – </a:t>
            </a:r>
            <a:r>
              <a:rPr lang="pl-PL" sz="2400" dirty="0" err="1"/>
              <a:t>believe</a:t>
            </a:r>
            <a:r>
              <a:rPr lang="pl-PL" sz="2400" dirty="0"/>
              <a:t> me </a:t>
            </a:r>
            <a:r>
              <a:rPr lang="pl-PL" sz="2400" dirty="0" err="1"/>
              <a:t>or</a:t>
            </a:r>
            <a:r>
              <a:rPr lang="pl-PL" sz="2400" dirty="0"/>
              <a:t> not – </a:t>
            </a:r>
            <a:r>
              <a:rPr lang="pl-PL" sz="2400" dirty="0" err="1"/>
              <a:t>is</a:t>
            </a:r>
            <a:r>
              <a:rPr lang="pl-PL" sz="2400" dirty="0"/>
              <a:t> a </a:t>
            </a:r>
            <a:r>
              <a:rPr lang="pl-PL" sz="2400" dirty="0" err="1"/>
              <a:t>man</a:t>
            </a:r>
            <a:r>
              <a:rPr lang="pl-PL" sz="2400" dirty="0"/>
              <a:t>, </a:t>
            </a:r>
            <a:r>
              <a:rPr lang="pl-PL" sz="2400" dirty="0" err="1"/>
              <a:t>therefore</a:t>
            </a:r>
            <a:r>
              <a:rPr lang="pl-PL" sz="2400" dirty="0"/>
              <a:t>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/>
              <a:t>[P1]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r>
              <a:rPr lang="pl-PL" sz="2400" u="sng" dirty="0"/>
              <a:t>[P2] </a:t>
            </a:r>
            <a:r>
              <a:rPr lang="pl-PL" sz="2400" u="sng" dirty="0" err="1"/>
              <a:t>Socrates</a:t>
            </a:r>
            <a:r>
              <a:rPr lang="pl-PL" sz="2400" u="sng" dirty="0"/>
              <a:t> </a:t>
            </a:r>
            <a:r>
              <a:rPr lang="pl-PL" sz="2400" u="sng" dirty="0" err="1"/>
              <a:t>is</a:t>
            </a:r>
            <a:r>
              <a:rPr lang="pl-PL" sz="2400" u="sng" dirty="0"/>
              <a:t> a </a:t>
            </a:r>
            <a:r>
              <a:rPr lang="pl-PL" sz="2400" u="sng" dirty="0" err="1"/>
              <a:t>man</a:t>
            </a:r>
            <a:r>
              <a:rPr lang="pl-PL" sz="2400" u="sng" dirty="0"/>
              <a:t>.</a:t>
            </a:r>
          </a:p>
          <a:p>
            <a:pPr>
              <a:buNone/>
            </a:pPr>
            <a:r>
              <a:rPr lang="pl-PL" sz="2400" dirty="0"/>
              <a:t>[C]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351584" y="481166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u="sng" dirty="0">
                <a:solidFill>
                  <a:schemeClr val="tx2"/>
                </a:solidFill>
              </a:rPr>
              <a:t>P1 + P2</a:t>
            </a:r>
          </a:p>
          <a:p>
            <a:endParaRPr lang="pl-PL" sz="3200" u="sng" dirty="0">
              <a:solidFill>
                <a:schemeClr val="tx2"/>
              </a:solidFill>
            </a:endParaRPr>
          </a:p>
          <a:p>
            <a:pPr algn="ctr"/>
            <a:r>
              <a:rPr lang="pl-PL" sz="32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3071664" y="5315724"/>
            <a:ext cx="0" cy="43204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://ksiazkowehistorie.blox.pl/resource/Smierc_Sokrat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872" y="2996952"/>
            <a:ext cx="5421982" cy="35320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682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In logic, we have an argument whenever we have reasons suggested as premises</a:t>
            </a:r>
            <a:r>
              <a:rPr lang="pl-PL" dirty="0"/>
              <a:t> </a:t>
            </a:r>
            <a:r>
              <a:rPr lang="en-GB" dirty="0"/>
              <a:t>for a conclusion. Explanations can contain reasoning in this sense and can,</a:t>
            </a:r>
            <a:r>
              <a:rPr lang="pl-PL" dirty="0"/>
              <a:t> </a:t>
            </a:r>
            <a:r>
              <a:rPr lang="en-GB" dirty="0"/>
              <a:t>therefore, be classified as arguments.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74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519</Words>
  <Application>Microsoft Office PowerPoint</Application>
  <PresentationFormat>Panoramiczny</PresentationFormat>
  <Paragraphs>68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Argumentation &amp; Critical Thinking part 2: The concept of argument</vt:lpstr>
      <vt:lpstr>The practice of argumentation</vt:lpstr>
      <vt:lpstr>The concept of argumentation</vt:lpstr>
      <vt:lpstr>The concept of argument</vt:lpstr>
      <vt:lpstr>The concept of argument</vt:lpstr>
      <vt:lpstr>How to recognize an argument when you see it</vt:lpstr>
      <vt:lpstr>Strong vs. weak arguments</vt:lpstr>
      <vt:lpstr>The structure of argument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 &amp; Critical Thinking</dc:title>
  <dc:creator>Maciej Pichlak</dc:creator>
  <cp:lastModifiedBy>Maciej Pichlak</cp:lastModifiedBy>
  <cp:revision>29</cp:revision>
  <dcterms:created xsi:type="dcterms:W3CDTF">2017-10-18T05:58:29Z</dcterms:created>
  <dcterms:modified xsi:type="dcterms:W3CDTF">2019-11-06T08:59:52Z</dcterms:modified>
</cp:coreProperties>
</file>