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2" r:id="rId4"/>
    <p:sldId id="268" r:id="rId5"/>
    <p:sldId id="273" r:id="rId6"/>
    <p:sldId id="274" r:id="rId7"/>
    <p:sldId id="269" r:id="rId8"/>
    <p:sldId id="275" r:id="rId9"/>
    <p:sldId id="271" r:id="rId10"/>
    <p:sldId id="27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C6E632-6CDE-4028-B85A-76580369F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0A326C-BEAE-4EDB-84E3-B1B02928A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1A48D6-9511-4D67-9B03-CCAFCE9B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737020-3B66-4659-8209-499BECD7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94B929-8D97-4E5B-8989-A7CBBEE20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4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3B7777-A499-4CBE-AB43-4144F6E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8636501-B4D3-4948-98EB-FC99A80A8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697F8E-B429-4324-BE32-8360C24A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64FCE6-5053-4AF4-8E3F-AB6C8B05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9AE9F3-C1EF-4891-BEA0-2C967FDE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666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23BA908-0A0E-4518-9303-8FF74CF05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65ED22-EC24-4028-BADB-A88FCDAB7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AB928D-2C5D-402B-88B8-3F81423B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6970D-6826-417F-ADDA-865524551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B1B2B4-5A91-470C-9AD5-BFAC8AF9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10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B6B03A-A10A-4383-8AF7-C9C13F28B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473F6F-1096-435D-88E5-EE5B5A02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4EDCDA-9271-4A87-8635-02E282DB3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EA25F0-6B37-4990-8AD2-9B583BC0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47D5F8-8917-43F7-B8E3-9A5692790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105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14D19C-B194-4626-9572-94208A3A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DCB297-42BB-4D11-955B-9B56F5A9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A61117-7EC0-4C7E-91AC-AC32A307A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16537A-25C7-430E-AE22-B42922E37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B2AA98-A221-4ABE-885C-93277105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04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DD83B2-9278-4E31-B768-ECE2B374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9EE3A8-274E-4606-B099-E29B97F14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C2171A-DF30-4624-9675-6A358C95C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EF8588F-9A09-47F2-BBCA-E29CFED9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A885B9B-5219-4CD2-8175-39DF4EBB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3087CB-77EC-40B4-ADB7-CEFC48125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005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A05191-4EE0-4184-8CEF-69578112B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AD8E20-3392-40EF-8DFB-62000F648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52CC17-A00E-43F7-8A7E-DB2CAD3D1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54DC525-6DAD-46F9-A021-E60035C0B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781DC50-6EEE-490A-B5CD-CB641AACBB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418AA4E-EFD4-4333-B563-08C33C34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6353212-4DCF-435D-B150-88C20DC74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E6A136-5D96-4F02-9CDB-00F4434E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6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BC2822-1D64-43B3-8F32-F962A16E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E355C6-2A97-4B56-A9A4-44F3AF8E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9CB8E43-3425-491F-972B-C5ED39AF4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34A2514-1177-440E-8C87-AB9F961C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61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6D80CDA-CD9D-456B-890C-EC7F9C20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8A9A312-0FAB-4C08-8104-1246E1B6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4DD84A-8C25-4148-B7C3-62039CDC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96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E23002-AA7D-4B84-9100-A4FB6522F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FAB8AC-2E7F-4A31-A736-79AEF7645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3DF119B-0650-4FF4-8A8B-9AEC77CAF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DE01DA-47FA-4A0E-B041-FFC79212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899EE1-5333-4CD2-8B34-C4F5A52C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C739FA-AB5D-46DA-A58F-9671DAF4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696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30B047-452B-48B3-84FF-F5782847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2AFAE15-1EAB-41A9-ADF1-6071E55F5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F846B5-F7E2-4B9F-8238-144CE22E2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CB2CE4-C7B1-4E2D-9103-2E2AA4D41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2F10A5-7831-4EB6-84B3-C293E906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0E287E-8322-41C7-BF54-1C7202AF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92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0ABD590-684D-49F8-96B8-C1F34F505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F55A73-28D7-4373-A1EA-9A438439C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795AD3-F3B7-41B1-AD6A-AB491E362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63F0-6F9A-464F-9751-E622CE23E46C}" type="datetimeFigureOut">
              <a:rPr lang="pl-PL" smtClean="0"/>
              <a:t>22.11.2019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4CAD-C272-40A6-95BE-256A01C5E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90CCBE-D814-4834-ADF3-AC30D9F1C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D3BC-DEC5-4F20-AF6F-84C23E30BBD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45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 err="1"/>
              <a:t>Argumentation</a:t>
            </a:r>
            <a:r>
              <a:rPr lang="pl-PL" dirty="0"/>
              <a:t> &amp;</a:t>
            </a:r>
            <a:br>
              <a:rPr lang="pl-PL" dirty="0"/>
            </a:br>
            <a:r>
              <a:rPr lang="pl-PL" dirty="0"/>
              <a:t>Critical </a:t>
            </a:r>
            <a:r>
              <a:rPr lang="pl-PL" dirty="0" err="1"/>
              <a:t>Thinking</a:t>
            </a:r>
            <a:br>
              <a:rPr lang="pl-PL" dirty="0"/>
            </a:b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part 3: The </a:t>
            </a:r>
            <a:r>
              <a:rPr lang="pl-PL" sz="3600" dirty="0" err="1">
                <a:solidFill>
                  <a:schemeClr val="bg2">
                    <a:lumMod val="50000"/>
                  </a:schemeClr>
                </a:solidFill>
              </a:rPr>
              <a:t>structure</a:t>
            </a:r>
            <a:r>
              <a:rPr lang="pl-PL" sz="3600" dirty="0">
                <a:solidFill>
                  <a:schemeClr val="bg2">
                    <a:lumMod val="50000"/>
                  </a:schemeClr>
                </a:solidFill>
              </a:rPr>
              <a:t> of argument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donald trump campaign slogan">
            <a:extLst>
              <a:ext uri="{FF2B5EF4-FFF2-40B4-BE49-F238E27FC236}">
                <a16:creationId xmlns:a16="http://schemas.microsoft.com/office/drawing/2014/main" id="{0183A6AA-077A-4852-B063-45C951884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95314"/>
            <a:ext cx="5667375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Znalezione obrazy dla zapytania hillary clinton campaign slogan">
            <a:extLst>
              <a:ext uri="{FF2B5EF4-FFF2-40B4-BE49-F238E27FC236}">
                <a16:creationId xmlns:a16="http://schemas.microsoft.com/office/drawing/2014/main" id="{EFC83060-4202-481E-9165-BC746E5390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6" descr="Znalezione obrazy dla zapytania hillary clinton campaign slogan">
            <a:extLst>
              <a:ext uri="{FF2B5EF4-FFF2-40B4-BE49-F238E27FC236}">
                <a16:creationId xmlns:a16="http://schemas.microsoft.com/office/drawing/2014/main" id="{A2D240E2-5AA3-49F8-839E-28F580E0A4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FC97708-C13D-45B5-80B1-7929CE55C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3613975"/>
            <a:ext cx="5040023" cy="283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3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structure</a:t>
            </a:r>
            <a:r>
              <a:rPr lang="pl-PL" dirty="0"/>
              <a:t> of argument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59496" y="1844824"/>
            <a:ext cx="8363272" cy="2764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Since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, and </a:t>
            </a:r>
            <a:r>
              <a:rPr lang="pl-PL" sz="2400" dirty="0" err="1"/>
              <a:t>Socrates</a:t>
            </a:r>
            <a:r>
              <a:rPr lang="pl-PL" sz="2400" dirty="0"/>
              <a:t> – </a:t>
            </a:r>
            <a:r>
              <a:rPr lang="pl-PL" sz="2400" dirty="0" err="1"/>
              <a:t>believe</a:t>
            </a:r>
            <a:r>
              <a:rPr lang="pl-PL" sz="2400" dirty="0"/>
              <a:t> me </a:t>
            </a:r>
            <a:r>
              <a:rPr lang="pl-PL" sz="2400" dirty="0" err="1"/>
              <a:t>or</a:t>
            </a:r>
            <a:r>
              <a:rPr lang="pl-PL" sz="2400" dirty="0"/>
              <a:t> not – </a:t>
            </a:r>
            <a:r>
              <a:rPr lang="pl-PL" sz="2400" dirty="0" err="1"/>
              <a:t>is</a:t>
            </a:r>
            <a:r>
              <a:rPr lang="pl-PL" sz="2400" dirty="0"/>
              <a:t> a </a:t>
            </a:r>
            <a:r>
              <a:rPr lang="pl-PL" sz="2400" dirty="0" err="1"/>
              <a:t>man</a:t>
            </a:r>
            <a:r>
              <a:rPr lang="pl-PL" sz="2400" dirty="0"/>
              <a:t>, </a:t>
            </a:r>
            <a:r>
              <a:rPr lang="pl-PL" sz="2400" dirty="0" err="1"/>
              <a:t>therefore</a:t>
            </a:r>
            <a:r>
              <a:rPr lang="pl-PL" sz="2400" dirty="0"/>
              <a:t>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dirty="0"/>
              <a:t>[P1] </a:t>
            </a:r>
            <a:r>
              <a:rPr lang="pl-PL" sz="2400" dirty="0" err="1"/>
              <a:t>Every</a:t>
            </a:r>
            <a:r>
              <a:rPr lang="pl-PL" sz="2400" dirty="0"/>
              <a:t> </a:t>
            </a:r>
            <a:r>
              <a:rPr lang="pl-PL" sz="2400" dirty="0" err="1"/>
              <a:t>man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r>
              <a:rPr lang="pl-PL" sz="2400" u="sng" dirty="0"/>
              <a:t>[P2] </a:t>
            </a:r>
            <a:r>
              <a:rPr lang="pl-PL" sz="2400" u="sng" dirty="0" err="1"/>
              <a:t>Socrates</a:t>
            </a:r>
            <a:r>
              <a:rPr lang="pl-PL" sz="2400" u="sng" dirty="0"/>
              <a:t> </a:t>
            </a:r>
            <a:r>
              <a:rPr lang="pl-PL" sz="2400" u="sng" dirty="0" err="1"/>
              <a:t>is</a:t>
            </a:r>
            <a:r>
              <a:rPr lang="pl-PL" sz="2400" u="sng" dirty="0"/>
              <a:t> a </a:t>
            </a:r>
            <a:r>
              <a:rPr lang="pl-PL" sz="2400" u="sng" dirty="0" err="1"/>
              <a:t>man</a:t>
            </a:r>
            <a:r>
              <a:rPr lang="pl-PL" sz="2400" u="sng" dirty="0"/>
              <a:t>.</a:t>
            </a:r>
          </a:p>
          <a:p>
            <a:pPr>
              <a:buNone/>
            </a:pPr>
            <a:r>
              <a:rPr lang="pl-PL" sz="2400" dirty="0"/>
              <a:t>[C] </a:t>
            </a:r>
            <a:r>
              <a:rPr lang="pl-PL" sz="2400" dirty="0" err="1"/>
              <a:t>Socrates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mortal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351584" y="4811668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u="sng" dirty="0">
                <a:solidFill>
                  <a:schemeClr val="tx2"/>
                </a:solidFill>
              </a:rPr>
              <a:t>P1 + P2</a:t>
            </a:r>
          </a:p>
          <a:p>
            <a:endParaRPr lang="pl-PL" sz="3200" u="sng" dirty="0">
              <a:solidFill>
                <a:schemeClr val="tx2"/>
              </a:solidFill>
            </a:endParaRPr>
          </a:p>
          <a:p>
            <a:pPr algn="ctr"/>
            <a:r>
              <a:rPr lang="pl-PL" sz="32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3071664" y="5315724"/>
            <a:ext cx="0" cy="43204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://ksiazkowehistorie.blox.pl/resource/Smierc_Sokrate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872" y="2996952"/>
            <a:ext cx="5421982" cy="35320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682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In logic, we have an argument whenever we have reasons suggested as premises</a:t>
            </a:r>
            <a:r>
              <a:rPr lang="pl-PL" dirty="0"/>
              <a:t> </a:t>
            </a:r>
            <a:r>
              <a:rPr lang="en-GB" dirty="0"/>
              <a:t>for a conclusion. Explanations can contain reasoning in this sense and can,</a:t>
            </a:r>
            <a:r>
              <a:rPr lang="pl-PL" dirty="0"/>
              <a:t> </a:t>
            </a:r>
            <a:r>
              <a:rPr lang="en-GB" dirty="0"/>
              <a:t>therefore, be classified as arguments.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74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tatic.guim.co.uk/sys-images/BOOKS/Pix/pictures/2011/1/17/1295278375738/Sherlock-Holmes-007.jpg"/>
          <p:cNvPicPr>
            <a:picLocks noChangeAspect="1" noChangeArrowheads="1"/>
          </p:cNvPicPr>
          <p:nvPr/>
        </p:nvPicPr>
        <p:blipFill>
          <a:blip r:embed="rId2" cstate="print">
            <a:lum bright="71000"/>
          </a:blip>
          <a:srcRect/>
          <a:stretch>
            <a:fillRect/>
          </a:stretch>
        </p:blipFill>
        <p:spPr bwMode="auto">
          <a:xfrm>
            <a:off x="1847528" y="1340769"/>
            <a:ext cx="8208912" cy="4925347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Linked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convergent</a:t>
            </a:r>
            <a:r>
              <a:rPr lang="pl-PL" dirty="0"/>
              <a:t> </a:t>
            </a:r>
            <a:r>
              <a:rPr lang="pl-PL" dirty="0" err="1"/>
              <a:t>premises</a:t>
            </a:r>
            <a:r>
              <a:rPr lang="pl-PL" dirty="0"/>
              <a:t>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3196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/>
              <a:t>[P1] </a:t>
            </a:r>
            <a:r>
              <a:rPr lang="en-US" sz="2400" dirty="0"/>
              <a:t>Although the living room window is open, there are no footprints outside,</a:t>
            </a:r>
            <a:r>
              <a:rPr lang="pl-PL" sz="2400" dirty="0"/>
              <a:t> </a:t>
            </a:r>
            <a:r>
              <a:rPr lang="en-US" sz="2400" dirty="0"/>
              <a:t>despite the softness of the ground after yesterday's rain.</a:t>
            </a:r>
          </a:p>
          <a:p>
            <a:pPr>
              <a:buNone/>
            </a:pPr>
            <a:r>
              <a:rPr lang="pl-PL" sz="2400" dirty="0"/>
              <a:t>[P2] </a:t>
            </a:r>
            <a:r>
              <a:rPr lang="en-US" sz="2400" dirty="0"/>
              <a:t>The clasp on the box was not broken but opened with a key that had been</a:t>
            </a:r>
            <a:r>
              <a:rPr lang="pl-PL" sz="2400" dirty="0"/>
              <a:t> </a:t>
            </a:r>
            <a:r>
              <a:rPr lang="pl-PL" sz="2400" dirty="0" err="1"/>
              <a:t>hidden</a:t>
            </a:r>
            <a:r>
              <a:rPr lang="pl-PL" sz="2400" dirty="0"/>
              <a:t> </a:t>
            </a:r>
            <a:r>
              <a:rPr lang="pl-PL" sz="2400" dirty="0" err="1"/>
              <a:t>behind</a:t>
            </a:r>
            <a:r>
              <a:rPr lang="pl-PL" sz="2400" dirty="0"/>
              <a:t> </a:t>
            </a:r>
            <a:r>
              <a:rPr lang="pl-PL" sz="2400" dirty="0" err="1"/>
              <a:t>the</a:t>
            </a:r>
            <a:r>
              <a:rPr lang="pl-PL" sz="2400" dirty="0"/>
              <a:t> </a:t>
            </a:r>
            <a:r>
              <a:rPr lang="pl-PL" sz="2400" dirty="0" err="1"/>
              <a:t>clock</a:t>
            </a:r>
            <a:r>
              <a:rPr lang="pl-PL" sz="2400" dirty="0"/>
              <a:t>.</a:t>
            </a:r>
          </a:p>
          <a:p>
            <a:pPr>
              <a:buNone/>
            </a:pPr>
            <a:r>
              <a:rPr lang="pl-PL" sz="2400" dirty="0"/>
              <a:t>[P3]</a:t>
            </a:r>
            <a:r>
              <a:rPr lang="en-US" sz="2400" dirty="0"/>
              <a:t> </a:t>
            </a:r>
            <a:r>
              <a:rPr lang="en-GB" sz="2400" dirty="0"/>
              <a:t>No</a:t>
            </a:r>
            <a:r>
              <a:rPr lang="pl-PL" sz="2400" dirty="0"/>
              <a:t> </a:t>
            </a:r>
            <a:r>
              <a:rPr lang="en-GB" sz="2400" dirty="0"/>
              <a:t>one heard the dog </a:t>
            </a:r>
            <a:r>
              <a:rPr lang="en-GB" sz="2400" dirty="0" err="1"/>
              <a:t>barki</a:t>
            </a:r>
            <a:r>
              <a:rPr lang="pl-PL" sz="2400" dirty="0"/>
              <a:t>n</a:t>
            </a:r>
            <a:r>
              <a:rPr lang="en-GB" sz="2400" dirty="0"/>
              <a:t>g, so </a:t>
            </a:r>
            <a:r>
              <a:rPr lang="pl-PL" sz="2400" dirty="0"/>
              <a:t>the</a:t>
            </a:r>
            <a:r>
              <a:rPr lang="en-US" sz="2400" dirty="0"/>
              <a:t> dog did not bark.</a:t>
            </a:r>
            <a:endParaRPr lang="pl-PL" sz="2400" dirty="0"/>
          </a:p>
          <a:p>
            <a:pPr>
              <a:buNone/>
            </a:pPr>
            <a:r>
              <a:rPr lang="pl-PL" sz="2400" dirty="0"/>
              <a:t>[C] </a:t>
            </a:r>
            <a:r>
              <a:rPr lang="en-US" sz="2400" dirty="0"/>
              <a:t>The crime was committed by someone in the house.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1991544" y="4005064"/>
            <a:ext cx="80648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/>
          <p:cNvSpPr txBox="1"/>
          <p:nvPr/>
        </p:nvSpPr>
        <p:spPr>
          <a:xfrm>
            <a:off x="2290931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P1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4761910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P3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3609782" y="4994012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P2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3704352" y="602128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chemeClr val="tx2"/>
                </a:solidFill>
              </a:rPr>
              <a:t>C</a:t>
            </a:r>
          </a:p>
        </p:txBody>
      </p:sp>
      <p:cxnSp>
        <p:nvCxnSpPr>
          <p:cNvPr id="29" name="Łącznik łamany 10"/>
          <p:cNvCxnSpPr>
            <a:stCxn id="25" idx="2"/>
            <a:endCxn id="28" idx="1"/>
          </p:cNvCxnSpPr>
          <p:nvPr/>
        </p:nvCxnSpPr>
        <p:spPr>
          <a:xfrm rot="16200000" flipH="1">
            <a:off x="2753147" y="5331694"/>
            <a:ext cx="765666" cy="1136743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Kształt 29"/>
          <p:cNvCxnSpPr>
            <a:stCxn id="26" idx="2"/>
            <a:endCxn id="28" idx="3"/>
          </p:cNvCxnSpPr>
          <p:nvPr/>
        </p:nvCxnSpPr>
        <p:spPr>
          <a:xfrm rot="5400000">
            <a:off x="4176349" y="5420659"/>
            <a:ext cx="765666" cy="958812"/>
          </a:xfrm>
          <a:prstGeom prst="bent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stCxn id="27" idx="2"/>
            <a:endCxn id="28" idx="0"/>
          </p:cNvCxnSpPr>
          <p:nvPr/>
        </p:nvCxnSpPr>
        <p:spPr>
          <a:xfrm>
            <a:off x="3886460" y="5517232"/>
            <a:ext cx="5604" cy="50405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ole tekstowe 31"/>
          <p:cNvSpPr txBox="1"/>
          <p:nvPr/>
        </p:nvSpPr>
        <p:spPr>
          <a:xfrm>
            <a:off x="1895395" y="5066020"/>
            <a:ext cx="1611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u="sng" dirty="0">
                <a:solidFill>
                  <a:schemeClr val="tx2"/>
                </a:solidFill>
              </a:rPr>
              <a:t>P1a + P1b +P1c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4811210" y="4574738"/>
            <a:ext cx="542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solidFill>
                  <a:schemeClr val="tx2"/>
                </a:solidFill>
              </a:rPr>
              <a:t>P3a</a:t>
            </a:r>
          </a:p>
          <a:p>
            <a:pPr algn="ctr"/>
            <a:endParaRPr lang="pl-PL" dirty="0">
              <a:solidFill>
                <a:schemeClr val="tx2"/>
              </a:solidFill>
            </a:endParaRPr>
          </a:p>
          <a:p>
            <a:pPr algn="ctr"/>
            <a:r>
              <a:rPr lang="pl-PL" dirty="0">
                <a:solidFill>
                  <a:schemeClr val="tx2"/>
                </a:solidFill>
              </a:rPr>
              <a:t>P3b</a:t>
            </a:r>
          </a:p>
        </p:txBody>
      </p:sp>
      <p:cxnSp>
        <p:nvCxnSpPr>
          <p:cNvPr id="34" name="Łącznik prosty ze strzałką 33"/>
          <p:cNvCxnSpPr/>
          <p:nvPr/>
        </p:nvCxnSpPr>
        <p:spPr>
          <a:xfrm>
            <a:off x="5065314" y="4934778"/>
            <a:ext cx="0" cy="28803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62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7" grpId="0"/>
      <p:bldP spid="28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 err="1"/>
              <a:t>It’s</a:t>
            </a:r>
            <a:r>
              <a:rPr lang="pl-PL" dirty="0"/>
              <a:t> a </a:t>
            </a:r>
            <a:r>
              <a:rPr lang="pl-PL" dirty="0" err="1"/>
              <a:t>good</a:t>
            </a:r>
            <a:r>
              <a:rPr lang="pl-PL" dirty="0"/>
              <a:t> idea to </a:t>
            </a:r>
            <a:r>
              <a:rPr lang="pl-PL" dirty="0" err="1"/>
              <a:t>study</a:t>
            </a:r>
            <a:r>
              <a:rPr lang="pl-PL" dirty="0"/>
              <a:t> BBA in Wrocław, for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excellent</a:t>
            </a:r>
            <a:r>
              <a:rPr lang="pl-PL" dirty="0"/>
              <a:t> </a:t>
            </a:r>
            <a:r>
              <a:rPr lang="pl-PL" dirty="0" err="1"/>
              <a:t>teaching</a:t>
            </a:r>
            <a:r>
              <a:rPr lang="pl-PL" dirty="0"/>
              <a:t> </a:t>
            </a:r>
            <a:r>
              <a:rPr lang="pl-PL" dirty="0" err="1"/>
              <a:t>staff</a:t>
            </a:r>
            <a:r>
              <a:rPr lang="pl-PL" dirty="0"/>
              <a:t>. </a:t>
            </a:r>
            <a:r>
              <a:rPr lang="pl-PL" dirty="0" err="1"/>
              <a:t>Moreover</a:t>
            </a:r>
            <a:r>
              <a:rPr lang="pl-PL" dirty="0"/>
              <a:t>, Wrocław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great</a:t>
            </a:r>
            <a:r>
              <a:rPr lang="pl-PL" dirty="0"/>
              <a:t> </a:t>
            </a:r>
            <a:r>
              <a:rPr lang="pl-PL" dirty="0" err="1"/>
              <a:t>city</a:t>
            </a:r>
            <a:r>
              <a:rPr lang="pl-PL" dirty="0"/>
              <a:t> to live.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34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9FA340-DFA9-4BA6-9158-8216B0B6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18" y="4540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/>
              <a:t>You have a problem, so you should ask for an advice someone who you trust. </a:t>
            </a:r>
            <a:r>
              <a:rPr lang="pl-PL" dirty="0"/>
              <a:t>Y</a:t>
            </a:r>
            <a:r>
              <a:rPr lang="en-GB" dirty="0" err="1"/>
              <a:t>ou</a:t>
            </a:r>
            <a:r>
              <a:rPr lang="en-GB" dirty="0"/>
              <a:t> trust your mother</a:t>
            </a:r>
            <a:r>
              <a:rPr lang="pl-PL" dirty="0"/>
              <a:t>,</a:t>
            </a:r>
            <a:r>
              <a:rPr lang="en-GB" dirty="0"/>
              <a:t> </a:t>
            </a:r>
            <a:r>
              <a:rPr lang="pl-PL" dirty="0"/>
              <a:t>and </a:t>
            </a:r>
            <a:r>
              <a:rPr lang="en-GB" dirty="0"/>
              <a:t>you should</a:t>
            </a:r>
            <a:r>
              <a:rPr lang="pl-PL" dirty="0"/>
              <a:t>, t</a:t>
            </a:r>
            <a:r>
              <a:rPr lang="en-GB" dirty="0" err="1"/>
              <a:t>herefore</a:t>
            </a:r>
            <a:r>
              <a:rPr lang="en-GB" dirty="0"/>
              <a:t>, ask </a:t>
            </a:r>
            <a:r>
              <a:rPr lang="pl-PL" dirty="0" err="1"/>
              <a:t>her</a:t>
            </a:r>
            <a:r>
              <a:rPr lang="pl-PL" dirty="0"/>
              <a:t> </a:t>
            </a:r>
            <a:r>
              <a:rPr lang="en-GB" dirty="0"/>
              <a:t>for an advice.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2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Enthymemes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8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I</a:t>
            </a:r>
            <a:r>
              <a:rPr lang="en-US" dirty="0" err="1"/>
              <a:t>t’s</a:t>
            </a:r>
            <a:r>
              <a:rPr lang="en-US" dirty="0"/>
              <a:t> Tuesday</a:t>
            </a:r>
            <a:r>
              <a:rPr lang="pl-PL" dirty="0"/>
              <a:t> </a:t>
            </a:r>
            <a:r>
              <a:rPr lang="pl-PL" dirty="0" err="1"/>
              <a:t>today</a:t>
            </a:r>
            <a:r>
              <a:rPr lang="en-US" dirty="0"/>
              <a:t>. So </a:t>
            </a:r>
            <a:r>
              <a:rPr lang="en-US" dirty="0" err="1"/>
              <a:t>tomor</a:t>
            </a:r>
            <a:r>
              <a:rPr lang="pl-PL" dirty="0" err="1"/>
              <a:t>r</a:t>
            </a:r>
            <a:r>
              <a:rPr lang="en-US" dirty="0" err="1"/>
              <a:t>ow</a:t>
            </a:r>
            <a:r>
              <a:rPr lang="en-US" dirty="0"/>
              <a:t> will be Wednesday.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Wednesday</a:t>
            </a:r>
            <a:r>
              <a:rPr lang="pl-PL" dirty="0"/>
              <a:t> a </a:t>
            </a:r>
            <a:r>
              <a:rPr lang="pl-PL" dirty="0" err="1"/>
              <a:t>day</a:t>
            </a:r>
            <a:r>
              <a:rPr lang="pl-PL" dirty="0"/>
              <a:t> </a:t>
            </a:r>
            <a:r>
              <a:rPr lang="pl-PL" dirty="0" err="1"/>
              <a:t>after</a:t>
            </a:r>
            <a:r>
              <a:rPr lang="pl-PL" dirty="0"/>
              <a:t> </a:t>
            </a:r>
            <a:r>
              <a:rPr lang="pl-PL" dirty="0" err="1"/>
              <a:t>Tuesday</a:t>
            </a:r>
            <a:r>
              <a:rPr lang="pl-PL" dirty="0"/>
              <a:t>. </a:t>
            </a:r>
            <a:r>
              <a:rPr lang="pl-PL" dirty="0" err="1"/>
              <a:t>Therefore</a:t>
            </a:r>
            <a:r>
              <a:rPr lang="pl-PL" dirty="0"/>
              <a:t>, </a:t>
            </a:r>
            <a:r>
              <a:rPr lang="pl-PL" dirty="0" err="1"/>
              <a:t>tomorrow</a:t>
            </a:r>
            <a:r>
              <a:rPr lang="pl-PL" dirty="0"/>
              <a:t> will be </a:t>
            </a:r>
            <a:r>
              <a:rPr lang="pl-PL" dirty="0" err="1"/>
              <a:t>Wednesday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The </a:t>
            </a:r>
            <a:r>
              <a:rPr lang="pl-PL" dirty="0" err="1"/>
              <a:t>bigger</a:t>
            </a:r>
            <a:r>
              <a:rPr lang="pl-PL" dirty="0"/>
              <a:t> the burger the </a:t>
            </a:r>
            <a:r>
              <a:rPr lang="pl-PL" dirty="0" err="1"/>
              <a:t>better</a:t>
            </a:r>
            <a:r>
              <a:rPr lang="pl-PL" dirty="0"/>
              <a:t> the burger.</a:t>
            </a:r>
          </a:p>
          <a:p>
            <a:pPr>
              <a:buNone/>
            </a:pPr>
            <a:r>
              <a:rPr lang="pl-PL" dirty="0" err="1"/>
              <a:t>Burgers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bigger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Burger King.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054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BDC08C-2F58-42E0-AF2F-CCEF7E7D1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P: </a:t>
            </a:r>
            <a:r>
              <a:rPr lang="en-US" dirty="0"/>
              <a:t>Jimmy was really in hurry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C: H</a:t>
            </a:r>
            <a:r>
              <a:rPr lang="en-US" dirty="0"/>
              <a:t>e probably was very thirsty.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 T</a:t>
            </a:r>
            <a:r>
              <a:rPr lang="en-GB" dirty="0"/>
              <a:t>he salary is really good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C: Y</a:t>
            </a:r>
            <a:r>
              <a:rPr lang="en-GB" dirty="0" err="1"/>
              <a:t>ou</a:t>
            </a:r>
            <a:r>
              <a:rPr lang="en-GB" dirty="0"/>
              <a:t> should take this job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P. N</a:t>
            </a:r>
            <a:r>
              <a:rPr lang="en-GB" dirty="0"/>
              <a:t>o one could have left </a:t>
            </a:r>
            <a:r>
              <a:rPr lang="pl-PL" dirty="0"/>
              <a:t>the </a:t>
            </a:r>
            <a:r>
              <a:rPr lang="pl-PL" dirty="0" err="1"/>
              <a:t>room</a:t>
            </a:r>
            <a:r>
              <a:rPr lang="en-GB" dirty="0"/>
              <a:t>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C. T</a:t>
            </a:r>
            <a:r>
              <a:rPr lang="en-GB" dirty="0"/>
              <a:t>he murderer was never in the room.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062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Znalezione obrazy dla zapytania smoking causes slow painful dea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1" y="365125"/>
            <a:ext cx="4702037" cy="625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4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402</Words>
  <Application>Microsoft Office PowerPoint</Application>
  <PresentationFormat>Panoramiczny</PresentationFormat>
  <Paragraphs>50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Argumentation &amp; Critical Thinking part 3: The structure of argument</vt:lpstr>
      <vt:lpstr>The structure of argument</vt:lpstr>
      <vt:lpstr>Prezentacja programu PowerPoint</vt:lpstr>
      <vt:lpstr>Linked or convergent premises? </vt:lpstr>
      <vt:lpstr>Prezentacja programu PowerPoint</vt:lpstr>
      <vt:lpstr>Prezentacja programu PowerPoint</vt:lpstr>
      <vt:lpstr>Enthymemes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&amp; Critical Thinking part 3: The structure of argument</dc:title>
  <dc:creator>Maciej Pichlak</dc:creator>
  <cp:lastModifiedBy>Maciej Pichlak</cp:lastModifiedBy>
  <cp:revision>3</cp:revision>
  <dcterms:created xsi:type="dcterms:W3CDTF">2019-11-08T14:14:19Z</dcterms:created>
  <dcterms:modified xsi:type="dcterms:W3CDTF">2019-11-22T14:13:18Z</dcterms:modified>
</cp:coreProperties>
</file>