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5" r:id="rId12"/>
    <p:sldId id="264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C524D4-6E90-4447-9F3E-686CF93D6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CE5C632-6D8A-4625-B9C9-4B054568A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87F3B7-0C5A-49E2-8F3F-D0CF707B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A795-4F18-41B7-AE83-C7449BF13303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59E747-0417-429E-954F-E3A73E947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969BDD-FD23-41CE-9A11-B605E7E6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B548-E565-4B1E-AA7E-C24A81FA85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10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D51B90-7FA1-4963-B76C-71BC47CC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39378D7-6461-4642-B509-A97D22EDD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696953-D640-440E-B52E-821964E2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A795-4F18-41B7-AE83-C7449BF13303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FCB7AC-EF16-4D29-BA76-F4D6B40D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788063-F3FF-4C4A-9D6F-1BE4FCB4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B548-E565-4B1E-AA7E-C24A81FA85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0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C3A49E5-6B75-49DD-99E2-2DCAB8235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FD09338-454E-4D1F-B53C-EA5E02A10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09FFDA-0239-404B-97FC-3DAF1D6D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A795-4F18-41B7-AE83-C7449BF13303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B7196F-87A0-4555-8879-E17DDA51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CB7203-DD6F-4A67-B623-8AF08A17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B548-E565-4B1E-AA7E-C24A81FA85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10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8AC9E5-4910-4CF4-BBA0-C0B9D4A0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B1F5D5-939D-4307-B308-E45F92490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A8F8B8-15BC-4FC5-88A8-4F4DED67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A795-4F18-41B7-AE83-C7449BF13303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10F25F-C4EF-4ADC-83C2-6187A8256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37278F-F3DA-4577-8459-E7072B88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B548-E565-4B1E-AA7E-C24A81FA85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33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D99458-0C18-4EC0-9C93-25D6A303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8CE6E0-C6FE-4381-B03C-1B28B49E3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802A5A-C042-4AE5-8BC0-59DA2210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A795-4F18-41B7-AE83-C7449BF13303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F32E06-4771-437A-AEB1-5A109D5B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4B84AF-483B-4EB5-941C-86CECC2A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B548-E565-4B1E-AA7E-C24A81FA85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8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D5E66F-563E-470A-9F1F-94B547DB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685CA7-796F-4B53-8228-6C42C6DEB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B9C370-3812-451D-81D8-EED15F31C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ECC6C0D-32A6-4F31-A3A3-FEC9E91D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A795-4F18-41B7-AE83-C7449BF13303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2147896-E54F-4550-9E84-AC47C869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FEABC08-2D05-4F8C-ACFF-79A6F4F6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B548-E565-4B1E-AA7E-C24A81FA85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75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F90F88-56E6-433C-A3CA-C1239A2A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C789AD-E59B-48E2-A9A4-3F2A91241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07EA101-3A47-41DE-85ED-A86E5F273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6AF9CD1-906F-463F-842C-400E67F84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9DD268D-ED61-48B5-B724-FAE3AF10E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A68DF79-11D2-478C-B4F1-9CFFD548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A795-4F18-41B7-AE83-C7449BF13303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2031B63-ADA2-4BE5-9BD1-795CC964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67CB6F5-C674-46AA-A173-AA83C288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B548-E565-4B1E-AA7E-C24A81FA85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95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D8C4EF-1695-461E-8313-D81CB69C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1E993DC-6EC0-41E3-A574-188ECD52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A795-4F18-41B7-AE83-C7449BF13303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B58DE51-7CAE-4C14-A36E-D7E6CBC43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AAD761A-C09C-4768-8E11-0D5786FC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B548-E565-4B1E-AA7E-C24A81FA85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07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897FF60-E8A3-4233-8F1B-BCF69D04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A795-4F18-41B7-AE83-C7449BF13303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8512D92-B777-4FEE-AE54-A3816F066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C26B57-15E5-4C2F-90F6-98550B5B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B548-E565-4B1E-AA7E-C24A81FA85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57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52BB40-3DBC-4C9B-B776-D984D4C2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DF66BC-BF18-4344-B0C0-771A42223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D092C36-EC5C-4050-8FFD-1F19F1FE9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0148991-4C1E-47CA-A65E-890AC0DF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A795-4F18-41B7-AE83-C7449BF13303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277D3E0-4297-44AF-9805-22F30922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1D6B0F1-4775-40C8-ADF3-B63D845A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B548-E565-4B1E-AA7E-C24A81FA85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42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F3C0AD-A23F-492A-9EC2-22255BA8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0C29391-255D-419A-8304-9F591521F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F31783-9944-40C0-9D2F-B7F8BC355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58C3BC9-D63A-4567-B50B-F87C3650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A795-4F18-41B7-AE83-C7449BF13303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33E454-1CC1-4401-A42F-14EF63D6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4E1598-BC5C-42BB-A110-897B5666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B548-E565-4B1E-AA7E-C24A81FA85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6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A0E0D1-70CA-4F2F-AE03-DA0DD335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C24203-543E-4E5F-AF1C-CEB2BF9AD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629AA7-B753-4FD8-900D-5F2F2B678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A795-4F18-41B7-AE83-C7449BF13303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22EA279-1FEE-45ED-84F6-6EE34DA8D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3DCCFD-268C-490B-9CCE-2E2383D03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5B548-E565-4B1E-AA7E-C24A81FA85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01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wo.uni.wroc.pl/user/12147" TargetMode="External"/><Relationship Id="rId2" Type="http://schemas.openxmlformats.org/officeDocument/2006/relationships/hyperlink" Target="mailto:maciej.pichlak@uwr.edu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time_continue=1&amp;v=bJ5HJiDp-l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dersweb.pl/2014/07/pseudonauka-vs-nauka.html" TargetMode="External"/><Relationship Id="rId2" Type="http://schemas.openxmlformats.org/officeDocument/2006/relationships/hyperlink" Target="http://mitologiawspolczesna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tfes.org/The_Flat_Earth_Wiki" TargetMode="External"/><Relationship Id="rId4" Type="http://schemas.openxmlformats.org/officeDocument/2006/relationships/hyperlink" Target="http://mitynauki.pl/2011/04/07/jak-rozpoznac-pseudonauk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time_continue=1&amp;v=bJ5HJiDp-l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8985" y="1239591"/>
            <a:ext cx="7403672" cy="3229378"/>
          </a:xfrm>
          <a:ln>
            <a:solidFill>
              <a:schemeClr val="bg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pl-PL" dirty="0" err="1"/>
              <a:t>Argumentation</a:t>
            </a:r>
            <a:br>
              <a:rPr lang="pl-PL" dirty="0"/>
            </a:br>
            <a:r>
              <a:rPr lang="pl-PL" dirty="0"/>
              <a:t>&amp; Critical </a:t>
            </a:r>
            <a:r>
              <a:rPr lang="pl-PL" dirty="0" err="1"/>
              <a:t>Thinking</a:t>
            </a:r>
            <a:br>
              <a:rPr lang="pl-PL" dirty="0"/>
            </a:br>
            <a:r>
              <a:rPr lang="pl-PL" sz="3600" dirty="0" err="1">
                <a:solidFill>
                  <a:schemeClr val="bg1">
                    <a:lumMod val="50000"/>
                  </a:schemeClr>
                </a:solidFill>
              </a:rPr>
              <a:t>Conspiracy</a:t>
            </a:r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3600" dirty="0" err="1">
                <a:solidFill>
                  <a:schemeClr val="bg1">
                    <a:lumMod val="50000"/>
                  </a:schemeClr>
                </a:solidFill>
              </a:rPr>
              <a:t>theories</a:t>
            </a:r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3600" dirty="0" err="1">
                <a:solidFill>
                  <a:schemeClr val="bg1">
                    <a:lumMod val="50000"/>
                  </a:schemeClr>
                </a:solidFill>
              </a:rPr>
              <a:t>pseudoscience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66694" y="3799268"/>
            <a:ext cx="7403672" cy="2611471"/>
          </a:xfrm>
          <a:ln>
            <a:solidFill>
              <a:schemeClr val="bg2">
                <a:lumMod val="75000"/>
              </a:schemeClr>
            </a:solidFill>
          </a:ln>
        </p:spPr>
        <p:txBody>
          <a:bodyPr anchor="b">
            <a:normAutofit/>
          </a:bodyPr>
          <a:lstStyle/>
          <a:p>
            <a:pPr marL="2962275" algn="l">
              <a:spcBef>
                <a:spcPts val="600"/>
              </a:spcBef>
            </a:pPr>
            <a:r>
              <a:rPr lang="pl-PL" sz="1600" dirty="0"/>
              <a:t>Maciej Pichlak</a:t>
            </a:r>
          </a:p>
          <a:p>
            <a:pPr marL="2962275" algn="l">
              <a:spcBef>
                <a:spcPts val="600"/>
              </a:spcBef>
            </a:pPr>
            <a:r>
              <a:rPr lang="pl-PL" sz="1600" dirty="0" err="1"/>
              <a:t>Department</a:t>
            </a:r>
            <a:r>
              <a:rPr lang="pl-PL" sz="1600" dirty="0"/>
              <a:t> of </a:t>
            </a:r>
            <a:r>
              <a:rPr lang="pl-PL" sz="1600" dirty="0" err="1"/>
              <a:t>Legal</a:t>
            </a:r>
            <a:r>
              <a:rPr lang="pl-PL" sz="1600" dirty="0"/>
              <a:t> </a:t>
            </a:r>
            <a:r>
              <a:rPr lang="pl-PL" sz="1600" dirty="0" err="1"/>
              <a:t>Theory</a:t>
            </a:r>
            <a:r>
              <a:rPr lang="pl-PL" sz="1600" dirty="0"/>
              <a:t> and </a:t>
            </a:r>
            <a:r>
              <a:rPr lang="pl-PL" sz="1600" dirty="0" err="1"/>
              <a:t>Philosophy</a:t>
            </a:r>
            <a:r>
              <a:rPr lang="pl-PL" sz="1600" dirty="0"/>
              <a:t> of Law</a:t>
            </a:r>
          </a:p>
          <a:p>
            <a:pPr marL="2962275" algn="l">
              <a:spcBef>
                <a:spcPts val="600"/>
              </a:spcBef>
            </a:pPr>
            <a:r>
              <a:rPr lang="pl-PL" sz="1600" dirty="0"/>
              <a:t>University of </a:t>
            </a:r>
            <a:r>
              <a:rPr lang="pl-PL" sz="1600" dirty="0" err="1"/>
              <a:t>Wroclaw</a:t>
            </a:r>
            <a:endParaRPr lang="pl-PL" sz="1600" dirty="0"/>
          </a:p>
          <a:p>
            <a:pPr marL="2962275" algn="l">
              <a:spcBef>
                <a:spcPts val="600"/>
              </a:spcBef>
            </a:pPr>
            <a:r>
              <a:rPr lang="pl-PL" sz="1600" dirty="0">
                <a:hlinkClick r:id="rId2"/>
              </a:rPr>
              <a:t>maciej.pichlak@uwr.edu.pl</a:t>
            </a:r>
            <a:endParaRPr lang="pl-PL" sz="1600" dirty="0"/>
          </a:p>
          <a:p>
            <a:pPr marL="2962275" algn="l">
              <a:spcBef>
                <a:spcPts val="600"/>
              </a:spcBef>
            </a:pPr>
            <a:r>
              <a:rPr lang="pl-PL" sz="1600" dirty="0">
                <a:hlinkClick r:id="rId3"/>
              </a:rPr>
              <a:t>https://prawo.uni.wroc.pl/user/12147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328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B804FD-D934-4980-B012-834CDE72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Here we </a:t>
            </a:r>
            <a:r>
              <a:rPr lang="pl-PL" dirty="0" err="1"/>
              <a:t>come</a:t>
            </a:r>
            <a:r>
              <a:rPr lang="pl-PL" dirty="0"/>
              <a:t> </a:t>
            </a:r>
            <a:r>
              <a:rPr lang="pl-PL" dirty="0" err="1"/>
              <a:t>again</a:t>
            </a:r>
            <a:r>
              <a:rPr lang="pl-PL" dirty="0"/>
              <a:t>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31423F-BDC7-4783-9D82-66E910607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hlinkClick r:id="rId2"/>
            <a:extLst>
              <a:ext uri="{FF2B5EF4-FFF2-40B4-BE49-F238E27FC236}">
                <a16:creationId xmlns:a16="http://schemas.microsoft.com/office/drawing/2014/main" id="{3E3BEB1F-7595-4B1E-954D-AEFA3E8B0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88" r="28380"/>
          <a:stretch/>
        </p:blipFill>
        <p:spPr>
          <a:xfrm>
            <a:off x="4524777" y="1497591"/>
            <a:ext cx="7246513" cy="49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30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13A45F-C468-4882-8B21-F2B89811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 to </a:t>
            </a:r>
            <a:r>
              <a:rPr lang="pl-PL" dirty="0" err="1"/>
              <a:t>react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D872D9-E1BF-4198-8541-195D09E8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facts</a:t>
            </a:r>
            <a:r>
              <a:rPr lang="pl-PL" dirty="0"/>
              <a:t> and </a:t>
            </a:r>
            <a:r>
              <a:rPr lang="pl-PL" dirty="0" err="1"/>
              <a:t>logic</a:t>
            </a: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r>
              <a:rPr lang="pl-PL" dirty="0" err="1"/>
              <a:t>Ridicule</a:t>
            </a:r>
            <a:r>
              <a:rPr lang="pl-PL" dirty="0"/>
              <a:t> the </a:t>
            </a:r>
            <a:r>
              <a:rPr lang="pl-PL" dirty="0" err="1"/>
              <a:t>group</a:t>
            </a:r>
            <a:r>
              <a:rPr lang="pl-PL" dirty="0"/>
              <a:t> </a:t>
            </a:r>
            <a:r>
              <a:rPr lang="pl-PL" dirty="0" err="1"/>
              <a:t>believing</a:t>
            </a:r>
            <a:r>
              <a:rPr lang="pl-PL" dirty="0"/>
              <a:t> in the </a:t>
            </a:r>
            <a:r>
              <a:rPr lang="pl-PL" dirty="0" err="1"/>
              <a:t>theory</a:t>
            </a: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r>
              <a:rPr lang="pl-PL" dirty="0" err="1"/>
              <a:t>Use</a:t>
            </a:r>
            <a:r>
              <a:rPr lang="pl-PL" dirty="0"/>
              <a:t> the </a:t>
            </a:r>
            <a:r>
              <a:rPr lang="pl-PL" dirty="0" err="1"/>
              <a:t>strenghts</a:t>
            </a:r>
            <a:r>
              <a:rPr lang="pl-PL" dirty="0"/>
              <a:t> of CS and PS: be </a:t>
            </a:r>
            <a:r>
              <a:rPr lang="pl-PL" dirty="0" err="1"/>
              <a:t>emotional</a:t>
            </a:r>
            <a:r>
              <a:rPr lang="pl-PL" dirty="0"/>
              <a:t>, be </a:t>
            </a:r>
            <a:r>
              <a:rPr lang="pl-PL" dirty="0" err="1"/>
              <a:t>spectacular</a:t>
            </a:r>
            <a:r>
              <a:rPr lang="pl-PL" dirty="0"/>
              <a:t>, be </a:t>
            </a:r>
            <a:r>
              <a:rPr lang="pl-PL" dirty="0" err="1"/>
              <a:t>attractive</a:t>
            </a: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0" indent="0" algn="ctr">
              <a:buNone/>
            </a:pPr>
            <a:r>
              <a:rPr lang="pl-PL" dirty="0">
                <a:solidFill>
                  <a:schemeClr val="accent1"/>
                </a:solidFill>
              </a:rPr>
              <a:t>SENSUAL – CLEAR FOR COMMON SENSE – ATTRACTIVE </a:t>
            </a:r>
          </a:p>
          <a:p>
            <a:pPr marL="0" indent="0" algn="ctr"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pl-PL" i="1" dirty="0">
                <a:solidFill>
                  <a:schemeClr val="accent1"/>
                </a:solidFill>
              </a:rPr>
              <a:t>https://www.youtube.com/watch?v=MtWMz51eL0Y</a:t>
            </a:r>
          </a:p>
        </p:txBody>
      </p:sp>
    </p:spTree>
    <p:extLst>
      <p:ext uri="{BB962C8B-B14F-4D97-AF65-F5344CB8AC3E}">
        <p14:creationId xmlns:p14="http://schemas.microsoft.com/office/powerpoint/2010/main" val="110317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C2F2D4-880A-4C66-9608-F1DD0502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resourses</a:t>
            </a:r>
            <a:r>
              <a:rPr lang="pl-PL" dirty="0"/>
              <a:t> I </a:t>
            </a:r>
            <a:r>
              <a:rPr lang="pl-PL" dirty="0" err="1"/>
              <a:t>used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7E053A-9BF3-451B-ABC7-AE00A0443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http://Mitologiawspolczesna.pl</a:t>
            </a:r>
            <a:r>
              <a:rPr lang="pl-PL" dirty="0"/>
              <a:t> </a:t>
            </a:r>
          </a:p>
          <a:p>
            <a:r>
              <a:rPr lang="pl-PL" dirty="0">
                <a:hlinkClick r:id="rId3"/>
              </a:rPr>
              <a:t>https://www.spidersweb.pl/2014/07/pseudonauka-vs-nauka.html</a:t>
            </a:r>
            <a:r>
              <a:rPr lang="pl-PL" dirty="0"/>
              <a:t> </a:t>
            </a:r>
          </a:p>
          <a:p>
            <a:r>
              <a:rPr lang="pl-PL" dirty="0">
                <a:hlinkClick r:id="rId4"/>
              </a:rPr>
              <a:t>http://mitynauki.pl/2011/04/07/jak-rozpoznac-pseudonauke/</a:t>
            </a:r>
            <a:r>
              <a:rPr lang="pl-PL" dirty="0"/>
              <a:t> </a:t>
            </a:r>
          </a:p>
          <a:p>
            <a:r>
              <a:rPr lang="pl-PL" dirty="0">
                <a:hlinkClick r:id="rId5"/>
              </a:rPr>
              <a:t>https://wiki.tfes.org/The_Flat_Earth_Wiki</a:t>
            </a:r>
            <a:r>
              <a:rPr lang="pl-PL" dirty="0"/>
              <a:t>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699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1970" y="2167613"/>
            <a:ext cx="9648060" cy="2039816"/>
          </a:xfrm>
        </p:spPr>
        <p:txBody>
          <a:bodyPr>
            <a:normAutofit fontScale="90000"/>
          </a:bodyPr>
          <a:lstStyle/>
          <a:p>
            <a:r>
              <a:rPr lang="pl-PL" sz="5300" dirty="0" err="1"/>
              <a:t>Conspiracy</a:t>
            </a:r>
            <a:r>
              <a:rPr lang="pl-PL" sz="5300" dirty="0"/>
              <a:t> </a:t>
            </a:r>
            <a:r>
              <a:rPr lang="pl-PL" sz="5300" dirty="0" err="1"/>
              <a:t>theories</a:t>
            </a:r>
            <a:r>
              <a:rPr lang="pl-PL" sz="5300" dirty="0"/>
              <a:t> </a:t>
            </a:r>
            <a:br>
              <a:rPr lang="pl-PL" sz="5300" dirty="0"/>
            </a:br>
            <a:r>
              <a:rPr lang="pl-PL" sz="5300" dirty="0"/>
              <a:t>and </a:t>
            </a:r>
            <a:r>
              <a:rPr lang="pl-PL" sz="5300" dirty="0" err="1"/>
              <a:t>pseudoscience</a:t>
            </a:r>
            <a:r>
              <a:rPr lang="pl-PL" sz="5300" dirty="0"/>
              <a:t>:</a:t>
            </a:r>
            <a:br>
              <a:rPr lang="pl-PL" sz="5300" dirty="0"/>
            </a:br>
            <a:br>
              <a:rPr lang="pl-PL" sz="5300" dirty="0"/>
            </a:br>
            <a:r>
              <a:rPr lang="pl-PL" sz="4400" i="1" dirty="0"/>
              <a:t>How to </a:t>
            </a:r>
            <a:r>
              <a:rPr lang="pl-PL" sz="4400" i="1" dirty="0" err="1"/>
              <a:t>recognize</a:t>
            </a:r>
            <a:r>
              <a:rPr lang="pl-PL" sz="4400" i="1" dirty="0"/>
              <a:t> </a:t>
            </a:r>
            <a:r>
              <a:rPr lang="pl-PL" sz="4400" i="1" dirty="0" err="1"/>
              <a:t>them</a:t>
            </a:r>
            <a:r>
              <a:rPr lang="pl-PL" sz="4400" i="1" dirty="0"/>
              <a:t> and </a:t>
            </a:r>
            <a:r>
              <a:rPr lang="pl-PL" sz="4400" i="1" dirty="0" err="1"/>
              <a:t>fight</a:t>
            </a:r>
            <a:r>
              <a:rPr lang="pl-PL" sz="4400" i="1" dirty="0"/>
              <a:t> </a:t>
            </a:r>
            <a:r>
              <a:rPr lang="pl-PL" sz="4400" i="1" dirty="0" err="1"/>
              <a:t>against</a:t>
            </a:r>
            <a:r>
              <a:rPr lang="pl-PL" sz="4400" i="1" dirty="0"/>
              <a:t> </a:t>
            </a:r>
            <a:r>
              <a:rPr lang="pl-PL" sz="4400" i="1" dirty="0" err="1"/>
              <a:t>them</a:t>
            </a: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38385" y="5563673"/>
            <a:ext cx="8954014" cy="889662"/>
          </a:xfrm>
        </p:spPr>
        <p:txBody>
          <a:bodyPr>
            <a:normAutofit/>
          </a:bodyPr>
          <a:lstStyle/>
          <a:p>
            <a:pPr algn="r">
              <a:defRPr/>
            </a:pPr>
            <a:endParaRPr lang="pl-PL" sz="2200" dirty="0"/>
          </a:p>
          <a:p>
            <a:pPr algn="r">
              <a:defRPr/>
            </a:pP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Special </a:t>
            </a:r>
            <a:r>
              <a:rPr lang="pl-PL" i="1" dirty="0" err="1">
                <a:solidFill>
                  <a:schemeClr val="accent1">
                    <a:lumMod val="75000"/>
                  </a:schemeClr>
                </a:solidFill>
              </a:rPr>
              <a:t>credits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 to: Marcin Napiórkowski and mitologiawspolczesna.pl </a:t>
            </a:r>
          </a:p>
        </p:txBody>
      </p:sp>
    </p:spTree>
    <p:extLst>
      <p:ext uri="{BB962C8B-B14F-4D97-AF65-F5344CB8AC3E}">
        <p14:creationId xmlns:p14="http://schemas.microsoft.com/office/powerpoint/2010/main" val="12774114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B804FD-D934-4980-B012-834CDE72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31423F-BDC7-4783-9D82-66E910607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hlinkClick r:id="rId2"/>
            <a:extLst>
              <a:ext uri="{FF2B5EF4-FFF2-40B4-BE49-F238E27FC236}">
                <a16:creationId xmlns:a16="http://schemas.microsoft.com/office/drawing/2014/main" id="{3E3BEB1F-7595-4B1E-954D-AEFA3E8B0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88" r="28380"/>
          <a:stretch/>
        </p:blipFill>
        <p:spPr>
          <a:xfrm>
            <a:off x="1730062" y="419400"/>
            <a:ext cx="8731876" cy="60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0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982DC1-4924-4312-ABB9-216C5CA9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45" y="365125"/>
            <a:ext cx="11580054" cy="1325563"/>
          </a:xfrm>
        </p:spPr>
        <p:txBody>
          <a:bodyPr>
            <a:normAutofit/>
          </a:bodyPr>
          <a:lstStyle/>
          <a:p>
            <a:r>
              <a:rPr lang="pl-PL" sz="3200" dirty="0" err="1"/>
              <a:t>Some</a:t>
            </a:r>
            <a:r>
              <a:rPr lang="pl-PL" sz="3200" dirty="0"/>
              <a:t> most popular </a:t>
            </a:r>
            <a:r>
              <a:rPr lang="pl-PL" sz="3200" dirty="0" err="1"/>
              <a:t>conspiracy</a:t>
            </a:r>
            <a:r>
              <a:rPr lang="pl-PL" sz="3200" dirty="0"/>
              <a:t> and pseudo-</a:t>
            </a:r>
            <a:r>
              <a:rPr lang="pl-PL" sz="3200" dirty="0" err="1"/>
              <a:t>scientific</a:t>
            </a:r>
            <a:r>
              <a:rPr lang="pl-PL" sz="3200" dirty="0"/>
              <a:t> </a:t>
            </a:r>
            <a:r>
              <a:rPr lang="pl-PL" sz="3200" dirty="0" err="1"/>
              <a:t>theories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E4F439-F7B5-405A-A906-DF6D5B5E0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3" y="2295523"/>
            <a:ext cx="1024948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/>
              <a:t>Flat Earth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 err="1"/>
              <a:t>Landing</a:t>
            </a:r>
            <a:r>
              <a:rPr lang="pl-PL" sz="2400" dirty="0"/>
              <a:t> on the Moon </a:t>
            </a:r>
            <a:r>
              <a:rPr lang="pl-PL" sz="2400" dirty="0" err="1"/>
              <a:t>never</a:t>
            </a:r>
            <a:r>
              <a:rPr lang="pl-PL" sz="2400" dirty="0"/>
              <a:t> </a:t>
            </a:r>
            <a:r>
              <a:rPr lang="pl-PL" sz="2400" dirty="0" err="1"/>
              <a:t>happened</a:t>
            </a:r>
            <a:endParaRPr lang="pl-PL" sz="2400" dirty="0"/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 err="1"/>
              <a:t>Reptilians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ruling</a:t>
            </a:r>
            <a:r>
              <a:rPr lang="pl-PL" sz="2400" dirty="0"/>
              <a:t> the </a:t>
            </a:r>
            <a:r>
              <a:rPr lang="pl-PL" sz="2400" dirty="0" err="1"/>
              <a:t>world</a:t>
            </a:r>
            <a:endParaRPr lang="pl-PL" sz="2400" dirty="0"/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 err="1"/>
              <a:t>Anti-vaccination</a:t>
            </a:r>
            <a:r>
              <a:rPr lang="pl-PL" sz="2400" dirty="0"/>
              <a:t> </a:t>
            </a:r>
            <a:r>
              <a:rPr lang="pl-PL" sz="2400" dirty="0" err="1"/>
              <a:t>movement</a:t>
            </a:r>
            <a:endParaRPr lang="pl-PL" sz="2400" dirty="0"/>
          </a:p>
          <a:p>
            <a:endParaRPr lang="pl-PL" dirty="0"/>
          </a:p>
        </p:txBody>
      </p:sp>
      <p:pic>
        <p:nvPicPr>
          <p:cNvPr id="1026" name="Picture 2" descr="Podobny obraz">
            <a:extLst>
              <a:ext uri="{FF2B5EF4-FFF2-40B4-BE49-F238E27FC236}">
                <a16:creationId xmlns:a16="http://schemas.microsoft.com/office/drawing/2014/main" id="{E425DDDC-35B1-44F5-8949-1ACE467D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03" y="1690689"/>
            <a:ext cx="3539196" cy="233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reptilians">
            <a:extLst>
              <a:ext uri="{FF2B5EF4-FFF2-40B4-BE49-F238E27FC236}">
                <a16:creationId xmlns:a16="http://schemas.microsoft.com/office/drawing/2014/main" id="{CC2162DB-A588-4AC7-A34A-2D0939023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03" y="4317206"/>
            <a:ext cx="3539196" cy="236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ądowanie na księżycu - prawda czy fałsz?">
            <a:extLst>
              <a:ext uri="{FF2B5EF4-FFF2-40B4-BE49-F238E27FC236}">
                <a16:creationId xmlns:a16="http://schemas.microsoft.com/office/drawing/2014/main" id="{D9F3903D-0BB1-48F6-A3BC-DF1B519E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5" y="1690689"/>
            <a:ext cx="2849880" cy="287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vaccination causes autism">
            <a:extLst>
              <a:ext uri="{FF2B5EF4-FFF2-40B4-BE49-F238E27FC236}">
                <a16:creationId xmlns:a16="http://schemas.microsoft.com/office/drawing/2014/main" id="{DB80409A-AB87-4F30-8F69-ACBA1E0C1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5" y="4820435"/>
            <a:ext cx="3539196" cy="185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4012DA-E395-4B40-AFF9-E53B8ABCF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Yet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the end of the </a:t>
            </a:r>
            <a:r>
              <a:rPr lang="pl-PL" dirty="0" err="1"/>
              <a:t>day</a:t>
            </a:r>
            <a:r>
              <a:rPr lang="pl-PL" dirty="0"/>
              <a:t>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BBC04C-9D80-4EA2-8BE2-21BDF530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1" y="1825625"/>
            <a:ext cx="10958733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…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always</a:t>
            </a:r>
            <a:r>
              <a:rPr lang="pl-PL" dirty="0"/>
              <a:t> </a:t>
            </a:r>
            <a:r>
              <a:rPr lang="pl-PL" dirty="0" err="1"/>
              <a:t>Jews</a:t>
            </a:r>
            <a:r>
              <a:rPr lang="pl-PL" dirty="0"/>
              <a:t> / </a:t>
            </a:r>
            <a:r>
              <a:rPr lang="pl-PL" dirty="0" err="1"/>
              <a:t>Freemasonry</a:t>
            </a:r>
            <a:r>
              <a:rPr lang="pl-PL" dirty="0"/>
              <a:t> / Big Pharma / </a:t>
            </a:r>
            <a:r>
              <a:rPr lang="pl-PL" dirty="0" err="1"/>
              <a:t>Reptilians</a:t>
            </a:r>
            <a:r>
              <a:rPr lang="pl-PL" dirty="0"/>
              <a:t> </a:t>
            </a:r>
            <a:r>
              <a:rPr lang="pl-PL" dirty="0" err="1"/>
              <a:t>once</a:t>
            </a:r>
            <a:r>
              <a:rPr lang="pl-PL" dirty="0"/>
              <a:t> </a:t>
            </a:r>
            <a:r>
              <a:rPr lang="pl-PL" dirty="0" err="1"/>
              <a:t>again</a:t>
            </a:r>
            <a:endParaRPr lang="pl-PL" dirty="0"/>
          </a:p>
        </p:txBody>
      </p:sp>
      <p:pic>
        <p:nvPicPr>
          <p:cNvPr id="2050" name="Picture 2" descr="Znalezione obrazy dla zapytania Żyd">
            <a:extLst>
              <a:ext uri="{FF2B5EF4-FFF2-40B4-BE49-F238E27FC236}">
                <a16:creationId xmlns:a16="http://schemas.microsoft.com/office/drawing/2014/main" id="{35B1A09D-C193-40BE-8B71-7F490858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55282"/>
            <a:ext cx="3100754" cy="362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dobny obraz">
            <a:extLst>
              <a:ext uri="{FF2B5EF4-FFF2-40B4-BE49-F238E27FC236}">
                <a16:creationId xmlns:a16="http://schemas.microsoft.com/office/drawing/2014/main" id="{A06FD3D5-1152-4B7E-92AD-B69A8D334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3"/>
          <a:stretch/>
        </p:blipFill>
        <p:spPr bwMode="auto">
          <a:xfrm>
            <a:off x="7288823" y="2605088"/>
            <a:ext cx="3318217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8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84745-A548-4AD0-874F-63B1C44DD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structural</a:t>
            </a:r>
            <a:r>
              <a:rPr lang="pl-PL" dirty="0"/>
              <a:t> </a:t>
            </a:r>
            <a:r>
              <a:rPr lang="pl-PL" dirty="0" err="1"/>
              <a:t>features</a:t>
            </a:r>
            <a:r>
              <a:rPr lang="pl-PL" dirty="0"/>
              <a:t> of CT and PS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CE9B92-A0A1-4906-86FE-0D5D05990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A </a:t>
            </a:r>
            <a:r>
              <a:rPr lang="pl-PL" dirty="0" err="1"/>
              <a:t>promise</a:t>
            </a:r>
            <a:r>
              <a:rPr lang="pl-PL" dirty="0"/>
              <a:t> o </a:t>
            </a:r>
            <a:r>
              <a:rPr lang="pl-PL" dirty="0" err="1"/>
              <a:t>certainty</a:t>
            </a:r>
            <a:r>
              <a:rPr lang="pl-PL" dirty="0"/>
              <a:t> (</a:t>
            </a:r>
            <a:r>
              <a:rPr lang="pl-PL" dirty="0" err="1"/>
              <a:t>against</a:t>
            </a:r>
            <a:r>
              <a:rPr lang="pl-PL" dirty="0"/>
              <a:t> </a:t>
            </a:r>
            <a:r>
              <a:rPr lang="pl-PL" dirty="0" err="1"/>
              <a:t>probability</a:t>
            </a:r>
            <a:r>
              <a:rPr lang="pl-PL" dirty="0"/>
              <a:t>); </a:t>
            </a:r>
            <a:r>
              <a:rPr lang="en-GB" dirty="0"/>
              <a:t>non-falsifiable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Democratization</a:t>
            </a:r>
            <a:r>
              <a:rPr lang="pl-PL" dirty="0"/>
              <a:t> of </a:t>
            </a:r>
            <a:r>
              <a:rPr lang="pl-PL" dirty="0" err="1"/>
              <a:t>cognition</a:t>
            </a:r>
            <a:r>
              <a:rPr lang="pl-PL" dirty="0"/>
              <a:t> (</a:t>
            </a:r>
            <a:r>
              <a:rPr lang="pl-PL" dirty="0" err="1"/>
              <a:t>against</a:t>
            </a:r>
            <a:r>
              <a:rPr lang="pl-PL" dirty="0"/>
              <a:t> </a:t>
            </a:r>
            <a:r>
              <a:rPr lang="pl-PL" dirty="0" err="1"/>
              <a:t>specialization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just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one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simple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experiment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…”</a:t>
            </a: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form: „Just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look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into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soul”</a:t>
            </a:r>
          </a:p>
          <a:p>
            <a:endParaRPr lang="pl-PL" dirty="0"/>
          </a:p>
          <a:p>
            <a:r>
              <a:rPr lang="pl-PL" dirty="0"/>
              <a:t>Reliance on ‚</a:t>
            </a:r>
            <a:r>
              <a:rPr lang="pl-PL" dirty="0" err="1"/>
              <a:t>direct</a:t>
            </a:r>
            <a:r>
              <a:rPr lang="pl-PL" dirty="0"/>
              <a:t>’ </a:t>
            </a:r>
            <a:r>
              <a:rPr lang="pl-PL" dirty="0" err="1"/>
              <a:t>experience</a:t>
            </a:r>
            <a:r>
              <a:rPr lang="pl-PL" dirty="0"/>
              <a:t> and </a:t>
            </a:r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sense</a:t>
            </a:r>
            <a:r>
              <a:rPr lang="pl-PL" dirty="0"/>
              <a:t> (</a:t>
            </a:r>
            <a:r>
              <a:rPr lang="pl-PL" dirty="0" err="1"/>
              <a:t>against</a:t>
            </a:r>
            <a:r>
              <a:rPr lang="pl-PL" dirty="0"/>
              <a:t> </a:t>
            </a:r>
            <a:r>
              <a:rPr lang="pl-PL" dirty="0" err="1"/>
              <a:t>artificial</a:t>
            </a:r>
            <a:r>
              <a:rPr lang="pl-PL" dirty="0"/>
              <a:t> </a:t>
            </a:r>
            <a:r>
              <a:rPr lang="pl-PL" dirty="0" err="1"/>
              <a:t>scientific</a:t>
            </a:r>
            <a:r>
              <a:rPr lang="pl-PL" dirty="0"/>
              <a:t> </a:t>
            </a:r>
            <a:r>
              <a:rPr lang="pl-PL" dirty="0" err="1"/>
              <a:t>methods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evidence for a flat earth is derived from many different facets of science and philosophy. The simplest is by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relying on ones own senses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discern the true nature of the world around us.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world looks flat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the bottoms of clouds are flat, the movement of the sun; these are all examples of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senses telling you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we do not live on a spherical heliocentric world. This is using what's called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 empirical approach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…”</a:t>
            </a:r>
          </a:p>
          <a:p>
            <a:pPr marL="0" indent="0" algn="r">
              <a:buNone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https://wiki.tfes.org/Frequently_Asked_Questions</a:t>
            </a:r>
          </a:p>
        </p:txBody>
      </p:sp>
    </p:spTree>
    <p:extLst>
      <p:ext uri="{BB962C8B-B14F-4D97-AF65-F5344CB8AC3E}">
        <p14:creationId xmlns:p14="http://schemas.microsoft.com/office/powerpoint/2010/main" val="261797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BE827E-9BC9-4A1E-B589-7151182E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structural</a:t>
            </a:r>
            <a:r>
              <a:rPr lang="pl-PL" dirty="0"/>
              <a:t> </a:t>
            </a:r>
            <a:r>
              <a:rPr lang="pl-PL" dirty="0" err="1"/>
              <a:t>features</a:t>
            </a:r>
            <a:r>
              <a:rPr lang="pl-PL" dirty="0"/>
              <a:t> of CT and PS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59B174-0328-4B42-88D0-EAF889CEC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not consider consequences</a:t>
            </a: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Why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people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don’t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know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Earth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flat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Because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global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conspiracy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governments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space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agencies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(NASA and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others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Why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should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want to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keep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conspiracy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In order to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rule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world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keep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away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the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God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exterminate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human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species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...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CC0C19-951E-4C57-B028-F4AC4176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structural</a:t>
            </a:r>
            <a:r>
              <a:rPr lang="pl-PL" dirty="0"/>
              <a:t> </a:t>
            </a:r>
            <a:r>
              <a:rPr lang="pl-PL" dirty="0" err="1"/>
              <a:t>features</a:t>
            </a:r>
            <a:r>
              <a:rPr lang="pl-PL" dirty="0"/>
              <a:t> of CT and PS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B62AC9-93D8-4B13-BBFD-CD1D5BFC7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err="1"/>
              <a:t>Developed</a:t>
            </a:r>
            <a:r>
              <a:rPr lang="pl-PL" dirty="0"/>
              <a:t> out of (and </a:t>
            </a:r>
            <a:r>
              <a:rPr lang="pl-PL" dirty="0" err="1"/>
              <a:t>usually</a:t>
            </a:r>
            <a:r>
              <a:rPr lang="pl-PL" dirty="0"/>
              <a:t> </a:t>
            </a:r>
            <a:r>
              <a:rPr lang="pl-PL" dirty="0" err="1"/>
              <a:t>against</a:t>
            </a:r>
            <a:r>
              <a:rPr lang="pl-PL" dirty="0"/>
              <a:t>) the </a:t>
            </a:r>
            <a:r>
              <a:rPr lang="pl-PL" dirty="0" err="1"/>
              <a:t>recognized</a:t>
            </a:r>
            <a:r>
              <a:rPr lang="pl-PL" dirty="0"/>
              <a:t> system of science, </a:t>
            </a:r>
            <a:r>
              <a:rPr lang="pl-PL" dirty="0" err="1"/>
              <a:t>still</a:t>
            </a:r>
            <a:r>
              <a:rPr lang="pl-PL" dirty="0"/>
              <a:t> </a:t>
            </a:r>
            <a:r>
              <a:rPr lang="pl-PL" dirty="0" err="1"/>
              <a:t>disguised</a:t>
            </a:r>
            <a:r>
              <a:rPr lang="pl-PL" dirty="0"/>
              <a:t> in a </a:t>
            </a:r>
            <a:r>
              <a:rPr lang="pl-PL" dirty="0" err="1"/>
              <a:t>costume</a:t>
            </a:r>
            <a:r>
              <a:rPr lang="pl-PL" dirty="0"/>
              <a:t> of </a:t>
            </a:r>
            <a:r>
              <a:rPr lang="pl-PL" dirty="0" err="1"/>
              <a:t>scientific</a:t>
            </a:r>
            <a:r>
              <a:rPr lang="pl-PL" dirty="0"/>
              <a:t> </a:t>
            </a:r>
            <a:r>
              <a:rPr lang="pl-PL" dirty="0" err="1"/>
              <a:t>methods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author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where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was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published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who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supports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relations to the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up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-to-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knowledge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‚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Evil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scentists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 as a part of the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global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conspiracy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try</a:t>
            </a:r>
            <a:r>
              <a:rPr lang="pl-PL" dirty="0"/>
              <a:t> to </a:t>
            </a:r>
            <a:r>
              <a:rPr lang="pl-PL" dirty="0" err="1"/>
              <a:t>sell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products / services</a:t>
            </a: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It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has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been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proved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water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has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memory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pl-PL" dirty="0" err="1">
                <a:solidFill>
                  <a:schemeClr val="accent1"/>
                </a:solidFill>
              </a:rPr>
              <a:t>here</a:t>
            </a:r>
            <a:r>
              <a:rPr lang="pl-PL" dirty="0">
                <a:solidFill>
                  <a:schemeClr val="accent1"/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buy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special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bottle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helps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change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memory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structure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water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a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special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handbook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change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life by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changing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water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147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992833-8C58-4985-B1BF-69C2E65A1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/>
              <a:t>Transformations</a:t>
            </a:r>
            <a:r>
              <a:rPr lang="pl-PL" sz="3600" dirty="0"/>
              <a:t> in </a:t>
            </a:r>
            <a:r>
              <a:rPr lang="pl-PL" sz="3600" dirty="0" err="1"/>
              <a:t>time</a:t>
            </a:r>
            <a:r>
              <a:rPr lang="pl-PL" sz="3600" dirty="0"/>
              <a:t> / </a:t>
            </a:r>
            <a:r>
              <a:rPr lang="pl-PL" sz="3600" dirty="0" err="1"/>
              <a:t>an</a:t>
            </a:r>
            <a:r>
              <a:rPr lang="pl-PL" sz="3600" dirty="0"/>
              <a:t> </a:t>
            </a:r>
            <a:r>
              <a:rPr lang="pl-PL" sz="3600" dirty="0" err="1"/>
              <a:t>explanatory</a:t>
            </a:r>
            <a:r>
              <a:rPr lang="pl-PL" sz="3600" dirty="0"/>
              <a:t> </a:t>
            </a:r>
            <a:r>
              <a:rPr lang="pl-PL" sz="3600" dirty="0" err="1"/>
              <a:t>dispersion</a:t>
            </a:r>
            <a:endParaRPr lang="pl-PL" sz="3600" dirty="0"/>
          </a:p>
        </p:txBody>
      </p:sp>
      <p:pic>
        <p:nvPicPr>
          <p:cNvPr id="1026" name="Picture 2" descr="Ulotka antyszczepionkowa (Wielka Brytania, 1984)">
            <a:extLst>
              <a:ext uri="{FF2B5EF4-FFF2-40B4-BE49-F238E27FC236}">
                <a16:creationId xmlns:a16="http://schemas.microsoft.com/office/drawing/2014/main" id="{13E30F53-2563-4145-8217-8F248F6E1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26" y="1775290"/>
            <a:ext cx="6096840" cy="427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341CDECD-937F-45AC-85A1-7D05F539E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52" y="1775290"/>
            <a:ext cx="6119514" cy="4354638"/>
          </a:xfrm>
        </p:spPr>
      </p:pic>
      <p:pic>
        <p:nvPicPr>
          <p:cNvPr id="1028" name="Picture 4" descr="Znalezione obrazy dla zapytania vaccine causes mental retardation">
            <a:extLst>
              <a:ext uri="{FF2B5EF4-FFF2-40B4-BE49-F238E27FC236}">
                <a16:creationId xmlns:a16="http://schemas.microsoft.com/office/drawing/2014/main" id="{7C4D457C-8C46-4D31-89B5-93A3AA1F9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73"/>
          <a:stretch/>
        </p:blipFill>
        <p:spPr bwMode="auto">
          <a:xfrm>
            <a:off x="2206752" y="1775290"/>
            <a:ext cx="6142188" cy="497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vaccine causes autism">
            <a:extLst>
              <a:ext uri="{FF2B5EF4-FFF2-40B4-BE49-F238E27FC236}">
                <a16:creationId xmlns:a16="http://schemas.microsoft.com/office/drawing/2014/main" id="{51F0CAC5-1799-47C3-BF7F-D57DBC83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22" y="1775290"/>
            <a:ext cx="6142188" cy="470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anti vaccination poster XIX century">
            <a:extLst>
              <a:ext uri="{FF2B5EF4-FFF2-40B4-BE49-F238E27FC236}">
                <a16:creationId xmlns:a16="http://schemas.microsoft.com/office/drawing/2014/main" id="{4C7DE633-D392-4130-A44D-7B088CF56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22" y="1775290"/>
            <a:ext cx="6119514" cy="493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568</Words>
  <Application>Microsoft Office PowerPoint</Application>
  <PresentationFormat>Panoramiczny</PresentationFormat>
  <Paragraphs>61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Argumentation &amp; Critical Thinking Conspiracy theories and pseudoscience</vt:lpstr>
      <vt:lpstr>Conspiracy theories  and pseudoscience:  How to recognize them and fight against them</vt:lpstr>
      <vt:lpstr>Prezentacja programu PowerPoint</vt:lpstr>
      <vt:lpstr>Some most popular conspiracy and pseudo-scientific theories</vt:lpstr>
      <vt:lpstr>Yet at the end of the day…</vt:lpstr>
      <vt:lpstr>Some structural features of CT and PS</vt:lpstr>
      <vt:lpstr>Some structural features of CT and PS</vt:lpstr>
      <vt:lpstr>Some structural features of CT and PS</vt:lpstr>
      <vt:lpstr>Transformations in time / an explanatory dispersion</vt:lpstr>
      <vt:lpstr>Here we come again…</vt:lpstr>
      <vt:lpstr>How to react?</vt:lpstr>
      <vt:lpstr>Some resourses I 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Argumentation and Critical Thinking  Conspiracy theories  and pseudoscience: How to recognize them and fight against</dc:title>
  <dc:creator>Maciej Pichlak</dc:creator>
  <cp:lastModifiedBy>Maciej Pichlak</cp:lastModifiedBy>
  <cp:revision>38</cp:revision>
  <dcterms:created xsi:type="dcterms:W3CDTF">2018-01-09T20:50:01Z</dcterms:created>
  <dcterms:modified xsi:type="dcterms:W3CDTF">2019-11-29T14:19:18Z</dcterms:modified>
</cp:coreProperties>
</file>