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  <a:srgbClr val="B4B4B4"/>
    <a:srgbClr val="C5C5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852A6-39BD-42B8-975C-A409D5C235B9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301CA-C702-49AB-9DAA-8D4EEF192E6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301CA-C702-49AB-9DAA-8D4EEF192E6D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D691-766C-427C-87E7-8BBF396D4BF6}" type="datetimeFigureOut">
              <a:rPr lang="pl-PL" smtClean="0"/>
              <a:pPr/>
              <a:t>2019-10-15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8D41-C85F-4877-9AED-B3E7DED3B9E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Introduction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Criminal</a:t>
            </a:r>
            <a:r>
              <a:rPr lang="pl-PL" dirty="0" smtClean="0"/>
              <a:t> Law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Alicja Limburska LLM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27584" y="1700808"/>
            <a:ext cx="770485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pl-PL" dirty="0" smtClean="0"/>
              <a:t> 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class</a:t>
            </a:r>
            <a:r>
              <a:rPr lang="pl-PL" dirty="0" smtClean="0"/>
              <a:t> will </a:t>
            </a:r>
            <a:r>
              <a:rPr lang="pl-PL" dirty="0" err="1" smtClean="0"/>
              <a:t>cover</a:t>
            </a:r>
            <a:r>
              <a:rPr lang="pl-PL" dirty="0" smtClean="0"/>
              <a:t> a </a:t>
            </a:r>
            <a:r>
              <a:rPr lang="pl-PL" dirty="0" err="1" smtClean="0"/>
              <a:t>certain</a:t>
            </a:r>
            <a:r>
              <a:rPr lang="pl-PL" dirty="0" smtClean="0"/>
              <a:t> </a:t>
            </a:r>
            <a:r>
              <a:rPr lang="pl-PL" dirty="0" err="1" smtClean="0"/>
              <a:t>basic</a:t>
            </a:r>
            <a:r>
              <a:rPr lang="pl-PL" dirty="0" smtClean="0"/>
              <a:t>, </a:t>
            </a:r>
            <a:r>
              <a:rPr lang="pl-PL" dirty="0" err="1" smtClean="0"/>
              <a:t>underlying</a:t>
            </a:r>
            <a:r>
              <a:rPr lang="pl-PL" dirty="0" smtClean="0"/>
              <a:t>  </a:t>
            </a:r>
            <a:r>
              <a:rPr lang="pl-PL" dirty="0" err="1" smtClean="0"/>
              <a:t>princinple</a:t>
            </a:r>
            <a:r>
              <a:rPr lang="pl-PL" dirty="0" smtClean="0"/>
              <a:t> of </a:t>
            </a:r>
            <a:r>
              <a:rPr lang="pl-PL" dirty="0" err="1" smtClean="0"/>
              <a:t>criminal</a:t>
            </a:r>
            <a:r>
              <a:rPr lang="pl-PL" dirty="0" smtClean="0"/>
              <a:t> </a:t>
            </a:r>
            <a:r>
              <a:rPr lang="pl-PL" dirty="0" err="1" smtClean="0"/>
              <a:t>liability</a:t>
            </a:r>
            <a:r>
              <a:rPr lang="pl-PL" dirty="0" smtClean="0"/>
              <a:t>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Discussed</a:t>
            </a:r>
            <a:r>
              <a:rPr lang="pl-PL" dirty="0" smtClean="0"/>
              <a:t> </a:t>
            </a:r>
            <a:r>
              <a:rPr lang="pl-PL" dirty="0" err="1" smtClean="0"/>
              <a:t>principles</a:t>
            </a:r>
            <a:r>
              <a:rPr lang="pl-PL" dirty="0" smtClean="0"/>
              <a:t> </a:t>
            </a:r>
            <a:r>
              <a:rPr lang="pl-PL" dirty="0" err="1" smtClean="0"/>
              <a:t>stem</a:t>
            </a:r>
            <a:r>
              <a:rPr lang="pl-PL" dirty="0" smtClean="0"/>
              <a:t> </a:t>
            </a:r>
            <a:r>
              <a:rPr lang="pl-PL" dirty="0" err="1" smtClean="0"/>
              <a:t>from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European</a:t>
            </a:r>
            <a:r>
              <a:rPr lang="pl-PL" dirty="0" smtClean="0"/>
              <a:t> </a:t>
            </a:r>
            <a:r>
              <a:rPr lang="pl-PL" dirty="0" err="1" smtClean="0"/>
              <a:t>Convention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Human</a:t>
            </a:r>
            <a:r>
              <a:rPr lang="pl-PL" dirty="0" smtClean="0"/>
              <a:t> </a:t>
            </a:r>
            <a:r>
              <a:rPr lang="pl-PL" dirty="0" err="1" smtClean="0"/>
              <a:t>Rights</a:t>
            </a:r>
            <a:endParaRPr lang="pl-PL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pl-PL" dirty="0" smtClean="0"/>
              <a:t> 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class</a:t>
            </a:r>
            <a:r>
              <a:rPr lang="pl-PL" dirty="0" smtClean="0"/>
              <a:t> will start </a:t>
            </a:r>
            <a:r>
              <a:rPr lang="pl-PL" dirty="0" err="1" smtClean="0"/>
              <a:t>with</a:t>
            </a:r>
            <a:r>
              <a:rPr lang="pl-PL" dirty="0" smtClean="0"/>
              <a:t> a </a:t>
            </a:r>
            <a:r>
              <a:rPr lang="pl-PL" dirty="0" err="1" smtClean="0"/>
              <a:t>short</a:t>
            </a:r>
            <a:r>
              <a:rPr lang="pl-PL" dirty="0" smtClean="0"/>
              <a:t> </a:t>
            </a:r>
            <a:r>
              <a:rPr lang="pl-PL" dirty="0" err="1" smtClean="0"/>
              <a:t>introduction</a:t>
            </a:r>
            <a:r>
              <a:rPr lang="pl-PL" dirty="0" smtClean="0"/>
              <a:t> </a:t>
            </a:r>
            <a:r>
              <a:rPr lang="pl-PL" dirty="0" err="1" smtClean="0"/>
              <a:t>delivered</a:t>
            </a:r>
            <a:r>
              <a:rPr lang="pl-PL" dirty="0" smtClean="0"/>
              <a:t> by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lecturer</a:t>
            </a:r>
            <a:r>
              <a:rPr lang="pl-PL" dirty="0" smtClean="0"/>
              <a:t> –</a:t>
            </a:r>
            <a:r>
              <a:rPr lang="pl-PL" dirty="0" err="1" smtClean="0"/>
              <a:t>explanation</a:t>
            </a:r>
            <a:r>
              <a:rPr lang="pl-PL" dirty="0" smtClean="0"/>
              <a:t> of </a:t>
            </a:r>
            <a:r>
              <a:rPr lang="pl-PL" dirty="0" err="1" smtClean="0"/>
              <a:t>basic</a:t>
            </a:r>
            <a:r>
              <a:rPr lang="pl-PL" dirty="0" smtClean="0"/>
              <a:t> </a:t>
            </a:r>
            <a:r>
              <a:rPr lang="pl-PL" dirty="0" err="1" smtClean="0"/>
              <a:t>concepts</a:t>
            </a:r>
            <a:r>
              <a:rPr lang="pl-PL" dirty="0" smtClean="0"/>
              <a:t> and </a:t>
            </a:r>
            <a:r>
              <a:rPr lang="pl-PL" dirty="0" err="1" smtClean="0"/>
              <a:t>assumptions</a:t>
            </a:r>
            <a:r>
              <a:rPr lang="pl-PL" dirty="0" smtClean="0"/>
              <a:t> </a:t>
            </a:r>
            <a:r>
              <a:rPr lang="pl-PL" dirty="0" err="1" smtClean="0"/>
              <a:t>connected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analysed</a:t>
            </a:r>
            <a:r>
              <a:rPr lang="pl-PL" dirty="0" smtClean="0"/>
              <a:t> </a:t>
            </a:r>
            <a:r>
              <a:rPr lang="pl-PL" dirty="0" err="1" smtClean="0"/>
              <a:t>principle</a:t>
            </a:r>
            <a:endParaRPr lang="pl-PL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During</a:t>
            </a:r>
            <a:r>
              <a:rPr lang="pl-PL" dirty="0" smtClean="0"/>
              <a:t> </a:t>
            </a:r>
            <a:r>
              <a:rPr lang="pl-PL" dirty="0" err="1" smtClean="0"/>
              <a:t>each</a:t>
            </a:r>
            <a:r>
              <a:rPr lang="pl-PL" dirty="0" smtClean="0"/>
              <a:t> </a:t>
            </a:r>
            <a:r>
              <a:rPr lang="pl-PL" dirty="0" err="1" smtClean="0"/>
              <a:t>class</a:t>
            </a:r>
            <a:r>
              <a:rPr lang="pl-PL" dirty="0" smtClean="0"/>
              <a:t> </a:t>
            </a:r>
            <a:r>
              <a:rPr lang="pl-PL" dirty="0" err="1" smtClean="0"/>
              <a:t>students</a:t>
            </a:r>
            <a:r>
              <a:rPr lang="pl-PL" dirty="0" smtClean="0"/>
              <a:t> will </a:t>
            </a:r>
            <a:r>
              <a:rPr lang="pl-PL" dirty="0" err="1" smtClean="0"/>
              <a:t>give</a:t>
            </a:r>
            <a:r>
              <a:rPr lang="pl-PL" dirty="0" smtClean="0"/>
              <a:t> </a:t>
            </a:r>
            <a:r>
              <a:rPr lang="pl-PL" dirty="0" err="1" smtClean="0"/>
              <a:t>presentations</a:t>
            </a:r>
            <a:r>
              <a:rPr lang="pl-PL" dirty="0" smtClean="0"/>
              <a:t> </a:t>
            </a:r>
            <a:r>
              <a:rPr lang="pl-PL" dirty="0" err="1" smtClean="0"/>
              <a:t>concerning</a:t>
            </a:r>
            <a:r>
              <a:rPr lang="pl-PL" dirty="0" smtClean="0"/>
              <a:t> </a:t>
            </a:r>
            <a:r>
              <a:rPr lang="pl-PL" dirty="0" err="1" smtClean="0"/>
              <a:t>chosen</a:t>
            </a:r>
            <a:r>
              <a:rPr lang="pl-PL" dirty="0" smtClean="0"/>
              <a:t> ECHR </a:t>
            </a:r>
            <a:r>
              <a:rPr lang="pl-PL" dirty="0" err="1" smtClean="0"/>
              <a:t>judgments</a:t>
            </a:r>
            <a:r>
              <a:rPr lang="pl-PL" dirty="0" smtClean="0"/>
              <a:t>. </a:t>
            </a:r>
            <a:r>
              <a:rPr lang="pl-PL" dirty="0" err="1" smtClean="0"/>
              <a:t>Judgments</a:t>
            </a:r>
            <a:r>
              <a:rPr lang="pl-PL" dirty="0"/>
              <a:t> </a:t>
            </a:r>
            <a:r>
              <a:rPr lang="pl-PL" dirty="0" err="1" smtClean="0"/>
              <a:t>suggested</a:t>
            </a:r>
            <a:r>
              <a:rPr lang="pl-PL" dirty="0" smtClean="0"/>
              <a:t> by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lecturer</a:t>
            </a:r>
            <a:r>
              <a:rPr lang="pl-PL" dirty="0" smtClean="0"/>
              <a:t> </a:t>
            </a:r>
            <a:r>
              <a:rPr lang="pl-PL" dirty="0" err="1" smtClean="0"/>
              <a:t>focus</a:t>
            </a:r>
            <a:r>
              <a:rPr lang="pl-PL" dirty="0" smtClean="0"/>
              <a:t> on </a:t>
            </a:r>
            <a:r>
              <a:rPr lang="pl-PL" dirty="0" err="1" smtClean="0"/>
              <a:t>detailed</a:t>
            </a:r>
            <a:r>
              <a:rPr lang="pl-PL" dirty="0" smtClean="0"/>
              <a:t> </a:t>
            </a:r>
            <a:r>
              <a:rPr lang="pl-PL" dirty="0" err="1" smtClean="0"/>
              <a:t>issues</a:t>
            </a:r>
            <a:r>
              <a:rPr lang="pl-PL" dirty="0" smtClean="0"/>
              <a:t> associated </a:t>
            </a:r>
            <a:r>
              <a:rPr lang="pl-PL" dirty="0" err="1" smtClean="0"/>
              <a:t>with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analysed</a:t>
            </a:r>
            <a:r>
              <a:rPr lang="pl-PL" dirty="0" smtClean="0"/>
              <a:t> </a:t>
            </a:r>
            <a:r>
              <a:rPr lang="pl-PL" dirty="0" err="1" smtClean="0"/>
              <a:t>principle</a:t>
            </a:r>
            <a:r>
              <a:rPr lang="pl-PL" dirty="0" smtClean="0"/>
              <a:t>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pl-PL" dirty="0" err="1" smtClean="0"/>
              <a:t>Presentations</a:t>
            </a:r>
            <a:r>
              <a:rPr lang="pl-PL" dirty="0" smtClean="0"/>
              <a:t> will be </a:t>
            </a:r>
            <a:r>
              <a:rPr lang="pl-PL" dirty="0" err="1" smtClean="0"/>
              <a:t>followed</a:t>
            </a:r>
            <a:r>
              <a:rPr lang="pl-PL" dirty="0" smtClean="0"/>
              <a:t> by a </a:t>
            </a:r>
            <a:r>
              <a:rPr lang="pl-PL" dirty="0" err="1" smtClean="0"/>
              <a:t>discussion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Schedule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course</a:t>
            </a:r>
            <a:endParaRPr lang="pl-PL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 smtClean="0"/>
              <a:t>Detailed</a:t>
            </a:r>
            <a:r>
              <a:rPr lang="pl-PL" sz="4000" dirty="0" smtClean="0"/>
              <a:t> </a:t>
            </a:r>
            <a:r>
              <a:rPr lang="pl-PL" sz="4000" dirty="0" err="1" smtClean="0"/>
              <a:t>schedule</a:t>
            </a:r>
            <a:endParaRPr lang="pl-PL" sz="4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23528" y="1844824"/>
            <a:ext cx="856895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Class 1: Introduction. Scope of the course. European Convention on Human Rights – basics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en-US" dirty="0"/>
              <a:t>Class 2: Art. 3 ECHR. Prohibition of torture.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en-US" dirty="0"/>
              <a:t>Class 3: Art. 5 ECHR. Right to liberty and security. Pre-trial detention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en-US" dirty="0"/>
              <a:t>Class 4: Art. 6 ECHR. Right to a fair trial. Part I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en-US" dirty="0" smtClean="0"/>
              <a:t>Class</a:t>
            </a:r>
            <a:r>
              <a:rPr lang="pl-PL" dirty="0" smtClean="0"/>
              <a:t> </a:t>
            </a:r>
            <a:r>
              <a:rPr lang="en-US" dirty="0" smtClean="0"/>
              <a:t>5</a:t>
            </a:r>
            <a:r>
              <a:rPr lang="en-US" dirty="0"/>
              <a:t>: Art. 6 ECHR. Right to a fair trial. Part II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en-US" dirty="0"/>
              <a:t>Class 6: Art. 7 ECHR. No punishment without law.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en-US" dirty="0"/>
              <a:t>Class 7: Summary, evaluation</a:t>
            </a:r>
            <a:r>
              <a:rPr lang="en-US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87624" y="1484784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err="1" smtClean="0"/>
              <a:t>If</a:t>
            </a:r>
            <a:r>
              <a:rPr lang="pl-PL" sz="2400" b="1" dirty="0" smtClean="0"/>
              <a:t> a student </a:t>
            </a:r>
            <a:r>
              <a:rPr lang="pl-PL" sz="2400" b="1" dirty="0" err="1" smtClean="0"/>
              <a:t>is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absent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three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times</a:t>
            </a:r>
            <a:r>
              <a:rPr lang="pl-PL" sz="2400" b="1" dirty="0" smtClean="0"/>
              <a:t> in a </a:t>
            </a:r>
            <a:r>
              <a:rPr lang="pl-PL" sz="2400" b="1" dirty="0" err="1" smtClean="0"/>
              <a:t>row</a:t>
            </a:r>
            <a:r>
              <a:rPr lang="pl-PL" sz="2400" b="1" dirty="0" smtClean="0"/>
              <a:t> I </a:t>
            </a:r>
            <a:r>
              <a:rPr lang="pl-PL" sz="2400" b="1" dirty="0" err="1" smtClean="0"/>
              <a:t>am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obliged</a:t>
            </a:r>
            <a:r>
              <a:rPr lang="pl-PL" sz="2400" b="1" dirty="0" smtClean="0"/>
              <a:t> to </a:t>
            </a:r>
            <a:r>
              <a:rPr lang="pl-PL" sz="2400" b="1" dirty="0" err="1" smtClean="0"/>
              <a:t>inform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the</a:t>
            </a:r>
            <a:r>
              <a:rPr lang="pl-PL" sz="2400" b="1" dirty="0" smtClean="0"/>
              <a:t> Dean </a:t>
            </a:r>
            <a:r>
              <a:rPr lang="pl-PL" sz="2400" b="1" dirty="0" err="1" smtClean="0"/>
              <a:t>about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it</a:t>
            </a:r>
            <a:r>
              <a:rPr lang="pl-PL" sz="2400" b="1" dirty="0" smtClean="0"/>
              <a:t>!</a:t>
            </a:r>
            <a:endParaRPr lang="pl-PL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 smtClean="0"/>
              <a:t>Requirements</a:t>
            </a:r>
            <a:r>
              <a:rPr lang="pl-PL" sz="4000" dirty="0" smtClean="0"/>
              <a:t> – </a:t>
            </a:r>
            <a:r>
              <a:rPr lang="pl-PL" sz="4000" dirty="0" err="1" smtClean="0"/>
              <a:t>how</a:t>
            </a:r>
            <a:r>
              <a:rPr lang="pl-PL" sz="4000" dirty="0" smtClean="0"/>
              <a:t> to pass?</a:t>
            </a:r>
            <a:endParaRPr lang="pl-PL" sz="4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844824"/>
            <a:ext cx="79928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Every student has to give a presentation concerning a chosen ECHR judgment in order to complete the </a:t>
            </a:r>
            <a:r>
              <a:rPr lang="en-US" b="1" dirty="0" smtClean="0"/>
              <a:t>course.</a:t>
            </a:r>
            <a:endParaRPr lang="pl-PL" b="1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Presentations </a:t>
            </a:r>
            <a:r>
              <a:rPr lang="en-US" dirty="0"/>
              <a:t>are prepared </a:t>
            </a:r>
            <a:r>
              <a:rPr lang="en-US" b="1" dirty="0"/>
              <a:t>in pairs</a:t>
            </a:r>
            <a:r>
              <a:rPr lang="en-US" dirty="0" smtClean="0"/>
              <a:t>.</a:t>
            </a:r>
            <a:endParaRPr lang="pl-PL" dirty="0" smtClean="0"/>
          </a:p>
          <a:p>
            <a:pPr>
              <a:spcAft>
                <a:spcPts val="1200"/>
              </a:spcAft>
            </a:pP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b="1" dirty="0" smtClean="0"/>
              <a:t>will be </a:t>
            </a:r>
            <a:r>
              <a:rPr lang="pl-PL" b="1" dirty="0" err="1" smtClean="0"/>
              <a:t>graded</a:t>
            </a:r>
            <a:r>
              <a:rPr lang="pl-PL" dirty="0" smtClean="0"/>
              <a:t>!</a:t>
            </a:r>
          </a:p>
          <a:p>
            <a:pPr>
              <a:spcAft>
                <a:spcPts val="1200"/>
              </a:spcAft>
            </a:pP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should</a:t>
            </a:r>
            <a:r>
              <a:rPr lang="pl-PL" dirty="0" smtClean="0"/>
              <a:t> </a:t>
            </a:r>
            <a:r>
              <a:rPr lang="pl-PL" dirty="0" err="1" smtClean="0"/>
              <a:t>take</a:t>
            </a:r>
            <a:r>
              <a:rPr lang="pl-PL" dirty="0" smtClean="0"/>
              <a:t> </a:t>
            </a:r>
            <a:r>
              <a:rPr lang="pl-PL" dirty="0" err="1" smtClean="0"/>
              <a:t>around</a:t>
            </a:r>
            <a:r>
              <a:rPr lang="pl-PL" dirty="0" smtClean="0"/>
              <a:t> </a:t>
            </a:r>
            <a:r>
              <a:rPr lang="pl-PL" b="1" dirty="0" smtClean="0"/>
              <a:t>15 min</a:t>
            </a:r>
            <a:r>
              <a:rPr lang="pl-PL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pl-PL" dirty="0" err="1" smtClean="0"/>
              <a:t>There</a:t>
            </a:r>
            <a:r>
              <a:rPr lang="pl-PL" dirty="0" smtClean="0"/>
              <a:t> will be </a:t>
            </a:r>
            <a:r>
              <a:rPr lang="pl-PL" dirty="0" err="1" smtClean="0"/>
              <a:t>around</a:t>
            </a:r>
            <a:r>
              <a:rPr lang="pl-PL" dirty="0" smtClean="0"/>
              <a:t> </a:t>
            </a:r>
            <a:r>
              <a:rPr lang="pl-PL" b="1" dirty="0" smtClean="0"/>
              <a:t>4 </a:t>
            </a:r>
            <a:r>
              <a:rPr lang="pl-PL" b="1" dirty="0" err="1" smtClean="0"/>
              <a:t>presentations</a:t>
            </a:r>
            <a:r>
              <a:rPr lang="pl-PL" b="1" dirty="0" smtClean="0"/>
              <a:t> per a </a:t>
            </a:r>
            <a:r>
              <a:rPr lang="pl-PL" b="1" dirty="0" err="1" smtClean="0"/>
              <a:t>class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051720" y="5013176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 smtClean="0"/>
              <a:t>presentation</a:t>
            </a:r>
            <a:r>
              <a:rPr lang="pl-PL" sz="2000" dirty="0" smtClean="0"/>
              <a:t> = PowerPoint + </a:t>
            </a:r>
            <a:r>
              <a:rPr lang="pl-PL" sz="2000" dirty="0" err="1" smtClean="0"/>
              <a:t>oral</a:t>
            </a:r>
            <a:r>
              <a:rPr lang="pl-PL" sz="2000" dirty="0" smtClean="0"/>
              <a:t> </a:t>
            </a:r>
            <a:r>
              <a:rPr lang="pl-PL" sz="2000" dirty="0" err="1" smtClean="0"/>
              <a:t>commentary</a:t>
            </a:r>
            <a:endParaRPr lang="pl-P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 smtClean="0"/>
              <a:t>Presentation</a:t>
            </a:r>
            <a:r>
              <a:rPr lang="pl-PL" sz="4000" dirty="0" smtClean="0"/>
              <a:t> </a:t>
            </a:r>
            <a:r>
              <a:rPr lang="pl-PL" sz="4000" dirty="0" err="1" smtClean="0"/>
              <a:t>guideline</a:t>
            </a:r>
            <a:endParaRPr lang="pl-PL" sz="4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99592" y="1700808"/>
            <a:ext cx="74168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Content of </a:t>
            </a:r>
            <a:r>
              <a:rPr lang="en-US" b="1" dirty="0" smtClean="0"/>
              <a:t>presentation</a:t>
            </a:r>
            <a:endParaRPr lang="pl-PL" b="1" dirty="0" smtClean="0"/>
          </a:p>
          <a:p>
            <a:pPr marL="62865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name </a:t>
            </a:r>
            <a:r>
              <a:rPr lang="en-US" dirty="0"/>
              <a:t>and number of the judgment</a:t>
            </a:r>
            <a:endParaRPr lang="pl-PL" dirty="0"/>
          </a:p>
          <a:p>
            <a:pPr marL="62865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brief description of facts of the case (factual circumstances)</a:t>
            </a:r>
            <a:endParaRPr lang="pl-PL" dirty="0"/>
          </a:p>
          <a:p>
            <a:pPr marL="62865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alleged violation of European Convention of Human </a:t>
            </a:r>
            <a:r>
              <a:rPr lang="en-US" dirty="0" smtClean="0"/>
              <a:t>Rights</a:t>
            </a:r>
            <a:r>
              <a:rPr lang="pl-PL" dirty="0" smtClean="0"/>
              <a:t> –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article</a:t>
            </a:r>
            <a:r>
              <a:rPr lang="pl-PL" dirty="0" smtClean="0"/>
              <a:t> and </a:t>
            </a:r>
            <a:r>
              <a:rPr lang="pl-PL" dirty="0" err="1" smtClean="0"/>
              <a:t>how</a:t>
            </a:r>
            <a:r>
              <a:rPr lang="pl-PL" dirty="0" smtClean="0"/>
              <a:t> was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allegedly</a:t>
            </a:r>
            <a:r>
              <a:rPr lang="pl-PL" dirty="0" smtClean="0"/>
              <a:t> </a:t>
            </a:r>
            <a:r>
              <a:rPr lang="pl-PL" dirty="0" err="1" smtClean="0"/>
              <a:t>breached</a:t>
            </a:r>
            <a:r>
              <a:rPr lang="pl-PL" dirty="0" smtClean="0"/>
              <a:t>?</a:t>
            </a:r>
            <a:endParaRPr lang="pl-PL" dirty="0"/>
          </a:p>
          <a:p>
            <a:pPr marL="62865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ECHR’s legal </a:t>
            </a:r>
            <a:r>
              <a:rPr lang="en-US" dirty="0" smtClean="0"/>
              <a:t>findings</a:t>
            </a:r>
            <a:r>
              <a:rPr lang="pl-PL" dirty="0" smtClean="0"/>
              <a:t> –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did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Court</a:t>
            </a:r>
            <a:r>
              <a:rPr lang="pl-PL" dirty="0" smtClean="0"/>
              <a:t> </a:t>
            </a:r>
            <a:r>
              <a:rPr lang="pl-PL" dirty="0" err="1" smtClean="0"/>
              <a:t>establish</a:t>
            </a:r>
            <a:r>
              <a:rPr lang="pl-PL" dirty="0" smtClean="0"/>
              <a:t>, </a:t>
            </a:r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were</a:t>
            </a:r>
            <a:r>
              <a:rPr lang="pl-PL" dirty="0" smtClean="0"/>
              <a:t> </a:t>
            </a:r>
            <a:r>
              <a:rPr lang="pl-PL" dirty="0" err="1" smtClean="0"/>
              <a:t>its</a:t>
            </a:r>
            <a:r>
              <a:rPr lang="pl-PL" dirty="0" smtClean="0"/>
              <a:t> </a:t>
            </a:r>
            <a:r>
              <a:rPr lang="pl-PL" dirty="0" err="1" smtClean="0"/>
              <a:t>arguments</a:t>
            </a:r>
            <a:r>
              <a:rPr lang="pl-PL" dirty="0" smtClean="0"/>
              <a:t>, was </a:t>
            </a:r>
            <a:r>
              <a:rPr lang="pl-PL" dirty="0" err="1" smtClean="0"/>
              <a:t>there</a:t>
            </a:r>
            <a:r>
              <a:rPr lang="pl-PL" dirty="0" smtClean="0"/>
              <a:t> a </a:t>
            </a:r>
            <a:r>
              <a:rPr lang="pl-PL" dirty="0" err="1" smtClean="0"/>
              <a:t>breach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Convention</a:t>
            </a:r>
            <a:r>
              <a:rPr lang="pl-PL" dirty="0" smtClean="0"/>
              <a:t>?</a:t>
            </a:r>
            <a:endParaRPr lang="pl-PL" dirty="0"/>
          </a:p>
          <a:p>
            <a:pPr marL="62865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why is this specific judgment important?</a:t>
            </a:r>
            <a:endParaRPr lang="pl-PL" dirty="0"/>
          </a:p>
          <a:p>
            <a:pPr marL="62865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u="sng" dirty="0"/>
              <a:t>most important thesis </a:t>
            </a:r>
            <a:r>
              <a:rPr lang="en-US" dirty="0"/>
              <a:t>of the </a:t>
            </a:r>
            <a:r>
              <a:rPr lang="en-US" dirty="0" smtClean="0"/>
              <a:t>judgment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43608" y="1196752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Presentation </a:t>
            </a:r>
            <a:r>
              <a:rPr lang="en-US" b="1" u="sng" dirty="0"/>
              <a:t>cannot </a:t>
            </a:r>
            <a:r>
              <a:rPr lang="en-US" dirty="0"/>
              <a:t>consist solely of quoted fragments of the </a:t>
            </a:r>
            <a:r>
              <a:rPr lang="en-US" dirty="0" smtClean="0"/>
              <a:t>judgment!</a:t>
            </a:r>
            <a:endParaRPr lang="pl-PL" dirty="0" smtClean="0"/>
          </a:p>
          <a:p>
            <a:endParaRPr lang="pl-PL" dirty="0"/>
          </a:p>
          <a:p>
            <a:r>
              <a:rPr lang="en-US" dirty="0" smtClean="0"/>
              <a:t>It </a:t>
            </a:r>
            <a:r>
              <a:rPr lang="en-US" dirty="0"/>
              <a:t>is allowed to quote particular Court’s findings and the merits of the judgment, however </a:t>
            </a:r>
            <a:r>
              <a:rPr lang="en-US" u="sng" dirty="0"/>
              <a:t>it is obligatory to describe them orally in one’s own words</a:t>
            </a:r>
            <a:r>
              <a:rPr lang="en-US" dirty="0" smtClean="0"/>
              <a:t>.</a:t>
            </a: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en-US" dirty="0"/>
              <a:t>PowerPoint presentation needs to </a:t>
            </a:r>
            <a:r>
              <a:rPr lang="en-US" b="1" dirty="0"/>
              <a:t>be sent to lecturer via email at least one day before classes, prior to 8 PM</a:t>
            </a:r>
            <a:r>
              <a:rPr lang="en-US" dirty="0"/>
              <a:t>!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03648" y="2420888"/>
            <a:ext cx="62134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b="1" dirty="0" err="1" smtClean="0"/>
              <a:t>Choose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your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judgment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now</a:t>
            </a:r>
            <a:r>
              <a:rPr lang="pl-PL" sz="4000" b="1" dirty="0" smtClean="0"/>
              <a:t>!</a:t>
            </a:r>
            <a:endParaRPr lang="pl-PL" sz="40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547664" y="3573016"/>
            <a:ext cx="5984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Full texts of the judgments can be found at </a:t>
            </a:r>
            <a:r>
              <a:rPr lang="en-US" dirty="0" smtClean="0"/>
              <a:t>hudoc.echr.coe.int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432</Words>
  <Application>Microsoft Office PowerPoint</Application>
  <PresentationFormat>Pokaz na ekranie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Introduction to the Criminal Law</vt:lpstr>
      <vt:lpstr>Schedule of the course</vt:lpstr>
      <vt:lpstr>Detailed schedule</vt:lpstr>
      <vt:lpstr>Slajd 4</vt:lpstr>
      <vt:lpstr>Requirements – how to pass?</vt:lpstr>
      <vt:lpstr>Presentation guideline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Criminal Law</dc:title>
  <dc:creator>user</dc:creator>
  <cp:lastModifiedBy>user</cp:lastModifiedBy>
  <cp:revision>7</cp:revision>
  <dcterms:created xsi:type="dcterms:W3CDTF">2019-10-14T08:56:49Z</dcterms:created>
  <dcterms:modified xsi:type="dcterms:W3CDTF">2019-10-15T09:22:57Z</dcterms:modified>
</cp:coreProperties>
</file>