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72"/>
  </p:handoutMasterIdLst>
  <p:sldIdLst>
    <p:sldId id="303" r:id="rId4"/>
    <p:sldId id="310" r:id="rId5"/>
    <p:sldId id="312" r:id="rId6"/>
    <p:sldId id="313" r:id="rId7"/>
    <p:sldId id="311" r:id="rId8"/>
    <p:sldId id="314" r:id="rId9"/>
    <p:sldId id="300" r:id="rId10"/>
    <p:sldId id="316" r:id="rId11"/>
    <p:sldId id="319" r:id="rId12"/>
    <p:sldId id="317" r:id="rId13"/>
    <p:sldId id="322" r:id="rId14"/>
    <p:sldId id="323" r:id="rId15"/>
    <p:sldId id="324" r:id="rId16"/>
    <p:sldId id="325" r:id="rId17"/>
    <p:sldId id="320" r:id="rId18"/>
    <p:sldId id="321" r:id="rId19"/>
    <p:sldId id="329" r:id="rId20"/>
    <p:sldId id="327" r:id="rId21"/>
    <p:sldId id="330" r:id="rId22"/>
    <p:sldId id="331" r:id="rId23"/>
    <p:sldId id="332" r:id="rId24"/>
    <p:sldId id="326" r:id="rId25"/>
    <p:sldId id="334" r:id="rId26"/>
    <p:sldId id="335" r:id="rId27"/>
    <p:sldId id="336" r:id="rId28"/>
    <p:sldId id="337" r:id="rId29"/>
    <p:sldId id="338" r:id="rId30"/>
    <p:sldId id="333" r:id="rId31"/>
    <p:sldId id="340" r:id="rId32"/>
    <p:sldId id="361" r:id="rId33"/>
    <p:sldId id="375" r:id="rId34"/>
    <p:sldId id="341" r:id="rId35"/>
    <p:sldId id="373" r:id="rId36"/>
    <p:sldId id="374" r:id="rId37"/>
    <p:sldId id="376" r:id="rId38"/>
    <p:sldId id="377" r:id="rId39"/>
    <p:sldId id="362" r:id="rId40"/>
    <p:sldId id="378" r:id="rId41"/>
    <p:sldId id="343" r:id="rId42"/>
    <p:sldId id="342" r:id="rId43"/>
    <p:sldId id="344" r:id="rId44"/>
    <p:sldId id="345" r:id="rId45"/>
    <p:sldId id="348" r:id="rId46"/>
    <p:sldId id="349" r:id="rId47"/>
    <p:sldId id="346" r:id="rId48"/>
    <p:sldId id="347" r:id="rId49"/>
    <p:sldId id="339" r:id="rId50"/>
    <p:sldId id="318" r:id="rId51"/>
    <p:sldId id="379" r:id="rId52"/>
    <p:sldId id="364" r:id="rId53"/>
    <p:sldId id="366" r:id="rId54"/>
    <p:sldId id="368" r:id="rId55"/>
    <p:sldId id="369" r:id="rId56"/>
    <p:sldId id="367" r:id="rId57"/>
    <p:sldId id="350" r:id="rId58"/>
    <p:sldId id="351" r:id="rId59"/>
    <p:sldId id="365" r:id="rId60"/>
    <p:sldId id="358" r:id="rId61"/>
    <p:sldId id="352" r:id="rId62"/>
    <p:sldId id="353" r:id="rId63"/>
    <p:sldId id="354" r:id="rId64"/>
    <p:sldId id="370" r:id="rId65"/>
    <p:sldId id="371" r:id="rId66"/>
    <p:sldId id="355" r:id="rId67"/>
    <p:sldId id="356" r:id="rId68"/>
    <p:sldId id="357" r:id="rId69"/>
    <p:sldId id="359" r:id="rId70"/>
    <p:sldId id="372" r:id="rId71"/>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30" autoAdjust="0"/>
    <p:restoredTop sz="94660"/>
  </p:normalViewPr>
  <p:slideViewPr>
    <p:cSldViewPr snapToGrid="0">
      <p:cViewPr varScale="1">
        <p:scale>
          <a:sx n="69" d="100"/>
          <a:sy n="69" d="100"/>
        </p:scale>
        <p:origin x="-660" y="-108"/>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pPr/>
              <a:t>3/5/2019</a:t>
            </a:fld>
            <a:endParaRPr lang="en-US"/>
          </a:p>
        </p:txBody>
      </p:sp>
      <p:sp>
        <p:nvSpPr>
          <p:cNvPr id="4" name="Footer Placeholder 3">
            <a:extLst>
              <a:ext uri="{FF2B5EF4-FFF2-40B4-BE49-F238E27FC236}">
                <a16:creationId xmlns="" xmlns:a16="http://schemas.microsoft.com/office/drawing/2014/main"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pPr/>
              <a:t>‹#›</a:t>
            </a:fld>
            <a:endParaRPr lang="en-US"/>
          </a:p>
        </p:txBody>
      </p:sp>
    </p:spTree>
    <p:extLst>
      <p:ext uri="{BB962C8B-B14F-4D97-AF65-F5344CB8AC3E}">
        <p14:creationId xmlns="" xmlns:p14="http://schemas.microsoft.com/office/powerpoint/2010/main" val="33422192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 xmlns:p14="http://schemas.microsoft.com/office/powerpoint/2010/main" val="196043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2956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261697707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00853482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401927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8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3102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 xmlns:p14="http://schemas.microsoft.com/office/powerpoint/2010/main" val="278406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099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324754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 xmlns:p14="http://schemas.microsoft.com/office/powerpoint/2010/main" val="11798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907130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6" r:id="rId4"/>
    <p:sldLayoutId id="2147483737" r:id="rId5"/>
    <p:sldLayoutId id="2147483740" r:id="rId6"/>
    <p:sldLayoutId id="2147483739" r:id="rId7"/>
    <p:sldLayoutId id="2147483744" r:id="rId8"/>
    <p:sldLayoutId id="2147483745" r:id="rId9"/>
    <p:sldLayoutId id="2147483748" r:id="rId10"/>
    <p:sldLayoutId id="2147483749" r:id="rId11"/>
    <p:sldLayoutId id="2147483750" r:id="rId12"/>
    <p:sldLayoutId id="2147483746"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sosweb.uni.wroc.pl/kontroler.php?_action=katalog2/jednostki/pokazSale&amp;sala_id=55" TargetMode="External"/><Relationship Id="rId2" Type="http://schemas.openxmlformats.org/officeDocument/2006/relationships/hyperlink" Target="https://usosweb.uni.wroc.pl/kontroler.php?_action=katalog2/jednostki/pokazSale&amp;sala_id=57"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E31AD7E-CFC1-418F-98A2-18CC1568DE7A}"/>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 xmlns:a16="http://schemas.microsoft.com/office/drawing/2014/main" id="{4C0A3FD7-9EFF-42EC-8BCC-8DC54EFB8BBE}"/>
                </a:ext>
              </a:extLst>
            </p:cNvPr>
            <p:cNvSpPr/>
            <p:nvPr/>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413F97A-86EF-43CD-8CB7-E32D10AD6927}"/>
                </a:ext>
              </a:extLst>
            </p:cNvPr>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 xmlns:a16="http://schemas.microsoft.com/office/drawing/2014/main" id="{7203772E-A1FB-4E49-8AF7-B31C59999691}"/>
                </a:ext>
              </a:extLst>
            </p:cNvPr>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A31E7180-931A-4C17-9E5B-1625B2C7DEC1}"/>
              </a:ext>
            </a:extLst>
          </p:cNvPr>
          <p:cNvGrpSpPr/>
          <p:nvPr/>
        </p:nvGrpSpPr>
        <p:grpSpPr>
          <a:xfrm rot="10800000">
            <a:off x="5518929" y="3559557"/>
            <a:ext cx="6673071" cy="1405526"/>
            <a:chOff x="4758559" y="2023474"/>
            <a:chExt cx="6673071" cy="1405526"/>
          </a:xfrm>
          <a:solidFill>
            <a:schemeClr val="accent1"/>
          </a:solidFill>
        </p:grpSpPr>
        <p:sp>
          <p:nvSpPr>
            <p:cNvPr id="8" name="Rectangle 7">
              <a:extLst>
                <a:ext uri="{FF2B5EF4-FFF2-40B4-BE49-F238E27FC236}">
                  <a16:creationId xmlns="" xmlns:a16="http://schemas.microsoft.com/office/drawing/2014/main" id="{AE8DF00D-8E76-4614-88B8-767E8BE23F4E}"/>
                </a:ext>
              </a:extLst>
            </p:cNvPr>
            <p:cNvSpPr/>
            <p:nvPr/>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8531C40D-47AF-4709-89BF-A81A115A5003}"/>
                </a:ext>
              </a:extLst>
            </p:cNvPr>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BF08A5D7-6365-49D1-8A3E-659608ED742D}"/>
                </a:ext>
              </a:extLst>
            </p:cNvPr>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27">
            <a:extLst>
              <a:ext uri="{FF2B5EF4-FFF2-40B4-BE49-F238E27FC236}">
                <a16:creationId xmlns="" xmlns:a16="http://schemas.microsoft.com/office/drawing/2014/main" id="{6ADE0966-DC7A-41FC-8F33-A00E4D78D639}"/>
              </a:ext>
            </a:extLst>
          </p:cNvPr>
          <p:cNvSpPr/>
          <p:nvPr/>
        </p:nvSpPr>
        <p:spPr>
          <a:xfrm>
            <a:off x="1005738" y="5640299"/>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ed Rectangle 7">
            <a:extLst>
              <a:ext uri="{FF2B5EF4-FFF2-40B4-BE49-F238E27FC236}">
                <a16:creationId xmlns="" xmlns:a16="http://schemas.microsoft.com/office/drawing/2014/main" id="{5542084B-AAC5-47D2-B4BB-FE4BA888B5D2}"/>
              </a:ext>
            </a:extLst>
          </p:cNvPr>
          <p:cNvSpPr/>
          <p:nvPr/>
        </p:nvSpPr>
        <p:spPr>
          <a:xfrm>
            <a:off x="986688" y="4698484"/>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16">
            <a:extLst>
              <a:ext uri="{FF2B5EF4-FFF2-40B4-BE49-F238E27FC236}">
                <a16:creationId xmlns="" xmlns:a16="http://schemas.microsoft.com/office/drawing/2014/main" id="{61314CFC-4540-48EA-A26F-32AAD9EEBE26}"/>
              </a:ext>
            </a:extLst>
          </p:cNvPr>
          <p:cNvSpPr/>
          <p:nvPr/>
        </p:nvSpPr>
        <p:spPr>
          <a:xfrm rot="2700000">
            <a:off x="3658998" y="5531718"/>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9">
            <a:extLst>
              <a:ext uri="{FF2B5EF4-FFF2-40B4-BE49-F238E27FC236}">
                <a16:creationId xmlns="" xmlns:a16="http://schemas.microsoft.com/office/drawing/2014/main" id="{5EE167A2-96B5-4022-8471-190EFC9708B9}"/>
              </a:ext>
            </a:extLst>
          </p:cNvPr>
          <p:cNvSpPr/>
          <p:nvPr/>
        </p:nvSpPr>
        <p:spPr>
          <a:xfrm>
            <a:off x="3592172" y="4711446"/>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TextBox 35">
            <a:extLst>
              <a:ext uri="{FF2B5EF4-FFF2-40B4-BE49-F238E27FC236}">
                <a16:creationId xmlns="" xmlns:a16="http://schemas.microsoft.com/office/drawing/2014/main" id="{55D379AF-5D01-414D-97B8-5A8C1EB8BF11}"/>
              </a:ext>
            </a:extLst>
          </p:cNvPr>
          <p:cNvSpPr txBox="1"/>
          <p:nvPr/>
        </p:nvSpPr>
        <p:spPr>
          <a:xfrm>
            <a:off x="557149" y="997440"/>
            <a:ext cx="6730159" cy="1754326"/>
          </a:xfrm>
          <a:prstGeom prst="rect">
            <a:avLst/>
          </a:prstGeom>
          <a:noFill/>
        </p:spPr>
        <p:txBody>
          <a:bodyPr wrap="square" rtlCol="0" anchor="ctr">
            <a:spAutoFit/>
          </a:bodyPr>
          <a:lstStyle/>
          <a:p>
            <a:r>
              <a:rPr lang="pl-PL" altLang="ko-KR" sz="5400" b="1" dirty="0" smtClean="0">
                <a:cs typeface="Arial" pitchFamily="34" charset="0"/>
              </a:rPr>
              <a:t>BANKING</a:t>
            </a:r>
          </a:p>
          <a:p>
            <a:r>
              <a:rPr lang="pl-PL" altLang="ko-KR" sz="5400" b="1" dirty="0" smtClean="0">
                <a:cs typeface="Arial" pitchFamily="34" charset="0"/>
              </a:rPr>
              <a:t>LECTURE (1)</a:t>
            </a:r>
            <a:endParaRPr lang="ko-KR" altLang="en-US" sz="5400" b="1" dirty="0">
              <a:cs typeface="Arial" pitchFamily="34" charset="0"/>
            </a:endParaRPr>
          </a:p>
        </p:txBody>
      </p:sp>
      <p:pic>
        <p:nvPicPr>
          <p:cNvPr id="37" name="Symbol zastępczy obrazu 36" descr="3_digital_banking-1000x641.jpg"/>
          <p:cNvPicPr>
            <a:picLocks noGrp="1" noChangeAspect="1"/>
          </p:cNvPicPr>
          <p:nvPr>
            <p:ph type="pic" idx="12"/>
          </p:nvPr>
        </p:nvPicPr>
        <p:blipFill>
          <a:blip r:embed="rId2"/>
          <a:srcRect l="17937" r="17937"/>
          <a:stretch>
            <a:fillRect/>
          </a:stretch>
        </p:blipFill>
        <p:spPr/>
      </p:pic>
    </p:spTree>
    <p:extLst>
      <p:ext uri="{BB962C8B-B14F-4D97-AF65-F5344CB8AC3E}">
        <p14:creationId xmlns="" xmlns:p14="http://schemas.microsoft.com/office/powerpoint/2010/main" val="81081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To understand how banks work, it is necessary to understand the role of financial intermediaries in an economy. This will help us to answer the question about why we need banks.</a:t>
            </a:r>
            <a:endParaRPr lang="pl-PL"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Financial intermediaries and financial markets’ main role is to provide a mechanism by which funds are transferred and allocated to their most productive opportunities.</a:t>
            </a:r>
            <a:endParaRPr lang="pl-PL"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A bank is a financial intermediary whose core activity is to provide loans to borrowers and to collect deposits from savers.</a:t>
            </a:r>
            <a:endParaRPr lang="pl-PL"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By carrying out the intermediation function banks collect surplus funds from</a:t>
            </a:r>
          </a:p>
          <a:p>
            <a:r>
              <a:rPr lang="en-US" sz="4000" dirty="0" smtClean="0"/>
              <a:t>savers and allocate them to those (both people and companies) with a deficit of</a:t>
            </a:r>
          </a:p>
          <a:p>
            <a:r>
              <a:rPr lang="en-US" sz="4000" dirty="0" smtClean="0"/>
              <a:t>funds (borrowers). In doing so, they channel funds from savers to borrowers thereby</a:t>
            </a:r>
          </a:p>
          <a:p>
            <a:r>
              <a:rPr lang="en-US" sz="4000" dirty="0" smtClean="0"/>
              <a:t>increasing economic efficiency by promoting a better allocation of resources.</a:t>
            </a:r>
            <a:endParaRPr lang="pl-PL"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9576" y="1787237"/>
            <a:ext cx="12012424" cy="29094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smtClean="0">
                <a:solidFill>
                  <a:schemeClr val="accent5">
                    <a:lumMod val="75000"/>
                  </a:schemeClr>
                </a:solidFill>
              </a:rPr>
              <a:t>The</a:t>
            </a:r>
            <a:r>
              <a:rPr lang="pl-PL" sz="3200" dirty="0" smtClean="0">
                <a:solidFill>
                  <a:schemeClr val="accent5">
                    <a:lumMod val="75000"/>
                  </a:schemeClr>
                </a:solidFill>
              </a:rPr>
              <a:t> role of banks</a:t>
            </a: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To understand fully the advantages of the intermediation process, it is necessary to </a:t>
            </a:r>
            <a:r>
              <a:rPr lang="en-US" sz="4000" dirty="0" err="1" smtClean="0"/>
              <a:t>analyse</a:t>
            </a:r>
            <a:r>
              <a:rPr lang="en-US" sz="4000" dirty="0" smtClean="0"/>
              <a:t> what banks do and how they do it.</a:t>
            </a:r>
            <a:endParaRPr lang="pl-PL"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We have seen that the main function of banks is to collect funds (deposits) from units in surplus and lend funds (loans) to units in deficit. Deposits typically have the characteristics of being small-size, low-risk and high-liquidity.</a:t>
            </a:r>
            <a:endParaRPr lang="pl-PL"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942110"/>
            <a:ext cx="11245015" cy="5098472"/>
          </a:xfrm>
        </p:spPr>
        <p:txBody>
          <a:bodyPr/>
          <a:lstStyle/>
          <a:p>
            <a:r>
              <a:rPr lang="en-US" sz="4000" dirty="0" smtClean="0"/>
              <a:t>Loans are of larger-size, higher-risk and illiquid. Banks bridge the gap between the needs of lenders and borrowers by performing a transformation function:</a:t>
            </a:r>
            <a:endParaRPr lang="pl-PL"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942110"/>
            <a:ext cx="11245015" cy="5098472"/>
          </a:xfrm>
        </p:spPr>
        <p:txBody>
          <a:bodyPr/>
          <a:lstStyle/>
          <a:p>
            <a:pPr marL="742950" indent="-742950">
              <a:buAutoNum type="alphaLcParenR"/>
            </a:pPr>
            <a:r>
              <a:rPr lang="pl-PL" sz="4000" dirty="0" err="1" smtClean="0"/>
              <a:t>size</a:t>
            </a:r>
            <a:r>
              <a:rPr lang="pl-PL" sz="4000" dirty="0" smtClean="0"/>
              <a:t> </a:t>
            </a:r>
            <a:r>
              <a:rPr lang="pl-PL" sz="4000" dirty="0" err="1" smtClean="0"/>
              <a:t>transformation</a:t>
            </a:r>
            <a:r>
              <a:rPr lang="pl-PL" sz="4000" dirty="0" smtClean="0"/>
              <a:t>; </a:t>
            </a:r>
          </a:p>
          <a:p>
            <a:pPr marL="742950" indent="-742950"/>
            <a:r>
              <a:rPr lang="pl-PL" sz="4000" dirty="0" smtClean="0"/>
              <a:t>b) </a:t>
            </a:r>
            <a:r>
              <a:rPr lang="pl-PL" sz="4000" dirty="0" err="1" smtClean="0"/>
              <a:t>maturity</a:t>
            </a:r>
            <a:r>
              <a:rPr lang="pl-PL" sz="4000" dirty="0" smtClean="0"/>
              <a:t> </a:t>
            </a:r>
            <a:r>
              <a:rPr lang="pl-PL" sz="4000" dirty="0" err="1" smtClean="0"/>
              <a:t>transformation</a:t>
            </a:r>
            <a:r>
              <a:rPr lang="pl-PL" sz="4000" dirty="0" smtClean="0"/>
              <a:t>; </a:t>
            </a:r>
          </a:p>
          <a:p>
            <a:pPr marL="742950" indent="-742950"/>
            <a:r>
              <a:rPr lang="pl-PL" sz="4000" dirty="0" smtClean="0"/>
              <a:t>c) </a:t>
            </a:r>
            <a:r>
              <a:rPr lang="pl-PL" sz="4000" dirty="0" err="1" smtClean="0"/>
              <a:t>risk</a:t>
            </a:r>
            <a:r>
              <a:rPr lang="pl-PL" sz="4000" dirty="0" smtClean="0"/>
              <a:t> </a:t>
            </a:r>
            <a:r>
              <a:rPr lang="pl-PL" sz="4000" dirty="0" err="1" smtClean="0"/>
              <a:t>transformation</a:t>
            </a:r>
            <a:r>
              <a:rPr lang="pl-PL" sz="4000" dirty="0" smtClean="0"/>
              <a:t>.</a:t>
            </a:r>
            <a:endParaRPr lang="pl-PL"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955964" y="1801090"/>
            <a:ext cx="9947563" cy="2246769"/>
          </a:xfrm>
          <a:prstGeom prst="rect">
            <a:avLst/>
          </a:prstGeom>
          <a:noFill/>
        </p:spPr>
        <p:txBody>
          <a:bodyPr wrap="square" rtlCol="0">
            <a:spAutoFit/>
          </a:bodyPr>
          <a:lstStyle/>
          <a:p>
            <a:pPr algn="ctr">
              <a:spcBef>
                <a:spcPts val="600"/>
              </a:spcBef>
              <a:buClr>
                <a:schemeClr val="dk1"/>
              </a:buClr>
              <a:buSzPts val="1100"/>
            </a:pPr>
            <a:r>
              <a:rPr lang="pl-PL" sz="2400" b="1" dirty="0" smtClean="0">
                <a:latin typeface="Arial Narrow" pitchFamily="34" charset="0"/>
                <a:ea typeface="Karla"/>
                <a:cs typeface="Karla"/>
                <a:sym typeface="Karla"/>
              </a:rPr>
              <a:t>e-</a:t>
            </a:r>
            <a:r>
              <a:rPr lang="en-US" sz="2400" b="1" dirty="0" smtClean="0">
                <a:latin typeface="Arial Narrow" pitchFamily="34" charset="0"/>
                <a:ea typeface="Karla"/>
                <a:cs typeface="Karla"/>
                <a:sym typeface="Karla"/>
              </a:rPr>
              <a:t>mail: magdalena.paleczna@uwr.edu.pl</a:t>
            </a:r>
          </a:p>
          <a:p>
            <a:pPr algn="ctr">
              <a:spcBef>
                <a:spcPts val="600"/>
              </a:spcBef>
              <a:buClr>
                <a:schemeClr val="dk1"/>
              </a:buClr>
              <a:buSzPts val="1100"/>
            </a:pPr>
            <a:endParaRPr lang="en-US" sz="2400" b="1" dirty="0" smtClean="0">
              <a:latin typeface="Arial Narrow" pitchFamily="34" charset="0"/>
              <a:ea typeface="Karla"/>
              <a:cs typeface="Karla"/>
              <a:sym typeface="Karla"/>
            </a:endParaRPr>
          </a:p>
          <a:p>
            <a:pPr algn="ctr">
              <a:spcBef>
                <a:spcPts val="600"/>
              </a:spcBef>
              <a:buClr>
                <a:schemeClr val="dk1"/>
              </a:buClr>
              <a:buSzPts val="1100"/>
            </a:pPr>
            <a:r>
              <a:rPr lang="en-US" sz="2400" b="1" dirty="0" smtClean="0">
                <a:latin typeface="Arial Narrow" pitchFamily="34" charset="0"/>
                <a:ea typeface="Karla"/>
                <a:cs typeface="Karla"/>
                <a:sym typeface="Karla"/>
              </a:rPr>
              <a:t>Office hours:</a:t>
            </a:r>
          </a:p>
          <a:p>
            <a:pPr algn="ctr">
              <a:spcBef>
                <a:spcPts val="600"/>
              </a:spcBef>
              <a:buClr>
                <a:schemeClr val="dk1"/>
              </a:buClr>
              <a:buSzPts val="1100"/>
            </a:pPr>
            <a:r>
              <a:rPr lang="en-US" sz="2400" b="1" dirty="0" smtClean="0">
                <a:latin typeface="Arial Narrow" pitchFamily="34" charset="0"/>
                <a:ea typeface="Karla"/>
                <a:cs typeface="Karla"/>
                <a:sym typeface="Karla"/>
              </a:rPr>
              <a:t>Tuesday: 13.10-15.10</a:t>
            </a:r>
          </a:p>
          <a:p>
            <a:pPr algn="ctr">
              <a:spcBef>
                <a:spcPts val="600"/>
              </a:spcBef>
              <a:buClr>
                <a:schemeClr val="dk1"/>
              </a:buClr>
              <a:buSzPts val="1100"/>
            </a:pPr>
            <a:r>
              <a:rPr lang="en-US" sz="2400" b="1" dirty="0" smtClean="0">
                <a:latin typeface="Arial Narrow" pitchFamily="34" charset="0"/>
                <a:ea typeface="Karla"/>
                <a:cs typeface="Karla"/>
                <a:sym typeface="Karla"/>
              </a:rPr>
              <a:t>Room 107B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942110"/>
            <a:ext cx="11245015" cy="5098472"/>
          </a:xfrm>
        </p:spPr>
        <p:txBody>
          <a:bodyPr/>
          <a:lstStyle/>
          <a:p>
            <a:pPr marL="742950" indent="-742950"/>
            <a:r>
              <a:rPr lang="en-US" sz="4000" dirty="0" smtClean="0"/>
              <a:t>Savers/depositors are willing to lend smaller amounts of money than the</a:t>
            </a:r>
            <a:r>
              <a:rPr lang="pl-PL" sz="4000" dirty="0" smtClean="0"/>
              <a:t> </a:t>
            </a:r>
            <a:r>
              <a:rPr lang="en-US" sz="4000" dirty="0" smtClean="0"/>
              <a:t>amounts required by borrowers.</a:t>
            </a:r>
            <a:endParaRPr lang="pl-PL"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853485" y="3948546"/>
            <a:ext cx="1967474" cy="2628034"/>
          </a:xfrm>
          <a:prstGeom prst="rect">
            <a:avLst/>
          </a:prstGeom>
          <a:ln>
            <a:noFill/>
          </a:ln>
          <a:effectLst>
            <a:softEdge rad="112500"/>
          </a:effectLst>
        </p:spPr>
      </p:pic>
      <p:sp>
        <p:nvSpPr>
          <p:cNvPr id="2" name="Symbol zastępczy tekstu 1"/>
          <p:cNvSpPr>
            <a:spLocks noGrp="1"/>
          </p:cNvSpPr>
          <p:nvPr>
            <p:ph type="body" sz="quarter" idx="10"/>
          </p:nvPr>
        </p:nvSpPr>
        <p:spPr>
          <a:xfrm>
            <a:off x="323529" y="942110"/>
            <a:ext cx="11245015" cy="5098472"/>
          </a:xfrm>
        </p:spPr>
        <p:txBody>
          <a:bodyPr/>
          <a:lstStyle/>
          <a:p>
            <a:pPr marL="742950" indent="-742950"/>
            <a:r>
              <a:rPr lang="pl-PL" sz="4000" dirty="0" smtClean="0"/>
              <a:t>T</a:t>
            </a:r>
            <a:r>
              <a:rPr lang="en-US" sz="4000" dirty="0" err="1" smtClean="0"/>
              <a:t>hink</a:t>
            </a:r>
            <a:r>
              <a:rPr lang="en-US" sz="4000" dirty="0" smtClean="0"/>
              <a:t> about the difference between your savings account and the money you would need to buy a house!</a:t>
            </a:r>
            <a:endParaRPr lang="pl-PL"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Banks collect funds from savers in the form of small-size deposits and repackage them into</a:t>
            </a:r>
          </a:p>
          <a:p>
            <a:r>
              <a:rPr lang="en-US" sz="4000" dirty="0" smtClean="0"/>
              <a:t>larger size loans.</a:t>
            </a:r>
            <a:endParaRPr lang="pl-PL"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Banks perform this size transformation function exploiting</a:t>
            </a:r>
            <a:r>
              <a:rPr lang="pl-PL" sz="4000" dirty="0" smtClean="0"/>
              <a:t> </a:t>
            </a:r>
            <a:r>
              <a:rPr lang="en-US" sz="4000" dirty="0" smtClean="0"/>
              <a:t>economies of scale associated with the lending/borrowing function, because they</a:t>
            </a:r>
          </a:p>
          <a:p>
            <a:r>
              <a:rPr lang="en-US" sz="4000" b="1" dirty="0" smtClean="0"/>
              <a:t>have access to a larger number of depositors than any individual borrower</a:t>
            </a:r>
            <a:endParaRPr lang="pl-PL" sz="4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b) Maturity transformation</a:t>
            </a:r>
            <a:endParaRPr lang="pl-PL" sz="4000" dirty="0" smtClean="0"/>
          </a:p>
          <a:p>
            <a:endParaRPr lang="en-US" sz="4000" dirty="0" smtClean="0"/>
          </a:p>
          <a:p>
            <a:r>
              <a:rPr lang="en-US" sz="4000" dirty="0" smtClean="0"/>
              <a:t>Banks transform funds lent for a short period of time into medium- and long-term</a:t>
            </a:r>
          </a:p>
          <a:p>
            <a:r>
              <a:rPr lang="en-US" sz="4000" dirty="0" smtClean="0"/>
              <a:t>loans. For example, they convert demand deposits (i.e. funds deposited that can be</a:t>
            </a:r>
          </a:p>
          <a:p>
            <a:r>
              <a:rPr lang="en-US" sz="4000" dirty="0" smtClean="0"/>
              <a:t>withdrawn on demand) into 25-year residential mortgages.</a:t>
            </a:r>
            <a:endParaRPr lang="pl-PL" sz="4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r>
              <a:rPr lang="en-US" sz="4000" dirty="0" smtClean="0"/>
              <a:t>b) Maturity transformation</a:t>
            </a:r>
            <a:endParaRPr lang="pl-PL" sz="4000" dirty="0" smtClean="0"/>
          </a:p>
          <a:p>
            <a:endParaRPr lang="en-US" sz="4000" dirty="0" smtClean="0"/>
          </a:p>
          <a:p>
            <a:r>
              <a:rPr lang="en-US" sz="4000" dirty="0" smtClean="0"/>
              <a:t>Banks’ liabilities (i.e.,</a:t>
            </a:r>
            <a:r>
              <a:rPr lang="pl-PL" sz="4000" dirty="0" smtClean="0"/>
              <a:t> </a:t>
            </a:r>
            <a:r>
              <a:rPr lang="en-US" sz="4000" dirty="0" smtClean="0"/>
              <a:t>the funds collected from savers) are mainly repayable on demand or at relatively</a:t>
            </a:r>
            <a:r>
              <a:rPr lang="pl-PL" sz="4000" dirty="0" smtClean="0"/>
              <a:t> </a:t>
            </a:r>
            <a:r>
              <a:rPr lang="en-US" sz="4000" dirty="0" smtClean="0"/>
              <a:t>short notice. </a:t>
            </a:r>
            <a:endParaRPr lang="pl-PL" sz="4000" dirty="0" smtClean="0"/>
          </a:p>
          <a:p>
            <a:r>
              <a:rPr lang="en-US" sz="4000" dirty="0" smtClean="0"/>
              <a:t>On the other hand, banks’ assets (funds lent to borrowers) are normally repayable in the medium to long term.</a:t>
            </a:r>
            <a:endParaRPr lang="pl-PL" sz="4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c) Risk transformation</a:t>
            </a:r>
          </a:p>
          <a:p>
            <a:pPr>
              <a:lnSpc>
                <a:spcPct val="150000"/>
              </a:lnSpc>
            </a:pPr>
            <a:r>
              <a:rPr lang="en-US" sz="3600" dirty="0" smtClean="0"/>
              <a:t>Individual borrowers carry a risk of default (known as credit risk) that is the risk</a:t>
            </a:r>
            <a:r>
              <a:rPr lang="pl-PL" sz="3600" dirty="0" smtClean="0"/>
              <a:t> </a:t>
            </a:r>
            <a:r>
              <a:rPr lang="en-US" sz="3600" dirty="0" smtClean="0"/>
              <a:t>that they might not be able to repay the amount of money they borrowed. </a:t>
            </a:r>
            <a:endParaRPr lang="pl-PL" sz="3600" dirty="0" smtClean="0"/>
          </a:p>
          <a:p>
            <a:pPr>
              <a:lnSpc>
                <a:spcPct val="150000"/>
              </a:lnSpc>
            </a:pPr>
            <a:r>
              <a:rPr lang="en-US" sz="3600" dirty="0" smtClean="0"/>
              <a:t>Savers,</a:t>
            </a:r>
            <a:r>
              <a:rPr lang="pl-PL" sz="3600" dirty="0" smtClean="0"/>
              <a:t> </a:t>
            </a:r>
            <a:r>
              <a:rPr lang="en-US" sz="3600" dirty="0" smtClean="0"/>
              <a:t>on the other hand, wish to </a:t>
            </a:r>
            <a:r>
              <a:rPr lang="en-US" sz="3600" dirty="0" err="1" smtClean="0"/>
              <a:t>minimise</a:t>
            </a:r>
            <a:r>
              <a:rPr lang="en-US" sz="3600" dirty="0" smtClean="0"/>
              <a:t> risk and prefer their money to be safe.</a:t>
            </a:r>
            <a:endParaRPr lang="pl-PL"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c) Risk transformation</a:t>
            </a:r>
          </a:p>
          <a:p>
            <a:pPr>
              <a:lnSpc>
                <a:spcPct val="150000"/>
              </a:lnSpc>
            </a:pPr>
            <a:r>
              <a:rPr lang="en-US" sz="3600" dirty="0" smtClean="0"/>
              <a:t>Banks are able to </a:t>
            </a:r>
            <a:r>
              <a:rPr lang="en-US" sz="3600" dirty="0" err="1" smtClean="0"/>
              <a:t>minimise</a:t>
            </a:r>
            <a:r>
              <a:rPr lang="en-US" sz="3600" dirty="0" smtClean="0"/>
              <a:t> the risk of individual loans by diversifying their investments, pooling risks, screening and monitoring borrowers and holding capital and reserves as a buffer for unexpected losses.</a:t>
            </a:r>
            <a:endParaRPr lang="pl-PL"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For banks, the main source of funding is customer deposits; this funding is then invested in loans</a:t>
            </a:r>
            <a:r>
              <a:rPr lang="pl-PL" sz="4000" dirty="0" smtClean="0"/>
              <a:t>,</a:t>
            </a:r>
            <a:r>
              <a:rPr lang="en-US" sz="4000" dirty="0" smtClean="0"/>
              <a:t> other</a:t>
            </a:r>
            <a:r>
              <a:rPr lang="pl-PL" sz="4000" dirty="0" smtClean="0"/>
              <a:t> </a:t>
            </a:r>
            <a:r>
              <a:rPr lang="en-US" sz="4000" dirty="0" smtClean="0"/>
              <a:t>investments and fixed assets (such as buildings for the branch network).</a:t>
            </a:r>
            <a:endParaRPr lang="pl-PL"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Banks make profits by charging an</a:t>
            </a:r>
          </a:p>
          <a:p>
            <a:pPr>
              <a:lnSpc>
                <a:spcPct val="150000"/>
              </a:lnSpc>
            </a:pPr>
            <a:r>
              <a:rPr lang="en-US" sz="4000" dirty="0" smtClean="0"/>
              <a:t>interest rate on their loans that is higher than the one they pay to depositors.</a:t>
            </a:r>
            <a:endParaRPr lang="pl-PL"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45671" y="820294"/>
            <a:ext cx="8395855" cy="5693866"/>
          </a:xfrm>
          <a:prstGeom prst="rect">
            <a:avLst/>
          </a:prstGeom>
        </p:spPr>
        <p:txBody>
          <a:bodyPr wrap="square">
            <a:spAutoFit/>
          </a:bodyPr>
          <a:lstStyle/>
          <a:p>
            <a:pPr algn="ctr"/>
            <a:r>
              <a:rPr lang="pl-PL" sz="2800" b="1" dirty="0" smtClean="0"/>
              <a:t>2019-03-05 11:30 : 13:00 </a:t>
            </a:r>
            <a:r>
              <a:rPr lang="pl-PL" sz="2800" b="1" dirty="0" smtClean="0">
                <a:hlinkClick r:id="rId2"/>
              </a:rPr>
              <a:t>ROOM 06B</a:t>
            </a:r>
            <a:r>
              <a:rPr lang="pl-PL" sz="2800" b="1" dirty="0" smtClean="0"/>
              <a:t> </a:t>
            </a:r>
            <a:br>
              <a:rPr lang="pl-PL" sz="2800" b="1" dirty="0" smtClean="0"/>
            </a:br>
            <a:endParaRPr lang="pl-PL" sz="2800" b="1" dirty="0" smtClean="0"/>
          </a:p>
          <a:p>
            <a:pPr algn="ctr"/>
            <a:r>
              <a:rPr lang="pl-PL" sz="2800" b="1" dirty="0" smtClean="0"/>
              <a:t>2019-03-19 11:30 : 13:00 </a:t>
            </a:r>
            <a:r>
              <a:rPr lang="pl-PL" sz="2800" b="1" dirty="0" smtClean="0">
                <a:hlinkClick r:id="rId2"/>
              </a:rPr>
              <a:t>ROOM 06B</a:t>
            </a:r>
            <a:r>
              <a:rPr lang="pl-PL" sz="2800" b="1" dirty="0" smtClean="0"/>
              <a:t> </a:t>
            </a:r>
            <a:br>
              <a:rPr lang="pl-PL" sz="2800" b="1" dirty="0" smtClean="0"/>
            </a:br>
            <a:endParaRPr lang="pl-PL" sz="2800" b="1" dirty="0" smtClean="0"/>
          </a:p>
          <a:p>
            <a:pPr algn="ctr"/>
            <a:r>
              <a:rPr lang="pl-PL" sz="2800" b="1" dirty="0" smtClean="0"/>
              <a:t>2019-04-02 11:30 : 13:00 </a:t>
            </a:r>
            <a:r>
              <a:rPr lang="pl-PL" sz="2800" b="1" dirty="0" smtClean="0">
                <a:hlinkClick r:id="rId2"/>
              </a:rPr>
              <a:t>ROOM 06B</a:t>
            </a:r>
            <a:r>
              <a:rPr lang="pl-PL" sz="2800" b="1" dirty="0" smtClean="0"/>
              <a:t> </a:t>
            </a:r>
            <a:br>
              <a:rPr lang="pl-PL" sz="2800" b="1" dirty="0" smtClean="0"/>
            </a:br>
            <a:endParaRPr lang="pl-PL" sz="2800" b="1" dirty="0" smtClean="0"/>
          </a:p>
          <a:p>
            <a:pPr algn="ctr"/>
            <a:r>
              <a:rPr lang="pl-PL" sz="2800" b="1" dirty="0" smtClean="0">
                <a:solidFill>
                  <a:schemeClr val="accent1">
                    <a:lumMod val="60000"/>
                    <a:lumOff val="40000"/>
                  </a:schemeClr>
                </a:solidFill>
              </a:rPr>
              <a:t>2019-04-16 08:00 : 09:30 </a:t>
            </a:r>
            <a:r>
              <a:rPr lang="pl-PL" sz="2800" b="1" dirty="0" smtClean="0">
                <a:solidFill>
                  <a:schemeClr val="accent1">
                    <a:lumMod val="60000"/>
                    <a:lumOff val="40000"/>
                  </a:schemeClr>
                </a:solidFill>
                <a:hlinkClick r:id="rId2"/>
              </a:rPr>
              <a:t>ROOM 06B</a:t>
            </a:r>
            <a:r>
              <a:rPr lang="pl-PL" sz="2800" b="1" dirty="0" smtClean="0">
                <a:solidFill>
                  <a:schemeClr val="accent1">
                    <a:lumMod val="60000"/>
                    <a:lumOff val="40000"/>
                  </a:schemeClr>
                </a:solidFill>
              </a:rPr>
              <a:t> </a:t>
            </a:r>
            <a:br>
              <a:rPr lang="pl-PL" sz="2800" b="1" dirty="0" smtClean="0">
                <a:solidFill>
                  <a:schemeClr val="accent1">
                    <a:lumMod val="60000"/>
                    <a:lumOff val="40000"/>
                  </a:schemeClr>
                </a:solidFill>
              </a:rPr>
            </a:br>
            <a:endParaRPr lang="pl-PL" sz="2800" b="1" dirty="0" smtClean="0">
              <a:solidFill>
                <a:schemeClr val="accent1">
                  <a:lumMod val="60000"/>
                  <a:lumOff val="40000"/>
                </a:schemeClr>
              </a:solidFill>
            </a:endParaRPr>
          </a:p>
          <a:p>
            <a:pPr algn="ctr"/>
            <a:r>
              <a:rPr lang="pl-PL" sz="2800" b="1" dirty="0" smtClean="0">
                <a:solidFill>
                  <a:schemeClr val="accent1">
                    <a:lumMod val="60000"/>
                    <a:lumOff val="40000"/>
                  </a:schemeClr>
                </a:solidFill>
              </a:rPr>
              <a:t>2019-04-16 11:30 : 13:00 </a:t>
            </a:r>
            <a:r>
              <a:rPr lang="pl-PL" sz="2800" b="1" dirty="0" smtClean="0">
                <a:solidFill>
                  <a:schemeClr val="accent1">
                    <a:lumMod val="60000"/>
                    <a:lumOff val="40000"/>
                  </a:schemeClr>
                </a:solidFill>
                <a:hlinkClick r:id="rId2"/>
              </a:rPr>
              <a:t>ROOM 06B</a:t>
            </a:r>
            <a:r>
              <a:rPr lang="pl-PL" sz="2800" b="1" dirty="0" smtClean="0"/>
              <a:t> </a:t>
            </a:r>
            <a:br>
              <a:rPr lang="pl-PL" sz="2800" b="1" dirty="0" smtClean="0"/>
            </a:br>
            <a:endParaRPr lang="pl-PL" sz="2800" b="1" dirty="0" smtClean="0"/>
          </a:p>
          <a:p>
            <a:pPr algn="ctr"/>
            <a:r>
              <a:rPr lang="pl-PL" sz="2800" b="1" dirty="0" smtClean="0">
                <a:solidFill>
                  <a:srgbClr val="FF0000"/>
                </a:solidFill>
              </a:rPr>
              <a:t>2019-04-30 09:45 : 11:15 </a:t>
            </a:r>
            <a:r>
              <a:rPr lang="pl-PL" sz="2800" b="1" dirty="0" smtClean="0">
                <a:solidFill>
                  <a:srgbClr val="FF0000"/>
                </a:solidFill>
                <a:hlinkClick r:id="rId3"/>
              </a:rPr>
              <a:t>ROOM 01B</a:t>
            </a:r>
            <a:r>
              <a:rPr lang="pl-PL" sz="2800" b="1" dirty="0" smtClean="0">
                <a:solidFill>
                  <a:srgbClr val="FF0000"/>
                </a:solidFill>
              </a:rPr>
              <a:t>  </a:t>
            </a:r>
          </a:p>
          <a:p>
            <a:pPr algn="ctr"/>
            <a:r>
              <a:rPr lang="pl-PL" sz="2800" b="1" dirty="0" smtClean="0">
                <a:solidFill>
                  <a:srgbClr val="FF0000"/>
                </a:solidFill>
              </a:rPr>
              <a:t>WRITTEN GRADING</a:t>
            </a:r>
            <a:r>
              <a:rPr lang="pl-PL" sz="2800" b="1" dirty="0" smtClean="0"/>
              <a:t/>
            </a:r>
            <a:br>
              <a:rPr lang="pl-PL" sz="2800" b="1" dirty="0" smtClean="0"/>
            </a:br>
            <a:endParaRPr lang="pl-PL"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1">
                    <a:lumMod val="75000"/>
                  </a:schemeClr>
                </a:solidFill>
              </a:rPr>
              <a:t>Bank as a special </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smtClean="0">
                <a:solidFill>
                  <a:schemeClr val="accent1">
                    <a:lumMod val="75000"/>
                  </a:schemeClr>
                </a:solidFill>
              </a:rPr>
              <a:t>entrepreneur</a:t>
            </a:r>
            <a:r>
              <a:rPr lang="pl-PL" sz="3200" dirty="0" smtClean="0">
                <a:solidFill>
                  <a:schemeClr val="accent1">
                    <a:lumMod val="75000"/>
                  </a:schemeClr>
                </a:solidFill>
              </a:rPr>
              <a:t/>
            </a:r>
            <a:br>
              <a:rPr lang="pl-PL" sz="3200" dirty="0" smtClean="0">
                <a:solidFill>
                  <a:schemeClr val="accent1">
                    <a:lumMod val="75000"/>
                  </a:schemeClr>
                </a:solidFill>
              </a:rPr>
            </a:br>
            <a:r>
              <a:rPr lang="en-US" sz="3200" dirty="0" smtClean="0">
                <a:solidFill>
                  <a:schemeClr val="accent1">
                    <a:lumMod val="75000"/>
                  </a:schemeClr>
                </a:solidFill>
              </a:rPr>
              <a:t> </a:t>
            </a:r>
            <a:r>
              <a:rPr lang="en-US" sz="3200" dirty="0" smtClean="0">
                <a:solidFill>
                  <a:schemeClr val="accent1">
                    <a:lumMod val="75000"/>
                  </a:schemeClr>
                </a:solidFill>
              </a:rPr>
              <a:t>(characteristic feature</a:t>
            </a:r>
            <a:r>
              <a:rPr lang="en-US" sz="3200" dirty="0" smtClean="0">
                <a:solidFill>
                  <a:schemeClr val="accent1">
                    <a:lumMod val="75000"/>
                  </a:schemeClr>
                </a:solidFill>
              </a:rPr>
              <a:t>)</a:t>
            </a:r>
            <a:endParaRPr lang="pl-PL" sz="3200" dirty="0" smtClean="0">
              <a:solidFill>
                <a:schemeClr val="accent1">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Banks may be established as state banks, cooperative banks or banks incorporated as joint-stock companies.</a:t>
            </a:r>
            <a:endParaRPr lang="pl-PL" sz="6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23529" y="1440873"/>
            <a:ext cx="11573197" cy="4987636"/>
          </a:xfrm>
        </p:spPr>
        <p:txBody>
          <a:bodyPr/>
          <a:lstStyle/>
          <a:p>
            <a:r>
              <a:rPr lang="en-US" sz="2800" dirty="0" smtClean="0"/>
              <a:t>A </a:t>
            </a:r>
            <a:r>
              <a:rPr lang="en-US" sz="2800" dirty="0" smtClean="0"/>
              <a:t>bank shall have a management system </a:t>
            </a:r>
            <a:r>
              <a:rPr lang="en-US" sz="2800" dirty="0" smtClean="0"/>
              <a:t>implemented</a:t>
            </a:r>
            <a:endParaRPr lang="pl-PL" sz="2800" dirty="0" smtClean="0"/>
          </a:p>
          <a:p>
            <a:pPr>
              <a:buFontTx/>
              <a:buChar char="-"/>
            </a:pPr>
            <a:endParaRPr lang="pl-PL" sz="2800" dirty="0" smtClean="0"/>
          </a:p>
          <a:p>
            <a:r>
              <a:rPr lang="en-US" sz="2800" dirty="0" smtClean="0"/>
              <a:t>The management system consists of a set of rules and mechanisms related to decision making processes which take place in the bank and to evaluation of its banking activity. </a:t>
            </a:r>
            <a:endParaRPr lang="pl-PL" sz="2800" dirty="0" smtClean="0"/>
          </a:p>
          <a:p>
            <a:endParaRPr lang="en-US" sz="2800" dirty="0" smtClean="0"/>
          </a:p>
          <a:p>
            <a:r>
              <a:rPr lang="en-US" sz="2800" dirty="0" smtClean="0"/>
              <a:t>The </a:t>
            </a:r>
            <a:r>
              <a:rPr lang="en-US" sz="2800" dirty="0" smtClean="0"/>
              <a:t>bank management system encompasses at least: </a:t>
            </a:r>
          </a:p>
          <a:p>
            <a:r>
              <a:rPr lang="pl-PL" sz="2800" dirty="0" smtClean="0"/>
              <a:t>1) a </a:t>
            </a:r>
            <a:r>
              <a:rPr lang="pl-PL" sz="2800" dirty="0" err="1" smtClean="0"/>
              <a:t>risk</a:t>
            </a:r>
            <a:r>
              <a:rPr lang="pl-PL" sz="2800" dirty="0" smtClean="0"/>
              <a:t> management system, </a:t>
            </a:r>
          </a:p>
          <a:p>
            <a:r>
              <a:rPr lang="en-US" sz="2800" dirty="0" smtClean="0"/>
              <a:t>2) an internal control system.</a:t>
            </a:r>
            <a:endParaRPr lang="pl-PL" sz="2800" dirty="0" smtClean="0"/>
          </a:p>
          <a:p>
            <a:pPr>
              <a:buFontTx/>
              <a:buChar char="-"/>
            </a:pPr>
            <a:endParaRPr lang="pl-PL" sz="2800" dirty="0" smtClean="0"/>
          </a:p>
          <a:p>
            <a:pPr>
              <a:buFontTx/>
              <a:buChar char="-"/>
            </a:pPr>
            <a:endParaRPr lang="pl-PL"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The objective of the risk management system shall be to identify, measure, estimate and monitor the risk present in the banking activity, in order to ensure the correctness of the process of setting up and achieving detailed goals of the business activity carried out by the bank.</a:t>
            </a:r>
            <a:endParaRPr lang="pl-PL" sz="6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The internal control system includes as follows: </a:t>
            </a:r>
          </a:p>
          <a:p>
            <a:pPr>
              <a:lnSpc>
                <a:spcPct val="150000"/>
              </a:lnSpc>
            </a:pPr>
            <a:r>
              <a:rPr lang="pl-PL" sz="3200" dirty="0" smtClean="0"/>
              <a:t>1) </a:t>
            </a:r>
            <a:r>
              <a:rPr lang="pl-PL" sz="3200" dirty="0" err="1" smtClean="0"/>
              <a:t>risk</a:t>
            </a:r>
            <a:r>
              <a:rPr lang="pl-PL" sz="3200" dirty="0" smtClean="0"/>
              <a:t> </a:t>
            </a:r>
            <a:r>
              <a:rPr lang="pl-PL" sz="3200" dirty="0" err="1" smtClean="0"/>
              <a:t>control</a:t>
            </a:r>
            <a:r>
              <a:rPr lang="pl-PL" sz="3200" dirty="0" smtClean="0"/>
              <a:t> </a:t>
            </a:r>
            <a:r>
              <a:rPr lang="pl-PL" sz="3200" dirty="0" err="1" smtClean="0"/>
              <a:t>mechanisms</a:t>
            </a:r>
            <a:r>
              <a:rPr lang="pl-PL" sz="3200" dirty="0" smtClean="0"/>
              <a:t>, </a:t>
            </a:r>
          </a:p>
          <a:p>
            <a:pPr>
              <a:lnSpc>
                <a:spcPct val="150000"/>
              </a:lnSpc>
            </a:pPr>
            <a:r>
              <a:rPr lang="en-US" sz="3200" dirty="0" smtClean="0"/>
              <a:t>2) review of the compliance of bank’s activity with the provisions of law and internal regulations, </a:t>
            </a:r>
          </a:p>
          <a:p>
            <a:pPr>
              <a:lnSpc>
                <a:spcPct val="150000"/>
              </a:lnSpc>
            </a:pPr>
            <a:r>
              <a:rPr lang="pl-PL" sz="3200" dirty="0" smtClean="0"/>
              <a:t>3) </a:t>
            </a:r>
            <a:r>
              <a:rPr lang="pl-PL" sz="3200" dirty="0" err="1" smtClean="0"/>
              <a:t>internal</a:t>
            </a:r>
            <a:r>
              <a:rPr lang="pl-PL" sz="3200" dirty="0" smtClean="0"/>
              <a:t> audit.</a:t>
            </a:r>
            <a:endParaRPr lang="pl-PL" sz="6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The initial capital provided by the bank's founders shall be no less than the zloty equivalent of EUR 5,000,000, converted at the mid-rate published by </a:t>
            </a:r>
            <a:r>
              <a:rPr lang="en-US" sz="3200" dirty="0" err="1" smtClean="0"/>
              <a:t>Narodowy</a:t>
            </a:r>
            <a:r>
              <a:rPr lang="en-US" sz="3200" dirty="0" smtClean="0"/>
              <a:t> Bank </a:t>
            </a:r>
            <a:r>
              <a:rPr lang="en-US" sz="3200" dirty="0" err="1" smtClean="0"/>
              <a:t>Polski</a:t>
            </a:r>
            <a:r>
              <a:rPr lang="en-US" sz="3200" dirty="0" smtClean="0"/>
              <a:t> and ruling on the day the </a:t>
            </a:r>
            <a:r>
              <a:rPr lang="en-US" sz="3200" dirty="0" err="1" smtClean="0"/>
              <a:t>authorisation</a:t>
            </a:r>
            <a:r>
              <a:rPr lang="en-US" sz="3200" dirty="0" smtClean="0"/>
              <a:t> to establish the bank is granted</a:t>
            </a:r>
            <a:endParaRPr lang="pl-PL" sz="6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7384" y="872837"/>
            <a:ext cx="11573197" cy="4987636"/>
          </a:xfrm>
        </p:spPr>
        <p:txBody>
          <a:bodyPr/>
          <a:lstStyle/>
          <a:p>
            <a:pPr>
              <a:lnSpc>
                <a:spcPct val="150000"/>
              </a:lnSpc>
            </a:pPr>
            <a:r>
              <a:rPr lang="en-US" sz="3200" dirty="0" smtClean="0"/>
              <a:t>A bank may commence its business following receipt of an appropriate </a:t>
            </a:r>
            <a:r>
              <a:rPr lang="en-US" sz="3200" dirty="0" err="1" smtClean="0"/>
              <a:t>authorisation</a:t>
            </a:r>
            <a:r>
              <a:rPr lang="en-US" sz="3200" dirty="0" smtClean="0"/>
              <a:t> from the </a:t>
            </a:r>
            <a:r>
              <a:rPr lang="en-US" sz="3200" dirty="0" smtClean="0"/>
              <a:t>Financial </a:t>
            </a:r>
            <a:r>
              <a:rPr lang="en-US" sz="3200" dirty="0" smtClean="0"/>
              <a:t>Supervision Authority.</a:t>
            </a:r>
            <a:endParaRPr lang="pl-PL" sz="6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23529" y="339509"/>
            <a:ext cx="11573197" cy="5534818"/>
          </a:xfrm>
        </p:spPr>
        <p:txBody>
          <a:bodyPr/>
          <a:lstStyle/>
          <a:p>
            <a:pPr>
              <a:lnSpc>
                <a:spcPct val="150000"/>
              </a:lnSpc>
            </a:pPr>
            <a:r>
              <a:rPr lang="en-US" sz="4000" dirty="0" smtClean="0"/>
              <a:t>The activity of banks, branches and representative offices of foreign banks, as well as of branches and representative offices of credit institutions, shall be subject to supervision exercised by the </a:t>
            </a:r>
            <a:r>
              <a:rPr lang="en-US" sz="4000" dirty="0" smtClean="0"/>
              <a:t>Financial </a:t>
            </a:r>
            <a:r>
              <a:rPr lang="en-US" sz="4000" dirty="0" smtClean="0"/>
              <a:t>Supervision Authority</a:t>
            </a:r>
            <a:endParaRPr lang="pl-PL"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23529" y="339509"/>
            <a:ext cx="11573197" cy="5534818"/>
          </a:xfrm>
        </p:spPr>
        <p:txBody>
          <a:bodyPr/>
          <a:lstStyle/>
          <a:p>
            <a:pPr>
              <a:lnSpc>
                <a:spcPct val="150000"/>
              </a:lnSpc>
            </a:pPr>
            <a:r>
              <a:rPr lang="en-US" sz="2800" dirty="0" smtClean="0"/>
              <a:t>Supervision of the activity of a branch or representative office of a foreign bank in Poland, and of a branch or representative office of a domestic bank abroad, may be performed on terms laid down in an agreement between the Polish Financial Supervision Authority and the competent supervisory authorities, these terms including the scope of examinations and procedure for their performance.</a:t>
            </a:r>
            <a:endParaRPr lang="pl-PL"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smtClean="0">
                <a:solidFill>
                  <a:schemeClr val="accent1">
                    <a:lumMod val="75000"/>
                  </a:schemeClr>
                </a:solidFill>
              </a:rPr>
              <a:t>What</a:t>
            </a:r>
            <a:r>
              <a:rPr lang="pl-PL" sz="3200" dirty="0" smtClean="0">
                <a:solidFill>
                  <a:schemeClr val="accent1">
                    <a:lumMod val="75000"/>
                  </a:schemeClr>
                </a:solidFill>
              </a:rPr>
              <a:t> banking business </a:t>
            </a:r>
            <a:r>
              <a:rPr lang="pl-PL" sz="3200" dirty="0" err="1" smtClean="0">
                <a:solidFill>
                  <a:schemeClr val="accent1">
                    <a:lumMod val="75000"/>
                  </a:schemeClr>
                </a:solidFill>
              </a:rPr>
              <a:t>is</a:t>
            </a:r>
            <a:r>
              <a:rPr lang="pl-PL" sz="3200" dirty="0" smtClean="0">
                <a:solidFill>
                  <a:schemeClr val="accent1">
                    <a:lumMod val="75000"/>
                  </a:schemeClr>
                </a:solidFill>
              </a:rPr>
              <a:t>?</a:t>
            </a: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925780" y="944663"/>
            <a:ext cx="8700655" cy="3816429"/>
          </a:xfrm>
          <a:prstGeom prst="rect">
            <a:avLst/>
          </a:prstGeom>
        </p:spPr>
        <p:txBody>
          <a:bodyPr wrap="square">
            <a:spAutoFit/>
          </a:bodyPr>
          <a:lstStyle/>
          <a:p>
            <a:pPr algn="ctr"/>
            <a:endParaRPr lang="pl-PL" sz="2800" dirty="0" smtClean="0">
              <a:solidFill>
                <a:schemeClr val="accent1">
                  <a:lumMod val="75000"/>
                </a:schemeClr>
              </a:solidFill>
            </a:endParaRPr>
          </a:p>
          <a:p>
            <a:pPr algn="ctr"/>
            <a:r>
              <a:rPr lang="en-US" sz="2800" dirty="0" smtClean="0">
                <a:solidFill>
                  <a:schemeClr val="accent1">
                    <a:lumMod val="75000"/>
                  </a:schemeClr>
                </a:solidFill>
              </a:rPr>
              <a:t> </a:t>
            </a:r>
            <a:r>
              <a:rPr lang="en-US" sz="2800" b="1" dirty="0" smtClean="0">
                <a:solidFill>
                  <a:schemeClr val="accent1">
                    <a:lumMod val="75000"/>
                  </a:schemeClr>
                </a:solidFill>
              </a:rPr>
              <a:t>REQUIREMENTS FOR PASSING A COURSE </a:t>
            </a:r>
            <a:endParaRPr lang="pl-PL" sz="2800" b="1" dirty="0" smtClean="0">
              <a:solidFill>
                <a:schemeClr val="accent1">
                  <a:lumMod val="75000"/>
                </a:schemeClr>
              </a:solidFill>
            </a:endParaRPr>
          </a:p>
          <a:p>
            <a:pPr algn="ctr"/>
            <a:endParaRPr lang="en-US" b="1" dirty="0" smtClean="0"/>
          </a:p>
          <a:p>
            <a:pPr algn="ctr"/>
            <a:r>
              <a:rPr lang="en-US" sz="2400" b="1" dirty="0" smtClean="0"/>
              <a:t>Written grading, four questions , two general questions and two detail questions. </a:t>
            </a:r>
            <a:endParaRPr lang="pl-PL" sz="2400" b="1" dirty="0" smtClean="0"/>
          </a:p>
          <a:p>
            <a:pPr algn="ctr"/>
            <a:r>
              <a:rPr lang="pl-PL" sz="2400" b="1" dirty="0" err="1" smtClean="0"/>
              <a:t>Students</a:t>
            </a:r>
            <a:r>
              <a:rPr lang="pl-PL" sz="2400" b="1" dirty="0" smtClean="0"/>
              <a:t> </a:t>
            </a:r>
            <a:r>
              <a:rPr lang="pl-PL" sz="2400" b="1" dirty="0" err="1" smtClean="0"/>
              <a:t>choose</a:t>
            </a:r>
            <a:r>
              <a:rPr lang="pl-PL" sz="2400" b="1" dirty="0" smtClean="0"/>
              <a:t> </a:t>
            </a:r>
            <a:r>
              <a:rPr lang="pl-PL" sz="2400" b="1" dirty="0" err="1" smtClean="0"/>
              <a:t>two</a:t>
            </a:r>
            <a:r>
              <a:rPr lang="pl-PL" sz="2400" b="1" dirty="0" smtClean="0"/>
              <a:t> </a:t>
            </a:r>
            <a:r>
              <a:rPr lang="pl-PL" sz="2400" b="1" dirty="0" err="1" smtClean="0"/>
              <a:t>questions</a:t>
            </a:r>
            <a:r>
              <a:rPr lang="pl-PL" sz="2400" b="1" dirty="0" smtClean="0"/>
              <a:t>- </a:t>
            </a:r>
          </a:p>
          <a:p>
            <a:pPr algn="ctr"/>
            <a:r>
              <a:rPr lang="pl-PL" sz="2400" b="1" dirty="0" smtClean="0"/>
              <a:t>one general and one </a:t>
            </a:r>
            <a:r>
              <a:rPr lang="pl-PL" sz="2400" b="1" dirty="0" err="1" smtClean="0"/>
              <a:t>detail</a:t>
            </a:r>
            <a:r>
              <a:rPr lang="pl-PL" sz="2400" b="1" dirty="0" smtClean="0"/>
              <a:t>.</a:t>
            </a:r>
          </a:p>
          <a:p>
            <a:pPr algn="ctr"/>
            <a:endParaRPr lang="pl-PL" sz="2400" b="1" dirty="0" smtClean="0"/>
          </a:p>
          <a:p>
            <a:pPr algn="ctr"/>
            <a:r>
              <a:rPr lang="en-US" sz="2400" b="1" dirty="0" smtClean="0"/>
              <a:t>To pass a student needs 50%, for </a:t>
            </a:r>
            <a:r>
              <a:rPr lang="en-US" sz="2400" b="1" dirty="0" smtClean="0"/>
              <a:t>B</a:t>
            </a:r>
            <a:r>
              <a:rPr lang="pl-PL" sz="2400" b="1" dirty="0" smtClean="0"/>
              <a:t>(4)</a:t>
            </a:r>
            <a:r>
              <a:rPr lang="en-US" sz="2400" b="1" dirty="0" smtClean="0"/>
              <a:t> </a:t>
            </a:r>
            <a:r>
              <a:rPr lang="en-US" sz="2400" b="1" dirty="0" smtClean="0"/>
              <a:t>- 80%, for </a:t>
            </a:r>
            <a:r>
              <a:rPr lang="en-US" sz="2400" b="1" dirty="0" smtClean="0"/>
              <a:t>A</a:t>
            </a:r>
            <a:r>
              <a:rPr lang="pl-PL" sz="2400" b="1" dirty="0" smtClean="0"/>
              <a:t> (5)</a:t>
            </a:r>
            <a:r>
              <a:rPr lang="en-US" sz="2400" b="1" dirty="0" smtClean="0"/>
              <a:t> </a:t>
            </a:r>
            <a:r>
              <a:rPr lang="en-US" sz="2400" b="1" dirty="0" smtClean="0"/>
              <a:t>- 90% </a:t>
            </a:r>
            <a:endParaRPr lang="pl-PL"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All countries have regulations that define what banking business is.</a:t>
            </a:r>
            <a:endParaRPr lang="pl-PL"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245015" cy="5701073"/>
          </a:xfrm>
        </p:spPr>
        <p:txBody>
          <a:bodyPr/>
          <a:lstStyle/>
          <a:p>
            <a:pPr>
              <a:lnSpc>
                <a:spcPct val="150000"/>
              </a:lnSpc>
            </a:pPr>
            <a:r>
              <a:rPr lang="en-US" sz="4000" dirty="0" smtClean="0"/>
              <a:t>For example, in all EU countries banks have been permitted to perform a broad array of</a:t>
            </a:r>
          </a:p>
          <a:p>
            <a:pPr>
              <a:lnSpc>
                <a:spcPct val="150000"/>
              </a:lnSpc>
            </a:pPr>
            <a:r>
              <a:rPr lang="en-US" sz="4000" dirty="0" smtClean="0"/>
              <a:t>financial services activity since the early 1990s.</a:t>
            </a:r>
            <a:endParaRPr lang="pl-PL"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09674" y="512618"/>
            <a:ext cx="11660653" cy="5999019"/>
          </a:xfrm>
        </p:spPr>
        <p:txBody>
          <a:bodyPr numCol="2"/>
          <a:lstStyle/>
          <a:p>
            <a:pPr algn="l">
              <a:lnSpc>
                <a:spcPct val="150000"/>
              </a:lnSpc>
            </a:pPr>
            <a:r>
              <a:rPr lang="en-US" sz="2400" dirty="0" smtClean="0"/>
              <a:t>A good</a:t>
            </a:r>
            <a:r>
              <a:rPr lang="pl-PL" sz="2400" dirty="0" smtClean="0"/>
              <a:t> </a:t>
            </a:r>
            <a:r>
              <a:rPr lang="en-US" sz="2400" dirty="0" smtClean="0"/>
              <a:t>example of the breadth of financial activities that banks can undertake is given by</a:t>
            </a:r>
            <a:r>
              <a:rPr lang="pl-PL" sz="2400" dirty="0" smtClean="0"/>
              <a:t> </a:t>
            </a:r>
            <a:r>
              <a:rPr lang="en-US" sz="2400" dirty="0" smtClean="0"/>
              <a:t>the UK’s Financial Services and Markets Act 2000 which defines the range of activities that banks can engage in, including:</a:t>
            </a:r>
            <a:endParaRPr lang="pl-PL" sz="2400" dirty="0" smtClean="0"/>
          </a:p>
          <a:p>
            <a:pPr algn="l">
              <a:lnSpc>
                <a:spcPct val="150000"/>
              </a:lnSpc>
              <a:buFont typeface="Arial" pitchFamily="34" charset="0"/>
              <a:buChar char="•"/>
            </a:pPr>
            <a:r>
              <a:rPr lang="en-US" sz="1800" dirty="0" smtClean="0"/>
              <a:t>Accepting deposits </a:t>
            </a:r>
            <a:r>
              <a:rPr lang="pl-PL" sz="2400" dirty="0" smtClean="0"/>
              <a:t/>
            </a:r>
            <a:br>
              <a:rPr lang="pl-PL" sz="2400" dirty="0" smtClean="0"/>
            </a:br>
            <a:r>
              <a:rPr lang="en-US" sz="2400" dirty="0" smtClean="0"/>
              <a:t>● </a:t>
            </a:r>
            <a:r>
              <a:rPr lang="en-US" sz="1800" dirty="0" smtClean="0"/>
              <a:t>Issuing e-money (or digital money) i.e., electronic money used on the internet </a:t>
            </a:r>
            <a:r>
              <a:rPr lang="pl-PL" sz="1800" dirty="0" smtClean="0"/>
              <a:t/>
            </a:r>
            <a:br>
              <a:rPr lang="pl-PL" sz="1800" dirty="0" smtClean="0"/>
            </a:br>
            <a:r>
              <a:rPr lang="en-US" sz="1800" dirty="0" smtClean="0"/>
              <a:t>● Implementing or carrying out contracts of insurance as principal</a:t>
            </a:r>
            <a:endParaRPr lang="pl-PL" sz="1800" dirty="0" smtClean="0"/>
          </a:p>
          <a:p>
            <a:pPr algn="l">
              <a:lnSpc>
                <a:spcPct val="150000"/>
              </a:lnSpc>
            </a:pPr>
            <a:r>
              <a:rPr lang="en-US" sz="1800" dirty="0" smtClean="0"/>
              <a:t>● Dealing in investments (as principal or agent) </a:t>
            </a:r>
            <a:r>
              <a:rPr lang="pl-PL" sz="1800" dirty="0" smtClean="0"/>
              <a:t/>
            </a:r>
            <a:br>
              <a:rPr lang="pl-PL" sz="1800" dirty="0" smtClean="0"/>
            </a:br>
            <a:r>
              <a:rPr lang="en-US" sz="1800" dirty="0" smtClean="0"/>
              <a:t>● Managing investments</a:t>
            </a: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en-US" sz="1800" dirty="0" smtClean="0"/>
              <a:t> ● Advising on investments </a:t>
            </a:r>
            <a:r>
              <a:rPr lang="pl-PL" sz="1800" dirty="0" smtClean="0"/>
              <a:t/>
            </a:r>
            <a:br>
              <a:rPr lang="pl-PL" sz="1800" dirty="0" smtClean="0"/>
            </a:br>
            <a:r>
              <a:rPr lang="en-US" sz="1800" dirty="0" smtClean="0"/>
              <a:t>● Safeguarding and administering investments </a:t>
            </a:r>
            <a:r>
              <a:rPr lang="pl-PL" sz="1800" dirty="0" smtClean="0"/>
              <a:t/>
            </a:r>
            <a:br>
              <a:rPr lang="pl-PL" sz="1800" dirty="0" smtClean="0"/>
            </a:br>
            <a:r>
              <a:rPr lang="en-US" sz="1800" dirty="0" smtClean="0"/>
              <a:t>● Arranging deals in investments and arranging regulated mortgage activities</a:t>
            </a:r>
            <a:r>
              <a:rPr lang="pl-PL" sz="1800" dirty="0" smtClean="0"/>
              <a:t/>
            </a:r>
            <a:br>
              <a:rPr lang="pl-PL" sz="1800" dirty="0" smtClean="0"/>
            </a:br>
            <a:r>
              <a:rPr lang="en-US" sz="1800" dirty="0" smtClean="0"/>
              <a:t> ● Advising on regulated mortgage contracts </a:t>
            </a:r>
            <a:r>
              <a:rPr lang="pl-PL" sz="1800" dirty="0" smtClean="0"/>
              <a:t/>
            </a:r>
            <a:br>
              <a:rPr lang="pl-PL" sz="1800" dirty="0" smtClean="0"/>
            </a:br>
            <a:r>
              <a:rPr lang="en-US" sz="1800" dirty="0" smtClean="0"/>
              <a:t>● Entering into and administering a regulated mortgage contract </a:t>
            </a:r>
            <a:r>
              <a:rPr lang="pl-PL" sz="1800" dirty="0" smtClean="0"/>
              <a:t/>
            </a:r>
            <a:br>
              <a:rPr lang="pl-PL" sz="1800" dirty="0" smtClean="0"/>
            </a:br>
            <a:r>
              <a:rPr lang="en-US" sz="1800" dirty="0" smtClean="0"/>
              <a:t>● Establishing and managing collective investment schemes (for example investment funds and mutual funds) </a:t>
            </a:r>
            <a:r>
              <a:rPr lang="pl-PL" sz="1800" dirty="0" smtClean="0"/>
              <a:t/>
            </a:r>
            <a:br>
              <a:rPr lang="pl-PL" sz="1800" dirty="0" smtClean="0"/>
            </a:br>
            <a:r>
              <a:rPr lang="en-US" sz="1800" dirty="0" smtClean="0"/>
              <a:t>● Establishing and managing pension schemes</a:t>
            </a:r>
            <a:endParaRPr lang="pl-PL" sz="1800" dirty="0" smtClean="0"/>
          </a:p>
          <a:p>
            <a:pPr algn="l">
              <a:lnSpc>
                <a:spcPct val="150000"/>
              </a:lnSpc>
            </a:pPr>
            <a:endParaRPr lang="pl-PL" sz="2400" dirty="0" smtClean="0"/>
          </a:p>
          <a:p>
            <a:pPr algn="l">
              <a:lnSpc>
                <a:spcPct val="150000"/>
              </a:lnSpc>
            </a:pPr>
            <a:endParaRPr lang="pl-PL"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0"/>
          </p:nvPr>
        </p:nvSpPr>
        <p:spPr>
          <a:xfrm>
            <a:off x="323529" y="339509"/>
            <a:ext cx="11573197" cy="6518491"/>
          </a:xfrm>
        </p:spPr>
        <p:txBody>
          <a:bodyPr/>
          <a:lstStyle/>
          <a:p>
            <a:r>
              <a:rPr lang="en-US" sz="3200" dirty="0" smtClean="0">
                <a:solidFill>
                  <a:schemeClr val="tx1"/>
                </a:solidFill>
              </a:rPr>
              <a:t>Polish law provides for a list of activities that can be performed exclusively by banks, which comprise: </a:t>
            </a:r>
            <a:r>
              <a:rPr lang="pl-PL" sz="3200" dirty="0" smtClean="0">
                <a:solidFill>
                  <a:schemeClr val="tx1"/>
                </a:solidFill>
              </a:rPr>
              <a:t/>
            </a:r>
            <a:br>
              <a:rPr lang="pl-PL" sz="3200" dirty="0" smtClean="0">
                <a:solidFill>
                  <a:schemeClr val="tx1"/>
                </a:solidFill>
              </a:rPr>
            </a:br>
            <a:r>
              <a:rPr lang="pl-PL" sz="3200" dirty="0" smtClean="0">
                <a:solidFill>
                  <a:schemeClr val="tx1"/>
                </a:solidFill>
              </a:rPr>
              <a:t/>
            </a:r>
            <a:br>
              <a:rPr lang="pl-PL" sz="3200" dirty="0" smtClean="0">
                <a:solidFill>
                  <a:schemeClr val="tx1"/>
                </a:solidFill>
              </a:rPr>
            </a:br>
            <a:r>
              <a:rPr lang="en-US" sz="3200" dirty="0" smtClean="0">
                <a:solidFill>
                  <a:schemeClr val="tx1"/>
                </a:solidFill>
              </a:rPr>
              <a:t>a</a:t>
            </a:r>
            <a:r>
              <a:rPr lang="pl-PL" sz="3200" dirty="0" smtClean="0">
                <a:solidFill>
                  <a:schemeClr val="tx1"/>
                </a:solidFill>
              </a:rPr>
              <a:t>)</a:t>
            </a:r>
            <a:r>
              <a:rPr lang="en-US" sz="3200" dirty="0" smtClean="0">
                <a:solidFill>
                  <a:schemeClr val="tx1"/>
                </a:solidFill>
              </a:rPr>
              <a:t> taking deposits payable on demand or at a specified maturity, and maintaining those deposit accounts; </a:t>
            </a:r>
            <a:r>
              <a:rPr lang="pl-PL" sz="3200" dirty="0" smtClean="0">
                <a:solidFill>
                  <a:schemeClr val="tx1"/>
                </a:solidFill>
              </a:rPr>
              <a:t/>
            </a:r>
            <a:br>
              <a:rPr lang="pl-PL" sz="3200" dirty="0" smtClean="0">
                <a:solidFill>
                  <a:schemeClr val="tx1"/>
                </a:solidFill>
              </a:rPr>
            </a:br>
            <a:r>
              <a:rPr lang="en-US" sz="3200" dirty="0" smtClean="0">
                <a:solidFill>
                  <a:schemeClr val="tx1"/>
                </a:solidFill>
              </a:rPr>
              <a:t>b</a:t>
            </a:r>
            <a:r>
              <a:rPr lang="pl-PL" sz="3200" dirty="0" smtClean="0">
                <a:solidFill>
                  <a:schemeClr val="tx1"/>
                </a:solidFill>
              </a:rPr>
              <a:t>) </a:t>
            </a:r>
            <a:r>
              <a:rPr lang="en-US" sz="3200" dirty="0" smtClean="0">
                <a:solidFill>
                  <a:schemeClr val="tx1"/>
                </a:solidFill>
              </a:rPr>
              <a:t>maintaining other bank accounts; </a:t>
            </a:r>
            <a:r>
              <a:rPr lang="pl-PL" sz="3200" dirty="0" smtClean="0">
                <a:solidFill>
                  <a:schemeClr val="tx1"/>
                </a:solidFill>
              </a:rPr>
              <a:t/>
            </a:r>
            <a:br>
              <a:rPr lang="pl-PL" sz="3200" dirty="0" smtClean="0">
                <a:solidFill>
                  <a:schemeClr val="tx1"/>
                </a:solidFill>
              </a:rPr>
            </a:br>
            <a:r>
              <a:rPr lang="en-US" sz="3200" dirty="0" smtClean="0">
                <a:solidFill>
                  <a:schemeClr val="tx1"/>
                </a:solidFill>
              </a:rPr>
              <a:t>c</a:t>
            </a:r>
            <a:r>
              <a:rPr lang="pl-PL" sz="3200" dirty="0" smtClean="0">
                <a:solidFill>
                  <a:schemeClr val="tx1"/>
                </a:solidFill>
              </a:rPr>
              <a:t>) </a:t>
            </a:r>
            <a:r>
              <a:rPr lang="en-US" sz="3200" dirty="0" smtClean="0">
                <a:solidFill>
                  <a:schemeClr val="tx1"/>
                </a:solidFill>
              </a:rPr>
              <a:t>extending credit; </a:t>
            </a:r>
            <a:r>
              <a:rPr lang="pl-PL" sz="3200" dirty="0" smtClean="0">
                <a:solidFill>
                  <a:schemeClr val="tx1"/>
                </a:solidFill>
              </a:rPr>
              <a:t/>
            </a:r>
            <a:br>
              <a:rPr lang="pl-PL" sz="3200" dirty="0" smtClean="0">
                <a:solidFill>
                  <a:schemeClr val="tx1"/>
                </a:solidFill>
              </a:rPr>
            </a:br>
            <a:r>
              <a:rPr lang="en-US" sz="3200" dirty="0" smtClean="0">
                <a:solidFill>
                  <a:schemeClr val="tx1"/>
                </a:solidFill>
              </a:rPr>
              <a:t>d</a:t>
            </a:r>
            <a:r>
              <a:rPr lang="pl-PL" sz="3200" dirty="0" smtClean="0">
                <a:solidFill>
                  <a:schemeClr val="tx1"/>
                </a:solidFill>
              </a:rPr>
              <a:t>)</a:t>
            </a:r>
            <a:r>
              <a:rPr lang="en-US" sz="3200" dirty="0" smtClean="0">
                <a:solidFill>
                  <a:schemeClr val="tx1"/>
                </a:solidFill>
              </a:rPr>
              <a:t> extending and confirming bank guarantees; </a:t>
            </a:r>
            <a:r>
              <a:rPr lang="pl-PL" sz="3200" dirty="0" smtClean="0">
                <a:solidFill>
                  <a:schemeClr val="tx1"/>
                </a:solidFill>
              </a:rPr>
              <a:t/>
            </a:r>
            <a:br>
              <a:rPr lang="pl-PL" sz="3200" dirty="0" smtClean="0">
                <a:solidFill>
                  <a:schemeClr val="tx1"/>
                </a:solidFill>
              </a:rPr>
            </a:br>
            <a:r>
              <a:rPr lang="en-US" sz="3200" dirty="0" smtClean="0">
                <a:solidFill>
                  <a:schemeClr val="tx1"/>
                </a:solidFill>
              </a:rPr>
              <a:t>e</a:t>
            </a:r>
            <a:r>
              <a:rPr lang="pl-PL" sz="3200" dirty="0" smtClean="0">
                <a:solidFill>
                  <a:schemeClr val="tx1"/>
                </a:solidFill>
              </a:rPr>
              <a:t>)</a:t>
            </a:r>
            <a:r>
              <a:rPr lang="en-US" sz="3200" dirty="0" smtClean="0">
                <a:solidFill>
                  <a:schemeClr val="tx1"/>
                </a:solidFill>
              </a:rPr>
              <a:t> issuing and confirming letters of credit; </a:t>
            </a:r>
            <a:r>
              <a:rPr lang="pl-PL" sz="3200" dirty="0" smtClean="0">
                <a:solidFill>
                  <a:schemeClr val="tx1"/>
                </a:solidFill>
              </a:rPr>
              <a:t/>
            </a:r>
            <a:br>
              <a:rPr lang="pl-PL" sz="3200" dirty="0" smtClean="0">
                <a:solidFill>
                  <a:schemeClr val="tx1"/>
                </a:solidFill>
              </a:rPr>
            </a:br>
            <a:r>
              <a:rPr lang="en-US" sz="3200" dirty="0" smtClean="0">
                <a:solidFill>
                  <a:schemeClr val="tx1"/>
                </a:solidFill>
              </a:rPr>
              <a:t>f</a:t>
            </a:r>
            <a:r>
              <a:rPr lang="pl-PL" sz="3200" dirty="0" smtClean="0">
                <a:solidFill>
                  <a:schemeClr val="tx1"/>
                </a:solidFill>
              </a:rPr>
              <a:t>)</a:t>
            </a:r>
            <a:r>
              <a:rPr lang="en-US" sz="3200" dirty="0" smtClean="0">
                <a:solidFill>
                  <a:schemeClr val="tx1"/>
                </a:solidFill>
              </a:rPr>
              <a:t> issuing bank securities; and </a:t>
            </a:r>
            <a:r>
              <a:rPr lang="pl-PL" sz="3200" dirty="0" smtClean="0">
                <a:solidFill>
                  <a:schemeClr val="tx1"/>
                </a:solidFill>
              </a:rPr>
              <a:t/>
            </a:r>
            <a:br>
              <a:rPr lang="pl-PL" sz="3200" dirty="0" smtClean="0">
                <a:solidFill>
                  <a:schemeClr val="tx1"/>
                </a:solidFill>
              </a:rPr>
            </a:br>
            <a:r>
              <a:rPr lang="en-US" sz="3200" dirty="0" smtClean="0">
                <a:solidFill>
                  <a:schemeClr val="tx1"/>
                </a:solidFill>
              </a:rPr>
              <a:t>g</a:t>
            </a:r>
            <a:r>
              <a:rPr lang="pl-PL" sz="3200" dirty="0" smtClean="0">
                <a:solidFill>
                  <a:schemeClr val="tx1"/>
                </a:solidFill>
              </a:rPr>
              <a:t>)</a:t>
            </a:r>
            <a:r>
              <a:rPr lang="en-US" sz="3200" dirty="0" smtClean="0">
                <a:solidFill>
                  <a:schemeClr val="tx1"/>
                </a:solidFill>
              </a:rPr>
              <a:t> bank monetary settlements</a:t>
            </a:r>
            <a:endParaRPr lang="pl-PL"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p:txBody>
          <a:bodyPr/>
          <a:lstStyle/>
          <a:p>
            <a:endParaRPr lang="pl-PL"/>
          </a:p>
        </p:txBody>
      </p:sp>
      <p:pic>
        <p:nvPicPr>
          <p:cNvPr id="5" name="Picture 2"/>
          <p:cNvPicPr>
            <a:picLocks noChangeAspect="1" noChangeArrowheads="1"/>
          </p:cNvPicPr>
          <p:nvPr/>
        </p:nvPicPr>
        <p:blipFill>
          <a:blip r:embed="rId2"/>
          <a:srcRect/>
          <a:stretch>
            <a:fillRect/>
          </a:stretch>
        </p:blipFill>
        <p:spPr bwMode="auto">
          <a:xfrm>
            <a:off x="562811" y="186587"/>
            <a:ext cx="11033444" cy="6397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50618" y="1263245"/>
            <a:ext cx="11660653" cy="2992582"/>
          </a:xfrm>
        </p:spPr>
        <p:txBody>
          <a:bodyPr numCol="1"/>
          <a:lstStyle/>
          <a:p>
            <a:pPr>
              <a:lnSpc>
                <a:spcPct val="150000"/>
              </a:lnSpc>
            </a:pPr>
            <a:r>
              <a:rPr lang="en-US" sz="2400" dirty="0" smtClean="0"/>
              <a:t>In recent years, conglomeration</a:t>
            </a:r>
            <a:r>
              <a:rPr lang="pl-PL" sz="2400" dirty="0" smtClean="0"/>
              <a:t>*</a:t>
            </a:r>
            <a:r>
              <a:rPr lang="en-US" sz="2400" dirty="0" smtClean="0"/>
              <a:t> has become a major trend in financial markets, emerging as a leading strategy of banks. </a:t>
            </a:r>
            <a:endParaRPr lang="pl-PL" sz="2400" dirty="0" smtClean="0"/>
          </a:p>
          <a:p>
            <a:pPr>
              <a:lnSpc>
                <a:spcPct val="150000"/>
              </a:lnSpc>
            </a:pPr>
            <a:r>
              <a:rPr lang="en-US" sz="2400" dirty="0" smtClean="0"/>
              <a:t>This process has been driven by technological progress, international consolidation of markets and deregulation of geographical or product restrictions</a:t>
            </a:r>
            <a:endParaRPr lang="pl-PL" sz="2400" dirty="0"/>
          </a:p>
        </p:txBody>
      </p:sp>
      <p:sp>
        <p:nvSpPr>
          <p:cNvPr id="3" name="pole tekstowe 2"/>
          <p:cNvSpPr txBox="1"/>
          <p:nvPr/>
        </p:nvSpPr>
        <p:spPr>
          <a:xfrm>
            <a:off x="581892" y="5514109"/>
            <a:ext cx="10875818" cy="1015663"/>
          </a:xfrm>
          <a:prstGeom prst="rect">
            <a:avLst/>
          </a:prstGeom>
          <a:noFill/>
        </p:spPr>
        <p:txBody>
          <a:bodyPr wrap="square" rtlCol="0">
            <a:spAutoFit/>
          </a:bodyPr>
          <a:lstStyle/>
          <a:p>
            <a:pPr algn="ctr"/>
            <a:r>
              <a:rPr lang="en-US" sz="1200" dirty="0" smtClean="0"/>
              <a:t>Financial conglomerates are defined as a group of enterprises, formed by different types of financial institutions, operating in different sectors of the financial industry. Group </a:t>
            </a:r>
            <a:r>
              <a:rPr lang="en-US" sz="1200" dirty="0" err="1" smtClean="0"/>
              <a:t>organisational</a:t>
            </a:r>
            <a:r>
              <a:rPr lang="en-US" sz="1200" dirty="0" smtClean="0"/>
              <a:t> structure is believed to bring about, on the one hand the possibility of exploiting greater cost economies and, on the other hand the capacity of the group to isolate risk from its different activities. On the revenue side, the ability of financial conglomerates to distribute a full range of banking, securities and insurance services may increase their earning potential and lead to a more stable profit stream. Customers may value a bundled supply of financial services more than separate offers for reasons of transactions and information costs.</a:t>
            </a:r>
            <a:endParaRPr lang="pl-PL"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09674" y="512618"/>
            <a:ext cx="11660653" cy="5999019"/>
          </a:xfrm>
        </p:spPr>
        <p:txBody>
          <a:bodyPr numCol="1"/>
          <a:lstStyle/>
          <a:p>
            <a:pPr>
              <a:lnSpc>
                <a:spcPct val="150000"/>
              </a:lnSpc>
            </a:pPr>
            <a:r>
              <a:rPr lang="en-US" sz="2400" dirty="0" smtClean="0"/>
              <a:t>In the EU, financial conglomeration was encouraged by the Second Banking Directive (1989), which</a:t>
            </a:r>
            <a:r>
              <a:rPr lang="pl-PL" sz="2400" dirty="0" smtClean="0"/>
              <a:t> </a:t>
            </a:r>
            <a:r>
              <a:rPr lang="en-US" sz="2400" dirty="0" smtClean="0"/>
              <a:t>allowed banks to operate as universal banks: enabling them to engage, directly or</a:t>
            </a:r>
            <a:r>
              <a:rPr lang="pl-PL" sz="2400" dirty="0" smtClean="0"/>
              <a:t> </a:t>
            </a:r>
            <a:r>
              <a:rPr lang="en-US" sz="2400" dirty="0" smtClean="0"/>
              <a:t>through subsidiaries, in other financial activities, such as financial instruments,</a:t>
            </a:r>
            <a:r>
              <a:rPr lang="pl-PL" sz="2400" dirty="0" smtClean="0"/>
              <a:t> </a:t>
            </a:r>
            <a:r>
              <a:rPr lang="en-US" sz="2400" dirty="0" smtClean="0"/>
              <a:t>factoring, leasing and investment banking.</a:t>
            </a:r>
            <a:endParaRPr lang="pl-PL"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pl-PL" sz="3200" dirty="0" smtClean="0">
                <a:solidFill>
                  <a:schemeClr val="accent5">
                    <a:lumMod val="75000"/>
                  </a:schemeClr>
                </a:solidFill>
              </a:rPr>
              <a:t>D</a:t>
            </a:r>
            <a:r>
              <a:rPr lang="en-US" sz="3200" dirty="0" err="1" smtClean="0">
                <a:solidFill>
                  <a:schemeClr val="accent5">
                    <a:lumMod val="75000"/>
                  </a:schemeClr>
                </a:solidFill>
              </a:rPr>
              <a:t>oes</a:t>
            </a:r>
            <a:r>
              <a:rPr lang="en-US" sz="3200" dirty="0" smtClean="0">
                <a:solidFill>
                  <a:schemeClr val="accent5">
                    <a:lumMod val="75000"/>
                  </a:schemeClr>
                </a:solidFill>
              </a:rPr>
              <a:t> the banking sector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development cause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economic growth or does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growth cause or encourage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banking sector development?</a:t>
            </a:r>
            <a:endParaRPr lang="pl-PL" sz="3200" dirty="0" smtClean="0">
              <a:solidFill>
                <a:schemeClr val="accent5">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There is a long-debated issue whether there is a connection between financial development and economic growth. The question is whether there is causality and if so in what direction: is it the financial development that induces economic growth or maybe financial development merely follows economic growth.</a:t>
            </a:r>
            <a:endParaRPr lang="pl-PL"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Financial development means the factors, policies, and institutions that lead to effective financial intermediation and markets, and deep and broad access to capital and financial </a:t>
            </a:r>
            <a:r>
              <a:rPr lang="en-US" sz="3200" dirty="0" smtClean="0"/>
              <a:t>services</a:t>
            </a:r>
            <a:r>
              <a:rPr lang="pl-PL" sz="3200" dirty="0" smtClean="0"/>
              <a:t> (IMF).</a:t>
            </a:r>
            <a:endParaRPr lang="pl-PL"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54183" y="1052946"/>
            <a:ext cx="11236035" cy="5262979"/>
          </a:xfrm>
          <a:prstGeom prst="rect">
            <a:avLst/>
          </a:prstGeom>
          <a:noFill/>
        </p:spPr>
        <p:txBody>
          <a:bodyPr wrap="square" rtlCol="0">
            <a:spAutoFit/>
          </a:bodyPr>
          <a:lstStyle/>
          <a:p>
            <a:r>
              <a:rPr lang="pl-PL" sz="1600" dirty="0" smtClean="0"/>
              <a:t>1. </a:t>
            </a:r>
            <a:r>
              <a:rPr lang="en-US" sz="1600" dirty="0" smtClean="0"/>
              <a:t>Specificity of banking and the bank characteristic feature of the banking mediation. Concept and essence of bank.</a:t>
            </a:r>
          </a:p>
          <a:p>
            <a:r>
              <a:rPr lang="en-US" sz="1600" dirty="0" smtClean="0"/>
              <a:t>Bank at the financial market. Bank as a special entrepreneur (characteristic feature). The role of the bank in modern</a:t>
            </a:r>
          </a:p>
          <a:p>
            <a:r>
              <a:rPr lang="pl-PL" sz="1600" dirty="0" err="1" smtClean="0"/>
              <a:t>economy</a:t>
            </a:r>
            <a:r>
              <a:rPr lang="pl-PL" sz="1600" dirty="0" smtClean="0"/>
              <a:t>.</a:t>
            </a:r>
          </a:p>
          <a:p>
            <a:endParaRPr lang="pl-PL" sz="1600" dirty="0" smtClean="0"/>
          </a:p>
          <a:p>
            <a:r>
              <a:rPr lang="en-US" sz="1600" dirty="0" smtClean="0"/>
              <a:t>2. Banking system function, structure, basic institutional law of the banking system. Types of banks according to polish</a:t>
            </a:r>
          </a:p>
          <a:p>
            <a:r>
              <a:rPr lang="en-US" sz="1600" dirty="0" smtClean="0"/>
              <a:t>law, universal and specialized banks. Network security systems of banks.</a:t>
            </a:r>
            <a:endParaRPr lang="pl-PL" sz="1600" dirty="0" smtClean="0"/>
          </a:p>
          <a:p>
            <a:endParaRPr lang="en-US" sz="1600" dirty="0" smtClean="0"/>
          </a:p>
          <a:p>
            <a:r>
              <a:rPr lang="en-US" sz="1600" dirty="0" smtClean="0"/>
              <a:t>3. Function, organization of central bank. European Banking Central System. Independent central banking. Objectives</a:t>
            </a:r>
          </a:p>
          <a:p>
            <a:r>
              <a:rPr lang="en-US" sz="1600" dirty="0" smtClean="0"/>
              <a:t>and instruments of monetary policy.</a:t>
            </a:r>
            <a:endParaRPr lang="pl-PL" sz="1600" dirty="0" smtClean="0"/>
          </a:p>
          <a:p>
            <a:endParaRPr lang="en-US" sz="1600" dirty="0" smtClean="0"/>
          </a:p>
          <a:p>
            <a:r>
              <a:rPr lang="en-US" sz="1600" dirty="0" smtClean="0"/>
              <a:t>4. Banking supervision- concept, essence, function, organization in Poland. Idea of supervisory regulation, supervisory</a:t>
            </a:r>
          </a:p>
          <a:p>
            <a:r>
              <a:rPr lang="en-US" sz="1600" dirty="0" smtClean="0"/>
              <a:t>measures. Banking supervision in framework of the European financial market supervision and Banking Union.</a:t>
            </a:r>
            <a:endParaRPr lang="pl-PL" sz="1600" dirty="0" smtClean="0"/>
          </a:p>
          <a:p>
            <a:endParaRPr lang="en-US" sz="1600" dirty="0" smtClean="0"/>
          </a:p>
          <a:p>
            <a:r>
              <a:rPr lang="en-US" sz="1600" dirty="0" smtClean="0"/>
              <a:t>5. Guarantee schemes bank deposit- concept, objectives, principle functions. The Bank Guarantee Funds.</a:t>
            </a:r>
            <a:endParaRPr lang="pl-PL" sz="1600" dirty="0" smtClean="0"/>
          </a:p>
          <a:p>
            <a:endParaRPr lang="en-US" sz="1600" dirty="0" smtClean="0"/>
          </a:p>
          <a:p>
            <a:r>
              <a:rPr lang="en-US" sz="1600" dirty="0" smtClean="0"/>
              <a:t>6. Risk banking- concept, essence. Types of banking risk and links between them, form of reducing banking risk,</a:t>
            </a:r>
          </a:p>
          <a:p>
            <a:r>
              <a:rPr lang="pl-PL" sz="1600" dirty="0" err="1" smtClean="0"/>
              <a:t>especially</a:t>
            </a:r>
            <a:r>
              <a:rPr lang="pl-PL" sz="1600" dirty="0" smtClean="0"/>
              <a:t> credit </a:t>
            </a:r>
            <a:r>
              <a:rPr lang="pl-PL" sz="1600" dirty="0" err="1" smtClean="0"/>
              <a:t>risk</a:t>
            </a:r>
            <a:r>
              <a:rPr lang="pl-PL" sz="1600" dirty="0" smtClean="0"/>
              <a:t>.</a:t>
            </a:r>
          </a:p>
          <a:p>
            <a:endParaRPr lang="pl-PL" sz="1600" dirty="0" smtClean="0"/>
          </a:p>
          <a:p>
            <a:r>
              <a:rPr lang="pl-PL" sz="1600" dirty="0" smtClean="0"/>
              <a:t>7. </a:t>
            </a:r>
            <a:r>
              <a:rPr lang="en-US" sz="1600" dirty="0" smtClean="0"/>
              <a:t>Finance banking- bank found. Basic indicators, evaluation of the bank assessment, prudential standards. The position</a:t>
            </a:r>
          </a:p>
          <a:p>
            <a:r>
              <a:rPr lang="en-US" sz="1600" dirty="0" smtClean="0"/>
              <a:t>and financial activity of banks, founds of bank, assessment of the financial and economic bank </a:t>
            </a:r>
            <a:r>
              <a:rPr lang="en-US" sz="1600" dirty="0" err="1" smtClean="0"/>
              <a:t>situation.Basic</a:t>
            </a:r>
            <a:endParaRPr lang="en-US" sz="1600" dirty="0" smtClean="0"/>
          </a:p>
          <a:p>
            <a:r>
              <a:rPr lang="en-US" sz="1600" dirty="0" smtClean="0"/>
              <a:t>assessment indicators the financial and economic bank situation, application of prudential rules.</a:t>
            </a:r>
            <a:endParaRPr lang="en-US" sz="1600" b="1" dirty="0" smtClean="0">
              <a:solidFill>
                <a:srgbClr val="666666"/>
              </a:solidFill>
              <a:latin typeface="Arial Narrow" pitchFamily="34" charset="0"/>
              <a:ea typeface="Karla"/>
              <a:cs typeface="Karla"/>
              <a:sym typeface="Karla"/>
            </a:endParaRPr>
          </a:p>
        </p:txBody>
      </p:sp>
      <p:sp>
        <p:nvSpPr>
          <p:cNvPr id="4" name="TextBox 35">
            <a:extLst>
              <a:ext uri="{FF2B5EF4-FFF2-40B4-BE49-F238E27FC236}">
                <a16:creationId xmlns="" xmlns:a16="http://schemas.microsoft.com/office/drawing/2014/main" id="{55D379AF-5D01-414D-97B8-5A8C1EB8BF11}"/>
              </a:ext>
            </a:extLst>
          </p:cNvPr>
          <p:cNvSpPr txBox="1"/>
          <p:nvPr/>
        </p:nvSpPr>
        <p:spPr>
          <a:xfrm>
            <a:off x="1166748" y="180021"/>
            <a:ext cx="9459687" cy="923330"/>
          </a:xfrm>
          <a:prstGeom prst="rect">
            <a:avLst/>
          </a:prstGeom>
          <a:noFill/>
        </p:spPr>
        <p:txBody>
          <a:bodyPr wrap="square" rtlCol="0" anchor="ctr">
            <a:spAutoFit/>
          </a:bodyPr>
          <a:lstStyle/>
          <a:p>
            <a:pPr algn="ctr"/>
            <a:r>
              <a:rPr lang="pl-PL" altLang="ko-KR" sz="5400" b="1" dirty="0" smtClean="0">
                <a:cs typeface="Arial" pitchFamily="34" charset="0"/>
              </a:rPr>
              <a:t>BANKING LECTURES</a:t>
            </a:r>
            <a:endParaRPr lang="ko-KR" altLang="en-US" sz="5400" b="1" dirty="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6352031"/>
          </a:xfrm>
        </p:spPr>
        <p:txBody>
          <a:bodyPr/>
          <a:lstStyle/>
          <a:p>
            <a:r>
              <a:rPr lang="en-US" sz="3200" dirty="0" smtClean="0"/>
              <a:t>Banks have always played an important position in the country’s economy. </a:t>
            </a:r>
            <a:endParaRPr lang="pl-PL" sz="3200" dirty="0" smtClean="0"/>
          </a:p>
          <a:p>
            <a:r>
              <a:rPr lang="en-US" sz="3200" dirty="0" smtClean="0"/>
              <a:t>They </a:t>
            </a:r>
            <a:r>
              <a:rPr lang="en-US" sz="3200" dirty="0" smtClean="0"/>
              <a:t>play a decisive role in the</a:t>
            </a:r>
          </a:p>
          <a:p>
            <a:r>
              <a:rPr lang="en-US" sz="3200" dirty="0" smtClean="0"/>
              <a:t>development of the industry and trade. </a:t>
            </a:r>
            <a:endParaRPr lang="pl-PL" sz="3200" dirty="0" smtClean="0"/>
          </a:p>
          <a:p>
            <a:r>
              <a:rPr lang="en-US" sz="3200" dirty="0" smtClean="0"/>
              <a:t>They </a:t>
            </a:r>
            <a:r>
              <a:rPr lang="en-US" sz="3200" dirty="0" smtClean="0"/>
              <a:t>are acting not only as the custodian of the wealth of the country but also </a:t>
            </a:r>
            <a:r>
              <a:rPr lang="en-US" sz="3200" dirty="0" smtClean="0"/>
              <a:t>as</a:t>
            </a:r>
            <a:r>
              <a:rPr lang="pl-PL" sz="3200" dirty="0" smtClean="0"/>
              <a:t> </a:t>
            </a:r>
            <a:r>
              <a:rPr lang="en-US" sz="3200" dirty="0" smtClean="0"/>
              <a:t>resources </a:t>
            </a:r>
            <a:r>
              <a:rPr lang="en-US" sz="3200" dirty="0" smtClean="0"/>
              <a:t>of the country, which are necessary for the economic development of a nation.</a:t>
            </a:r>
            <a:endParaRPr lang="en-US" sz="32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The banking sector is a subset of the financial sector and its</a:t>
            </a:r>
          </a:p>
          <a:p>
            <a:pPr>
              <a:lnSpc>
                <a:spcPct val="150000"/>
              </a:lnSpc>
            </a:pPr>
            <a:r>
              <a:rPr lang="en-US" sz="3200" dirty="0" smtClean="0"/>
              <a:t>role in the growth process of an economy cannot be overemphasized.</a:t>
            </a:r>
            <a:endParaRPr lang="pl-PL"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It plays a dominant role in the financial intermediation process of most developing and developed countries,</a:t>
            </a:r>
          </a:p>
          <a:p>
            <a:pPr>
              <a:lnSpc>
                <a:spcPct val="150000"/>
              </a:lnSpc>
            </a:pPr>
            <a:r>
              <a:rPr lang="en-US" sz="3200" dirty="0" smtClean="0"/>
              <a:t>thus connoting that the financial sector of most countries is</a:t>
            </a:r>
          </a:p>
          <a:p>
            <a:pPr>
              <a:lnSpc>
                <a:spcPct val="150000"/>
              </a:lnSpc>
            </a:pPr>
            <a:r>
              <a:rPr lang="en-US" sz="3200" dirty="0" smtClean="0"/>
              <a:t>bank-based.</a:t>
            </a:r>
            <a:endParaRPr lang="pl-PL"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The banking sector is a pivotal segment in many</a:t>
            </a:r>
          </a:p>
          <a:p>
            <a:pPr>
              <a:lnSpc>
                <a:spcPct val="150000"/>
              </a:lnSpc>
            </a:pPr>
            <a:r>
              <a:rPr lang="en-US" sz="3200" dirty="0" smtClean="0"/>
              <a:t>countries, hence the need for continuous implementation of</a:t>
            </a:r>
          </a:p>
          <a:p>
            <a:pPr>
              <a:lnSpc>
                <a:spcPct val="150000"/>
              </a:lnSpc>
            </a:pPr>
            <a:r>
              <a:rPr lang="en-US" sz="3200" dirty="0" smtClean="0"/>
              <a:t>adequate policy measures and reforms in order to ensure that</a:t>
            </a:r>
          </a:p>
          <a:p>
            <a:pPr>
              <a:lnSpc>
                <a:spcPct val="150000"/>
              </a:lnSpc>
            </a:pPr>
            <a:r>
              <a:rPr lang="en-US" sz="3200" dirty="0" smtClean="0"/>
              <a:t>the banking sector performs its function efficiently.</a:t>
            </a:r>
            <a:endParaRPr lang="pl-PL"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A bank can be associated with a financial service</a:t>
            </a:r>
          </a:p>
          <a:p>
            <a:pPr>
              <a:lnSpc>
                <a:spcPct val="150000"/>
              </a:lnSpc>
            </a:pPr>
            <a:r>
              <a:rPr lang="en-US" sz="3200" dirty="0" smtClean="0"/>
              <a:t>conglomerate able to provide basic financial services</a:t>
            </a:r>
            <a:r>
              <a:rPr lang="pl-PL" sz="3200" dirty="0" smtClean="0"/>
              <a:t> </a:t>
            </a:r>
            <a:r>
              <a:rPr lang="en-US" sz="3200" dirty="0" smtClean="0"/>
              <a:t>and properly function within the economic, political,</a:t>
            </a:r>
            <a:r>
              <a:rPr lang="pl-PL" sz="3200" dirty="0" smtClean="0"/>
              <a:t> </a:t>
            </a:r>
            <a:r>
              <a:rPr lang="en-US" sz="3200" dirty="0" smtClean="0"/>
              <a:t>legal and international environment that determines its</a:t>
            </a:r>
          </a:p>
          <a:p>
            <a:pPr>
              <a:lnSpc>
                <a:spcPct val="150000"/>
              </a:lnSpc>
            </a:pPr>
            <a:r>
              <a:rPr lang="en-US" sz="3200" dirty="0" smtClean="0"/>
              <a:t>profit and expansion opportunities, interest rates,</a:t>
            </a:r>
          </a:p>
          <a:p>
            <a:pPr>
              <a:lnSpc>
                <a:spcPct val="150000"/>
              </a:lnSpc>
            </a:pPr>
            <a:r>
              <a:rPr lang="en-US" sz="3200" dirty="0" smtClean="0"/>
              <a:t>exchange rates and the particular resources a bank need.</a:t>
            </a:r>
            <a:endParaRPr lang="pl-PL"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pPr>
              <a:lnSpc>
                <a:spcPct val="150000"/>
              </a:lnSpc>
            </a:pPr>
            <a:r>
              <a:rPr lang="en-US" sz="3200" dirty="0" smtClean="0"/>
              <a:t>The efficiency of the banking system is a key</a:t>
            </a:r>
          </a:p>
          <a:p>
            <a:pPr>
              <a:lnSpc>
                <a:spcPct val="150000"/>
              </a:lnSpc>
            </a:pPr>
            <a:r>
              <a:rPr lang="en-US" sz="3200" dirty="0" smtClean="0"/>
              <a:t>determinant of sustainable growth. Thus, banks are</a:t>
            </a:r>
          </a:p>
          <a:p>
            <a:pPr>
              <a:lnSpc>
                <a:spcPct val="150000"/>
              </a:lnSpc>
            </a:pPr>
            <a:r>
              <a:rPr lang="en-US" sz="3200" dirty="0" smtClean="0"/>
              <a:t>essential for any modern economy, not only in terms of</a:t>
            </a:r>
          </a:p>
          <a:p>
            <a:pPr>
              <a:lnSpc>
                <a:spcPct val="150000"/>
              </a:lnSpc>
            </a:pPr>
            <a:r>
              <a:rPr lang="en-US" sz="3200" dirty="0" smtClean="0"/>
              <a:t>turnover, but also as the primary financier of the</a:t>
            </a:r>
          </a:p>
          <a:p>
            <a:pPr>
              <a:lnSpc>
                <a:spcPct val="150000"/>
              </a:lnSpc>
            </a:pPr>
            <a:r>
              <a:rPr lang="en-US" sz="3200" dirty="0" smtClean="0"/>
              <a:t>national economy.</a:t>
            </a:r>
            <a:endParaRPr lang="pl-PL"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0690213" cy="5701073"/>
          </a:xfrm>
        </p:spPr>
        <p:txBody>
          <a:bodyPr/>
          <a:lstStyle/>
          <a:p>
            <a:pPr>
              <a:lnSpc>
                <a:spcPct val="150000"/>
              </a:lnSpc>
            </a:pPr>
            <a:r>
              <a:rPr lang="en-US" sz="2400" dirty="0" smtClean="0"/>
              <a:t>In order to perform their functions,</a:t>
            </a:r>
            <a:r>
              <a:rPr lang="pl-PL" sz="2400" dirty="0" smtClean="0"/>
              <a:t> </a:t>
            </a:r>
            <a:r>
              <a:rPr lang="en-US" sz="2400" dirty="0" smtClean="0"/>
              <a:t>banks provide a large array of financial services to</a:t>
            </a:r>
            <a:r>
              <a:rPr lang="pl-PL" sz="2400" dirty="0" smtClean="0"/>
              <a:t> </a:t>
            </a:r>
            <a:r>
              <a:rPr lang="en-US" sz="2400" dirty="0" smtClean="0"/>
              <a:t>attract customers and to meet their demands. </a:t>
            </a:r>
            <a:endParaRPr lang="pl-PL" sz="2400" dirty="0" smtClean="0"/>
          </a:p>
          <a:p>
            <a:pPr>
              <a:lnSpc>
                <a:spcPct val="150000"/>
              </a:lnSpc>
            </a:pPr>
            <a:r>
              <a:rPr lang="en-US" sz="2400" dirty="0" smtClean="0"/>
              <a:t>The</a:t>
            </a:r>
            <a:r>
              <a:rPr lang="pl-PL" sz="2400" dirty="0" smtClean="0"/>
              <a:t> </a:t>
            </a:r>
            <a:r>
              <a:rPr lang="en-US" sz="2400" dirty="0" smtClean="0"/>
              <a:t>Economist has often described banks as intermediaries</a:t>
            </a:r>
          </a:p>
          <a:p>
            <a:pPr>
              <a:lnSpc>
                <a:spcPct val="150000"/>
              </a:lnSpc>
            </a:pPr>
            <a:r>
              <a:rPr lang="en-US" sz="2400" dirty="0" smtClean="0"/>
              <a:t>between savers and users of capital.</a:t>
            </a:r>
            <a:endParaRPr lang="pl-PL" sz="2400" dirty="0" smtClean="0"/>
          </a:p>
          <a:p>
            <a:pPr>
              <a:lnSpc>
                <a:spcPct val="150000"/>
              </a:lnSpc>
            </a:pPr>
            <a:r>
              <a:rPr lang="en-US" sz="2400" dirty="0" smtClean="0"/>
              <a:t> Banks are special</a:t>
            </a:r>
            <a:r>
              <a:rPr lang="pl-PL" sz="2400" dirty="0" smtClean="0"/>
              <a:t> </a:t>
            </a:r>
            <a:r>
              <a:rPr lang="en-US" sz="2400" dirty="0" smtClean="0"/>
              <a:t>intermediaries because of their unique capacity to</a:t>
            </a:r>
            <a:r>
              <a:rPr lang="pl-PL" sz="2400" dirty="0" smtClean="0"/>
              <a:t> </a:t>
            </a:r>
            <a:r>
              <a:rPr lang="en-US" sz="2400" dirty="0" smtClean="0"/>
              <a:t>finance production by lending their own debt to agents</a:t>
            </a:r>
            <a:r>
              <a:rPr lang="pl-PL" sz="2400" dirty="0" smtClean="0"/>
              <a:t> </a:t>
            </a:r>
            <a:r>
              <a:rPr lang="en-US" sz="2400" dirty="0" smtClean="0"/>
              <a:t>willing to accept it and to use it as money.</a:t>
            </a:r>
            <a:endParaRPr lang="pl-PL"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6352031"/>
          </a:xfrm>
        </p:spPr>
        <p:txBody>
          <a:bodyPr/>
          <a:lstStyle/>
          <a:p>
            <a:r>
              <a:rPr lang="en-US" sz="3200" dirty="0" smtClean="0"/>
              <a:t>The general role of commercial</a:t>
            </a:r>
          </a:p>
          <a:p>
            <a:r>
              <a:rPr lang="en-US" sz="3200" dirty="0" smtClean="0"/>
              <a:t>banks is to provide financial services to general </a:t>
            </a:r>
            <a:endParaRPr lang="pl-PL" sz="3200" dirty="0" smtClean="0"/>
          </a:p>
          <a:p>
            <a:r>
              <a:rPr lang="en-US" sz="3200" dirty="0" smtClean="0"/>
              <a:t>public </a:t>
            </a:r>
            <a:r>
              <a:rPr lang="en-US" sz="3200" dirty="0" smtClean="0"/>
              <a:t>and business, ensuring economic and </a:t>
            </a:r>
            <a:endParaRPr lang="pl-PL" sz="3200" dirty="0" smtClean="0"/>
          </a:p>
          <a:p>
            <a:r>
              <a:rPr lang="en-US" sz="3200" dirty="0" smtClean="0"/>
              <a:t>social </a:t>
            </a:r>
            <a:r>
              <a:rPr lang="en-US" sz="3200" dirty="0" smtClean="0"/>
              <a:t>stability and </a:t>
            </a:r>
            <a:r>
              <a:rPr lang="en-US" sz="3200" dirty="0" smtClean="0"/>
              <a:t>sustainable</a:t>
            </a:r>
            <a:r>
              <a:rPr lang="pl-PL" sz="3200" dirty="0" smtClean="0"/>
              <a:t> </a:t>
            </a:r>
            <a:r>
              <a:rPr lang="en-US" sz="3200" dirty="0" smtClean="0"/>
              <a:t>growth </a:t>
            </a:r>
            <a:r>
              <a:rPr lang="en-US" sz="3200" dirty="0" smtClean="0"/>
              <a:t>of the economy.</a:t>
            </a:r>
            <a:endParaRPr lang="en-US" sz="32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6352031"/>
          </a:xfrm>
        </p:spPr>
        <p:txBody>
          <a:bodyPr/>
          <a:lstStyle/>
          <a:p>
            <a:r>
              <a:rPr lang="en-US" sz="2400" dirty="0" smtClean="0"/>
              <a:t>The banking system is an important channel through which</a:t>
            </a:r>
            <a:r>
              <a:rPr lang="pl-PL" sz="2400" dirty="0" smtClean="0"/>
              <a:t> </a:t>
            </a:r>
            <a:r>
              <a:rPr lang="en-US" sz="2400" dirty="0" smtClean="0"/>
              <a:t>financial development exerts an effect on economic growth. </a:t>
            </a:r>
            <a:endParaRPr lang="pl-PL" sz="2400" dirty="0" smtClean="0"/>
          </a:p>
          <a:p>
            <a:endParaRPr lang="pl-PL" sz="2400" dirty="0" smtClean="0"/>
          </a:p>
          <a:p>
            <a:r>
              <a:rPr lang="en-US" sz="2400" dirty="0" smtClean="0"/>
              <a:t>The role of a</a:t>
            </a:r>
            <a:r>
              <a:rPr lang="pl-PL" sz="2400" dirty="0" smtClean="0"/>
              <a:t> </a:t>
            </a:r>
            <a:r>
              <a:rPr lang="en-US" sz="2400" dirty="0" smtClean="0"/>
              <a:t>banking sector is particularly important for small economies and developing countries where bond and equity markets are underdeveloped.</a:t>
            </a:r>
            <a:endParaRPr lang="pl-PL" sz="2400" dirty="0" smtClean="0"/>
          </a:p>
          <a:p>
            <a:endParaRPr lang="en-US" sz="2400" dirty="0" smtClean="0"/>
          </a:p>
          <a:p>
            <a:r>
              <a:rPr lang="en-US" sz="2400" dirty="0" smtClean="0"/>
              <a:t>Many</a:t>
            </a:r>
            <a:r>
              <a:rPr lang="pl-PL" sz="2400" dirty="0" smtClean="0"/>
              <a:t> </a:t>
            </a:r>
            <a:r>
              <a:rPr lang="en-US" sz="2400" dirty="0" smtClean="0"/>
              <a:t>firms highly depend on bank loans as a primary (or only) source</a:t>
            </a:r>
            <a:r>
              <a:rPr lang="pl-PL" sz="2400" dirty="0" smtClean="0"/>
              <a:t> </a:t>
            </a:r>
            <a:r>
              <a:rPr lang="en-US" sz="2400" dirty="0" smtClean="0"/>
              <a:t>of external</a:t>
            </a:r>
            <a:r>
              <a:rPr lang="pl-PL" sz="2400" dirty="0" smtClean="0"/>
              <a:t> </a:t>
            </a:r>
            <a:r>
              <a:rPr lang="en-US" sz="2400" dirty="0" err="1" smtClean="0"/>
              <a:t>fi</a:t>
            </a:r>
            <a:r>
              <a:rPr lang="pl-PL" sz="2400" dirty="0" smtClean="0"/>
              <a:t>n</a:t>
            </a:r>
            <a:r>
              <a:rPr lang="en-US" sz="2400" dirty="0" err="1" smtClean="0"/>
              <a:t>ance</a:t>
            </a:r>
            <a:r>
              <a:rPr lang="pl-PL" sz="2400" dirty="0" smtClean="0"/>
              <a:t>. </a:t>
            </a:r>
          </a:p>
          <a:p>
            <a:endParaRPr lang="en-US" sz="2400" dirty="0" smtClean="0"/>
          </a:p>
          <a:p>
            <a:r>
              <a:rPr lang="en-US" sz="2400" dirty="0" smtClean="0"/>
              <a:t>Given the important role of banks in mobilizing savings to productive investment</a:t>
            </a:r>
          </a:p>
          <a:p>
            <a:r>
              <a:rPr lang="en-US" sz="2400" dirty="0" smtClean="0"/>
              <a:t>opportunities and in exerting sound corporate governance, banking</a:t>
            </a:r>
          </a:p>
          <a:p>
            <a:r>
              <a:rPr lang="en-US" sz="2400" dirty="0" smtClean="0"/>
              <a:t>sector development is crucial for economic growth.</a:t>
            </a:r>
          </a:p>
          <a:p>
            <a:pPr lvl="0">
              <a:spcBef>
                <a:spcPts val="600"/>
              </a:spcBef>
            </a:pPr>
            <a:endParaRPr lang="en-US" sz="1200" dirty="0" smtClean="0">
              <a:solidFill>
                <a:srgbClr val="666666"/>
              </a:solidFill>
              <a:latin typeface="Arial Narrow" pitchFamily="34" charset="0"/>
              <a:ea typeface="Karla"/>
              <a:cs typeface="Karla"/>
              <a:sym typeface="Karl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0690213" cy="5701073"/>
          </a:xfrm>
        </p:spPr>
        <p:txBody>
          <a:bodyPr/>
          <a:lstStyle/>
          <a:p>
            <a:pPr>
              <a:lnSpc>
                <a:spcPct val="150000"/>
              </a:lnSpc>
            </a:pPr>
            <a:r>
              <a:rPr lang="en-US" sz="2400" dirty="0" smtClean="0"/>
              <a:t>Being at the same time borrowing and lending</a:t>
            </a:r>
            <a:r>
              <a:rPr lang="pl-PL" sz="2400" dirty="0" smtClean="0"/>
              <a:t> </a:t>
            </a:r>
            <a:r>
              <a:rPr lang="en-US" sz="2400" dirty="0" smtClean="0"/>
              <a:t>institutions, banks also offer other types of services,</a:t>
            </a:r>
            <a:r>
              <a:rPr lang="pl-PL" sz="2400" dirty="0" smtClean="0"/>
              <a:t> </a:t>
            </a:r>
            <a:r>
              <a:rPr lang="en-US" sz="2400" dirty="0" smtClean="0"/>
              <a:t>such as: </a:t>
            </a:r>
            <a:endParaRPr lang="pl-PL" sz="2400" dirty="0" smtClean="0"/>
          </a:p>
          <a:p>
            <a:pPr>
              <a:lnSpc>
                <a:spcPct val="150000"/>
              </a:lnSpc>
            </a:pPr>
            <a:r>
              <a:rPr lang="en-US" sz="1800" dirty="0" smtClean="0"/>
              <a:t>payments, </a:t>
            </a:r>
            <a:endParaRPr lang="pl-PL" sz="1800" dirty="0" smtClean="0"/>
          </a:p>
          <a:p>
            <a:pPr>
              <a:lnSpc>
                <a:spcPct val="150000"/>
              </a:lnSpc>
            </a:pPr>
            <a:r>
              <a:rPr lang="en-US" sz="1800" dirty="0" smtClean="0"/>
              <a:t>settlements and funds transfer,</a:t>
            </a:r>
          </a:p>
          <a:p>
            <a:pPr>
              <a:lnSpc>
                <a:spcPct val="150000"/>
              </a:lnSpc>
            </a:pPr>
            <a:r>
              <a:rPr lang="en-US" sz="1800" dirty="0" smtClean="0"/>
              <a:t>foreign exchange transactions, </a:t>
            </a:r>
            <a:endParaRPr lang="pl-PL" sz="1800" dirty="0" smtClean="0"/>
          </a:p>
          <a:p>
            <a:pPr>
              <a:lnSpc>
                <a:spcPct val="150000"/>
              </a:lnSpc>
            </a:pPr>
            <a:r>
              <a:rPr lang="en-US" sz="1800" dirty="0" smtClean="0"/>
              <a:t>savings and investment</a:t>
            </a:r>
          </a:p>
          <a:p>
            <a:pPr>
              <a:lnSpc>
                <a:spcPct val="150000"/>
              </a:lnSpc>
            </a:pPr>
            <a:r>
              <a:rPr lang="en-US" sz="1800" dirty="0" smtClean="0"/>
              <a:t>services, </a:t>
            </a:r>
            <a:endParaRPr lang="pl-PL" sz="1800" dirty="0" smtClean="0"/>
          </a:p>
          <a:p>
            <a:pPr>
              <a:lnSpc>
                <a:spcPct val="150000"/>
              </a:lnSpc>
            </a:pPr>
            <a:r>
              <a:rPr lang="en-US" sz="1800" dirty="0" smtClean="0"/>
              <a:t>payroll services, </a:t>
            </a:r>
            <a:endParaRPr lang="pl-PL" sz="1800" dirty="0" smtClean="0"/>
          </a:p>
          <a:p>
            <a:pPr>
              <a:lnSpc>
                <a:spcPct val="150000"/>
              </a:lnSpc>
            </a:pPr>
            <a:r>
              <a:rPr lang="en-US" sz="1800" dirty="0" smtClean="0"/>
              <a:t>financial advice, </a:t>
            </a:r>
            <a:r>
              <a:rPr lang="pl-PL" sz="1800" dirty="0" smtClean="0"/>
              <a:t/>
            </a:r>
            <a:br>
              <a:rPr lang="pl-PL" sz="1800" dirty="0" smtClean="0"/>
            </a:br>
            <a:r>
              <a:rPr lang="en-US" sz="1800" dirty="0" smtClean="0"/>
              <a:t>Investments</a:t>
            </a:r>
          </a:p>
          <a:p>
            <a:pPr>
              <a:lnSpc>
                <a:spcPct val="150000"/>
              </a:lnSpc>
            </a:pPr>
            <a:r>
              <a:rPr lang="en-US" sz="1800" dirty="0" smtClean="0"/>
              <a:t>and bill finance, safe-deposit boxes.</a:t>
            </a:r>
            <a:endParaRPr lang="pl-PL"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54183" y="1052946"/>
            <a:ext cx="11236035" cy="4524315"/>
          </a:xfrm>
          <a:prstGeom prst="rect">
            <a:avLst/>
          </a:prstGeom>
          <a:noFill/>
        </p:spPr>
        <p:txBody>
          <a:bodyPr wrap="square" rtlCol="0">
            <a:spAutoFit/>
          </a:bodyPr>
          <a:lstStyle/>
          <a:p>
            <a:endParaRPr lang="pl-PL" sz="1600" dirty="0" smtClean="0"/>
          </a:p>
          <a:p>
            <a:pPr marL="342900" indent="-342900">
              <a:buAutoNum type="arabicPeriod"/>
            </a:pPr>
            <a:r>
              <a:rPr lang="pl-PL" sz="1600" dirty="0" err="1" smtClean="0"/>
              <a:t>The</a:t>
            </a:r>
            <a:r>
              <a:rPr lang="pl-PL" sz="1600" dirty="0" smtClean="0"/>
              <a:t> </a:t>
            </a:r>
            <a:r>
              <a:rPr lang="pl-PL" sz="1600" dirty="0" err="1" smtClean="0"/>
              <a:t>Regulation</a:t>
            </a:r>
            <a:r>
              <a:rPr lang="pl-PL" sz="1600" dirty="0" smtClean="0"/>
              <a:t> of </a:t>
            </a:r>
            <a:r>
              <a:rPr lang="pl-PL" sz="1600" dirty="0" err="1" smtClean="0"/>
              <a:t>the</a:t>
            </a:r>
            <a:r>
              <a:rPr lang="pl-PL" sz="1600" dirty="0" smtClean="0"/>
              <a:t> Single Financial Market </a:t>
            </a:r>
            <a:r>
              <a:rPr lang="pl-PL" sz="1600" dirty="0" err="1" smtClean="0"/>
              <a:t>in</a:t>
            </a:r>
            <a:r>
              <a:rPr lang="pl-PL" sz="1600" dirty="0" smtClean="0"/>
              <a:t> </a:t>
            </a:r>
            <a:r>
              <a:rPr lang="pl-PL" sz="1600" dirty="0" err="1" smtClean="0"/>
              <a:t>the</a:t>
            </a:r>
            <a:r>
              <a:rPr lang="pl-PL" sz="1600" dirty="0" smtClean="0"/>
              <a:t> </a:t>
            </a:r>
            <a:r>
              <a:rPr lang="pl-PL" sz="1600" dirty="0" err="1" smtClean="0"/>
              <a:t>European</a:t>
            </a:r>
            <a:r>
              <a:rPr lang="pl-PL" sz="1600" dirty="0" smtClean="0"/>
              <a:t> Union. A New </a:t>
            </a:r>
            <a:r>
              <a:rPr lang="pl-PL" sz="1600" dirty="0" err="1" smtClean="0"/>
              <a:t>Dimension</a:t>
            </a:r>
            <a:r>
              <a:rPr lang="pl-PL" sz="1600" dirty="0" smtClean="0"/>
              <a:t>. Jurkowska- </a:t>
            </a:r>
            <a:r>
              <a:rPr lang="pl-PL" sz="1600" dirty="0" err="1" smtClean="0"/>
              <a:t>Zeidler</a:t>
            </a:r>
            <a:r>
              <a:rPr lang="pl-PL" sz="1600" dirty="0" smtClean="0"/>
              <a:t> Anna Maria, Białostockie Studia Prawnicze, z. 5, 2009, </a:t>
            </a:r>
            <a:r>
              <a:rPr lang="pl-PL" sz="1600" dirty="0" err="1" smtClean="0"/>
              <a:t>pages</a:t>
            </a:r>
            <a:r>
              <a:rPr lang="pl-PL" sz="1600" dirty="0" smtClean="0"/>
              <a:t>: 115-124 </a:t>
            </a:r>
          </a:p>
          <a:p>
            <a:pPr marL="342900" indent="-342900">
              <a:buAutoNum type="arabicPeriod"/>
            </a:pPr>
            <a:endParaRPr lang="pl-PL" sz="1600" dirty="0" smtClean="0"/>
          </a:p>
          <a:p>
            <a:r>
              <a:rPr lang="en-US" sz="1600" dirty="0" smtClean="0"/>
              <a:t>2. Creation and enforcement of financial market law in the light of the </a:t>
            </a:r>
            <a:r>
              <a:rPr lang="en-US" sz="1600" dirty="0" err="1" smtClean="0"/>
              <a:t>economisation</a:t>
            </a:r>
            <a:r>
              <a:rPr lang="en-US" sz="1600" dirty="0" smtClean="0"/>
              <a:t> of law, // </a:t>
            </a:r>
            <a:r>
              <a:rPr lang="en-US" sz="1600" dirty="0" err="1" smtClean="0"/>
              <a:t>Nieborak</a:t>
            </a:r>
            <a:r>
              <a:rPr lang="en-US" sz="1600" dirty="0" smtClean="0"/>
              <a:t> Tomasz, </a:t>
            </a:r>
            <a:r>
              <a:rPr lang="en-US" sz="1600" dirty="0" err="1" smtClean="0"/>
              <a:t>Wydawnictwo</a:t>
            </a:r>
            <a:r>
              <a:rPr lang="en-US" sz="1600" dirty="0" smtClean="0"/>
              <a:t> </a:t>
            </a:r>
            <a:r>
              <a:rPr lang="en-US" sz="1600" dirty="0" err="1" smtClean="0"/>
              <a:t>Naukowe</a:t>
            </a:r>
            <a:r>
              <a:rPr lang="en-US" sz="1600" dirty="0" smtClean="0"/>
              <a:t> UAM, </a:t>
            </a:r>
            <a:r>
              <a:rPr lang="en-US" sz="1600" dirty="0" err="1" smtClean="0"/>
              <a:t>Poznań</a:t>
            </a:r>
            <a:r>
              <a:rPr lang="en-US" sz="1600" dirty="0" smtClean="0"/>
              <a:t> 2016, pages from: 258. </a:t>
            </a:r>
            <a:endParaRPr lang="pl-PL" sz="1600" dirty="0" smtClean="0"/>
          </a:p>
          <a:p>
            <a:endParaRPr lang="en-US" sz="1600" dirty="0" smtClean="0"/>
          </a:p>
          <a:p>
            <a:r>
              <a:rPr lang="en-US" sz="1600" dirty="0" smtClean="0"/>
              <a:t>3. The banking act, the foreign exchange act, the act on mortgage bonds, and mortgage banks : bilingual edition Polish-English / red. Tomasz </a:t>
            </a:r>
            <a:r>
              <a:rPr lang="en-US" sz="1600" dirty="0" err="1" smtClean="0"/>
              <a:t>Rodzik</a:t>
            </a:r>
            <a:r>
              <a:rPr lang="en-US" sz="1600" dirty="0" smtClean="0"/>
              <a:t>. - Stan </a:t>
            </a:r>
            <a:r>
              <a:rPr lang="en-US" sz="1600" dirty="0" err="1" smtClean="0"/>
              <a:t>prawny</a:t>
            </a:r>
            <a:r>
              <a:rPr lang="en-US" sz="1600" dirty="0" smtClean="0"/>
              <a:t>: </a:t>
            </a:r>
            <a:r>
              <a:rPr lang="en-US" sz="1600" dirty="0" err="1" smtClean="0"/>
              <a:t>styczeń</a:t>
            </a:r>
            <a:r>
              <a:rPr lang="en-US" sz="1600" dirty="0" smtClean="0"/>
              <a:t> 2005. - Warszawa : </a:t>
            </a:r>
            <a:r>
              <a:rPr lang="en-US" sz="1600" dirty="0" err="1" smtClean="0"/>
              <a:t>C.H.Beck</a:t>
            </a:r>
            <a:r>
              <a:rPr lang="en-US" sz="1600" dirty="0" smtClean="0"/>
              <a:t>, 2005. </a:t>
            </a:r>
            <a:endParaRPr lang="pl-PL" sz="1600" dirty="0" smtClean="0"/>
          </a:p>
          <a:p>
            <a:endParaRPr lang="en-US" sz="1600" dirty="0" smtClean="0"/>
          </a:p>
          <a:p>
            <a:r>
              <a:rPr lang="en-US" sz="1600" dirty="0" smtClean="0"/>
              <a:t>4. Banking and financial markets after global crisis of the years 2008-2010 / ed. by Adam P. </a:t>
            </a:r>
            <a:r>
              <a:rPr lang="en-US" sz="1600" dirty="0" err="1" smtClean="0"/>
              <a:t>Balcerzak</a:t>
            </a:r>
            <a:r>
              <a:rPr lang="en-US" sz="1600" dirty="0" smtClean="0"/>
              <a:t> ; </a:t>
            </a:r>
            <a:r>
              <a:rPr lang="en-US" sz="1600" dirty="0" err="1" smtClean="0"/>
              <a:t>Nicolaus</a:t>
            </a:r>
            <a:r>
              <a:rPr lang="en-US" sz="1600" dirty="0" smtClean="0"/>
              <a:t> Copernicus University. Faculty of Economic Sciences and Management. - </a:t>
            </a:r>
            <a:r>
              <a:rPr lang="en-US" sz="1600" dirty="0" err="1" smtClean="0"/>
              <a:t>Toruń</a:t>
            </a:r>
            <a:r>
              <a:rPr lang="en-US" sz="1600" dirty="0" smtClean="0"/>
              <a:t> : Polish Economic Society. Branch, 2012. </a:t>
            </a:r>
            <a:endParaRPr lang="pl-PL" sz="1600" dirty="0" smtClean="0"/>
          </a:p>
          <a:p>
            <a:endParaRPr lang="en-US" sz="1600" dirty="0" smtClean="0"/>
          </a:p>
          <a:p>
            <a:r>
              <a:rPr lang="pl-PL" sz="1600" dirty="0" smtClean="0"/>
              <a:t>5. Banking and financial </a:t>
            </a:r>
            <a:r>
              <a:rPr lang="pl-PL" sz="1600" dirty="0" err="1" smtClean="0"/>
              <a:t>stability</a:t>
            </a:r>
            <a:r>
              <a:rPr lang="pl-PL" sz="1600" dirty="0" smtClean="0"/>
              <a:t> </a:t>
            </a:r>
            <a:r>
              <a:rPr lang="pl-PL" sz="1600" dirty="0" err="1" smtClean="0"/>
              <a:t>in</a:t>
            </a:r>
            <a:r>
              <a:rPr lang="pl-PL" sz="1600" dirty="0" smtClean="0"/>
              <a:t> Central Europe : </a:t>
            </a:r>
            <a:r>
              <a:rPr lang="pl-PL" sz="1600" dirty="0" err="1" smtClean="0"/>
              <a:t>integrating</a:t>
            </a:r>
            <a:r>
              <a:rPr lang="pl-PL" sz="1600" dirty="0" smtClean="0"/>
              <a:t> </a:t>
            </a:r>
            <a:r>
              <a:rPr lang="pl-PL" sz="1600" dirty="0" err="1" smtClean="0"/>
              <a:t>transition</a:t>
            </a:r>
            <a:r>
              <a:rPr lang="pl-PL" sz="1600" dirty="0" smtClean="0"/>
              <a:t> </a:t>
            </a:r>
            <a:r>
              <a:rPr lang="pl-PL" sz="1600" dirty="0" err="1" smtClean="0"/>
              <a:t>economies</a:t>
            </a:r>
            <a:r>
              <a:rPr lang="pl-PL" sz="1600" dirty="0" smtClean="0"/>
              <a:t> </a:t>
            </a:r>
            <a:r>
              <a:rPr lang="pl-PL" sz="1600" dirty="0" err="1" smtClean="0"/>
              <a:t>into</a:t>
            </a:r>
            <a:r>
              <a:rPr lang="pl-PL" sz="1600" dirty="0" smtClean="0"/>
              <a:t> </a:t>
            </a:r>
            <a:r>
              <a:rPr lang="pl-PL" sz="1600" dirty="0" err="1" smtClean="0"/>
              <a:t>the</a:t>
            </a:r>
            <a:r>
              <a:rPr lang="pl-PL" sz="1600" dirty="0" smtClean="0"/>
              <a:t> </a:t>
            </a:r>
            <a:r>
              <a:rPr lang="pl-PL" sz="1600" dirty="0" err="1" smtClean="0"/>
              <a:t>European</a:t>
            </a:r>
            <a:r>
              <a:rPr lang="pl-PL" sz="1600" dirty="0" smtClean="0"/>
              <a:t> Union / </a:t>
            </a:r>
            <a:r>
              <a:rPr lang="pl-PL" sz="1600" dirty="0" err="1" smtClean="0"/>
              <a:t>ed.by</a:t>
            </a:r>
            <a:r>
              <a:rPr lang="pl-PL" sz="1600" dirty="0" smtClean="0"/>
              <a:t> David Green, Karl </a:t>
            </a:r>
            <a:r>
              <a:rPr lang="pl-PL" sz="1600" dirty="0" err="1" smtClean="0"/>
              <a:t>Petrick</a:t>
            </a:r>
            <a:r>
              <a:rPr lang="pl-PL" sz="1600" dirty="0" smtClean="0"/>
              <a:t>. - </a:t>
            </a:r>
            <a:r>
              <a:rPr lang="pl-PL" sz="1600" dirty="0" err="1" smtClean="0"/>
              <a:t>Cheltenham</a:t>
            </a:r>
            <a:r>
              <a:rPr lang="pl-PL" sz="1600" dirty="0" smtClean="0"/>
              <a:t> ; Northampton, MA Edward Elgar </a:t>
            </a:r>
            <a:r>
              <a:rPr lang="pl-PL" sz="1600" dirty="0" err="1" smtClean="0"/>
              <a:t>Publishing</a:t>
            </a:r>
            <a:r>
              <a:rPr lang="pl-PL" sz="1600" dirty="0" smtClean="0"/>
              <a:t>, 2002. </a:t>
            </a:r>
          </a:p>
          <a:p>
            <a:endParaRPr lang="pl-PL" sz="1600" dirty="0" smtClean="0"/>
          </a:p>
          <a:p>
            <a:r>
              <a:rPr lang="en-US" sz="1600" dirty="0" smtClean="0"/>
              <a:t>6. Transforming payment systems in Europe / ed. by </a:t>
            </a:r>
            <a:r>
              <a:rPr lang="en-US" sz="1600" dirty="0" err="1" smtClean="0"/>
              <a:t>Jakub</a:t>
            </a:r>
            <a:r>
              <a:rPr lang="en-US" sz="1600" dirty="0" smtClean="0"/>
              <a:t> </a:t>
            </a:r>
            <a:r>
              <a:rPr lang="en-US" sz="1600" dirty="0" err="1" smtClean="0"/>
              <a:t>Henryk</a:t>
            </a:r>
            <a:r>
              <a:rPr lang="en-US" sz="1600" dirty="0" smtClean="0"/>
              <a:t> </a:t>
            </a:r>
            <a:r>
              <a:rPr lang="en-US" sz="1600" dirty="0" err="1" smtClean="0"/>
              <a:t>Górka</a:t>
            </a:r>
            <a:r>
              <a:rPr lang="en-US" sz="1600" dirty="0" smtClean="0"/>
              <a:t>, Basingstoke; New York : Palgrave Macmillan, 2016. </a:t>
            </a:r>
          </a:p>
        </p:txBody>
      </p:sp>
      <p:sp>
        <p:nvSpPr>
          <p:cNvPr id="4" name="TextBox 35">
            <a:extLst>
              <a:ext uri="{FF2B5EF4-FFF2-40B4-BE49-F238E27FC236}">
                <a16:creationId xmlns="" xmlns:a16="http://schemas.microsoft.com/office/drawing/2014/main" id="{55D379AF-5D01-414D-97B8-5A8C1EB8BF11}"/>
              </a:ext>
            </a:extLst>
          </p:cNvPr>
          <p:cNvSpPr txBox="1"/>
          <p:nvPr/>
        </p:nvSpPr>
        <p:spPr>
          <a:xfrm>
            <a:off x="1166748" y="180021"/>
            <a:ext cx="9459687" cy="923330"/>
          </a:xfrm>
          <a:prstGeom prst="rect">
            <a:avLst/>
          </a:prstGeom>
          <a:noFill/>
        </p:spPr>
        <p:txBody>
          <a:bodyPr wrap="square" rtlCol="0" anchor="ctr">
            <a:spAutoFit/>
          </a:bodyPr>
          <a:lstStyle/>
          <a:p>
            <a:pPr algn="ctr"/>
            <a:r>
              <a:rPr lang="pl-PL" altLang="ko-KR" sz="5400" b="1" dirty="0" smtClean="0">
                <a:cs typeface="Arial" pitchFamily="34" charset="0"/>
              </a:rPr>
              <a:t>SOURCES</a:t>
            </a:r>
            <a:endParaRPr lang="ko-KR" altLang="en-US" sz="5400" b="1" dirty="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a:lnSpc>
                <a:spcPct val="150000"/>
              </a:lnSpc>
            </a:pPr>
            <a:r>
              <a:rPr lang="en-US" sz="2400" dirty="0" smtClean="0"/>
              <a:t>So as to provide</a:t>
            </a:r>
            <a:r>
              <a:rPr lang="pl-PL" sz="2400" dirty="0" smtClean="0"/>
              <a:t> </a:t>
            </a:r>
            <a:r>
              <a:rPr lang="en-US" sz="2400" dirty="0" smtClean="0"/>
              <a:t>these financial services, commercial banks perform</a:t>
            </a:r>
          </a:p>
          <a:p>
            <a:pPr>
              <a:lnSpc>
                <a:spcPct val="150000"/>
              </a:lnSpc>
            </a:pPr>
            <a:r>
              <a:rPr lang="en-US" sz="2400" dirty="0" smtClean="0"/>
              <a:t>certain functions within the national economy: </a:t>
            </a:r>
            <a:r>
              <a:rPr lang="pl-PL" sz="2400" dirty="0" smtClean="0"/>
              <a:t/>
            </a:r>
            <a:br>
              <a:rPr lang="pl-PL" sz="2400" dirty="0" smtClean="0"/>
            </a:br>
            <a:endParaRPr lang="pl-PL" sz="2400" dirty="0" smtClean="0"/>
          </a:p>
          <a:p>
            <a:pPr>
              <a:lnSpc>
                <a:spcPct val="150000"/>
              </a:lnSpc>
            </a:pPr>
            <a:r>
              <a:rPr lang="en-US" sz="2000" dirty="0" smtClean="0"/>
              <a:t>The</a:t>
            </a:r>
            <a:r>
              <a:rPr lang="pl-PL" sz="2000" dirty="0" smtClean="0"/>
              <a:t> </a:t>
            </a:r>
            <a:r>
              <a:rPr lang="en-US" sz="2000" dirty="0" smtClean="0"/>
              <a:t>function of deposit’ acceptance, </a:t>
            </a:r>
            <a:r>
              <a:rPr lang="pl-PL" sz="2000" dirty="0" smtClean="0"/>
              <a:t/>
            </a:r>
            <a:br>
              <a:rPr lang="pl-PL" sz="2000" dirty="0" smtClean="0"/>
            </a:br>
            <a:r>
              <a:rPr lang="en-US" sz="2000" dirty="0" smtClean="0"/>
              <a:t>attracting temporarily</a:t>
            </a:r>
          </a:p>
          <a:p>
            <a:pPr>
              <a:lnSpc>
                <a:spcPct val="150000"/>
              </a:lnSpc>
            </a:pPr>
            <a:r>
              <a:rPr lang="en-US" sz="2000" dirty="0" smtClean="0"/>
              <a:t>available resources from business and individual</a:t>
            </a:r>
          </a:p>
          <a:p>
            <a:pPr>
              <a:lnSpc>
                <a:spcPct val="150000"/>
              </a:lnSpc>
            </a:pPr>
            <a:r>
              <a:rPr lang="en-US" sz="2000" dirty="0" smtClean="0"/>
              <a:t>customers;</a:t>
            </a:r>
            <a:r>
              <a:rPr lang="pl-PL" sz="2000" dirty="0" smtClean="0"/>
              <a:t/>
            </a:r>
            <a:br>
              <a:rPr lang="pl-PL" sz="2000" dirty="0" smtClean="0"/>
            </a:br>
            <a:r>
              <a:rPr lang="en-US" sz="2000" dirty="0" smtClean="0"/>
              <a:t> the investment function,</a:t>
            </a:r>
            <a:r>
              <a:rPr lang="pl-PL" sz="2000" dirty="0" smtClean="0"/>
              <a:t/>
            </a:r>
            <a:br>
              <a:rPr lang="pl-PL" sz="2000" dirty="0" smtClean="0"/>
            </a:br>
            <a:r>
              <a:rPr lang="en-US" sz="2000" dirty="0" smtClean="0"/>
              <a:t> granting loans for</a:t>
            </a:r>
            <a:r>
              <a:rPr lang="pl-PL" sz="2000" dirty="0" smtClean="0"/>
              <a:t> </a:t>
            </a:r>
            <a:r>
              <a:rPr lang="en-US" sz="2000" dirty="0" smtClean="0"/>
              <a:t>those in need of financial support; </a:t>
            </a:r>
            <a:r>
              <a:rPr lang="pl-PL" sz="2000" dirty="0" smtClean="0"/>
              <a:t/>
            </a:r>
            <a:br>
              <a:rPr lang="pl-PL" sz="2000" dirty="0" smtClean="0"/>
            </a:br>
            <a:r>
              <a:rPr lang="en-US" sz="2000" dirty="0" smtClean="0"/>
              <a:t>the commercial</a:t>
            </a:r>
            <a:r>
              <a:rPr lang="pl-PL" sz="2000" dirty="0" smtClean="0"/>
              <a:t> </a:t>
            </a:r>
            <a:r>
              <a:rPr lang="en-US" sz="2000" dirty="0" smtClean="0"/>
              <a:t>function that enables fund transfer between account</a:t>
            </a:r>
          </a:p>
          <a:p>
            <a:pPr>
              <a:lnSpc>
                <a:spcPct val="150000"/>
              </a:lnSpc>
            </a:pPr>
            <a:r>
              <a:rPr lang="en-US" sz="2000" dirty="0" smtClean="0"/>
              <a:t>holders determined by various activities.</a:t>
            </a:r>
            <a:endParaRPr lang="pl-PL"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a:lnSpc>
                <a:spcPct val="150000"/>
              </a:lnSpc>
            </a:pPr>
            <a:r>
              <a:rPr lang="en-US" sz="2400" dirty="0" smtClean="0"/>
              <a:t>Altogether,</a:t>
            </a:r>
            <a:r>
              <a:rPr lang="pl-PL" sz="2400" dirty="0" smtClean="0"/>
              <a:t> </a:t>
            </a:r>
            <a:r>
              <a:rPr lang="en-US" sz="2400" dirty="0" smtClean="0"/>
              <a:t>banks channel savings into productive capital, facilitate</a:t>
            </a:r>
          </a:p>
          <a:p>
            <a:pPr>
              <a:lnSpc>
                <a:spcPct val="150000"/>
              </a:lnSpc>
            </a:pPr>
            <a:r>
              <a:rPr lang="en-US" sz="2400" dirty="0" smtClean="0"/>
              <a:t>productive use of surpluses to generate employment and</a:t>
            </a:r>
          </a:p>
          <a:p>
            <a:pPr>
              <a:lnSpc>
                <a:spcPct val="150000"/>
              </a:lnSpc>
            </a:pPr>
            <a:r>
              <a:rPr lang="en-US" sz="2400" dirty="0" smtClean="0"/>
              <a:t>promote economic welfare and provide risk-free income</a:t>
            </a:r>
          </a:p>
          <a:p>
            <a:pPr>
              <a:lnSpc>
                <a:spcPct val="150000"/>
              </a:lnSpc>
            </a:pPr>
            <a:r>
              <a:rPr lang="en-US" sz="2400" dirty="0" smtClean="0"/>
              <a:t>to depositors</a:t>
            </a:r>
            <a:r>
              <a:rPr lang="pl-PL" sz="2400" dirty="0" smtClean="0"/>
              <a:t>. </a:t>
            </a:r>
            <a:endParaRPr lang="pl-PL"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a:lnSpc>
                <a:spcPct val="150000"/>
              </a:lnSpc>
            </a:pPr>
            <a:r>
              <a:rPr lang="pl-PL" sz="2400" b="1" dirty="0" smtClean="0"/>
              <a:t>T</a:t>
            </a:r>
            <a:r>
              <a:rPr lang="en-US" sz="2400" b="1" dirty="0" smtClean="0"/>
              <a:t>he </a:t>
            </a:r>
            <a:r>
              <a:rPr lang="en-US" sz="2400" b="1" dirty="0" smtClean="0"/>
              <a:t>banking sector performs five functions</a:t>
            </a:r>
          </a:p>
          <a:p>
            <a:pPr>
              <a:lnSpc>
                <a:spcPct val="150000"/>
              </a:lnSpc>
            </a:pPr>
            <a:r>
              <a:rPr lang="en-US" sz="2400" b="1" dirty="0" smtClean="0"/>
              <a:t>which can facilitate economic growth. </a:t>
            </a:r>
            <a:r>
              <a:rPr lang="en-US" sz="2400" dirty="0" smtClean="0"/>
              <a:t>These functions are </a:t>
            </a:r>
            <a:r>
              <a:rPr lang="pl-PL" sz="2400" dirty="0" smtClean="0"/>
              <a:t/>
            </a:r>
            <a:br>
              <a:rPr lang="pl-PL" sz="2400" dirty="0" smtClean="0"/>
            </a:br>
            <a:r>
              <a:rPr lang="en-US" sz="2400" dirty="0" smtClean="0"/>
              <a:t>(</a:t>
            </a:r>
            <a:r>
              <a:rPr lang="en-US" sz="2400" dirty="0" err="1" smtClean="0"/>
              <a:t>i</a:t>
            </a:r>
            <a:r>
              <a:rPr lang="en-US" sz="2400" dirty="0" smtClean="0"/>
              <a:t>)</a:t>
            </a:r>
            <a:r>
              <a:rPr lang="pl-PL" sz="2400" dirty="0" smtClean="0"/>
              <a:t> </a:t>
            </a:r>
            <a:r>
              <a:rPr lang="en-US" sz="2400" dirty="0" smtClean="0"/>
              <a:t>providing </a:t>
            </a:r>
            <a:r>
              <a:rPr lang="en-US" sz="2400" dirty="0" smtClean="0"/>
              <a:t>ex ante information about possible investments and</a:t>
            </a:r>
          </a:p>
          <a:p>
            <a:pPr>
              <a:lnSpc>
                <a:spcPct val="150000"/>
              </a:lnSpc>
            </a:pPr>
            <a:r>
              <a:rPr lang="en-US" sz="2400" dirty="0" smtClean="0"/>
              <a:t>allocate capital, </a:t>
            </a:r>
            <a:r>
              <a:rPr lang="pl-PL" sz="2400" dirty="0" smtClean="0"/>
              <a:t/>
            </a:r>
            <a:br>
              <a:rPr lang="pl-PL" sz="2400" dirty="0" smtClean="0"/>
            </a:br>
            <a:r>
              <a:rPr lang="en-US" sz="2400" dirty="0" smtClean="0"/>
              <a:t>(</a:t>
            </a:r>
            <a:r>
              <a:rPr lang="en-US" sz="2400" dirty="0" smtClean="0"/>
              <a:t>ii) monitoring investments and exert </a:t>
            </a:r>
            <a:r>
              <a:rPr lang="en-US" sz="2400" dirty="0" smtClean="0"/>
              <a:t>corporate</a:t>
            </a:r>
            <a:r>
              <a:rPr lang="pl-PL" sz="2400" dirty="0" smtClean="0"/>
              <a:t> </a:t>
            </a:r>
            <a:r>
              <a:rPr lang="en-US" sz="2400" dirty="0" smtClean="0"/>
              <a:t>governance </a:t>
            </a:r>
            <a:r>
              <a:rPr lang="en-US" sz="2400" dirty="0" smtClean="0"/>
              <a:t>after providing credit</a:t>
            </a:r>
            <a:r>
              <a:rPr lang="en-US" sz="2400" dirty="0" smtClean="0"/>
              <a:t>,</a:t>
            </a:r>
            <a:r>
              <a:rPr lang="pl-PL" sz="2400" dirty="0" smtClean="0"/>
              <a:t/>
            </a:r>
            <a:br>
              <a:rPr lang="pl-PL" sz="2400" dirty="0" smtClean="0"/>
            </a:br>
            <a:r>
              <a:rPr lang="en-US" sz="2400" dirty="0" smtClean="0"/>
              <a:t> </a:t>
            </a:r>
            <a:r>
              <a:rPr lang="en-US" sz="2400" dirty="0" smtClean="0"/>
              <a:t>(iii) facilitating trading, </a:t>
            </a:r>
            <a:r>
              <a:rPr lang="en-US" sz="2400" dirty="0" smtClean="0"/>
              <a:t>risk</a:t>
            </a:r>
            <a:r>
              <a:rPr lang="pl-PL" sz="2400" dirty="0" smtClean="0"/>
              <a:t> </a:t>
            </a:r>
            <a:r>
              <a:rPr lang="en-US" sz="2400" dirty="0" smtClean="0"/>
              <a:t>diversification</a:t>
            </a:r>
            <a:r>
              <a:rPr lang="en-US" sz="2400" dirty="0" smtClean="0"/>
              <a:t>, and risk management </a:t>
            </a:r>
            <a:r>
              <a:rPr lang="pl-PL" sz="2400" dirty="0" smtClean="0"/>
              <a:t/>
            </a:r>
            <a:br>
              <a:rPr lang="pl-PL" sz="2400" dirty="0" smtClean="0"/>
            </a:br>
            <a:r>
              <a:rPr lang="en-US" sz="2400" dirty="0" smtClean="0"/>
              <a:t>(</a:t>
            </a:r>
            <a:r>
              <a:rPr lang="en-US" sz="2400" dirty="0" smtClean="0"/>
              <a:t>iv) </a:t>
            </a:r>
            <a:r>
              <a:rPr lang="en-US" sz="2400" dirty="0" err="1" smtClean="0"/>
              <a:t>mobilising</a:t>
            </a:r>
            <a:r>
              <a:rPr lang="en-US" sz="2400" dirty="0" smtClean="0"/>
              <a:t> </a:t>
            </a:r>
            <a:r>
              <a:rPr lang="en-US" sz="2400" dirty="0" smtClean="0"/>
              <a:t>and</a:t>
            </a:r>
            <a:r>
              <a:rPr lang="pl-PL" sz="2400" dirty="0" smtClean="0"/>
              <a:t> </a:t>
            </a:r>
            <a:r>
              <a:rPr lang="en-US" sz="2400" dirty="0" smtClean="0"/>
              <a:t>pooling </a:t>
            </a:r>
            <a:r>
              <a:rPr lang="en-US" sz="2400" dirty="0" smtClean="0"/>
              <a:t>deposits, and </a:t>
            </a:r>
            <a:r>
              <a:rPr lang="pl-PL" sz="2400" dirty="0" smtClean="0"/>
              <a:t/>
            </a:r>
            <a:br>
              <a:rPr lang="pl-PL" sz="2400" dirty="0" smtClean="0"/>
            </a:br>
            <a:r>
              <a:rPr lang="en-US" sz="2400" dirty="0" smtClean="0"/>
              <a:t>(</a:t>
            </a:r>
            <a:r>
              <a:rPr lang="en-US" sz="2400" dirty="0" smtClean="0"/>
              <a:t>v) facilitating the exchange of goods </a:t>
            </a:r>
            <a:r>
              <a:rPr lang="en-US" sz="2400" dirty="0" smtClean="0"/>
              <a:t>and</a:t>
            </a:r>
            <a:r>
              <a:rPr lang="pl-PL" sz="2400" dirty="0" smtClean="0"/>
              <a:t> </a:t>
            </a:r>
            <a:r>
              <a:rPr lang="en-US" sz="2400" dirty="0" smtClean="0"/>
              <a:t>services</a:t>
            </a:r>
            <a:r>
              <a:rPr lang="en-US" sz="2400" dirty="0" smtClean="0"/>
              <a:t>. </a:t>
            </a:r>
            <a:endParaRPr lang="pl-PL"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a:lnSpc>
                <a:spcPct val="150000"/>
              </a:lnSpc>
            </a:pPr>
            <a:r>
              <a:rPr lang="en-US" sz="2400" b="1" dirty="0" smtClean="0"/>
              <a:t>Therefore, banking sector development refers to the</a:t>
            </a:r>
          </a:p>
          <a:p>
            <a:pPr>
              <a:lnSpc>
                <a:spcPct val="150000"/>
              </a:lnSpc>
            </a:pPr>
            <a:r>
              <a:rPr lang="en-US" sz="2400" b="1" dirty="0" smtClean="0"/>
              <a:t>increase in the ability of the banking sector to perform these</a:t>
            </a:r>
          </a:p>
          <a:p>
            <a:pPr>
              <a:lnSpc>
                <a:spcPct val="150000"/>
              </a:lnSpc>
            </a:pPr>
            <a:r>
              <a:rPr lang="en-US" sz="2400" b="1" dirty="0" smtClean="0"/>
              <a:t>functions efficiently.</a:t>
            </a:r>
            <a:endParaRPr lang="pl-PL"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lvl="0">
              <a:spcBef>
                <a:spcPts val="600"/>
              </a:spcBef>
            </a:pPr>
            <a:r>
              <a:rPr lang="en-US" sz="3200" b="1" dirty="0" smtClean="0">
                <a:solidFill>
                  <a:srgbClr val="666666"/>
                </a:solidFill>
                <a:latin typeface="Arial Narrow" pitchFamily="34" charset="0"/>
                <a:ea typeface="Karla"/>
                <a:cs typeface="Karla"/>
                <a:sym typeface="Karla"/>
              </a:rPr>
              <a:t>According to information from the Polish</a:t>
            </a:r>
          </a:p>
          <a:p>
            <a:pPr lvl="0">
              <a:spcBef>
                <a:spcPts val="600"/>
              </a:spcBef>
            </a:pPr>
            <a:r>
              <a:rPr lang="en-US" sz="3200" b="1" dirty="0" smtClean="0">
                <a:solidFill>
                  <a:srgbClr val="666666"/>
                </a:solidFill>
                <a:latin typeface="Arial Narrow" pitchFamily="34" charset="0"/>
                <a:ea typeface="Karla"/>
                <a:cs typeface="Karla"/>
                <a:sym typeface="Karla"/>
              </a:rPr>
              <a:t>Financial Supervision Authority (PFSA),</a:t>
            </a:r>
            <a:endParaRPr lang="pl-PL" sz="3200" b="1" dirty="0" smtClean="0">
              <a:solidFill>
                <a:srgbClr val="666666"/>
              </a:solidFill>
              <a:latin typeface="Arial Narrow" pitchFamily="34" charset="0"/>
              <a:ea typeface="Karla"/>
              <a:cs typeface="Karla"/>
              <a:sym typeface="Karla"/>
            </a:endParaRPr>
          </a:p>
          <a:p>
            <a:pPr lvl="0">
              <a:spcBef>
                <a:spcPts val="600"/>
              </a:spcBef>
            </a:pPr>
            <a:r>
              <a:rPr lang="en-US" sz="3200" b="1" dirty="0" smtClean="0">
                <a:solidFill>
                  <a:srgbClr val="666666"/>
                </a:solidFill>
                <a:latin typeface="Arial Narrow" pitchFamily="34" charset="0"/>
                <a:ea typeface="Karla"/>
                <a:cs typeface="Karla"/>
                <a:sym typeface="Karla"/>
              </a:rPr>
              <a:t> in January 2018, there were 35 commercial banks</a:t>
            </a:r>
            <a:r>
              <a:rPr lang="pl-PL" sz="3200" b="1" dirty="0" smtClean="0">
                <a:solidFill>
                  <a:srgbClr val="666666"/>
                </a:solidFill>
                <a:latin typeface="Arial Narrow" pitchFamily="34" charset="0"/>
                <a:ea typeface="Karla"/>
                <a:cs typeface="Karla"/>
                <a:sym typeface="Karla"/>
              </a:rPr>
              <a:t> </a:t>
            </a:r>
            <a:r>
              <a:rPr lang="en-US" sz="3200" b="1" dirty="0" smtClean="0">
                <a:solidFill>
                  <a:srgbClr val="666666"/>
                </a:solidFill>
                <a:latin typeface="Arial Narrow" pitchFamily="34" charset="0"/>
                <a:ea typeface="Karla"/>
                <a:cs typeface="Karla"/>
                <a:sym typeface="Karla"/>
              </a:rPr>
              <a:t>operating in Poland, </a:t>
            </a:r>
            <a:endParaRPr lang="pl-PL" sz="3200" b="1" dirty="0" smtClean="0">
              <a:solidFill>
                <a:srgbClr val="666666"/>
              </a:solidFill>
              <a:latin typeface="Arial Narrow" pitchFamily="34" charset="0"/>
              <a:ea typeface="Karla"/>
              <a:cs typeface="Karla"/>
              <a:sym typeface="Karla"/>
            </a:endParaRPr>
          </a:p>
          <a:p>
            <a:pPr lvl="0">
              <a:spcBef>
                <a:spcPts val="600"/>
              </a:spcBef>
            </a:pPr>
            <a:r>
              <a:rPr lang="en-US" sz="3200" b="1" dirty="0" smtClean="0">
                <a:solidFill>
                  <a:srgbClr val="666666"/>
                </a:solidFill>
                <a:latin typeface="Arial Narrow" pitchFamily="34" charset="0"/>
                <a:ea typeface="Karla"/>
                <a:cs typeface="Karla"/>
                <a:sym typeface="Karla"/>
              </a:rPr>
              <a:t>28 branches of EU credit institutions and 553 cooperative banks.</a:t>
            </a:r>
            <a:endParaRPr lang="en-US" sz="3200" dirty="0" smtClean="0">
              <a:solidFill>
                <a:srgbClr val="666666"/>
              </a:solidFill>
              <a:latin typeface="Arial Narrow" pitchFamily="34" charset="0"/>
              <a:ea typeface="Karla"/>
              <a:cs typeface="Karla"/>
              <a:sym typeface="Karl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lvl="0">
              <a:spcBef>
                <a:spcPts val="600"/>
              </a:spcBef>
            </a:pPr>
            <a:r>
              <a:rPr lang="en-US" sz="3200" b="1" dirty="0" smtClean="0">
                <a:solidFill>
                  <a:srgbClr val="666666"/>
                </a:solidFill>
                <a:latin typeface="Arial Narrow" pitchFamily="34" charset="0"/>
                <a:ea typeface="Karla"/>
                <a:cs typeface="Karla"/>
                <a:sym typeface="Karla"/>
              </a:rPr>
              <a:t>The</a:t>
            </a:r>
            <a:r>
              <a:rPr lang="pl-PL" sz="3200" b="1" dirty="0" smtClean="0">
                <a:solidFill>
                  <a:srgbClr val="666666"/>
                </a:solidFill>
                <a:latin typeface="Arial Narrow" pitchFamily="34" charset="0"/>
                <a:ea typeface="Karla"/>
                <a:cs typeface="Karla"/>
                <a:sym typeface="Karla"/>
              </a:rPr>
              <a:t> </a:t>
            </a:r>
            <a:r>
              <a:rPr lang="en-US" sz="3200" b="1" dirty="0" smtClean="0">
                <a:solidFill>
                  <a:srgbClr val="666666"/>
                </a:solidFill>
                <a:latin typeface="Arial Narrow" pitchFamily="34" charset="0"/>
                <a:ea typeface="Karla"/>
                <a:cs typeface="Karla"/>
                <a:sym typeface="Karla"/>
              </a:rPr>
              <a:t>total assets of the banking sector in Poland amount to approximately </a:t>
            </a:r>
            <a:endParaRPr lang="pl-PL" sz="3200" b="1" dirty="0" smtClean="0">
              <a:solidFill>
                <a:srgbClr val="666666"/>
              </a:solidFill>
              <a:latin typeface="Arial Narrow" pitchFamily="34" charset="0"/>
              <a:ea typeface="Karla"/>
              <a:cs typeface="Karla"/>
              <a:sym typeface="Karla"/>
            </a:endParaRPr>
          </a:p>
          <a:p>
            <a:pPr lvl="0">
              <a:spcBef>
                <a:spcPts val="600"/>
              </a:spcBef>
            </a:pPr>
            <a:r>
              <a:rPr lang="en-US" sz="3200" b="1" dirty="0" smtClean="0">
                <a:solidFill>
                  <a:srgbClr val="666666"/>
                </a:solidFill>
                <a:latin typeface="Arial Narrow" pitchFamily="34" charset="0"/>
                <a:ea typeface="Karla"/>
                <a:cs typeface="Karla"/>
                <a:sym typeface="Karla"/>
              </a:rPr>
              <a:t>1.78 trillion zlotys, </a:t>
            </a:r>
            <a:endParaRPr lang="pl-PL" sz="3200" b="1" dirty="0" smtClean="0">
              <a:solidFill>
                <a:srgbClr val="666666"/>
              </a:solidFill>
              <a:latin typeface="Arial Narrow" pitchFamily="34" charset="0"/>
              <a:ea typeface="Karla"/>
              <a:cs typeface="Karla"/>
              <a:sym typeface="Karla"/>
            </a:endParaRPr>
          </a:p>
          <a:p>
            <a:pPr lvl="0">
              <a:spcBef>
                <a:spcPts val="600"/>
              </a:spcBef>
            </a:pPr>
            <a:r>
              <a:rPr lang="en-US" sz="3200" b="1" dirty="0" smtClean="0">
                <a:solidFill>
                  <a:srgbClr val="666666"/>
                </a:solidFill>
                <a:latin typeface="Arial Narrow" pitchFamily="34" charset="0"/>
                <a:ea typeface="Karla"/>
                <a:cs typeface="Karla"/>
                <a:sym typeface="Karla"/>
              </a:rPr>
              <a:t>And</a:t>
            </a:r>
            <a:r>
              <a:rPr lang="pl-PL" sz="3200" b="1" dirty="0" smtClean="0">
                <a:solidFill>
                  <a:srgbClr val="666666"/>
                </a:solidFill>
                <a:latin typeface="Arial Narrow" pitchFamily="34" charset="0"/>
                <a:ea typeface="Karla"/>
                <a:cs typeface="Karla"/>
                <a:sym typeface="Karla"/>
              </a:rPr>
              <a:t> </a:t>
            </a:r>
            <a:r>
              <a:rPr lang="en-US" sz="3200" b="1" dirty="0" smtClean="0">
                <a:solidFill>
                  <a:srgbClr val="666666"/>
                </a:solidFill>
                <a:latin typeface="Arial Narrow" pitchFamily="34" charset="0"/>
                <a:ea typeface="Karla"/>
                <a:cs typeface="Karla"/>
                <a:sym typeface="Karla"/>
              </a:rPr>
              <a:t>the sector employs approximately 165,000 people.</a:t>
            </a:r>
            <a:endParaRPr lang="en-US" sz="3200" dirty="0" smtClean="0">
              <a:solidFill>
                <a:srgbClr val="666666"/>
              </a:solidFill>
              <a:latin typeface="Arial Narrow" pitchFamily="34" charset="0"/>
              <a:ea typeface="Karla"/>
              <a:cs typeface="Karla"/>
              <a:sym typeface="Karla"/>
            </a:endParaRPr>
          </a:p>
          <a:p>
            <a:pPr lvl="0">
              <a:spcBef>
                <a:spcPts val="600"/>
              </a:spcBef>
            </a:pPr>
            <a:endParaRPr lang="en-US" sz="3200" dirty="0" smtClean="0">
              <a:solidFill>
                <a:srgbClr val="666666"/>
              </a:solidFill>
              <a:latin typeface="Arial Narrow" pitchFamily="34" charset="0"/>
              <a:ea typeface="Karla"/>
              <a:cs typeface="Karla"/>
              <a:sym typeface="Karl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5701073"/>
          </a:xfrm>
        </p:spPr>
        <p:txBody>
          <a:bodyPr/>
          <a:lstStyle/>
          <a:p>
            <a:pPr lvl="0">
              <a:spcBef>
                <a:spcPts val="600"/>
              </a:spcBef>
            </a:pPr>
            <a:endParaRPr lang="en-US" sz="3200" dirty="0" smtClean="0">
              <a:solidFill>
                <a:srgbClr val="666666"/>
              </a:solidFill>
              <a:latin typeface="Arial Narrow" pitchFamily="34" charset="0"/>
              <a:ea typeface="Karla"/>
              <a:cs typeface="Karla"/>
              <a:sym typeface="Karla"/>
            </a:endParaRPr>
          </a:p>
        </p:txBody>
      </p:sp>
      <p:pic>
        <p:nvPicPr>
          <p:cNvPr id="5122" name="Picture 2" descr="C:\Users\Lapik\Desktop\V3-305319999.jpg"/>
          <p:cNvPicPr>
            <a:picLocks noChangeAspect="1" noChangeArrowheads="1"/>
          </p:cNvPicPr>
          <p:nvPr/>
        </p:nvPicPr>
        <p:blipFill>
          <a:blip r:embed="rId2"/>
          <a:srcRect/>
          <a:stretch>
            <a:fillRect/>
          </a:stretch>
        </p:blipFill>
        <p:spPr bwMode="auto">
          <a:xfrm>
            <a:off x="873103" y="627798"/>
            <a:ext cx="10836676" cy="58104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6352031"/>
          </a:xfrm>
        </p:spPr>
        <p:txBody>
          <a:bodyPr/>
          <a:lstStyle/>
          <a:p>
            <a:r>
              <a:rPr lang="en-US" sz="3200" dirty="0" smtClean="0"/>
              <a:t>The development of a banking sector will have a positive effect on economic growth if it</a:t>
            </a:r>
            <a:r>
              <a:rPr lang="pl-PL" sz="3200" dirty="0" smtClean="0"/>
              <a:t> </a:t>
            </a:r>
            <a:r>
              <a:rPr lang="en-US" sz="3200" dirty="0" smtClean="0"/>
              <a:t>lessens</a:t>
            </a:r>
            <a:r>
              <a:rPr lang="pl-PL" sz="3200" dirty="0" smtClean="0"/>
              <a:t> </a:t>
            </a:r>
            <a:r>
              <a:rPr lang="en-US" sz="3200" dirty="0" smtClean="0"/>
              <a:t>financial constraints of</a:t>
            </a:r>
            <a:r>
              <a:rPr lang="pl-PL" sz="3200" dirty="0" smtClean="0"/>
              <a:t> </a:t>
            </a:r>
            <a:r>
              <a:rPr lang="en-US" sz="3200" dirty="0" smtClean="0"/>
              <a:t>firms and increases the efficiency of fund</a:t>
            </a:r>
            <a:r>
              <a:rPr lang="pl-PL" sz="3200" dirty="0" smtClean="0"/>
              <a:t> </a:t>
            </a:r>
            <a:r>
              <a:rPr lang="en-US" sz="3200" dirty="0" smtClean="0"/>
              <a:t>allocation to</a:t>
            </a:r>
            <a:r>
              <a:rPr lang="pl-PL" sz="3200" dirty="0" smtClean="0"/>
              <a:t> </a:t>
            </a:r>
            <a:r>
              <a:rPr lang="en-US" sz="3200" dirty="0" smtClean="0"/>
              <a:t>firms with valuable investment opportunities.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255290" y="325860"/>
            <a:ext cx="11304364" cy="6352031"/>
          </a:xfrm>
        </p:spPr>
        <p:txBody>
          <a:bodyPr/>
          <a:lstStyle/>
          <a:p>
            <a:r>
              <a:rPr lang="en-US" sz="3200" dirty="0" smtClean="0"/>
              <a:t>This suggests that banking sector</a:t>
            </a:r>
          </a:p>
          <a:p>
            <a:r>
              <a:rPr lang="en-US" sz="3200" dirty="0" smtClean="0"/>
              <a:t>development can boost economic productivity and increase</a:t>
            </a:r>
          </a:p>
          <a:p>
            <a:r>
              <a:rPr lang="en-US" sz="3200" dirty="0" smtClean="0"/>
              <a:t>efficiency among firms.</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400800" y="304800"/>
            <a:ext cx="5541818" cy="65532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5">
                    <a:lumMod val="75000"/>
                  </a:schemeClr>
                </a:solidFill>
              </a:rPr>
              <a:t>Specificity of banking and the bank characteristic feature of the banking mediation. </a:t>
            </a:r>
            <a:endParaRPr lang="pl-PL" sz="3200" dirty="0" smtClean="0">
              <a:solidFill>
                <a:schemeClr val="accent5">
                  <a:lumMod val="75000"/>
                </a:schemeClr>
              </a:solidFill>
            </a:endParaRPr>
          </a:p>
          <a:p>
            <a:pPr algn="ctr"/>
            <a:endParaRPr lang="pl-PL" sz="3200" dirty="0" smtClean="0">
              <a:solidFill>
                <a:schemeClr val="accent5">
                  <a:lumMod val="75000"/>
                </a:schemeClr>
              </a:solidFill>
            </a:endParaRPr>
          </a:p>
          <a:p>
            <a:pPr algn="ctr"/>
            <a:r>
              <a:rPr lang="en-US" sz="3200" dirty="0" smtClean="0">
                <a:solidFill>
                  <a:schemeClr val="accent5">
                    <a:lumMod val="75000"/>
                  </a:schemeClr>
                </a:solidFill>
              </a:rPr>
              <a:t>Concept and essence of </a:t>
            </a:r>
            <a:endParaRPr lang="pl-PL" sz="3200" dirty="0" smtClean="0">
              <a:solidFill>
                <a:schemeClr val="accent5">
                  <a:lumMod val="75000"/>
                </a:schemeClr>
              </a:solidFill>
            </a:endParaRPr>
          </a:p>
          <a:p>
            <a:pPr algn="ctr"/>
            <a:r>
              <a:rPr lang="en-US" sz="3200" dirty="0" smtClean="0">
                <a:solidFill>
                  <a:schemeClr val="accent5">
                    <a:lumMod val="75000"/>
                  </a:schemeClr>
                </a:solidFill>
              </a:rPr>
              <a:t>bank.</a:t>
            </a:r>
            <a:endParaRPr lang="pl-PL" sz="3200" dirty="0" smtClean="0">
              <a:solidFill>
                <a:schemeClr val="accent5">
                  <a:lumMod val="75000"/>
                </a:schemeClr>
              </a:solidFill>
            </a:endParaRPr>
          </a:p>
          <a:p>
            <a:pPr algn="ctr"/>
            <a:endParaRPr lang="en-US" sz="3200" dirty="0" smtClean="0">
              <a:solidFill>
                <a:schemeClr val="accent5">
                  <a:lumMod val="75000"/>
                </a:schemeClr>
              </a:solidFill>
            </a:endParaRPr>
          </a:p>
          <a:p>
            <a:pPr algn="ctr"/>
            <a:r>
              <a:rPr lang="en-US" sz="3200" dirty="0" smtClean="0">
                <a:solidFill>
                  <a:schemeClr val="accent5">
                    <a:lumMod val="75000"/>
                  </a:schemeClr>
                </a:solidFill>
              </a:rPr>
              <a:t>Bank at the financial market.</a:t>
            </a:r>
            <a:endParaRPr lang="pl-PL" sz="3200" dirty="0" smtClean="0">
              <a:solidFill>
                <a:schemeClr val="accent5">
                  <a:lumMod val="75000"/>
                </a:schemeClr>
              </a:solidFill>
            </a:endParaRPr>
          </a:p>
          <a:p>
            <a:pPr algn="ctr"/>
            <a:endParaRPr lang="pl-PL" sz="3200" dirty="0" smtClean="0">
              <a:solidFill>
                <a:schemeClr val="accent5">
                  <a:lumMod val="75000"/>
                </a:schemeClr>
              </a:solidFill>
            </a:endParaRPr>
          </a:p>
          <a:p>
            <a:pPr algn="ctr"/>
            <a:r>
              <a:rPr lang="en-US" sz="3200" dirty="0" smtClean="0">
                <a:solidFill>
                  <a:schemeClr val="accent5">
                    <a:lumMod val="75000"/>
                  </a:schemeClr>
                </a:solidFill>
              </a:rPr>
              <a:t> Bank as a special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entrepreneur </a:t>
            </a:r>
            <a:r>
              <a:rPr lang="pl-PL" sz="3200" dirty="0" smtClean="0">
                <a:solidFill>
                  <a:schemeClr val="accent5">
                    <a:lumMod val="75000"/>
                  </a:schemeClr>
                </a:solidFill>
              </a:rPr>
              <a:t/>
            </a:r>
            <a:br>
              <a:rPr lang="pl-PL" sz="3200" dirty="0" smtClean="0">
                <a:solidFill>
                  <a:schemeClr val="accent5">
                    <a:lumMod val="75000"/>
                  </a:schemeClr>
                </a:solidFill>
              </a:rPr>
            </a:br>
            <a:r>
              <a:rPr lang="en-US" sz="3200" dirty="0" smtClean="0">
                <a:solidFill>
                  <a:schemeClr val="accent5">
                    <a:lumMod val="75000"/>
                  </a:schemeClr>
                </a:solidFill>
              </a:rPr>
              <a:t>(characteristic feature). </a:t>
            </a:r>
            <a:endParaRPr lang="pl-PL" sz="3200" dirty="0" smtClean="0">
              <a:solidFill>
                <a:schemeClr val="accent5">
                  <a:lumMod val="75000"/>
                </a:schemeClr>
              </a:solidFill>
            </a:endParaRPr>
          </a:p>
          <a:p>
            <a:pPr algn="ctr"/>
            <a:r>
              <a:rPr lang="en-US" sz="3200" dirty="0" smtClean="0">
                <a:solidFill>
                  <a:schemeClr val="accent5">
                    <a:lumMod val="75000"/>
                  </a:schemeClr>
                </a:solidFill>
              </a:rPr>
              <a:t>The role of the bank in </a:t>
            </a:r>
            <a:endParaRPr lang="pl-PL" sz="3200" dirty="0" smtClean="0">
              <a:solidFill>
                <a:schemeClr val="accent5">
                  <a:lumMod val="75000"/>
                </a:schemeClr>
              </a:solidFill>
            </a:endParaRPr>
          </a:p>
          <a:p>
            <a:pPr algn="ctr"/>
            <a:r>
              <a:rPr lang="en-US" sz="3200" dirty="0" smtClean="0">
                <a:solidFill>
                  <a:schemeClr val="accent5">
                    <a:lumMod val="75000"/>
                  </a:schemeClr>
                </a:solidFill>
              </a:rPr>
              <a:t>modern</a:t>
            </a:r>
            <a:r>
              <a:rPr lang="pl-PL" sz="3200" dirty="0" smtClean="0">
                <a:solidFill>
                  <a:schemeClr val="accent5">
                    <a:lumMod val="75000"/>
                  </a:schemeClr>
                </a:solidFill>
              </a:rPr>
              <a:t> </a:t>
            </a:r>
            <a:r>
              <a:rPr lang="pl-PL" sz="3200" dirty="0" err="1" smtClean="0">
                <a:solidFill>
                  <a:schemeClr val="accent5">
                    <a:lumMod val="75000"/>
                  </a:schemeClr>
                </a:solidFill>
              </a:rPr>
              <a:t>economy</a:t>
            </a:r>
            <a:r>
              <a:rPr lang="pl-PL" sz="3200" dirty="0" smtClean="0">
                <a:solidFill>
                  <a:schemeClr val="accent5">
                    <a:lumMod val="75000"/>
                  </a:schemeClr>
                </a:solidFill>
              </a:rPr>
              <a:t>.</a:t>
            </a:r>
            <a:endParaRPr lang="ko-KR" altLang="en-US" sz="3200" dirty="0">
              <a:solidFill>
                <a:schemeClr val="accent5">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0C7B140C-4A13-4136-AB20-68851F665BEA}"/>
              </a:ext>
            </a:extLst>
          </p:cNvPr>
          <p:cNvSpPr txBox="1">
            <a:spLocks/>
          </p:cNvSpPr>
          <p:nvPr/>
        </p:nvSpPr>
        <p:spPr>
          <a:xfrm>
            <a:off x="6650182" y="1579417"/>
            <a:ext cx="5541818" cy="4405745"/>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accent5">
                    <a:lumMod val="75000"/>
                  </a:schemeClr>
                </a:solidFill>
              </a:rPr>
              <a:t>Specificity of banking and the bank characteristic feature of the banking mediation. </a:t>
            </a:r>
            <a:endParaRPr lang="pl-PL" sz="3200" dirty="0" smtClean="0">
              <a:solidFill>
                <a:schemeClr val="accent5">
                  <a:lumMod val="75000"/>
                </a:schemeClr>
              </a:solidFill>
            </a:endParaRPr>
          </a:p>
          <a:p>
            <a:pPr algn="ctr"/>
            <a:endParaRPr lang="pl-PL" sz="3200" dirty="0" smtClean="0">
              <a:solidFill>
                <a:schemeClr val="accent5">
                  <a:lumMod val="75000"/>
                </a:schemeClr>
              </a:solidFill>
            </a:endParaRPr>
          </a:p>
        </p:txBody>
      </p:sp>
      <p:pic>
        <p:nvPicPr>
          <p:cNvPr id="19" name="Symbol zastępczy obrazu 18" descr="Digital Banking Solution-Mindtree-H.jpg"/>
          <p:cNvPicPr>
            <a:picLocks noGrp="1" noChangeAspect="1"/>
          </p:cNvPicPr>
          <p:nvPr>
            <p:ph type="pic" idx="16"/>
          </p:nvPr>
        </p:nvPicPr>
        <p:blipFill>
          <a:blip r:embed="rId2"/>
          <a:srcRect l="22062" r="22062"/>
          <a:stretch>
            <a:fillRect/>
          </a:stretch>
        </p:blipFill>
        <p:spPr/>
      </p:pic>
    </p:spTree>
    <p:extLst>
      <p:ext uri="{BB962C8B-B14F-4D97-AF65-F5344CB8AC3E}">
        <p14:creationId xmlns="" xmlns:p14="http://schemas.microsoft.com/office/powerpoint/2010/main" val="186036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23529" y="339508"/>
            <a:ext cx="11573197" cy="5701073"/>
          </a:xfrm>
        </p:spPr>
        <p:txBody>
          <a:bodyPr/>
          <a:lstStyle/>
          <a:p>
            <a:r>
              <a:rPr lang="en-US" sz="4000" dirty="0" smtClean="0"/>
              <a:t>A bank is a financial intermediary that offers</a:t>
            </a:r>
          </a:p>
          <a:p>
            <a:r>
              <a:rPr lang="en-US" sz="4000" dirty="0" smtClean="0"/>
              <a:t>loans and deposits, and payment services. Nowadays banks also offer a wide range of</a:t>
            </a:r>
          </a:p>
          <a:p>
            <a:r>
              <a:rPr lang="en-US" sz="4000" dirty="0" smtClean="0"/>
              <a:t>additional services, but it is these functions that constitute banks’ distinguishing features. </a:t>
            </a:r>
            <a:endParaRPr lang="pl-PL" sz="4000" dirty="0" smtClean="0"/>
          </a:p>
          <a:p>
            <a:r>
              <a:rPr lang="en-US" sz="4000" dirty="0" smtClean="0"/>
              <a:t>Banks play such an important role in </a:t>
            </a:r>
            <a:r>
              <a:rPr lang="en-US" sz="4000" dirty="0" err="1" smtClean="0"/>
              <a:t>channelling</a:t>
            </a:r>
            <a:r>
              <a:rPr lang="en-US" sz="4000" dirty="0" smtClean="0"/>
              <a:t> funds from savers to</a:t>
            </a:r>
          </a:p>
          <a:p>
            <a:r>
              <a:rPr lang="en-US" sz="4000" dirty="0" smtClean="0"/>
              <a:t>borrowers. </a:t>
            </a:r>
            <a:endParaRPr lang="pl-PL" sz="4000" dirty="0"/>
          </a:p>
        </p:txBody>
      </p:sp>
    </p:spTree>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4816</TotalTime>
  <Words>2596</Words>
  <Application>Microsoft Office PowerPoint</Application>
  <PresentationFormat>Niestandardowy</PresentationFormat>
  <Paragraphs>218</Paragraphs>
  <Slides>68</Slides>
  <Notes>0</Notes>
  <HiddenSlides>0</HiddenSlides>
  <MMClips>0</MMClips>
  <ScaleCrop>false</ScaleCrop>
  <HeadingPairs>
    <vt:vector size="4" baseType="variant">
      <vt:variant>
        <vt:lpstr>Motyw</vt:lpstr>
      </vt:variant>
      <vt:variant>
        <vt:i4>3</vt:i4>
      </vt:variant>
      <vt:variant>
        <vt:lpstr>Tytuły slajdów</vt:lpstr>
      </vt:variant>
      <vt:variant>
        <vt:i4>68</vt:i4>
      </vt:variant>
    </vt:vector>
  </HeadingPairs>
  <TitlesOfParts>
    <vt:vector size="71" baseType="lpstr">
      <vt:lpstr>Cover and End Slide Master</vt:lpstr>
      <vt:lpstr>Contents Slide Master</vt:lpstr>
      <vt:lpstr>Section Break Slide Master</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Magda</cp:lastModifiedBy>
  <cp:revision>138</cp:revision>
  <dcterms:created xsi:type="dcterms:W3CDTF">2018-04-24T17:14:44Z</dcterms:created>
  <dcterms:modified xsi:type="dcterms:W3CDTF">2019-03-05T08:24:12Z</dcterms:modified>
</cp:coreProperties>
</file>