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64"/>
  </p:handoutMasterIdLst>
  <p:sldIdLst>
    <p:sldId id="303" r:id="rId4"/>
    <p:sldId id="300" r:id="rId5"/>
    <p:sldId id="419" r:id="rId6"/>
    <p:sldId id="425" r:id="rId7"/>
    <p:sldId id="426" r:id="rId8"/>
    <p:sldId id="427" r:id="rId9"/>
    <p:sldId id="428" r:id="rId10"/>
    <p:sldId id="420" r:id="rId11"/>
    <p:sldId id="421" r:id="rId12"/>
    <p:sldId id="422" r:id="rId13"/>
    <p:sldId id="423" r:id="rId14"/>
    <p:sldId id="424" r:id="rId15"/>
    <p:sldId id="437" r:id="rId16"/>
    <p:sldId id="418" r:id="rId17"/>
    <p:sldId id="438" r:id="rId18"/>
    <p:sldId id="382" r:id="rId19"/>
    <p:sldId id="383" r:id="rId20"/>
    <p:sldId id="384" r:id="rId21"/>
    <p:sldId id="320" r:id="rId22"/>
    <p:sldId id="386" r:id="rId23"/>
    <p:sldId id="387" r:id="rId24"/>
    <p:sldId id="388" r:id="rId25"/>
    <p:sldId id="389" r:id="rId26"/>
    <p:sldId id="390" r:id="rId27"/>
    <p:sldId id="391" r:id="rId28"/>
    <p:sldId id="392" r:id="rId29"/>
    <p:sldId id="393" r:id="rId30"/>
    <p:sldId id="395" r:id="rId31"/>
    <p:sldId id="385" r:id="rId32"/>
    <p:sldId id="329" r:id="rId33"/>
    <p:sldId id="396" r:id="rId34"/>
    <p:sldId id="397" r:id="rId35"/>
    <p:sldId id="398" r:id="rId36"/>
    <p:sldId id="400" r:id="rId37"/>
    <p:sldId id="399" r:id="rId38"/>
    <p:sldId id="327" r:id="rId39"/>
    <p:sldId id="430" r:id="rId40"/>
    <p:sldId id="431" r:id="rId41"/>
    <p:sldId id="429" r:id="rId42"/>
    <p:sldId id="403" r:id="rId43"/>
    <p:sldId id="404" r:id="rId44"/>
    <p:sldId id="405" r:id="rId45"/>
    <p:sldId id="409" r:id="rId46"/>
    <p:sldId id="410" r:id="rId47"/>
    <p:sldId id="411" r:id="rId48"/>
    <p:sldId id="361" r:id="rId49"/>
    <p:sldId id="375" r:id="rId50"/>
    <p:sldId id="406" r:id="rId51"/>
    <p:sldId id="412" r:id="rId52"/>
    <p:sldId id="408" r:id="rId53"/>
    <p:sldId id="413" r:id="rId54"/>
    <p:sldId id="414" r:id="rId55"/>
    <p:sldId id="415" r:id="rId56"/>
    <p:sldId id="416" r:id="rId57"/>
    <p:sldId id="417" r:id="rId58"/>
    <p:sldId id="432" r:id="rId59"/>
    <p:sldId id="433" r:id="rId60"/>
    <p:sldId id="434" r:id="rId61"/>
    <p:sldId id="435" r:id="rId62"/>
    <p:sldId id="436" r:id="rId63"/>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56"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30" autoAdjust="0"/>
    <p:restoredTop sz="94660"/>
  </p:normalViewPr>
  <p:slideViewPr>
    <p:cSldViewPr snapToGrid="0">
      <p:cViewPr>
        <p:scale>
          <a:sx n="60" d="100"/>
          <a:sy n="60" d="100"/>
        </p:scale>
        <p:origin x="-984" y="-288"/>
      </p:cViewPr>
      <p:guideLst>
        <p:guide orient="horz" pos="2256"/>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4B720C8-0F1F-4769-A95D-E70485508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1CA3493-3CF0-479D-887E-326CB01F42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4AB01-33F2-4890-81BC-94568158DB71}" type="datetimeFigureOut">
              <a:rPr lang="en-US" smtClean="0"/>
              <a:pPr/>
              <a:t>3/23/2019</a:t>
            </a:fld>
            <a:endParaRPr lang="en-US"/>
          </a:p>
        </p:txBody>
      </p:sp>
      <p:sp>
        <p:nvSpPr>
          <p:cNvPr id="4" name="Footer Placeholder 3">
            <a:extLst>
              <a:ext uri="{FF2B5EF4-FFF2-40B4-BE49-F238E27FC236}">
                <a16:creationId xmlns:a16="http://schemas.microsoft.com/office/drawing/2014/main" xmlns="" id="{CA5946B1-632D-4B59-8997-E7256A57DB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0C78952-9C23-4261-888C-BF86D1BD58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2911A-3904-4D85-962F-6F98C8B8092A}" type="slidenum">
              <a:rPr lang="en-US" smtClean="0"/>
              <a:pPr/>
              <a:t>‹#›</a:t>
            </a:fld>
            <a:endParaRPr lang="en-US"/>
          </a:p>
        </p:txBody>
      </p:sp>
    </p:spTree>
    <p:extLst>
      <p:ext uri="{BB962C8B-B14F-4D97-AF65-F5344CB8AC3E}">
        <p14:creationId xmlns:p14="http://schemas.microsoft.com/office/powerpoint/2010/main" xmlns="" val="33422192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xmlns=""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xmlns=""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a16="http://schemas.microsoft.com/office/drawing/2014/main" xmlns=""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xmlns=""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xmlns=""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a16="http://schemas.microsoft.com/office/drawing/2014/main" xmlns=""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xmlns=""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xmlns=""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xmlns=""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a16="http://schemas.microsoft.com/office/drawing/2014/main" xmlns=""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xmlns=""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xmlns="" val="196043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xmlns=""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xmlns=""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xmlns=""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29567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xmlns=""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2616977074"/>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xmlns=""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xmlns="" val="100853482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xmlns=""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401927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853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31028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xmlns=""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xmlns=""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xmlns=""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xmlns=""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xmlns=""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xmlns="" val="278406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991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xmlns="" val="99227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xmlns="" val="324754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xmlns="" val="117987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a16="http://schemas.microsoft.com/office/drawing/2014/main" xmlns=""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xmlns=""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xmlns=""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xmlns=""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2" name="Rectangle: Rounded Corners 11">
              <a:extLst>
                <a:ext uri="{FF2B5EF4-FFF2-40B4-BE49-F238E27FC236}">
                  <a16:creationId xmlns:a16="http://schemas.microsoft.com/office/drawing/2014/main" xmlns=""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xmlns=""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xmlns=""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xmlns=""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9071308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0174220"/>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2" r:id="rId3"/>
    <p:sldLayoutId id="2147483736" r:id="rId4"/>
    <p:sldLayoutId id="2147483737" r:id="rId5"/>
    <p:sldLayoutId id="2147483740" r:id="rId6"/>
    <p:sldLayoutId id="2147483739" r:id="rId7"/>
    <p:sldLayoutId id="2147483744" r:id="rId8"/>
    <p:sldLayoutId id="2147483745" r:id="rId9"/>
    <p:sldLayoutId id="2147483748" r:id="rId10"/>
    <p:sldLayoutId id="2147483749" r:id="rId11"/>
    <p:sldLayoutId id="2147483750" r:id="rId12"/>
    <p:sldLayoutId id="2147483746"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51781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26-USC-3016252-490374586&amp;term_occur=130&amp;term_src=title:26:subtitle:A:chapter:1:subchapter:H:part:I:section:5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knf.gov.pl/en/ENTITI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investopedia.com/terms/f/financialintermediary.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E31AD7E-CFC1-418F-98A2-18CC1568DE7A}"/>
              </a:ext>
            </a:extLst>
          </p:cNvPr>
          <p:cNvGrpSpPr/>
          <p:nvPr/>
        </p:nvGrpSpPr>
        <p:grpSpPr>
          <a:xfrm>
            <a:off x="0" y="1918544"/>
            <a:ext cx="11431630" cy="1405526"/>
            <a:chOff x="0" y="2023474"/>
            <a:chExt cx="11431630" cy="1405526"/>
          </a:xfrm>
          <a:solidFill>
            <a:schemeClr val="accent1"/>
          </a:solidFill>
        </p:grpSpPr>
        <p:sp>
          <p:nvSpPr>
            <p:cNvPr id="4" name="Rectangle 3">
              <a:extLst>
                <a:ext uri="{FF2B5EF4-FFF2-40B4-BE49-F238E27FC236}">
                  <a16:creationId xmlns:a16="http://schemas.microsoft.com/office/drawing/2014/main" xmlns="" id="{4C0A3FD7-9EFF-42EC-8BCC-8DC54EFB8BBE}"/>
                </a:ext>
              </a:extLst>
            </p:cNvPr>
            <p:cNvSpPr/>
            <p:nvPr/>
          </p:nvSpPr>
          <p:spPr>
            <a:xfrm>
              <a:off x="0" y="3200400"/>
              <a:ext cx="61354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413F97A-86EF-43CD-8CB7-E32D10AD6927}"/>
                </a:ext>
              </a:extLst>
            </p:cNvPr>
            <p:cNvSpPr/>
            <p:nvPr/>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xmlns="" id="{7203772E-A1FB-4E49-8AF7-B31C59999691}"/>
                </a:ext>
              </a:extLst>
            </p:cNvPr>
            <p:cNvSpPr/>
            <p:nvPr/>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xmlns="" id="{A31E7180-931A-4C17-9E5B-1625B2C7DEC1}"/>
              </a:ext>
            </a:extLst>
          </p:cNvPr>
          <p:cNvGrpSpPr/>
          <p:nvPr/>
        </p:nvGrpSpPr>
        <p:grpSpPr>
          <a:xfrm rot="10800000">
            <a:off x="5518929" y="3559557"/>
            <a:ext cx="6673071" cy="1405526"/>
            <a:chOff x="4758559" y="2023474"/>
            <a:chExt cx="6673071" cy="1405526"/>
          </a:xfrm>
          <a:solidFill>
            <a:schemeClr val="accent1"/>
          </a:solidFill>
        </p:grpSpPr>
        <p:sp>
          <p:nvSpPr>
            <p:cNvPr id="8" name="Rectangle 7">
              <a:extLst>
                <a:ext uri="{FF2B5EF4-FFF2-40B4-BE49-F238E27FC236}">
                  <a16:creationId xmlns:a16="http://schemas.microsoft.com/office/drawing/2014/main" xmlns="" id="{AE8DF00D-8E76-4614-88B8-767E8BE23F4E}"/>
                </a:ext>
              </a:extLst>
            </p:cNvPr>
            <p:cNvSpPr/>
            <p:nvPr/>
          </p:nvSpPr>
          <p:spPr>
            <a:xfrm>
              <a:off x="4758559" y="3200400"/>
              <a:ext cx="1376923"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531C40D-47AF-4709-89BF-A81A115A5003}"/>
                </a:ext>
              </a:extLst>
            </p:cNvPr>
            <p:cNvSpPr/>
            <p:nvPr/>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BF08A5D7-6365-49D1-8A3E-659608ED742D}"/>
                </a:ext>
              </a:extLst>
            </p:cNvPr>
            <p:cNvSpPr/>
            <p:nvPr/>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27">
            <a:extLst>
              <a:ext uri="{FF2B5EF4-FFF2-40B4-BE49-F238E27FC236}">
                <a16:creationId xmlns:a16="http://schemas.microsoft.com/office/drawing/2014/main" xmlns="" id="{6ADE0966-DC7A-41FC-8F33-A00E4D78D639}"/>
              </a:ext>
            </a:extLst>
          </p:cNvPr>
          <p:cNvSpPr/>
          <p:nvPr/>
        </p:nvSpPr>
        <p:spPr>
          <a:xfrm>
            <a:off x="1005738" y="5640299"/>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Rounded Rectangle 7">
            <a:extLst>
              <a:ext uri="{FF2B5EF4-FFF2-40B4-BE49-F238E27FC236}">
                <a16:creationId xmlns:a16="http://schemas.microsoft.com/office/drawing/2014/main" xmlns="" id="{5542084B-AAC5-47D2-B4BB-FE4BA888B5D2}"/>
              </a:ext>
            </a:extLst>
          </p:cNvPr>
          <p:cNvSpPr/>
          <p:nvPr/>
        </p:nvSpPr>
        <p:spPr>
          <a:xfrm>
            <a:off x="986688" y="4698484"/>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Rectangle 16">
            <a:extLst>
              <a:ext uri="{FF2B5EF4-FFF2-40B4-BE49-F238E27FC236}">
                <a16:creationId xmlns:a16="http://schemas.microsoft.com/office/drawing/2014/main" xmlns="" id="{61314CFC-4540-48EA-A26F-32AAD9EEBE26}"/>
              </a:ext>
            </a:extLst>
          </p:cNvPr>
          <p:cNvSpPr/>
          <p:nvPr/>
        </p:nvSpPr>
        <p:spPr>
          <a:xfrm rot="2700000">
            <a:off x="3658998" y="5531718"/>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9">
            <a:extLst>
              <a:ext uri="{FF2B5EF4-FFF2-40B4-BE49-F238E27FC236}">
                <a16:creationId xmlns:a16="http://schemas.microsoft.com/office/drawing/2014/main" xmlns="" id="{5EE167A2-96B5-4022-8471-190EFC9708B9}"/>
              </a:ext>
            </a:extLst>
          </p:cNvPr>
          <p:cNvSpPr/>
          <p:nvPr/>
        </p:nvSpPr>
        <p:spPr>
          <a:xfrm>
            <a:off x="3592172" y="4711446"/>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TextBox 35">
            <a:extLst>
              <a:ext uri="{FF2B5EF4-FFF2-40B4-BE49-F238E27FC236}">
                <a16:creationId xmlns:a16="http://schemas.microsoft.com/office/drawing/2014/main" xmlns="" id="{55D379AF-5D01-414D-97B8-5A8C1EB8BF11}"/>
              </a:ext>
            </a:extLst>
          </p:cNvPr>
          <p:cNvSpPr txBox="1"/>
          <p:nvPr/>
        </p:nvSpPr>
        <p:spPr>
          <a:xfrm>
            <a:off x="557149" y="997440"/>
            <a:ext cx="6730159" cy="1754326"/>
          </a:xfrm>
          <a:prstGeom prst="rect">
            <a:avLst/>
          </a:prstGeom>
          <a:noFill/>
        </p:spPr>
        <p:txBody>
          <a:bodyPr wrap="square" rtlCol="0" anchor="ctr">
            <a:spAutoFit/>
          </a:bodyPr>
          <a:lstStyle/>
          <a:p>
            <a:r>
              <a:rPr lang="pl-PL" altLang="ko-KR" sz="5400" b="1" dirty="0" smtClean="0">
                <a:cs typeface="Arial" pitchFamily="34" charset="0"/>
              </a:rPr>
              <a:t>BANKING</a:t>
            </a:r>
          </a:p>
          <a:p>
            <a:r>
              <a:rPr lang="pl-PL" altLang="ko-KR" sz="5400" b="1" dirty="0" smtClean="0">
                <a:cs typeface="Arial" pitchFamily="34" charset="0"/>
              </a:rPr>
              <a:t>LECTURE (1)</a:t>
            </a:r>
            <a:endParaRPr lang="ko-KR" altLang="en-US" sz="5400" b="1" dirty="0">
              <a:cs typeface="Arial" pitchFamily="34" charset="0"/>
            </a:endParaRPr>
          </a:p>
        </p:txBody>
      </p:sp>
      <p:pic>
        <p:nvPicPr>
          <p:cNvPr id="37" name="Symbol zastępczy obrazu 36" descr="3_digital_banking-1000x641.jpg"/>
          <p:cNvPicPr>
            <a:picLocks noGrp="1" noChangeAspect="1"/>
          </p:cNvPicPr>
          <p:nvPr>
            <p:ph type="pic" idx="12"/>
          </p:nvPr>
        </p:nvPicPr>
        <p:blipFill>
          <a:blip r:embed="rId2"/>
          <a:srcRect l="17937" r="17937"/>
          <a:stretch>
            <a:fillRect/>
          </a:stretch>
        </p:blipFill>
        <p:spPr/>
      </p:pic>
    </p:spTree>
    <p:extLst>
      <p:ext uri="{BB962C8B-B14F-4D97-AF65-F5344CB8AC3E}">
        <p14:creationId xmlns:p14="http://schemas.microsoft.com/office/powerpoint/2010/main" xmlns="" val="81081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5262979"/>
          </a:xfrm>
          <a:prstGeom prst="rect">
            <a:avLst/>
          </a:prstGeom>
          <a:noFill/>
        </p:spPr>
        <p:txBody>
          <a:bodyPr wrap="square" rtlCol="0">
            <a:spAutoFit/>
          </a:bodyPr>
          <a:lstStyle/>
          <a:p>
            <a:pPr marL="342900" indent="-342900" algn="ctr"/>
            <a:r>
              <a:rPr lang="en-US" sz="2400" dirty="0" smtClean="0"/>
              <a:t>Stabilizing institutions - these are the </a:t>
            </a:r>
            <a:r>
              <a:rPr lang="en-US" sz="2400" b="1" dirty="0" smtClean="0"/>
              <a:t>institutions responsible for supervising the proper functioning of the entire system</a:t>
            </a:r>
            <a:r>
              <a:rPr lang="en-US" sz="2400" dirty="0" smtClean="0"/>
              <a:t>. </a:t>
            </a:r>
            <a:endParaRPr lang="pl-PL" sz="2400" dirty="0" smtClean="0"/>
          </a:p>
          <a:p>
            <a:pPr marL="342900" indent="-342900" algn="ctr"/>
            <a:endParaRPr lang="pl-PL" sz="2400" dirty="0" smtClean="0"/>
          </a:p>
          <a:p>
            <a:pPr marL="342900" indent="-342900" algn="ctr"/>
            <a:r>
              <a:rPr lang="en-US" sz="2400" b="1" dirty="0" smtClean="0"/>
              <a:t>CENTRAL BANK (NATIONAL BANK OF POLAND) </a:t>
            </a:r>
            <a:r>
              <a:rPr lang="en-US" sz="2400" dirty="0" smtClean="0"/>
              <a:t>- responsible for regulating banks' liquidity and supporting financial stability (including the banking sector),</a:t>
            </a:r>
            <a:endParaRPr lang="pl-PL" sz="2400" dirty="0" smtClean="0"/>
          </a:p>
          <a:p>
            <a:pPr marL="342900" indent="-342900" algn="ctr"/>
            <a:endParaRPr lang="en-US" sz="2400" dirty="0" smtClean="0"/>
          </a:p>
          <a:p>
            <a:pPr marL="342900" indent="-342900" algn="ctr"/>
            <a:r>
              <a:rPr lang="en-US" sz="2400" b="1" dirty="0" smtClean="0"/>
              <a:t>SUPERVISORY BODY (POLISH FINANCIAL SUPERVISION AUTHORITY) </a:t>
            </a:r>
            <a:r>
              <a:rPr lang="en-US" sz="2400" dirty="0" smtClean="0"/>
              <a:t>- ensuring control over the conduct of banking activities and undertaking actions for the proper functioning of the financial market,</a:t>
            </a:r>
            <a:endParaRPr lang="pl-PL" sz="2400" dirty="0" smtClean="0"/>
          </a:p>
          <a:p>
            <a:pPr marL="342900" indent="-342900" algn="ctr"/>
            <a:endParaRPr lang="en-US" sz="2400" dirty="0" smtClean="0"/>
          </a:p>
          <a:p>
            <a:pPr marL="342900" indent="-342900" algn="ctr"/>
            <a:r>
              <a:rPr lang="en-US" sz="2400" b="1" dirty="0" smtClean="0"/>
              <a:t>ENTITY GUARANTEEING THE PAYMENT OF DEPOSITS (BANK GUARANTEE FUND)</a:t>
            </a:r>
            <a:endParaRPr lang="pl-PL"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3046988"/>
          </a:xfrm>
          <a:prstGeom prst="rect">
            <a:avLst/>
          </a:prstGeom>
          <a:noFill/>
        </p:spPr>
        <p:txBody>
          <a:bodyPr wrap="square" rtlCol="0">
            <a:spAutoFit/>
          </a:bodyPr>
          <a:lstStyle/>
          <a:p>
            <a:pPr marL="342900" indent="-342900" algn="ctr"/>
            <a:endParaRPr lang="pl-PL" sz="2400" b="1" dirty="0" smtClean="0"/>
          </a:p>
          <a:p>
            <a:pPr marL="342900" indent="-342900" algn="ctr"/>
            <a:r>
              <a:rPr lang="en-US" sz="2400" b="1" dirty="0" smtClean="0"/>
              <a:t>Institutions creating the market (banking sector) – </a:t>
            </a:r>
            <a:endParaRPr lang="pl-PL" sz="2400" b="1" dirty="0" smtClean="0"/>
          </a:p>
          <a:p>
            <a:pPr marL="342900" indent="-342900" algn="ctr"/>
            <a:endParaRPr lang="pl-PL" sz="2400" dirty="0" smtClean="0"/>
          </a:p>
          <a:p>
            <a:pPr marL="342900" indent="-342900" algn="ctr"/>
            <a:r>
              <a:rPr lang="en-US" sz="2400" b="1" dirty="0" smtClean="0"/>
              <a:t>means banks that operate within the banking system </a:t>
            </a:r>
            <a:endParaRPr lang="pl-PL" sz="2400" b="1" dirty="0" smtClean="0"/>
          </a:p>
          <a:p>
            <a:pPr marL="342900" indent="-342900" algn="ctr"/>
            <a:endParaRPr lang="pl-PL" sz="2400" b="1" dirty="0" smtClean="0"/>
          </a:p>
          <a:p>
            <a:pPr marL="342900" indent="-342900" algn="ctr"/>
            <a:endParaRPr lang="pl-PL" sz="2400" b="1" dirty="0" smtClean="0"/>
          </a:p>
          <a:p>
            <a:pPr marL="342900" indent="-342900" algn="ctr"/>
            <a:r>
              <a:rPr lang="en-US" sz="2400" dirty="0" smtClean="0"/>
              <a:t>(in Poland they are commercial banks, cooperative banks and branches of credit institutions)</a:t>
            </a:r>
            <a:endParaRPr lang="pl-PL"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4154984"/>
          </a:xfrm>
          <a:prstGeom prst="rect">
            <a:avLst/>
          </a:prstGeom>
          <a:noFill/>
        </p:spPr>
        <p:txBody>
          <a:bodyPr wrap="square" rtlCol="0">
            <a:spAutoFit/>
          </a:bodyPr>
          <a:lstStyle/>
          <a:p>
            <a:pPr marL="342900" indent="-342900" algn="ctr"/>
            <a:r>
              <a:rPr lang="pl-PL" sz="2400" dirty="0" err="1" smtClean="0"/>
              <a:t>Subsidiary</a:t>
            </a:r>
            <a:r>
              <a:rPr lang="pl-PL" sz="2400" dirty="0" smtClean="0"/>
              <a:t> </a:t>
            </a:r>
            <a:r>
              <a:rPr lang="pl-PL" sz="2400" dirty="0" err="1" smtClean="0"/>
              <a:t>bodies</a:t>
            </a:r>
            <a:endParaRPr lang="pl-PL" sz="2400" dirty="0" smtClean="0"/>
          </a:p>
          <a:p>
            <a:pPr marL="342900" indent="-342900" algn="ctr"/>
            <a:endParaRPr lang="pl-PL" sz="2400" dirty="0" smtClean="0"/>
          </a:p>
          <a:p>
            <a:pPr marL="342900" indent="-342900" algn="ctr"/>
            <a:r>
              <a:rPr lang="en-US" sz="2400" b="1" dirty="0" smtClean="0"/>
              <a:t>these include institutions that do not conduct deposit and lending activities</a:t>
            </a:r>
            <a:r>
              <a:rPr lang="en-US" sz="2400" dirty="0" smtClean="0"/>
              <a:t>:</a:t>
            </a:r>
            <a:endParaRPr lang="pl-PL" sz="2400" dirty="0" smtClean="0"/>
          </a:p>
          <a:p>
            <a:pPr marL="342900" indent="-342900" algn="ctr"/>
            <a:endParaRPr lang="pl-PL" sz="2400" dirty="0" smtClean="0"/>
          </a:p>
          <a:p>
            <a:pPr marL="342900" indent="-342900" algn="ctr"/>
            <a:r>
              <a:rPr lang="en-US" sz="2400" dirty="0" smtClean="0"/>
              <a:t> non-bank issuers of payment cards, </a:t>
            </a:r>
            <a:endParaRPr lang="pl-PL" sz="2400" dirty="0" smtClean="0"/>
          </a:p>
          <a:p>
            <a:pPr marL="342900" indent="-342900" algn="ctr"/>
            <a:r>
              <a:rPr lang="en-US" sz="2400" dirty="0" smtClean="0"/>
              <a:t>insurance institutions,</a:t>
            </a:r>
            <a:endParaRPr lang="pl-PL" sz="2400" dirty="0" smtClean="0"/>
          </a:p>
          <a:p>
            <a:pPr marL="342900" indent="-342900" algn="ctr"/>
            <a:r>
              <a:rPr lang="en-US" sz="2400" dirty="0" smtClean="0"/>
              <a:t> the National Depository for Securities,</a:t>
            </a:r>
            <a:endParaRPr lang="pl-PL" sz="2400" dirty="0" smtClean="0"/>
          </a:p>
          <a:p>
            <a:pPr marL="342900" indent="-342900" algn="ctr"/>
            <a:r>
              <a:rPr lang="en-US" sz="2400" dirty="0" smtClean="0"/>
              <a:t> the National Clearing House, </a:t>
            </a:r>
            <a:endParaRPr lang="pl-PL" sz="2400" dirty="0" smtClean="0"/>
          </a:p>
          <a:p>
            <a:pPr marL="342900" indent="-342900" algn="ctr"/>
            <a:r>
              <a:rPr lang="en-US" sz="2400" dirty="0" smtClean="0"/>
              <a:t>the Credit Information Office</a:t>
            </a:r>
            <a:endParaRPr lang="pl-PL" sz="2400" dirty="0" smtClean="0"/>
          </a:p>
          <a:p>
            <a:pPr marL="342900" indent="-342900" algn="ctr"/>
            <a:r>
              <a:rPr lang="en-US" sz="2400" dirty="0" smtClean="0"/>
              <a:t> and institutions associating banks (</a:t>
            </a:r>
            <a:r>
              <a:rPr lang="en-US" sz="2400" dirty="0" err="1" smtClean="0"/>
              <a:t>eg</a:t>
            </a:r>
            <a:r>
              <a:rPr lang="pl-PL" sz="2400" dirty="0" smtClean="0"/>
              <a:t>.</a:t>
            </a:r>
            <a:r>
              <a:rPr lang="en-US" sz="2400" dirty="0" smtClean="0"/>
              <a:t> </a:t>
            </a:r>
            <a:r>
              <a:rPr lang="pl-PL" sz="2400" dirty="0" err="1" smtClean="0"/>
              <a:t>The</a:t>
            </a:r>
            <a:r>
              <a:rPr lang="pl-PL" sz="2400" dirty="0" smtClean="0"/>
              <a:t> </a:t>
            </a:r>
            <a:r>
              <a:rPr lang="en-US" sz="2400" dirty="0" smtClean="0"/>
              <a:t>Polish Bank Association)</a:t>
            </a:r>
            <a:endParaRPr lang="pl-PL"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a16="http://schemas.microsoft.com/office/drawing/2014/main" xmlns="" id="{0C7B140C-4A13-4136-AB20-68851F665BEA}"/>
              </a:ext>
            </a:extLst>
          </p:cNvPr>
          <p:cNvSpPr txBox="1">
            <a:spLocks/>
          </p:cNvSpPr>
          <p:nvPr/>
        </p:nvSpPr>
        <p:spPr>
          <a:xfrm>
            <a:off x="6400800" y="304800"/>
            <a:ext cx="5541818" cy="65532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accent1">
                    <a:lumMod val="75000"/>
                  </a:schemeClr>
                </a:solidFill>
              </a:rPr>
              <a:t>Banking </a:t>
            </a:r>
            <a:r>
              <a:rPr lang="pl-PL" sz="3200" dirty="0" err="1" smtClean="0">
                <a:solidFill>
                  <a:schemeClr val="accent1">
                    <a:lumMod val="75000"/>
                  </a:schemeClr>
                </a:solidFill>
              </a:rPr>
              <a:t>regulation</a:t>
            </a:r>
            <a:endParaRPr lang="ko-KR" altLang="en-US" sz="3200" dirty="0">
              <a:solidFill>
                <a:schemeClr val="accent1">
                  <a:lumMod val="75000"/>
                </a:schemeClr>
              </a:solidFill>
            </a:endParaRP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p14="http://schemas.microsoft.com/office/powerpoint/2010/main" xmlns="" val="1860361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EU</a:t>
            </a:r>
            <a:endParaRPr lang="pl-PL" dirty="0"/>
          </a:p>
        </p:txBody>
      </p:sp>
      <p:sp>
        <p:nvSpPr>
          <p:cNvPr id="10" name="pole tekstowe 9"/>
          <p:cNvSpPr txBox="1"/>
          <p:nvPr/>
        </p:nvSpPr>
        <p:spPr>
          <a:xfrm>
            <a:off x="858982" y="2022764"/>
            <a:ext cx="10210800" cy="369332"/>
          </a:xfrm>
          <a:prstGeom prst="rect">
            <a:avLst/>
          </a:prstGeom>
          <a:noFill/>
        </p:spPr>
        <p:txBody>
          <a:bodyPr wrap="square" rtlCol="0">
            <a:spAutoFit/>
          </a:bodyPr>
          <a:lstStyle/>
          <a:p>
            <a:pPr marL="342900" indent="-342900" algn="ctr">
              <a:buFont typeface="+mj-lt"/>
              <a:buAutoNum type="arabicPeriod"/>
            </a:pP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DEFINITION OF BANK</a:t>
            </a:r>
            <a:endParaRPr lang="pl-PL" dirty="0"/>
          </a:p>
        </p:txBody>
      </p:sp>
      <p:sp>
        <p:nvSpPr>
          <p:cNvPr id="10" name="pole tekstowe 9"/>
          <p:cNvSpPr txBox="1"/>
          <p:nvPr/>
        </p:nvSpPr>
        <p:spPr>
          <a:xfrm>
            <a:off x="858982" y="2022764"/>
            <a:ext cx="10210800" cy="3139321"/>
          </a:xfrm>
          <a:prstGeom prst="rect">
            <a:avLst/>
          </a:prstGeom>
          <a:noFill/>
        </p:spPr>
        <p:txBody>
          <a:bodyPr wrap="square" rtlCol="0">
            <a:spAutoFit/>
          </a:bodyPr>
          <a:lstStyle/>
          <a:p>
            <a:pPr marL="342900" indent="-342900" algn="ctr">
              <a:buFont typeface="+mj-lt"/>
              <a:buAutoNum type="arabicPeriod"/>
            </a:pPr>
            <a:r>
              <a:rPr lang="en-US" dirty="0" smtClean="0"/>
              <a:t>A bank is a financial institution licensed to receive deposits and make loans. Banks may also provide financial services, such as wealth management, currency exchange, and safe deposit boxes.</a:t>
            </a:r>
            <a:r>
              <a:rPr lang="pl-PL" dirty="0" smtClean="0"/>
              <a:t/>
            </a:r>
            <a:br>
              <a:rPr lang="pl-PL" dirty="0" smtClean="0"/>
            </a:br>
            <a:r>
              <a:rPr lang="pl-PL" dirty="0" smtClean="0"/>
              <a:t/>
            </a:r>
            <a:br>
              <a:rPr lang="pl-PL" dirty="0" smtClean="0"/>
            </a:br>
            <a:endParaRPr lang="pl-PL" dirty="0" smtClean="0"/>
          </a:p>
          <a:p>
            <a:pPr marL="342900" indent="-342900" algn="ctr">
              <a:buFont typeface="+mj-lt"/>
              <a:buAutoNum type="arabicPeriod"/>
            </a:pPr>
            <a:r>
              <a:rPr lang="en-US" dirty="0" smtClean="0"/>
              <a:t>A bank is an institution where people or businesses can keep their money.</a:t>
            </a:r>
            <a:r>
              <a:rPr lang="pl-PL" dirty="0" smtClean="0"/>
              <a:t/>
            </a:r>
            <a:br>
              <a:rPr lang="pl-PL" dirty="0" smtClean="0"/>
            </a:br>
            <a:r>
              <a:rPr lang="pl-PL" dirty="0" smtClean="0"/>
              <a:t/>
            </a:r>
            <a:br>
              <a:rPr lang="pl-PL" dirty="0" smtClean="0"/>
            </a:br>
            <a:endParaRPr lang="pl-PL" dirty="0" smtClean="0"/>
          </a:p>
          <a:p>
            <a:pPr marL="342900" indent="-342900" algn="ctr">
              <a:buFont typeface="+mj-lt"/>
              <a:buAutoNum type="arabicPeriod"/>
            </a:pPr>
            <a:r>
              <a:rPr lang="pl-PL" dirty="0" smtClean="0"/>
              <a:t>A</a:t>
            </a:r>
            <a:r>
              <a:rPr lang="en-US" dirty="0" smtClean="0"/>
              <a:t>n organization where people and businesses can invest or borrow money,</a:t>
            </a:r>
            <a:r>
              <a:rPr lang="pl-PL" dirty="0" smtClean="0"/>
              <a:t> </a:t>
            </a:r>
            <a:r>
              <a:rPr lang="en-US" dirty="0" smtClean="0"/>
              <a:t>change it to foreign money, etc., or a building where these services are offered</a:t>
            </a:r>
            <a:r>
              <a:rPr lang="pl-PL" dirty="0" smtClean="0"/>
              <a:t>. </a:t>
            </a:r>
          </a:p>
          <a:p>
            <a:pPr marL="342900" indent="-342900" algn="ctr">
              <a:buFont typeface="+mj-lt"/>
              <a:buAutoNum type="arabicPeriod"/>
            </a:pP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a:xfrm>
            <a:off x="351239" y="893690"/>
            <a:ext cx="11573197" cy="724247"/>
          </a:xfrm>
        </p:spPr>
        <p:txBody>
          <a:bodyPr/>
          <a:lstStyle/>
          <a:p>
            <a:r>
              <a:rPr lang="pl-PL" dirty="0" smtClean="0"/>
              <a:t>DEFINITION OF BANK DUE U.S. LAW</a:t>
            </a:r>
            <a:endParaRPr lang="pl-PL" dirty="0"/>
          </a:p>
        </p:txBody>
      </p:sp>
      <p:sp>
        <p:nvSpPr>
          <p:cNvPr id="10" name="pole tekstowe 9"/>
          <p:cNvSpPr txBox="1"/>
          <p:nvPr/>
        </p:nvSpPr>
        <p:spPr>
          <a:xfrm>
            <a:off x="858982" y="2022764"/>
            <a:ext cx="10210800" cy="4247317"/>
          </a:xfrm>
          <a:prstGeom prst="rect">
            <a:avLst/>
          </a:prstGeom>
          <a:noFill/>
        </p:spPr>
        <p:txBody>
          <a:bodyPr wrap="square" rtlCol="0">
            <a:spAutoFit/>
          </a:bodyPr>
          <a:lstStyle/>
          <a:p>
            <a:pPr marL="342900" indent="-342900" algn="ctr">
              <a:lnSpc>
                <a:spcPct val="150000"/>
              </a:lnSpc>
            </a:pPr>
            <a:r>
              <a:rPr lang="en-US" sz="2000" dirty="0" smtClean="0">
                <a:latin typeface="Calibri" pitchFamily="34" charset="0"/>
                <a:cs typeface="Calibri" pitchFamily="34" charset="0"/>
              </a:rPr>
              <a:t>“</a:t>
            </a:r>
            <a:r>
              <a:rPr lang="en-US" sz="2000" dirty="0" smtClean="0">
                <a:latin typeface="Calibri" pitchFamily="34" charset="0"/>
                <a:cs typeface="Calibri" pitchFamily="34" charset="0"/>
                <a:hlinkClick r:id="rId2"/>
              </a:rPr>
              <a:t>BANK</a:t>
            </a:r>
            <a:r>
              <a:rPr lang="en-US" sz="2000" dirty="0" smtClean="0">
                <a:latin typeface="Calibri" pitchFamily="34" charset="0"/>
                <a:cs typeface="Calibri" pitchFamily="34" charset="0"/>
              </a:rPr>
              <a:t>” MEANS A BANK OR TRUST COMPANY INCORPORATED AND </a:t>
            </a:r>
            <a:r>
              <a:rPr lang="en-US" sz="2000" b="1" u="sng" dirty="0" smtClean="0">
                <a:latin typeface="Calibri" pitchFamily="34" charset="0"/>
                <a:cs typeface="Calibri" pitchFamily="34" charset="0"/>
              </a:rPr>
              <a:t>DOING BUSINESS UNDER THE LAWS </a:t>
            </a:r>
            <a:r>
              <a:rPr lang="en-US" sz="2000" dirty="0" smtClean="0">
                <a:latin typeface="Calibri" pitchFamily="34" charset="0"/>
                <a:cs typeface="Calibri" pitchFamily="34" charset="0"/>
              </a:rPr>
              <a:t>OF THE UNITED STATES (INCLUDING LAWS RELATING TO THE DISTRICT OF COLUMBIA) OR OF ANY STATE, A SUBSTANTIAL PART OF THE BUSINESS OF WHICH CONSISTS OF RECEIVING DEPOSITS AND MAKING LOANS AND DISCOUNTS, OR OF EXERCISING FIDUCIARY POWERS SIMILAR TO </a:t>
            </a:r>
            <a:r>
              <a:rPr lang="en-US" sz="2000" b="1" u="sng" dirty="0" smtClean="0">
                <a:latin typeface="Calibri" pitchFamily="34" charset="0"/>
                <a:cs typeface="Calibri" pitchFamily="34" charset="0"/>
              </a:rPr>
              <a:t>THOSE PERMITTED TO NATIONAL BANKS UNDER AUTHORITY OF THE </a:t>
            </a:r>
            <a:r>
              <a:rPr lang="en-US" sz="2000" dirty="0" smtClean="0">
                <a:latin typeface="Calibri" pitchFamily="34" charset="0"/>
                <a:cs typeface="Calibri" pitchFamily="34" charset="0"/>
              </a:rPr>
              <a:t>COMPTROLLER OF THE CURRENCY, AND </a:t>
            </a:r>
            <a:r>
              <a:rPr lang="en-US" sz="2000" b="1" u="sng" dirty="0" smtClean="0">
                <a:latin typeface="Calibri" pitchFamily="34" charset="0"/>
                <a:cs typeface="Calibri" pitchFamily="34" charset="0"/>
              </a:rPr>
              <a:t>WHICH IS SUBJECT BY LAW TO SUPERVISION AND EXAMINATION BY</a:t>
            </a:r>
            <a:r>
              <a:rPr lang="en-US" sz="2000" dirty="0" smtClean="0">
                <a:latin typeface="Calibri" pitchFamily="34" charset="0"/>
                <a:cs typeface="Calibri" pitchFamily="34" charset="0"/>
              </a:rPr>
              <a:t> STATE OR FEDERAL AUTHORITY HAVING SUPERVISION OVER BANKING INSTITUTIONS. SUCH TERM ALSO MEANS A DOMESTIC BUILDING AND LOAN ASSOCIATION.</a:t>
            </a:r>
            <a:endParaRPr lang="pl-PL" sz="2000" dirty="0">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a:xfrm>
            <a:off x="351239" y="893690"/>
            <a:ext cx="11573197" cy="724247"/>
          </a:xfrm>
        </p:spPr>
        <p:txBody>
          <a:bodyPr/>
          <a:lstStyle/>
          <a:p>
            <a:r>
              <a:rPr lang="pl-PL" dirty="0" smtClean="0"/>
              <a:t>DEFINITION OF BANK DUE POLISH LAW </a:t>
            </a:r>
            <a:endParaRPr lang="pl-PL" dirty="0"/>
          </a:p>
        </p:txBody>
      </p:sp>
      <p:sp>
        <p:nvSpPr>
          <p:cNvPr id="10" name="pole tekstowe 9"/>
          <p:cNvSpPr txBox="1"/>
          <p:nvPr/>
        </p:nvSpPr>
        <p:spPr>
          <a:xfrm>
            <a:off x="858982" y="2022764"/>
            <a:ext cx="10210800" cy="3910686"/>
          </a:xfrm>
          <a:prstGeom prst="rect">
            <a:avLst/>
          </a:prstGeom>
          <a:noFill/>
        </p:spPr>
        <p:txBody>
          <a:bodyPr wrap="square" rtlCol="0">
            <a:spAutoFit/>
          </a:bodyPr>
          <a:lstStyle/>
          <a:p>
            <a:pPr algn="ctr">
              <a:lnSpc>
                <a:spcPct val="150000"/>
              </a:lnSpc>
            </a:pPr>
            <a:endParaRPr lang="pl-PL" sz="2400" dirty="0" smtClean="0"/>
          </a:p>
          <a:p>
            <a:pPr algn="ctr">
              <a:lnSpc>
                <a:spcPct val="150000"/>
              </a:lnSpc>
            </a:pPr>
            <a:r>
              <a:rPr lang="en-US" sz="2400" dirty="0" smtClean="0"/>
              <a:t> A BANK SHALL CONSTITUTE A </a:t>
            </a:r>
            <a:r>
              <a:rPr lang="en-US" sz="2400" b="1" u="sng" dirty="0" smtClean="0"/>
              <a:t>LEGAL PERSON, </a:t>
            </a:r>
            <a:r>
              <a:rPr lang="en-US" sz="2400" dirty="0" smtClean="0"/>
              <a:t>ESTABLISHED PURSUANT TO THE PROVISIONS OF STATUTE, </a:t>
            </a:r>
            <a:r>
              <a:rPr lang="en-US" sz="2400" b="1" dirty="0" smtClean="0"/>
              <a:t>OPERATING ON THE BASIS OF AUTHORISATIONS </a:t>
            </a:r>
            <a:r>
              <a:rPr lang="en-US" sz="2400" dirty="0" smtClean="0"/>
              <a:t>TO PERFORM BANKING </a:t>
            </a:r>
            <a:r>
              <a:rPr lang="pl-PL" sz="2400" dirty="0" smtClean="0"/>
              <a:t/>
            </a:r>
            <a:br>
              <a:rPr lang="pl-PL" sz="2400" dirty="0" smtClean="0"/>
            </a:br>
            <a:r>
              <a:rPr lang="en-US" sz="2400" dirty="0" smtClean="0"/>
              <a:t>OPERATIONS THAT EXPOSE TO RISK </a:t>
            </a:r>
          </a:p>
          <a:p>
            <a:pPr algn="ctr">
              <a:lnSpc>
                <a:spcPct val="150000"/>
              </a:lnSpc>
            </a:pPr>
            <a:r>
              <a:rPr lang="en-US" sz="2400" b="1" u="sng" dirty="0" smtClean="0"/>
              <a:t>FUNDS WHICH HAVE BEEN ENTRUSTED TO THE BANK </a:t>
            </a:r>
            <a:r>
              <a:rPr lang="en-US" sz="2400" dirty="0" smtClean="0"/>
              <a:t>AND WHICH ARE IN ANY WAY REPAYABLE. </a:t>
            </a:r>
            <a:endParaRPr lang="pl-PL" sz="2400" dirty="0">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a:xfrm>
            <a:off x="351239" y="893690"/>
            <a:ext cx="11573197" cy="724247"/>
          </a:xfrm>
        </p:spPr>
        <p:txBody>
          <a:bodyPr/>
          <a:lstStyle/>
          <a:p>
            <a:r>
              <a:rPr lang="pl-PL" dirty="0" smtClean="0"/>
              <a:t>DEFINITION OF BANK DUE POLISH LAW </a:t>
            </a:r>
            <a:endParaRPr lang="pl-PL" dirty="0"/>
          </a:p>
        </p:txBody>
      </p:sp>
      <p:sp>
        <p:nvSpPr>
          <p:cNvPr id="10" name="pole tekstowe 9"/>
          <p:cNvSpPr txBox="1"/>
          <p:nvPr/>
        </p:nvSpPr>
        <p:spPr>
          <a:xfrm>
            <a:off x="858982" y="2022764"/>
            <a:ext cx="10210800" cy="2248693"/>
          </a:xfrm>
          <a:prstGeom prst="rect">
            <a:avLst/>
          </a:prstGeom>
          <a:noFill/>
        </p:spPr>
        <p:txBody>
          <a:bodyPr wrap="square" rtlCol="0">
            <a:spAutoFit/>
          </a:bodyPr>
          <a:lstStyle/>
          <a:p>
            <a:pPr algn="ctr">
              <a:lnSpc>
                <a:spcPct val="150000"/>
              </a:lnSpc>
            </a:pPr>
            <a:endParaRPr lang="pl-PL" sz="2400" dirty="0" smtClean="0"/>
          </a:p>
          <a:p>
            <a:pPr algn="ctr">
              <a:lnSpc>
                <a:spcPct val="150000"/>
              </a:lnSpc>
            </a:pPr>
            <a:r>
              <a:rPr lang="en-US" sz="2400" dirty="0" smtClean="0"/>
              <a:t>UNDER POLISH LAW, BANKS CAN BE ESTABLISHED EITHER AS STATE BANKS (BY THE GOVERNMENT) OR AS PRIVATE BANKS IN THE FORM OF A JOINT-STOCK COMPANY OR A COOPERATIVE. </a:t>
            </a:r>
            <a:endParaRPr lang="pl-PL" sz="2400" dirty="0">
              <a:latin typeface="Calibri" pitchFamily="34" charset="0"/>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a16="http://schemas.microsoft.com/office/drawing/2014/main" xmlns="" id="{0C7B140C-4A13-4136-AB20-68851F665BEA}"/>
              </a:ext>
            </a:extLst>
          </p:cNvPr>
          <p:cNvSpPr txBox="1">
            <a:spLocks/>
          </p:cNvSpPr>
          <p:nvPr/>
        </p:nvSpPr>
        <p:spPr>
          <a:xfrm>
            <a:off x="6650182" y="1579417"/>
            <a:ext cx="5541818" cy="4405745"/>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smtClean="0">
                <a:solidFill>
                  <a:schemeClr val="accent5">
                    <a:lumMod val="75000"/>
                  </a:schemeClr>
                </a:solidFill>
              </a:rPr>
              <a:t>Types</a:t>
            </a:r>
            <a:r>
              <a:rPr lang="pl-PL" sz="3200" dirty="0" smtClean="0">
                <a:solidFill>
                  <a:schemeClr val="accent5">
                    <a:lumMod val="75000"/>
                  </a:schemeClr>
                </a:solidFill>
              </a:rPr>
              <a:t> of banks</a:t>
            </a: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p14="http://schemas.microsoft.com/office/powerpoint/2010/main" xmlns="" val="186036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a16="http://schemas.microsoft.com/office/drawing/2014/main" xmlns="" id="{0C7B140C-4A13-4136-AB20-68851F665BEA}"/>
              </a:ext>
            </a:extLst>
          </p:cNvPr>
          <p:cNvSpPr txBox="1">
            <a:spLocks/>
          </p:cNvSpPr>
          <p:nvPr/>
        </p:nvSpPr>
        <p:spPr>
          <a:xfrm>
            <a:off x="6400800" y="304800"/>
            <a:ext cx="5541818" cy="65532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accent1">
                    <a:lumMod val="75000"/>
                  </a:schemeClr>
                </a:solidFill>
              </a:rPr>
              <a:t>Banking system function, </a:t>
            </a:r>
            <a:endParaRPr lang="pl-PL" sz="3200" dirty="0" smtClean="0">
              <a:solidFill>
                <a:schemeClr val="accent1">
                  <a:lumMod val="75000"/>
                </a:schemeClr>
              </a:solidFill>
            </a:endParaRPr>
          </a:p>
          <a:p>
            <a:pPr algn="ctr"/>
            <a:r>
              <a:rPr lang="en-US" sz="3200" dirty="0" smtClean="0">
                <a:solidFill>
                  <a:schemeClr val="accent1">
                    <a:lumMod val="75000"/>
                  </a:schemeClr>
                </a:solidFill>
              </a:rPr>
              <a:t>structure, basic institutional </a:t>
            </a:r>
            <a:endParaRPr lang="pl-PL" sz="3200" dirty="0" smtClean="0">
              <a:solidFill>
                <a:schemeClr val="accent1">
                  <a:lumMod val="75000"/>
                </a:schemeClr>
              </a:solidFill>
            </a:endParaRPr>
          </a:p>
          <a:p>
            <a:pPr algn="ctr"/>
            <a:r>
              <a:rPr lang="en-US" sz="3200" dirty="0" smtClean="0">
                <a:solidFill>
                  <a:schemeClr val="accent1">
                    <a:lumMod val="75000"/>
                  </a:schemeClr>
                </a:solidFill>
              </a:rPr>
              <a:t>law of the banking system.</a:t>
            </a:r>
            <a:endParaRPr lang="pl-PL" sz="3200" dirty="0" smtClean="0">
              <a:solidFill>
                <a:schemeClr val="accent1">
                  <a:lumMod val="75000"/>
                </a:schemeClr>
              </a:solidFill>
            </a:endParaRPr>
          </a:p>
          <a:p>
            <a:pPr algn="ctr"/>
            <a:r>
              <a:rPr lang="en-US" sz="3200" dirty="0" smtClean="0">
                <a:solidFill>
                  <a:schemeClr val="accent1">
                    <a:lumMod val="75000"/>
                  </a:schemeClr>
                </a:solidFill>
              </a:rPr>
              <a:t> </a:t>
            </a:r>
            <a:endParaRPr lang="pl-PL" sz="3200" dirty="0" smtClean="0">
              <a:solidFill>
                <a:schemeClr val="accent1">
                  <a:lumMod val="75000"/>
                </a:schemeClr>
              </a:solidFill>
            </a:endParaRPr>
          </a:p>
          <a:p>
            <a:pPr algn="ctr"/>
            <a:r>
              <a:rPr lang="en-US" sz="3200" dirty="0" smtClean="0">
                <a:solidFill>
                  <a:schemeClr val="accent1">
                    <a:lumMod val="75000"/>
                  </a:schemeClr>
                </a:solidFill>
              </a:rPr>
              <a:t>Types of banks according to polish</a:t>
            </a:r>
            <a:r>
              <a:rPr lang="pl-PL" sz="3200" dirty="0" smtClean="0">
                <a:solidFill>
                  <a:schemeClr val="accent1">
                    <a:lumMod val="75000"/>
                  </a:schemeClr>
                </a:solidFill>
              </a:rPr>
              <a:t> </a:t>
            </a:r>
            <a:r>
              <a:rPr lang="en-US" sz="3200" dirty="0" smtClean="0">
                <a:solidFill>
                  <a:schemeClr val="accent1">
                    <a:lumMod val="75000"/>
                  </a:schemeClr>
                </a:solidFill>
              </a:rPr>
              <a:t>law, universal and </a:t>
            </a:r>
            <a:r>
              <a:rPr lang="pl-PL" sz="3200" dirty="0" smtClean="0">
                <a:solidFill>
                  <a:schemeClr val="accent1">
                    <a:lumMod val="75000"/>
                  </a:schemeClr>
                </a:solidFill>
              </a:rPr>
              <a:t/>
            </a:r>
            <a:br>
              <a:rPr lang="pl-PL" sz="3200" dirty="0" smtClean="0">
                <a:solidFill>
                  <a:schemeClr val="accent1">
                    <a:lumMod val="75000"/>
                  </a:schemeClr>
                </a:solidFill>
              </a:rPr>
            </a:br>
            <a:r>
              <a:rPr lang="en-US" sz="3200" dirty="0" smtClean="0">
                <a:solidFill>
                  <a:schemeClr val="accent1">
                    <a:lumMod val="75000"/>
                  </a:schemeClr>
                </a:solidFill>
              </a:rPr>
              <a:t>specialized banks.</a:t>
            </a:r>
            <a:endParaRPr lang="pl-PL" sz="3200" dirty="0" smtClean="0">
              <a:solidFill>
                <a:schemeClr val="accent1">
                  <a:lumMod val="75000"/>
                </a:schemeClr>
              </a:solidFill>
            </a:endParaRPr>
          </a:p>
          <a:p>
            <a:pPr algn="ctr"/>
            <a:endParaRPr lang="pl-PL" altLang="ko-KR" sz="3200" dirty="0" smtClean="0">
              <a:solidFill>
                <a:schemeClr val="accent1">
                  <a:lumMod val="75000"/>
                </a:schemeClr>
              </a:solidFill>
            </a:endParaRPr>
          </a:p>
          <a:p>
            <a:pPr algn="ctr"/>
            <a:r>
              <a:rPr lang="pl-PL" altLang="ko-KR" sz="3200" dirty="0" smtClean="0">
                <a:solidFill>
                  <a:schemeClr val="accent1">
                    <a:lumMod val="75000"/>
                  </a:schemeClr>
                </a:solidFill>
              </a:rPr>
              <a:t>Central bank</a:t>
            </a:r>
            <a:endParaRPr lang="ko-KR" altLang="en-US" sz="3200" dirty="0">
              <a:solidFill>
                <a:schemeClr val="accent1">
                  <a:lumMod val="75000"/>
                </a:schemeClr>
              </a:solidFill>
            </a:endParaRP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p14="http://schemas.microsoft.com/office/powerpoint/2010/main" xmlns="" val="1860361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pik\Desktop\gradsingapore_Article_retail-banking_2017-300x173.png"/>
          <p:cNvPicPr>
            <a:picLocks noChangeAspect="1" noChangeArrowheads="1"/>
          </p:cNvPicPr>
          <p:nvPr/>
        </p:nvPicPr>
        <p:blipFill>
          <a:blip r:embed="rId2"/>
          <a:srcRect/>
          <a:stretch>
            <a:fillRect/>
          </a:stretch>
        </p:blipFill>
        <p:spPr bwMode="auto">
          <a:xfrm>
            <a:off x="4433453" y="5252120"/>
            <a:ext cx="2784763" cy="1605880"/>
          </a:xfrm>
          <a:prstGeom prst="rect">
            <a:avLst/>
          </a:prstGeom>
          <a:noFill/>
        </p:spPr>
      </p:pic>
      <p:sp>
        <p:nvSpPr>
          <p:cNvPr id="2" name="Symbol zastępczy tekstu 1"/>
          <p:cNvSpPr>
            <a:spLocks noGrp="1"/>
          </p:cNvSpPr>
          <p:nvPr>
            <p:ph type="body" sz="quarter" idx="10"/>
          </p:nvPr>
        </p:nvSpPr>
        <p:spPr>
          <a:xfrm>
            <a:off x="323529" y="339508"/>
            <a:ext cx="11245015" cy="5701073"/>
          </a:xfrm>
        </p:spPr>
        <p:txBody>
          <a:bodyPr/>
          <a:lstStyle/>
          <a:p>
            <a:r>
              <a:rPr lang="en-US" sz="2800" b="1" dirty="0" smtClean="0"/>
              <a:t>RETAIL OR PERSONAL BANKING</a:t>
            </a:r>
            <a:endParaRPr lang="pl-PL" sz="2800" dirty="0" smtClean="0"/>
          </a:p>
          <a:p>
            <a:r>
              <a:rPr lang="pl-PL" sz="2800" b="1" dirty="0" smtClean="0"/>
              <a:t/>
            </a:r>
            <a:br>
              <a:rPr lang="pl-PL" sz="2800" b="1" dirty="0" smtClean="0"/>
            </a:br>
            <a:r>
              <a:rPr lang="pl-PL" sz="2800" b="1" dirty="0" smtClean="0"/>
              <a:t>R</a:t>
            </a:r>
            <a:r>
              <a:rPr lang="en-US" sz="2800" b="1" dirty="0" smtClean="0"/>
              <a:t>elates to financial services provided to consumers and is</a:t>
            </a:r>
          </a:p>
          <a:p>
            <a:r>
              <a:rPr lang="en-US" sz="2800" dirty="0" smtClean="0"/>
              <a:t>usually small-scale in nature. </a:t>
            </a:r>
            <a:endParaRPr lang="pl-PL" sz="2800" dirty="0" smtClean="0"/>
          </a:p>
          <a:p>
            <a:endParaRPr lang="pl-PL" sz="2800" dirty="0" smtClean="0"/>
          </a:p>
          <a:p>
            <a:r>
              <a:rPr lang="en-US" sz="2800" dirty="0" smtClean="0"/>
              <a:t>Typically, all large banks offer a broad range of personal</a:t>
            </a:r>
          </a:p>
          <a:p>
            <a:r>
              <a:rPr lang="en-US" sz="2800" dirty="0" smtClean="0"/>
              <a:t>banking services including payments services (current account with </a:t>
            </a:r>
            <a:r>
              <a:rPr lang="en-US" sz="2800" dirty="0" err="1" smtClean="0"/>
              <a:t>cheque</a:t>
            </a:r>
            <a:r>
              <a:rPr lang="pl-PL" sz="2800" dirty="0" smtClean="0"/>
              <a:t> </a:t>
            </a:r>
            <a:r>
              <a:rPr lang="en-US" sz="2800" dirty="0" smtClean="0"/>
              <a:t>facilities, credit transfers, standing orders, direct debits and plastic cards), savings,</a:t>
            </a:r>
            <a:r>
              <a:rPr lang="pl-PL" sz="2800" dirty="0" smtClean="0"/>
              <a:t> </a:t>
            </a:r>
            <a:r>
              <a:rPr lang="en-US" sz="2800" dirty="0" smtClean="0"/>
              <a:t>loans, mortgages, insurance, pensions and other services</a:t>
            </a:r>
            <a:r>
              <a:rPr lang="pl-PL" sz="2800" dirty="0" smtClean="0"/>
              <a:t>. </a:t>
            </a:r>
            <a:endParaRPr lang="pl-PL"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pik\Desktop\gradsingapore_Article_retail-banking_2017-300x173.png"/>
          <p:cNvPicPr>
            <a:picLocks noChangeAspect="1" noChangeArrowheads="1"/>
          </p:cNvPicPr>
          <p:nvPr/>
        </p:nvPicPr>
        <p:blipFill>
          <a:blip r:embed="rId2"/>
          <a:srcRect/>
          <a:stretch>
            <a:fillRect/>
          </a:stretch>
        </p:blipFill>
        <p:spPr bwMode="auto">
          <a:xfrm>
            <a:off x="4461162" y="5501502"/>
            <a:ext cx="2784763" cy="1605880"/>
          </a:xfrm>
          <a:prstGeom prst="rect">
            <a:avLst/>
          </a:prstGeom>
          <a:noFill/>
        </p:spPr>
      </p:pic>
      <p:sp>
        <p:nvSpPr>
          <p:cNvPr id="2" name="Symbol zastępczy tekstu 1"/>
          <p:cNvSpPr>
            <a:spLocks noGrp="1"/>
          </p:cNvSpPr>
          <p:nvPr>
            <p:ph type="body" sz="quarter" idx="10"/>
          </p:nvPr>
        </p:nvSpPr>
        <p:spPr>
          <a:xfrm>
            <a:off x="351238" y="187108"/>
            <a:ext cx="11245015" cy="5701073"/>
          </a:xfrm>
        </p:spPr>
        <p:txBody>
          <a:bodyPr/>
          <a:lstStyle/>
          <a:p>
            <a:r>
              <a:rPr lang="en-US" sz="2800" b="1" dirty="0" smtClean="0"/>
              <a:t>RETAIL OR PERSONAL BANKING</a:t>
            </a:r>
            <a:endParaRPr lang="pl-PL" sz="2800" dirty="0" smtClean="0"/>
          </a:p>
          <a:p>
            <a:r>
              <a:rPr lang="pl-PL" sz="2800" b="1" dirty="0" smtClean="0"/>
              <a:t/>
            </a:r>
            <a:br>
              <a:rPr lang="pl-PL" sz="2800" b="1" dirty="0" smtClean="0"/>
            </a:br>
            <a:r>
              <a:rPr lang="en-US" sz="2800" dirty="0" smtClean="0"/>
              <a:t>A variety of different types of banks offer personal banking services. These</a:t>
            </a:r>
            <a:r>
              <a:rPr lang="pl-PL" sz="2800" dirty="0" smtClean="0"/>
              <a:t> </a:t>
            </a:r>
            <a:r>
              <a:rPr lang="pl-PL" sz="2800" dirty="0" err="1" smtClean="0"/>
              <a:t>include</a:t>
            </a:r>
            <a:r>
              <a:rPr lang="pl-PL" sz="2800" dirty="0" smtClean="0"/>
              <a:t>:</a:t>
            </a:r>
          </a:p>
          <a:p>
            <a:endParaRPr lang="pl-PL" sz="2800" dirty="0" smtClean="0"/>
          </a:p>
          <a:p>
            <a:pPr>
              <a:buFont typeface="Wingdings" pitchFamily="2" charset="2"/>
              <a:buChar char="§"/>
            </a:pPr>
            <a:r>
              <a:rPr lang="pl-PL" sz="2800" dirty="0" smtClean="0"/>
              <a:t> Commercial banks</a:t>
            </a:r>
          </a:p>
          <a:p>
            <a:pPr>
              <a:buFont typeface="Wingdings" pitchFamily="2" charset="2"/>
              <a:buChar char="§"/>
            </a:pPr>
            <a:r>
              <a:rPr lang="pl-PL" sz="2800" dirty="0" smtClean="0"/>
              <a:t> </a:t>
            </a:r>
            <a:r>
              <a:rPr lang="pl-PL" sz="2800" dirty="0" err="1" smtClean="0"/>
              <a:t>Savings</a:t>
            </a:r>
            <a:r>
              <a:rPr lang="pl-PL" sz="2800" dirty="0" smtClean="0"/>
              <a:t> banks</a:t>
            </a:r>
          </a:p>
          <a:p>
            <a:pPr>
              <a:buFont typeface="Wingdings" pitchFamily="2" charset="2"/>
              <a:buChar char="§"/>
            </a:pPr>
            <a:r>
              <a:rPr lang="pl-PL" sz="2800" dirty="0" smtClean="0"/>
              <a:t> </a:t>
            </a:r>
            <a:r>
              <a:rPr lang="pl-PL" sz="2800" dirty="0" err="1" smtClean="0"/>
              <a:t>Co-operative</a:t>
            </a:r>
            <a:r>
              <a:rPr lang="pl-PL" sz="2800" dirty="0" smtClean="0"/>
              <a:t> banks</a:t>
            </a:r>
          </a:p>
          <a:p>
            <a:pPr>
              <a:buFont typeface="Wingdings" pitchFamily="2" charset="2"/>
              <a:buChar char="§"/>
            </a:pPr>
            <a:r>
              <a:rPr lang="pl-PL" sz="2800" dirty="0" smtClean="0"/>
              <a:t>Credit </a:t>
            </a:r>
            <a:r>
              <a:rPr lang="pl-PL" sz="2800" dirty="0" err="1" smtClean="0"/>
              <a:t>unions</a:t>
            </a:r>
            <a:endParaRPr lang="pl-PL"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p:txBody>
          <a:bodyPr/>
          <a:lstStyle/>
          <a:p>
            <a:r>
              <a:rPr lang="pl-PL" b="1" dirty="0" smtClean="0"/>
              <a:t>COMMERCIAL BANKS</a:t>
            </a:r>
            <a:endParaRPr lang="pl-PL" b="1" dirty="0"/>
          </a:p>
        </p:txBody>
      </p:sp>
      <p:sp>
        <p:nvSpPr>
          <p:cNvPr id="5" name="pole tekstowe 4"/>
          <p:cNvSpPr txBox="1"/>
          <p:nvPr/>
        </p:nvSpPr>
        <p:spPr>
          <a:xfrm>
            <a:off x="193964" y="1593273"/>
            <a:ext cx="11582400" cy="2831544"/>
          </a:xfrm>
          <a:prstGeom prst="rect">
            <a:avLst/>
          </a:prstGeom>
          <a:noFill/>
        </p:spPr>
        <p:txBody>
          <a:bodyPr wrap="square" rtlCol="0">
            <a:spAutoFit/>
          </a:bodyPr>
          <a:lstStyle/>
          <a:p>
            <a:pPr algn="ctr"/>
            <a:endParaRPr lang="pl-PL" sz="3200" b="1" dirty="0" smtClean="0"/>
          </a:p>
          <a:p>
            <a:pPr algn="ctr"/>
            <a:r>
              <a:rPr lang="en-US" sz="3200" b="1" dirty="0" smtClean="0"/>
              <a:t>Commercial banks are the major financial intermediary in any economy.</a:t>
            </a:r>
            <a:endParaRPr lang="pl-PL" sz="3200" b="1" dirty="0" smtClean="0"/>
          </a:p>
          <a:p>
            <a:pPr algn="ctr"/>
            <a:endParaRPr lang="pl-PL" sz="3200" b="1" dirty="0" smtClean="0"/>
          </a:p>
          <a:p>
            <a:pPr algn="ctr"/>
            <a:r>
              <a:rPr lang="pl-PL" sz="3200" b="1" dirty="0" err="1" smtClean="0"/>
              <a:t>Why</a:t>
            </a:r>
            <a:r>
              <a:rPr lang="pl-PL" sz="3200" b="1" dirty="0" smtClean="0"/>
              <a:t>?</a:t>
            </a:r>
          </a:p>
          <a:p>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p:txBody>
          <a:bodyPr/>
          <a:lstStyle/>
          <a:p>
            <a:r>
              <a:rPr lang="pl-PL" b="1" dirty="0" smtClean="0"/>
              <a:t>COMMERCIAL BANKS</a:t>
            </a:r>
            <a:endParaRPr lang="pl-PL" b="1" dirty="0"/>
          </a:p>
        </p:txBody>
      </p:sp>
      <p:sp>
        <p:nvSpPr>
          <p:cNvPr id="5" name="pole tekstowe 4"/>
          <p:cNvSpPr txBox="1"/>
          <p:nvPr/>
        </p:nvSpPr>
        <p:spPr>
          <a:xfrm>
            <a:off x="193964" y="1593273"/>
            <a:ext cx="11582400" cy="2893100"/>
          </a:xfrm>
          <a:prstGeom prst="rect">
            <a:avLst/>
          </a:prstGeom>
          <a:noFill/>
        </p:spPr>
        <p:txBody>
          <a:bodyPr wrap="square" rtlCol="0">
            <a:spAutoFit/>
          </a:bodyPr>
          <a:lstStyle/>
          <a:p>
            <a:pPr algn="ctr"/>
            <a:endParaRPr lang="pl-PL" sz="3200" b="1" dirty="0" smtClean="0"/>
          </a:p>
          <a:p>
            <a:pPr algn="ctr">
              <a:lnSpc>
                <a:spcPct val="150000"/>
              </a:lnSpc>
              <a:buFont typeface="Arial" pitchFamily="34" charset="0"/>
              <a:buChar char="•"/>
            </a:pPr>
            <a:r>
              <a:rPr lang="pl-PL" sz="2000" b="1" dirty="0" smtClean="0"/>
              <a:t>THEY ARE </a:t>
            </a:r>
            <a:r>
              <a:rPr lang="en-US" sz="2000" b="1" dirty="0" smtClean="0"/>
              <a:t>THE MAIN PROVIDERS OF CREDIT TO THE HOUSEHOLD AND CORPORATE SECTOR AND OPERATE THE</a:t>
            </a:r>
            <a:r>
              <a:rPr lang="pl-PL" sz="2000" b="1" dirty="0" smtClean="0"/>
              <a:t> </a:t>
            </a:r>
            <a:r>
              <a:rPr lang="en-US" sz="2000" b="1" dirty="0" smtClean="0"/>
              <a:t>PAYMENTS MECHANISM</a:t>
            </a:r>
            <a:r>
              <a:rPr lang="pl-PL" sz="2000" b="1" dirty="0" smtClean="0"/>
              <a:t/>
            </a:r>
            <a:br>
              <a:rPr lang="pl-PL" sz="2000" b="1" dirty="0" smtClean="0"/>
            </a:br>
            <a:endParaRPr lang="pl-PL" sz="2000" b="1" dirty="0" smtClean="0"/>
          </a:p>
          <a:p>
            <a:pPr algn="ctr">
              <a:lnSpc>
                <a:spcPct val="150000"/>
              </a:lnSpc>
              <a:buFont typeface="Arial" pitchFamily="34" charset="0"/>
              <a:buChar char="•"/>
            </a:pPr>
            <a:r>
              <a:rPr lang="pl-PL" sz="2000" b="1" dirty="0" smtClean="0"/>
              <a:t> </a:t>
            </a:r>
            <a:r>
              <a:rPr lang="en-US" sz="2000" b="1" dirty="0" smtClean="0"/>
              <a:t>COMMERCIAL BANKS ARE TYPICALLY JOINT STOCK COMPANIES AND</a:t>
            </a:r>
          </a:p>
          <a:p>
            <a:pPr algn="ctr">
              <a:lnSpc>
                <a:spcPct val="150000"/>
              </a:lnSpc>
            </a:pPr>
            <a:r>
              <a:rPr lang="en-US" sz="2000" b="1" dirty="0" smtClean="0"/>
              <a:t>MAY BE EITHER PUBLICLY LISTED ON THE STOCK EXCHANGE OR PRIVATELY OWNED</a:t>
            </a:r>
            <a:endParaRPr lang="pl-PL"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p:txBody>
          <a:bodyPr/>
          <a:lstStyle/>
          <a:p>
            <a:r>
              <a:rPr lang="pl-PL" b="1" dirty="0" smtClean="0"/>
              <a:t>COMMERCIAL BANKS</a:t>
            </a:r>
            <a:endParaRPr lang="pl-PL" b="1" dirty="0"/>
          </a:p>
        </p:txBody>
      </p:sp>
      <p:sp>
        <p:nvSpPr>
          <p:cNvPr id="5" name="pole tekstowe 4"/>
          <p:cNvSpPr txBox="1"/>
          <p:nvPr/>
        </p:nvSpPr>
        <p:spPr>
          <a:xfrm>
            <a:off x="193964" y="1593273"/>
            <a:ext cx="11582400" cy="3046988"/>
          </a:xfrm>
          <a:prstGeom prst="rect">
            <a:avLst/>
          </a:prstGeom>
          <a:noFill/>
        </p:spPr>
        <p:txBody>
          <a:bodyPr wrap="square" rtlCol="0">
            <a:spAutoFit/>
          </a:bodyPr>
          <a:lstStyle/>
          <a:p>
            <a:pPr algn="ctr"/>
            <a:r>
              <a:rPr lang="en-US" sz="3200" dirty="0" smtClean="0"/>
              <a:t>Commercial banks deal with both retail and corporate customers, have well</a:t>
            </a:r>
            <a:r>
              <a:rPr lang="pl-PL" sz="3200" dirty="0" smtClean="0"/>
              <a:t>-</a:t>
            </a:r>
            <a:r>
              <a:rPr lang="en-US" sz="3200" dirty="0" smtClean="0"/>
              <a:t>diversified</a:t>
            </a:r>
            <a:r>
              <a:rPr lang="pl-PL" sz="3200" dirty="0" smtClean="0"/>
              <a:t> </a:t>
            </a:r>
            <a:r>
              <a:rPr lang="en-US" sz="3200" dirty="0" smtClean="0"/>
              <a:t>deposit and lending</a:t>
            </a:r>
            <a:r>
              <a:rPr lang="pl-PL" sz="3200" dirty="0" smtClean="0"/>
              <a:t>,</a:t>
            </a:r>
            <a:br>
              <a:rPr lang="pl-PL" sz="3200" dirty="0" smtClean="0"/>
            </a:br>
            <a:r>
              <a:rPr lang="en-US" sz="3200" dirty="0" smtClean="0"/>
              <a:t> generally offer a full range of financial</a:t>
            </a:r>
            <a:r>
              <a:rPr lang="pl-PL" sz="3200" dirty="0" smtClean="0"/>
              <a:t> </a:t>
            </a:r>
            <a:r>
              <a:rPr lang="en-US" sz="3200" dirty="0" smtClean="0"/>
              <a:t>services. </a:t>
            </a:r>
            <a:endParaRPr lang="pl-PL" sz="3200" dirty="0" smtClean="0"/>
          </a:p>
          <a:p>
            <a:pPr algn="ctr"/>
            <a:endParaRPr lang="pl-PL" sz="3200" dirty="0" smtClean="0"/>
          </a:p>
          <a:p>
            <a:pPr algn="ctr"/>
            <a:r>
              <a:rPr lang="en-US" sz="3200" dirty="0" smtClean="0"/>
              <a:t>The largest banks in most countries are commercial banks and they</a:t>
            </a:r>
            <a:r>
              <a:rPr lang="pl-PL" sz="3200" dirty="0" smtClean="0"/>
              <a:t> </a:t>
            </a:r>
            <a:r>
              <a:rPr lang="pl-PL" sz="3200" dirty="0" err="1" smtClean="0"/>
              <a:t>include</a:t>
            </a:r>
            <a:r>
              <a:rPr lang="pl-PL" sz="3200" dirty="0" smtClean="0"/>
              <a:t> </a:t>
            </a:r>
            <a:r>
              <a:rPr lang="pl-PL" sz="3200" dirty="0" err="1" smtClean="0"/>
              <a:t>household</a:t>
            </a:r>
            <a:r>
              <a:rPr lang="pl-PL" sz="3200" dirty="0" smtClean="0"/>
              <a:t> </a:t>
            </a:r>
            <a:r>
              <a:rPr lang="pl-PL" sz="3200" dirty="0" err="1" smtClean="0"/>
              <a:t>names</a:t>
            </a:r>
            <a:r>
              <a:rPr lang="pl-PL" sz="3200" dirty="0" smtClean="0"/>
              <a:t>.</a:t>
            </a:r>
            <a:endParaRPr lang="pl-PL"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p:txBody>
          <a:bodyPr/>
          <a:lstStyle/>
          <a:p>
            <a:r>
              <a:rPr lang="pl-PL" b="1" dirty="0" smtClean="0"/>
              <a:t>COMMERCIAL BANKS</a:t>
            </a:r>
            <a:endParaRPr lang="pl-PL" b="1" dirty="0"/>
          </a:p>
        </p:txBody>
      </p:sp>
      <p:sp>
        <p:nvSpPr>
          <p:cNvPr id="5" name="pole tekstowe 4"/>
          <p:cNvSpPr txBox="1"/>
          <p:nvPr/>
        </p:nvSpPr>
        <p:spPr>
          <a:xfrm>
            <a:off x="193964" y="1593273"/>
            <a:ext cx="11582400" cy="4031873"/>
          </a:xfrm>
          <a:prstGeom prst="rect">
            <a:avLst/>
          </a:prstGeom>
          <a:noFill/>
        </p:spPr>
        <p:txBody>
          <a:bodyPr wrap="square" rtlCol="0">
            <a:spAutoFit/>
          </a:bodyPr>
          <a:lstStyle/>
          <a:p>
            <a:pPr algn="ctr"/>
            <a:r>
              <a:rPr lang="en-US" sz="3200" dirty="0" smtClean="0"/>
              <a:t>While commercial banking refers to institutions whose </a:t>
            </a:r>
            <a:r>
              <a:rPr lang="en-US" sz="3200" b="1" dirty="0" smtClean="0"/>
              <a:t>main business is deposit</a:t>
            </a:r>
            <a:r>
              <a:rPr lang="pl-PL" sz="3200" b="1" dirty="0" smtClean="0"/>
              <a:t> </a:t>
            </a:r>
            <a:r>
              <a:rPr lang="en-US" sz="3200" b="1" dirty="0" smtClean="0"/>
              <a:t>taking</a:t>
            </a:r>
            <a:r>
              <a:rPr lang="pl-PL" sz="3200" b="1" dirty="0" smtClean="0"/>
              <a:t> </a:t>
            </a:r>
            <a:r>
              <a:rPr lang="en-US" sz="3200" b="1" dirty="0" smtClean="0"/>
              <a:t>and lending </a:t>
            </a:r>
            <a:r>
              <a:rPr lang="en-US" sz="3200" dirty="0" smtClean="0"/>
              <a:t>it should always be remembered that the largest commercial</a:t>
            </a:r>
            <a:r>
              <a:rPr lang="pl-PL" sz="3200" dirty="0" smtClean="0"/>
              <a:t> </a:t>
            </a:r>
            <a:r>
              <a:rPr lang="en-US" sz="3200" dirty="0" smtClean="0"/>
              <a:t>banks also </a:t>
            </a:r>
            <a:r>
              <a:rPr lang="en-US" sz="3200" b="1" dirty="0" smtClean="0"/>
              <a:t>engage in investment banking, insurance and other financial services</a:t>
            </a:r>
            <a:r>
              <a:rPr lang="pl-PL" sz="3200" b="1" dirty="0" smtClean="0"/>
              <a:t> </a:t>
            </a:r>
            <a:r>
              <a:rPr lang="en-US" sz="3200" b="1" dirty="0" smtClean="0"/>
              <a:t>areas. </a:t>
            </a:r>
            <a:endParaRPr lang="pl-PL" sz="3200" b="1" dirty="0" smtClean="0"/>
          </a:p>
          <a:p>
            <a:pPr algn="ctr"/>
            <a:endParaRPr lang="pl-PL" sz="3200" dirty="0" smtClean="0"/>
          </a:p>
          <a:p>
            <a:pPr algn="ctr"/>
            <a:r>
              <a:rPr lang="en-US" sz="3200" dirty="0" smtClean="0"/>
              <a:t>They are also the key operators in most countries’ retail banking markets.</a:t>
            </a:r>
            <a:endParaRPr lang="pl-PL" sz="2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p:txBody>
          <a:bodyPr/>
          <a:lstStyle/>
          <a:p>
            <a:r>
              <a:rPr lang="pl-PL" b="1" dirty="0" smtClean="0"/>
              <a:t>COMMERCIAL BANKS</a:t>
            </a:r>
            <a:endParaRPr lang="pl-PL" b="1" dirty="0"/>
          </a:p>
        </p:txBody>
      </p:sp>
      <p:sp>
        <p:nvSpPr>
          <p:cNvPr id="5" name="pole tekstowe 4"/>
          <p:cNvSpPr txBox="1"/>
          <p:nvPr/>
        </p:nvSpPr>
        <p:spPr>
          <a:xfrm>
            <a:off x="193964" y="1593273"/>
            <a:ext cx="11582400" cy="2554545"/>
          </a:xfrm>
          <a:prstGeom prst="rect">
            <a:avLst/>
          </a:prstGeom>
          <a:noFill/>
        </p:spPr>
        <p:txBody>
          <a:bodyPr wrap="square" rtlCol="0">
            <a:spAutoFit/>
          </a:bodyPr>
          <a:lstStyle/>
          <a:p>
            <a:pPr algn="ctr"/>
            <a:endParaRPr lang="pl-PL" sz="3200" dirty="0" smtClean="0"/>
          </a:p>
          <a:p>
            <a:pPr algn="ctr"/>
            <a:endParaRPr lang="pl-PL" sz="3200" dirty="0" smtClean="0"/>
          </a:p>
          <a:p>
            <a:pPr algn="ctr"/>
            <a:r>
              <a:rPr lang="en-US" sz="3200" dirty="0" smtClean="0"/>
              <a:t>According to information from the Polish Financial Supervision Authority (PFSA), in January 2018, there were 35 commercial banks operating in Poland</a:t>
            </a:r>
            <a:r>
              <a:rPr lang="pl-PL" sz="3200" dirty="0" smtClean="0"/>
              <a:t>.</a:t>
            </a:r>
            <a:endParaRPr lang="pl-PL"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p:txBody>
          <a:bodyPr/>
          <a:lstStyle/>
          <a:p>
            <a:r>
              <a:rPr lang="pl-PL" b="1" dirty="0" smtClean="0"/>
              <a:t>COMMERCIAL BANKS</a:t>
            </a:r>
            <a:endParaRPr lang="pl-PL" b="1" dirty="0"/>
          </a:p>
        </p:txBody>
      </p:sp>
      <p:sp>
        <p:nvSpPr>
          <p:cNvPr id="6" name="Prostokąt 5"/>
          <p:cNvSpPr/>
          <p:nvPr/>
        </p:nvSpPr>
        <p:spPr>
          <a:xfrm>
            <a:off x="1819943" y="2818665"/>
            <a:ext cx="8571577" cy="923330"/>
          </a:xfrm>
          <a:prstGeom prst="rect">
            <a:avLst/>
          </a:prstGeom>
        </p:spPr>
        <p:txBody>
          <a:bodyPr wrap="none">
            <a:spAutoFit/>
          </a:bodyPr>
          <a:lstStyle/>
          <a:p>
            <a:pPr algn="ctr"/>
            <a:r>
              <a:rPr lang="pl-PL" dirty="0" smtClean="0">
                <a:hlinkClick r:id="rId2"/>
              </a:rPr>
              <a:t>https://www.knf.gov.pl/en/ENTITIES</a:t>
            </a:r>
            <a:endParaRPr lang="pl-PL" dirty="0" smtClean="0"/>
          </a:p>
          <a:p>
            <a:pPr algn="ctr"/>
            <a:endParaRPr lang="pl-PL" dirty="0" smtClean="0"/>
          </a:p>
          <a:p>
            <a:pPr algn="ctr"/>
            <a:r>
              <a:rPr lang="pl-PL" dirty="0" smtClean="0"/>
              <a:t>https://prnews.pl/raport-prnews-pl-liczba-placowek-bankowych-iii-kw-2018-439007</a:t>
            </a:r>
            <a:endParaRPr lang="pl-P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p:txBody>
          <a:bodyPr/>
          <a:lstStyle/>
          <a:p>
            <a:r>
              <a:rPr lang="pl-PL" b="1" dirty="0" smtClean="0"/>
              <a:t>COMMERCIAL BANKS</a:t>
            </a:r>
            <a:endParaRPr lang="pl-PL" b="1" dirty="0"/>
          </a:p>
        </p:txBody>
      </p:sp>
      <p:pic>
        <p:nvPicPr>
          <p:cNvPr id="4098" name="Picture 2" descr="C:\Users\Lapik\Desktop\przejecia-w-bankowosci.png"/>
          <p:cNvPicPr>
            <a:picLocks noChangeAspect="1" noChangeArrowheads="1"/>
          </p:cNvPicPr>
          <p:nvPr/>
        </p:nvPicPr>
        <p:blipFill>
          <a:blip r:embed="rId2"/>
          <a:srcRect/>
          <a:stretch>
            <a:fillRect/>
          </a:stretch>
        </p:blipFill>
        <p:spPr bwMode="auto">
          <a:xfrm>
            <a:off x="3489158" y="1227221"/>
            <a:ext cx="4547937" cy="5630779"/>
          </a:xfrm>
          <a:prstGeom prst="rect">
            <a:avLst/>
          </a:prstGeom>
          <a:noFill/>
        </p:spPr>
      </p:pic>
      <p:cxnSp>
        <p:nvCxnSpPr>
          <p:cNvPr id="6" name="Łącznik prosty ze strzałką 5"/>
          <p:cNvCxnSpPr/>
          <p:nvPr/>
        </p:nvCxnSpPr>
        <p:spPr>
          <a:xfrm flipV="1">
            <a:off x="7208874" y="3062177"/>
            <a:ext cx="2105247" cy="340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9473609" y="2955851"/>
            <a:ext cx="2718391" cy="369332"/>
          </a:xfrm>
          <a:prstGeom prst="rect">
            <a:avLst/>
          </a:prstGeom>
          <a:noFill/>
        </p:spPr>
        <p:txBody>
          <a:bodyPr wrap="square" rtlCol="0">
            <a:spAutoFit/>
          </a:bodyPr>
          <a:lstStyle/>
          <a:p>
            <a:r>
              <a:rPr lang="pl-PL" dirty="0" err="1" smtClean="0"/>
              <a:t>Withdrawal</a:t>
            </a:r>
            <a:r>
              <a:rPr lang="pl-PL" dirty="0" smtClean="0"/>
              <a:t> </a:t>
            </a:r>
            <a:r>
              <a:rPr lang="pl-PL" dirty="0" err="1" smtClean="0"/>
              <a:t>from</a:t>
            </a:r>
            <a:r>
              <a:rPr lang="pl-PL" dirty="0" smtClean="0"/>
              <a:t> market</a:t>
            </a:r>
            <a:endParaRPr lang="pl-PL" dirty="0"/>
          </a:p>
        </p:txBody>
      </p:sp>
      <p:cxnSp>
        <p:nvCxnSpPr>
          <p:cNvPr id="9" name="Łącznik prosty ze strzałką 8"/>
          <p:cNvCxnSpPr/>
          <p:nvPr/>
        </p:nvCxnSpPr>
        <p:spPr>
          <a:xfrm flipV="1">
            <a:off x="8102009" y="4667693"/>
            <a:ext cx="1275907" cy="63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1828800" y="4678325"/>
            <a:ext cx="1679944" cy="646331"/>
          </a:xfrm>
          <a:prstGeom prst="rect">
            <a:avLst/>
          </a:prstGeom>
          <a:noFill/>
        </p:spPr>
        <p:txBody>
          <a:bodyPr wrap="square" rtlCol="0">
            <a:spAutoFit/>
          </a:bodyPr>
          <a:lstStyle/>
          <a:p>
            <a:pPr algn="ctr"/>
            <a:r>
              <a:rPr lang="pl-PL" dirty="0" err="1" smtClean="0"/>
              <a:t>operational</a:t>
            </a:r>
            <a:r>
              <a:rPr lang="pl-PL" dirty="0" smtClean="0"/>
              <a:t> </a:t>
            </a:r>
            <a:r>
              <a:rPr lang="pl-PL" dirty="0" err="1" smtClean="0"/>
              <a:t>merger</a:t>
            </a:r>
            <a:endParaRPr lang="pl-PL" dirty="0"/>
          </a:p>
        </p:txBody>
      </p:sp>
      <p:sp>
        <p:nvSpPr>
          <p:cNvPr id="11" name="pole tekstowe 10"/>
          <p:cNvSpPr txBox="1"/>
          <p:nvPr/>
        </p:nvSpPr>
        <p:spPr>
          <a:xfrm>
            <a:off x="9785498" y="4596809"/>
            <a:ext cx="1679944" cy="646331"/>
          </a:xfrm>
          <a:prstGeom prst="rect">
            <a:avLst/>
          </a:prstGeom>
          <a:noFill/>
        </p:spPr>
        <p:txBody>
          <a:bodyPr wrap="square" rtlCol="0">
            <a:spAutoFit/>
          </a:bodyPr>
          <a:lstStyle/>
          <a:p>
            <a:pPr algn="ctr"/>
            <a:r>
              <a:rPr lang="pl-PL" dirty="0" err="1" smtClean="0"/>
              <a:t>operational</a:t>
            </a:r>
            <a:r>
              <a:rPr lang="pl-PL" dirty="0" smtClean="0"/>
              <a:t> </a:t>
            </a:r>
            <a:r>
              <a:rPr lang="pl-PL" dirty="0" err="1" smtClean="0"/>
              <a:t>merger</a:t>
            </a:r>
            <a:endParaRPr lang="pl-PL" dirty="0"/>
          </a:p>
        </p:txBody>
      </p:sp>
      <p:sp>
        <p:nvSpPr>
          <p:cNvPr id="12" name="pole tekstowe 11"/>
          <p:cNvSpPr txBox="1"/>
          <p:nvPr/>
        </p:nvSpPr>
        <p:spPr>
          <a:xfrm>
            <a:off x="2083982" y="5932967"/>
            <a:ext cx="1679944" cy="646331"/>
          </a:xfrm>
          <a:prstGeom prst="rect">
            <a:avLst/>
          </a:prstGeom>
          <a:noFill/>
        </p:spPr>
        <p:txBody>
          <a:bodyPr wrap="square" rtlCol="0">
            <a:spAutoFit/>
          </a:bodyPr>
          <a:lstStyle/>
          <a:p>
            <a:pPr algn="ctr"/>
            <a:r>
              <a:rPr lang="pl-PL" dirty="0" err="1" smtClean="0"/>
              <a:t>operational</a:t>
            </a:r>
            <a:r>
              <a:rPr lang="pl-PL" dirty="0" smtClean="0"/>
              <a:t> </a:t>
            </a:r>
            <a:r>
              <a:rPr lang="pl-PL" dirty="0" err="1" smtClean="0"/>
              <a:t>merger</a:t>
            </a:r>
            <a:endParaRPr lang="pl-PL" dirty="0"/>
          </a:p>
        </p:txBody>
      </p:sp>
      <p:sp>
        <p:nvSpPr>
          <p:cNvPr id="13" name="pole tekstowe 12"/>
          <p:cNvSpPr txBox="1"/>
          <p:nvPr/>
        </p:nvSpPr>
        <p:spPr>
          <a:xfrm>
            <a:off x="1275907" y="3646967"/>
            <a:ext cx="1679944" cy="646331"/>
          </a:xfrm>
          <a:prstGeom prst="rect">
            <a:avLst/>
          </a:prstGeom>
          <a:noFill/>
        </p:spPr>
        <p:txBody>
          <a:bodyPr wrap="square" rtlCol="0">
            <a:spAutoFit/>
          </a:bodyPr>
          <a:lstStyle/>
          <a:p>
            <a:pPr algn="ctr"/>
            <a:r>
              <a:rPr lang="pl-PL" dirty="0" err="1" smtClean="0"/>
              <a:t>operational</a:t>
            </a:r>
            <a:r>
              <a:rPr lang="pl-PL" dirty="0" smtClean="0"/>
              <a:t> </a:t>
            </a:r>
            <a:r>
              <a:rPr lang="pl-PL" dirty="0" err="1" smtClean="0"/>
              <a:t>merger</a:t>
            </a:r>
            <a:endParaRPr lang="pl-PL" dirty="0"/>
          </a:p>
        </p:txBody>
      </p:sp>
      <p:sp>
        <p:nvSpPr>
          <p:cNvPr id="14" name="pole tekstowe 13"/>
          <p:cNvSpPr txBox="1"/>
          <p:nvPr/>
        </p:nvSpPr>
        <p:spPr>
          <a:xfrm>
            <a:off x="8080744" y="2041451"/>
            <a:ext cx="1679944" cy="646331"/>
          </a:xfrm>
          <a:prstGeom prst="rect">
            <a:avLst/>
          </a:prstGeom>
          <a:noFill/>
        </p:spPr>
        <p:txBody>
          <a:bodyPr wrap="square" rtlCol="0">
            <a:spAutoFit/>
          </a:bodyPr>
          <a:lstStyle/>
          <a:p>
            <a:pPr algn="ctr"/>
            <a:r>
              <a:rPr lang="pl-PL" dirty="0" err="1" smtClean="0"/>
              <a:t>operational</a:t>
            </a:r>
            <a:r>
              <a:rPr lang="pl-PL" dirty="0" smtClean="0"/>
              <a:t> </a:t>
            </a:r>
            <a:r>
              <a:rPr lang="pl-PL" dirty="0" err="1" smtClean="0"/>
              <a:t>merger</a:t>
            </a:r>
            <a:endParaRPr lang="pl-PL" dirty="0"/>
          </a:p>
        </p:txBody>
      </p:sp>
      <p:cxnSp>
        <p:nvCxnSpPr>
          <p:cNvPr id="16" name="Łącznik prosty ze strzałką 15"/>
          <p:cNvCxnSpPr/>
          <p:nvPr/>
        </p:nvCxnSpPr>
        <p:spPr>
          <a:xfrm flipV="1">
            <a:off x="7591647" y="2413591"/>
            <a:ext cx="276446" cy="148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a:endCxn id="13" idx="3"/>
          </p:cNvCxnSpPr>
          <p:nvPr/>
        </p:nvCxnSpPr>
        <p:spPr>
          <a:xfrm rot="10800000">
            <a:off x="2955851" y="3970134"/>
            <a:ext cx="797442" cy="27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a:endCxn id="10" idx="3"/>
          </p:cNvCxnSpPr>
          <p:nvPr/>
        </p:nvCxnSpPr>
        <p:spPr>
          <a:xfrm rot="10800000">
            <a:off x="3508744" y="5001491"/>
            <a:ext cx="574158" cy="38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rot="10800000">
            <a:off x="3498113" y="6379535"/>
            <a:ext cx="563525" cy="42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8793125" y="5613991"/>
            <a:ext cx="2434856" cy="646331"/>
          </a:xfrm>
          <a:prstGeom prst="rect">
            <a:avLst/>
          </a:prstGeom>
          <a:noFill/>
        </p:spPr>
        <p:txBody>
          <a:bodyPr wrap="square" rtlCol="0">
            <a:spAutoFit/>
          </a:bodyPr>
          <a:lstStyle/>
          <a:p>
            <a:pPr algn="ctr"/>
            <a:r>
              <a:rPr lang="en-US" dirty="0" smtClean="0"/>
              <a:t>sale of </a:t>
            </a:r>
            <a:r>
              <a:rPr lang="en-US" dirty="0" err="1" smtClean="0"/>
              <a:t>eurobank</a:t>
            </a:r>
            <a:r>
              <a:rPr lang="en-US" dirty="0" smtClean="0"/>
              <a:t> to Bank Millennium</a:t>
            </a:r>
            <a:endParaRPr lang="pl-PL" dirty="0"/>
          </a:p>
        </p:txBody>
      </p:sp>
      <p:cxnSp>
        <p:nvCxnSpPr>
          <p:cNvPr id="25" name="Łącznik prosty ze strzałką 24"/>
          <p:cNvCxnSpPr>
            <a:endCxn id="23" idx="1"/>
          </p:cNvCxnSpPr>
          <p:nvPr/>
        </p:nvCxnSpPr>
        <p:spPr>
          <a:xfrm>
            <a:off x="7644810" y="5773480"/>
            <a:ext cx="1148315" cy="163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pole tekstowe 26"/>
          <p:cNvSpPr txBox="1"/>
          <p:nvPr/>
        </p:nvSpPr>
        <p:spPr>
          <a:xfrm>
            <a:off x="1435395" y="2456121"/>
            <a:ext cx="2360428" cy="369332"/>
          </a:xfrm>
          <a:prstGeom prst="rect">
            <a:avLst/>
          </a:prstGeom>
          <a:noFill/>
        </p:spPr>
        <p:txBody>
          <a:bodyPr wrap="square" rtlCol="0">
            <a:spAutoFit/>
          </a:bodyPr>
          <a:lstStyle/>
          <a:p>
            <a:r>
              <a:rPr lang="pl-PL" dirty="0" err="1" smtClean="0"/>
              <a:t>rebranding</a:t>
            </a:r>
            <a:endParaRPr lang="pl-PL" dirty="0"/>
          </a:p>
        </p:txBody>
      </p:sp>
      <p:cxnSp>
        <p:nvCxnSpPr>
          <p:cNvPr id="29" name="Łącznik prosty ze strzałką 28"/>
          <p:cNvCxnSpPr/>
          <p:nvPr/>
        </p:nvCxnSpPr>
        <p:spPr>
          <a:xfrm rot="10800000">
            <a:off x="2902689" y="2679405"/>
            <a:ext cx="999461" cy="85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https://www.relbanks.com/top-european-banks/assets</a:t>
            </a:r>
            <a:endParaRPr lang="pl-PL"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4154984"/>
          </a:xfrm>
          <a:prstGeom prst="rect">
            <a:avLst/>
          </a:prstGeom>
          <a:noFill/>
        </p:spPr>
        <p:txBody>
          <a:bodyPr wrap="square" rtlCol="0">
            <a:spAutoFit/>
          </a:bodyPr>
          <a:lstStyle/>
          <a:p>
            <a:pPr marL="342900" indent="-342900" algn="ctr"/>
            <a:r>
              <a:rPr lang="en-US" sz="2400" b="1" dirty="0" smtClean="0"/>
              <a:t>The banking system - the overall banking institutions and standards that define their mutual relations and relations with the environment. </a:t>
            </a:r>
            <a:endParaRPr lang="pl-PL" sz="2400" b="1" dirty="0" smtClean="0"/>
          </a:p>
          <a:p>
            <a:pPr marL="342900" indent="-342900" algn="ctr"/>
            <a:endParaRPr lang="pl-PL" sz="2400" b="1" dirty="0" smtClean="0"/>
          </a:p>
          <a:p>
            <a:pPr marL="342900" indent="-342900" algn="ctr"/>
            <a:r>
              <a:rPr lang="en-US" sz="2400" b="1" dirty="0" smtClean="0"/>
              <a:t>In the market economy, the classic model of the banking system is the so-called two-tier banking system.</a:t>
            </a:r>
            <a:endParaRPr lang="pl-PL" sz="2400" b="1" dirty="0" smtClean="0"/>
          </a:p>
          <a:p>
            <a:pPr marL="342900" indent="-342900" algn="ctr"/>
            <a:endParaRPr lang="pl-PL" sz="2400" b="1" dirty="0" smtClean="0"/>
          </a:p>
          <a:p>
            <a:pPr marL="342900" indent="-342900" algn="ctr"/>
            <a:r>
              <a:rPr lang="en-US" sz="2400" b="1" dirty="0" smtClean="0"/>
              <a:t> It consists of a central bank and various types of banks operating on individual financial markets.</a:t>
            </a:r>
            <a:endParaRPr lang="pl-PL" sz="2400" b="1" dirty="0" smtClean="0"/>
          </a:p>
          <a:p>
            <a:pPr marL="342900" indent="-342900" algn="ctr"/>
            <a:endParaRPr lang="pl-PL" sz="2400" b="1" dirty="0" smtClean="0"/>
          </a:p>
          <a:p>
            <a:pPr marL="342900" indent="-342900" algn="ctr"/>
            <a:r>
              <a:rPr lang="en-US" sz="2400" b="1" dirty="0" smtClean="0"/>
              <a:t> The banking system is part of the financial system.</a:t>
            </a:r>
            <a:endParaRPr lang="pl-PL"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732547"/>
          </a:xfrm>
        </p:spPr>
        <p:txBody>
          <a:bodyPr/>
          <a:lstStyle/>
          <a:p>
            <a:r>
              <a:rPr lang="pl-PL" sz="4000" b="1" dirty="0" smtClean="0"/>
              <a:t>SAVINGS BANKS</a:t>
            </a:r>
            <a:endParaRPr lang="pl-PL" sz="4000" dirty="0"/>
          </a:p>
        </p:txBody>
      </p:sp>
      <p:sp>
        <p:nvSpPr>
          <p:cNvPr id="3" name="pole tekstowe 2"/>
          <p:cNvSpPr txBox="1"/>
          <p:nvPr/>
        </p:nvSpPr>
        <p:spPr>
          <a:xfrm>
            <a:off x="1150883" y="1702675"/>
            <a:ext cx="10216055" cy="3539430"/>
          </a:xfrm>
          <a:prstGeom prst="rect">
            <a:avLst/>
          </a:prstGeom>
          <a:noFill/>
        </p:spPr>
        <p:txBody>
          <a:bodyPr wrap="square" rtlCol="0">
            <a:spAutoFit/>
          </a:bodyPr>
          <a:lstStyle/>
          <a:p>
            <a:pPr algn="ctr"/>
            <a:r>
              <a:rPr lang="pl-PL" sz="3200" dirty="0" err="1" smtClean="0"/>
              <a:t>Savings</a:t>
            </a:r>
            <a:r>
              <a:rPr lang="pl-PL" sz="3200" dirty="0" smtClean="0"/>
              <a:t> banks </a:t>
            </a:r>
            <a:r>
              <a:rPr lang="en-US" sz="3200" dirty="0" smtClean="0"/>
              <a:t>are similar in many respects to commercial banks although their</a:t>
            </a:r>
            <a:r>
              <a:rPr lang="pl-PL" sz="3200" dirty="0" smtClean="0"/>
              <a:t> </a:t>
            </a:r>
            <a:r>
              <a:rPr lang="en-US" sz="3200" dirty="0" smtClean="0"/>
              <a:t>main difference (typically)</a:t>
            </a:r>
            <a:r>
              <a:rPr lang="pl-PL" sz="3200" dirty="0" smtClean="0"/>
              <a:t> </a:t>
            </a:r>
            <a:r>
              <a:rPr lang="en-US" sz="3200" dirty="0" smtClean="0"/>
              <a:t>relates to their ownership features – </a:t>
            </a:r>
            <a:endParaRPr lang="pl-PL" sz="3200" dirty="0" smtClean="0"/>
          </a:p>
          <a:p>
            <a:pPr algn="ctr"/>
            <a:r>
              <a:rPr lang="en-US" sz="3200" b="1" u="sng" dirty="0" smtClean="0"/>
              <a:t>savings banks have</a:t>
            </a:r>
            <a:r>
              <a:rPr lang="pl-PL" sz="3200" b="1" u="sng" dirty="0" smtClean="0"/>
              <a:t>  </a:t>
            </a:r>
            <a:r>
              <a:rPr lang="en-US" sz="3200" b="1" u="sng" dirty="0" smtClean="0"/>
              <a:t>traditionally had mutual ownership, being owned by </a:t>
            </a:r>
            <a:endParaRPr lang="pl-PL" sz="3200" b="1" u="sng" dirty="0" smtClean="0"/>
          </a:p>
          <a:p>
            <a:pPr algn="ctr"/>
            <a:r>
              <a:rPr lang="en-US" sz="3200" b="1" u="sng" dirty="0" smtClean="0"/>
              <a:t>their ‘members’ or ‘shareholders’</a:t>
            </a:r>
            <a:r>
              <a:rPr lang="pl-PL" sz="3200" b="1" u="sng" dirty="0" smtClean="0"/>
              <a:t> </a:t>
            </a:r>
            <a:r>
              <a:rPr lang="en-US" sz="3200" b="1" u="sng" dirty="0" smtClean="0"/>
              <a:t>who </a:t>
            </a:r>
            <a:endParaRPr lang="pl-PL" sz="3200" b="1" u="sng" dirty="0" smtClean="0"/>
          </a:p>
          <a:p>
            <a:pPr algn="ctr"/>
            <a:r>
              <a:rPr lang="en-US" sz="3200" b="1" u="sng" dirty="0" smtClean="0"/>
              <a:t>are the depositors or borrowers.</a:t>
            </a:r>
            <a:endParaRPr lang="pl-PL" sz="3200" b="1" u="sn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732547"/>
          </a:xfrm>
        </p:spPr>
        <p:txBody>
          <a:bodyPr/>
          <a:lstStyle/>
          <a:p>
            <a:r>
              <a:rPr lang="pl-PL" sz="4000" b="1" dirty="0" err="1" smtClean="0"/>
              <a:t>CO-OPERATIVE</a:t>
            </a:r>
            <a:r>
              <a:rPr lang="pl-PL" sz="4000" b="1" dirty="0" smtClean="0"/>
              <a:t> BANKS</a:t>
            </a:r>
            <a:endParaRPr lang="pl-PL" sz="4000" dirty="0"/>
          </a:p>
        </p:txBody>
      </p:sp>
      <p:sp>
        <p:nvSpPr>
          <p:cNvPr id="3" name="pole tekstowe 2"/>
          <p:cNvSpPr txBox="1"/>
          <p:nvPr/>
        </p:nvSpPr>
        <p:spPr>
          <a:xfrm>
            <a:off x="1150883" y="1702675"/>
            <a:ext cx="10216055" cy="1569660"/>
          </a:xfrm>
          <a:prstGeom prst="rect">
            <a:avLst/>
          </a:prstGeom>
          <a:noFill/>
        </p:spPr>
        <p:txBody>
          <a:bodyPr wrap="square" rtlCol="0">
            <a:spAutoFit/>
          </a:bodyPr>
          <a:lstStyle/>
          <a:p>
            <a:pPr algn="ctr"/>
            <a:r>
              <a:rPr lang="en-US" sz="3200" dirty="0" smtClean="0"/>
              <a:t>Another type of institution similar in many respect to savings banks are the </a:t>
            </a:r>
            <a:endParaRPr lang="pl-PL" sz="3200" dirty="0" smtClean="0"/>
          </a:p>
          <a:p>
            <a:pPr algn="ctr"/>
            <a:r>
              <a:rPr lang="en-US" sz="3200" dirty="0" smtClean="0"/>
              <a:t>co</a:t>
            </a:r>
            <a:r>
              <a:rPr lang="pl-PL" sz="3200" dirty="0" smtClean="0"/>
              <a:t>-</a:t>
            </a:r>
            <a:r>
              <a:rPr lang="en-US" sz="3200" dirty="0" smtClean="0"/>
              <a:t>operative</a:t>
            </a:r>
            <a:r>
              <a:rPr lang="pl-PL" sz="3200" dirty="0" smtClean="0"/>
              <a:t> banks.</a:t>
            </a:r>
            <a:endParaRPr lang="pl-PL" sz="3200" u="sn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732547"/>
          </a:xfrm>
        </p:spPr>
        <p:txBody>
          <a:bodyPr/>
          <a:lstStyle/>
          <a:p>
            <a:r>
              <a:rPr lang="pl-PL" sz="4000" b="1" dirty="0" err="1" smtClean="0"/>
              <a:t>CO-OPERATIVE</a:t>
            </a:r>
            <a:r>
              <a:rPr lang="pl-PL" sz="4000" b="1" dirty="0" smtClean="0"/>
              <a:t> BANKS</a:t>
            </a:r>
            <a:endParaRPr lang="pl-PL" sz="4000" dirty="0"/>
          </a:p>
        </p:txBody>
      </p:sp>
      <p:sp>
        <p:nvSpPr>
          <p:cNvPr id="3" name="pole tekstowe 2"/>
          <p:cNvSpPr txBox="1"/>
          <p:nvPr/>
        </p:nvSpPr>
        <p:spPr>
          <a:xfrm>
            <a:off x="1150883" y="1702675"/>
            <a:ext cx="10216055" cy="3046988"/>
          </a:xfrm>
          <a:prstGeom prst="rect">
            <a:avLst/>
          </a:prstGeom>
          <a:noFill/>
        </p:spPr>
        <p:txBody>
          <a:bodyPr wrap="square" rtlCol="0">
            <a:spAutoFit/>
          </a:bodyPr>
          <a:lstStyle/>
          <a:p>
            <a:pPr algn="ctr"/>
            <a:r>
              <a:rPr lang="en-US" sz="3200" dirty="0" smtClean="0"/>
              <a:t>These originally had mutual ownership and typically offered retail</a:t>
            </a:r>
            <a:r>
              <a:rPr lang="pl-PL" sz="3200" dirty="0" smtClean="0"/>
              <a:t> </a:t>
            </a:r>
            <a:r>
              <a:rPr lang="en-US" sz="3200" dirty="0" smtClean="0"/>
              <a:t>and small business banking services. </a:t>
            </a:r>
            <a:endParaRPr lang="pl-PL" sz="3200" dirty="0" smtClean="0"/>
          </a:p>
          <a:p>
            <a:pPr algn="ctr"/>
            <a:endParaRPr lang="pl-PL" sz="3200" dirty="0" smtClean="0"/>
          </a:p>
          <a:p>
            <a:pPr algn="ctr"/>
            <a:r>
              <a:rPr lang="en-US" sz="3200" dirty="0" smtClean="0"/>
              <a:t>A recent trend has been for large numbers of</a:t>
            </a:r>
          </a:p>
          <a:p>
            <a:pPr algn="ctr"/>
            <a:r>
              <a:rPr lang="en-US" sz="3200" dirty="0" smtClean="0"/>
              <a:t>small co-operative banks to group (or consolidate) to form a much larger institution</a:t>
            </a:r>
            <a:r>
              <a:rPr lang="pl-PL" sz="3200" dirty="0" smtClean="0"/>
              <a:t>.</a:t>
            </a:r>
            <a:endParaRPr lang="pl-PL" sz="3200"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732547"/>
          </a:xfrm>
        </p:spPr>
        <p:txBody>
          <a:bodyPr/>
          <a:lstStyle/>
          <a:p>
            <a:r>
              <a:rPr lang="pl-PL" sz="4000" b="1" dirty="0" smtClean="0"/>
              <a:t>COOPERATIVE BANKS</a:t>
            </a:r>
            <a:endParaRPr lang="pl-PL" sz="4000" dirty="0"/>
          </a:p>
        </p:txBody>
      </p:sp>
      <p:sp>
        <p:nvSpPr>
          <p:cNvPr id="3" name="pole tekstowe 2"/>
          <p:cNvSpPr txBox="1"/>
          <p:nvPr/>
        </p:nvSpPr>
        <p:spPr>
          <a:xfrm>
            <a:off x="1150883" y="1702675"/>
            <a:ext cx="10216055" cy="3046988"/>
          </a:xfrm>
          <a:prstGeom prst="rect">
            <a:avLst/>
          </a:prstGeom>
          <a:noFill/>
        </p:spPr>
        <p:txBody>
          <a:bodyPr wrap="square" rtlCol="0">
            <a:spAutoFit/>
          </a:bodyPr>
          <a:lstStyle/>
          <a:p>
            <a:pPr algn="ctr"/>
            <a:r>
              <a:rPr lang="en-US" sz="3200" dirty="0" smtClean="0"/>
              <a:t>A cooperative bank is a bank which is a cooperative, to which the provisions of the Cooperative Act shall apply with regard to the matters which are not regulated under the Act of 7 December 2000 on the Operations of Cooperative Banks, their Affiliation, and Affiliating Banks</a:t>
            </a:r>
            <a:r>
              <a:rPr lang="pl-PL" sz="3200" dirty="0" smtClean="0"/>
              <a:t>.</a:t>
            </a:r>
            <a:endParaRPr lang="pl-PL" sz="3200"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732547"/>
          </a:xfrm>
        </p:spPr>
        <p:txBody>
          <a:bodyPr/>
          <a:lstStyle/>
          <a:p>
            <a:r>
              <a:rPr lang="pl-PL" sz="4000" b="1" dirty="0" smtClean="0"/>
              <a:t>COOPERATIVE BANKS- POLAND</a:t>
            </a:r>
            <a:endParaRPr lang="pl-PL" sz="4000" dirty="0"/>
          </a:p>
        </p:txBody>
      </p:sp>
      <p:sp>
        <p:nvSpPr>
          <p:cNvPr id="5" name="pole tekstowe 4"/>
          <p:cNvSpPr txBox="1"/>
          <p:nvPr/>
        </p:nvSpPr>
        <p:spPr>
          <a:xfrm>
            <a:off x="662153" y="948690"/>
            <a:ext cx="11051626" cy="5909310"/>
          </a:xfrm>
          <a:prstGeom prst="rect">
            <a:avLst/>
          </a:prstGeom>
          <a:noFill/>
        </p:spPr>
        <p:txBody>
          <a:bodyPr wrap="square" numCol="2" rtlCol="0">
            <a:spAutoFit/>
          </a:bodyPr>
          <a:lstStyle/>
          <a:p>
            <a:pPr algn="ctr"/>
            <a:r>
              <a:rPr lang="en-US" dirty="0" smtClean="0"/>
              <a:t>Cooperative banks, after obtaining in accordance with the Banking Law</a:t>
            </a:r>
            <a:r>
              <a:rPr lang="pl-PL" dirty="0" smtClean="0"/>
              <a:t> </a:t>
            </a:r>
            <a:r>
              <a:rPr lang="en-US" dirty="0" smtClean="0"/>
              <a:t>Licenses of the Polish Financial Supervision Authority, may perform the following </a:t>
            </a:r>
            <a:r>
              <a:rPr lang="pl-PL" dirty="0" smtClean="0"/>
              <a:t>banking </a:t>
            </a:r>
            <a:r>
              <a:rPr lang="en-US" dirty="0" smtClean="0"/>
              <a:t>activities</a:t>
            </a:r>
            <a:r>
              <a:rPr lang="pl-PL" dirty="0" smtClean="0"/>
              <a:t>:</a:t>
            </a:r>
          </a:p>
          <a:p>
            <a:pPr algn="ctr"/>
            <a:endParaRPr lang="en-US" dirty="0" smtClean="0"/>
          </a:p>
          <a:p>
            <a:pPr algn="ctr"/>
            <a:r>
              <a:rPr lang="en-US" dirty="0" smtClean="0"/>
              <a:t>1) accepting cash deposits payable on demand or upon arrival</a:t>
            </a:r>
          </a:p>
          <a:p>
            <a:pPr algn="ctr"/>
            <a:r>
              <a:rPr lang="en-US" dirty="0" smtClean="0"/>
              <a:t>the designated date and keeping accounts of these contributions;</a:t>
            </a:r>
          </a:p>
          <a:p>
            <a:pPr algn="ctr"/>
            <a:r>
              <a:rPr lang="en-US" dirty="0" smtClean="0"/>
              <a:t>2) keeping other bank accounts;</a:t>
            </a:r>
          </a:p>
          <a:p>
            <a:pPr algn="ctr"/>
            <a:r>
              <a:rPr lang="en-US" dirty="0" smtClean="0"/>
              <a:t>3) granting loans;</a:t>
            </a:r>
          </a:p>
          <a:p>
            <a:pPr algn="ctr"/>
            <a:r>
              <a:rPr lang="en-US" dirty="0" smtClean="0"/>
              <a:t>4) granting and confirming bank guarantees;</a:t>
            </a:r>
          </a:p>
          <a:p>
            <a:pPr algn="ctr"/>
            <a:r>
              <a:rPr lang="en-US" dirty="0" smtClean="0"/>
              <a:t>5) conducting bank monetary settlements;</a:t>
            </a:r>
          </a:p>
          <a:p>
            <a:pPr algn="ctr"/>
            <a:r>
              <a:rPr lang="en-US" dirty="0" smtClean="0"/>
              <a:t>6) granting cash loans;</a:t>
            </a:r>
            <a:endParaRPr lang="pl-PL" dirty="0" smtClean="0"/>
          </a:p>
          <a:p>
            <a:pPr algn="ctr"/>
            <a:r>
              <a:rPr lang="pl-PL" dirty="0" smtClean="0"/>
              <a:t>7) </a:t>
            </a:r>
            <a:r>
              <a:rPr lang="en-US" dirty="0" smtClean="0"/>
              <a:t>granting consumer loans and credits within the meaning of the regulations</a:t>
            </a:r>
          </a:p>
          <a:p>
            <a:pPr algn="ctr"/>
            <a:r>
              <a:rPr lang="en-US" dirty="0" smtClean="0"/>
              <a:t>separate act;</a:t>
            </a:r>
          </a:p>
          <a:p>
            <a:pPr algn="ctr"/>
            <a:r>
              <a:rPr lang="en-US" dirty="0" smtClean="0"/>
              <a:t>8) check and bill of exchange transactions;</a:t>
            </a:r>
          </a:p>
          <a:p>
            <a:pPr algn="ctr"/>
            <a:endParaRPr lang="pl-PL" dirty="0" smtClean="0"/>
          </a:p>
          <a:p>
            <a:pPr algn="ctr"/>
            <a:endParaRPr lang="pl-PL" dirty="0" smtClean="0"/>
          </a:p>
          <a:p>
            <a:pPr algn="ctr"/>
            <a:endParaRPr lang="pl-PL" dirty="0" smtClean="0"/>
          </a:p>
          <a:p>
            <a:pPr algn="ctr"/>
            <a:endParaRPr lang="pl-PL" dirty="0" smtClean="0"/>
          </a:p>
          <a:p>
            <a:pPr algn="ctr"/>
            <a:endParaRPr lang="pl-PL" dirty="0" smtClean="0"/>
          </a:p>
          <a:p>
            <a:pPr algn="ctr"/>
            <a:endParaRPr lang="pl-PL" dirty="0" smtClean="0"/>
          </a:p>
          <a:p>
            <a:pPr algn="ctr"/>
            <a:endParaRPr lang="pl-PL" dirty="0" smtClean="0"/>
          </a:p>
          <a:p>
            <a:pPr algn="ctr"/>
            <a:endParaRPr lang="pl-PL" dirty="0" smtClean="0"/>
          </a:p>
          <a:p>
            <a:pPr algn="ctr"/>
            <a:r>
              <a:rPr lang="en-US" dirty="0" smtClean="0"/>
              <a:t>9) providing payment services and issuing electronic money</a:t>
            </a:r>
          </a:p>
          <a:p>
            <a:pPr algn="ctr"/>
            <a:r>
              <a:rPr lang="en-US" dirty="0" smtClean="0"/>
              <a:t>within the meaning of the Act of 19 August 2011 on Payment Services </a:t>
            </a:r>
            <a:endParaRPr lang="pl-PL" dirty="0" smtClean="0"/>
          </a:p>
          <a:p>
            <a:pPr algn="ctr"/>
            <a:r>
              <a:rPr lang="en-US" dirty="0" smtClean="0"/>
              <a:t>10) purchase and sale of monetary receivables;</a:t>
            </a:r>
          </a:p>
          <a:p>
            <a:pPr algn="ctr"/>
            <a:r>
              <a:rPr lang="en-US" dirty="0" smtClean="0"/>
              <a:t>11) storage of items and securities and sharing</a:t>
            </a:r>
          </a:p>
          <a:p>
            <a:pPr algn="ctr"/>
            <a:r>
              <a:rPr lang="en-US" dirty="0" smtClean="0"/>
              <a:t>safe deposit boxes;</a:t>
            </a:r>
          </a:p>
          <a:p>
            <a:pPr algn="ctr"/>
            <a:r>
              <a:rPr lang="en-US" dirty="0" smtClean="0"/>
              <a:t>12) granting and confirming sureties;</a:t>
            </a:r>
          </a:p>
          <a:p>
            <a:pPr algn="ctr"/>
            <a:r>
              <a:rPr lang="en-US" dirty="0" smtClean="0"/>
              <a:t>13) performing other banking activities on behalf of and for the benefit of the bank</a:t>
            </a:r>
          </a:p>
          <a:p>
            <a:pPr algn="ctr"/>
            <a:r>
              <a:rPr lang="en-US" dirty="0" smtClean="0"/>
              <a:t>uniting.</a:t>
            </a:r>
            <a:endParaRPr lang="pl-P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732547"/>
          </a:xfrm>
        </p:spPr>
        <p:txBody>
          <a:bodyPr/>
          <a:lstStyle/>
          <a:p>
            <a:r>
              <a:rPr lang="pl-PL" sz="4000" b="1" dirty="0" smtClean="0"/>
              <a:t>COOPERATIVE BANKS</a:t>
            </a:r>
            <a:endParaRPr lang="pl-PL" sz="4000" dirty="0"/>
          </a:p>
        </p:txBody>
      </p:sp>
      <p:pic>
        <p:nvPicPr>
          <p:cNvPr id="5122" name="Picture 2" descr="C:\Users\Lapik\Desktop\pobrane.png"/>
          <p:cNvPicPr>
            <a:picLocks noChangeAspect="1" noChangeArrowheads="1"/>
          </p:cNvPicPr>
          <p:nvPr/>
        </p:nvPicPr>
        <p:blipFill>
          <a:blip r:embed="rId2"/>
          <a:srcRect/>
          <a:stretch>
            <a:fillRect/>
          </a:stretch>
        </p:blipFill>
        <p:spPr bwMode="auto">
          <a:xfrm>
            <a:off x="291432" y="2081048"/>
            <a:ext cx="6897810" cy="2111922"/>
          </a:xfrm>
          <a:prstGeom prst="rect">
            <a:avLst/>
          </a:prstGeom>
          <a:noFill/>
        </p:spPr>
      </p:pic>
      <p:sp>
        <p:nvSpPr>
          <p:cNvPr id="5" name="pole tekstowe 4"/>
          <p:cNvSpPr txBox="1"/>
          <p:nvPr/>
        </p:nvSpPr>
        <p:spPr>
          <a:xfrm>
            <a:off x="7047187" y="1954924"/>
            <a:ext cx="4682358" cy="2677656"/>
          </a:xfrm>
          <a:prstGeom prst="rect">
            <a:avLst/>
          </a:prstGeom>
          <a:noFill/>
        </p:spPr>
        <p:txBody>
          <a:bodyPr wrap="square" rtlCol="0">
            <a:spAutoFit/>
          </a:bodyPr>
          <a:lstStyle/>
          <a:p>
            <a:pPr algn="ctr"/>
            <a:r>
              <a:rPr lang="en-US" sz="2800" b="1" dirty="0" smtClean="0"/>
              <a:t>According to information from the Polish Financial Supervision Authority (PFSA), in January 2018, there were 553 cooperative banks. </a:t>
            </a:r>
            <a:endParaRPr lang="pl-PL" sz="2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endParaRPr lang="pl-PL" sz="4000" b="1" dirty="0"/>
          </a:p>
        </p:txBody>
      </p:sp>
      <p:sp>
        <p:nvSpPr>
          <p:cNvPr id="3" name="pole tekstowe 2"/>
          <p:cNvSpPr txBox="1"/>
          <p:nvPr/>
        </p:nvSpPr>
        <p:spPr>
          <a:xfrm>
            <a:off x="662152" y="1592317"/>
            <a:ext cx="10909738" cy="1938992"/>
          </a:xfrm>
          <a:prstGeom prst="rect">
            <a:avLst/>
          </a:prstGeom>
          <a:noFill/>
        </p:spPr>
        <p:txBody>
          <a:bodyPr wrap="square" rtlCol="0">
            <a:spAutoFit/>
          </a:bodyPr>
          <a:lstStyle/>
          <a:p>
            <a:pPr algn="ctr"/>
            <a:endParaRPr lang="pl-PL" sz="6000" b="1" dirty="0" smtClean="0"/>
          </a:p>
          <a:p>
            <a:pPr algn="ctr"/>
            <a:r>
              <a:rPr lang="pl-PL" sz="6000" b="1" dirty="0" smtClean="0"/>
              <a:t>SPECIALIZED BANK</a:t>
            </a:r>
            <a:endParaRPr lang="pl-PL" sz="6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endParaRPr lang="pl-PL" sz="4000" b="1" dirty="0" smtClean="0"/>
          </a:p>
          <a:p>
            <a:r>
              <a:rPr lang="pl-PL" sz="4000" b="1" dirty="0" smtClean="0"/>
              <a:t>SPECIALIZED BANK</a:t>
            </a:r>
          </a:p>
          <a:p>
            <a:endParaRPr lang="pl-PL" sz="4000" b="1" dirty="0"/>
          </a:p>
        </p:txBody>
      </p:sp>
      <p:sp>
        <p:nvSpPr>
          <p:cNvPr id="3" name="pole tekstowe 2"/>
          <p:cNvSpPr txBox="1"/>
          <p:nvPr/>
        </p:nvSpPr>
        <p:spPr>
          <a:xfrm>
            <a:off x="662152" y="1592317"/>
            <a:ext cx="10909738" cy="2123658"/>
          </a:xfrm>
          <a:prstGeom prst="rect">
            <a:avLst/>
          </a:prstGeom>
          <a:noFill/>
        </p:spPr>
        <p:txBody>
          <a:bodyPr wrap="square" rtlCol="0">
            <a:spAutoFit/>
          </a:bodyPr>
          <a:lstStyle/>
          <a:p>
            <a:pPr algn="ctr"/>
            <a:r>
              <a:rPr lang="pl-PL" sz="4400" dirty="0" smtClean="0"/>
              <a:t>A</a:t>
            </a:r>
            <a:r>
              <a:rPr lang="en-US" sz="4400" dirty="0" smtClean="0"/>
              <a:t> bank that carries out specific activities due to the scope and form of operations or to the type of clients.</a:t>
            </a:r>
            <a:endParaRPr lang="pl-PL" sz="4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endParaRPr lang="pl-PL" sz="4000" b="1" dirty="0" smtClean="0"/>
          </a:p>
          <a:p>
            <a:r>
              <a:rPr lang="pl-PL" sz="4000" b="1" dirty="0" smtClean="0"/>
              <a:t>MORTGAGE BANK</a:t>
            </a:r>
          </a:p>
          <a:p>
            <a:endParaRPr lang="pl-PL" sz="4000" b="1" dirty="0"/>
          </a:p>
        </p:txBody>
      </p:sp>
      <p:sp>
        <p:nvSpPr>
          <p:cNvPr id="3" name="pole tekstowe 2"/>
          <p:cNvSpPr txBox="1"/>
          <p:nvPr/>
        </p:nvSpPr>
        <p:spPr>
          <a:xfrm>
            <a:off x="662152" y="1592317"/>
            <a:ext cx="10909738" cy="5078313"/>
          </a:xfrm>
          <a:prstGeom prst="rect">
            <a:avLst/>
          </a:prstGeom>
          <a:noFill/>
        </p:spPr>
        <p:txBody>
          <a:bodyPr wrap="square" rtlCol="0">
            <a:spAutoFit/>
          </a:bodyPr>
          <a:lstStyle/>
          <a:p>
            <a:pPr algn="ctr"/>
            <a:r>
              <a:rPr lang="pl-PL" sz="3600" dirty="0" smtClean="0"/>
              <a:t>A</a:t>
            </a:r>
            <a:r>
              <a:rPr lang="en-US" sz="3600" dirty="0" smtClean="0"/>
              <a:t> bank whose core business is: granting loans secured by a mortgage and issuing mortgage bonds based on them (in Poland mortgage banks have the exclusive right to issue these debt securities), granting loans to entities with high creditworthiness (</a:t>
            </a:r>
            <a:r>
              <a:rPr lang="en-US" sz="3600" dirty="0" err="1" smtClean="0"/>
              <a:t>eg</a:t>
            </a:r>
            <a:r>
              <a:rPr lang="en-US" sz="3600" dirty="0" smtClean="0"/>
              <a:t> Treasury States, the National Bank of Poland, territorial self-government units) or guaranteed by these entities and issuing public mortgage bonds on their basis.</a:t>
            </a:r>
            <a:endParaRPr lang="pl-PL"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r>
              <a:rPr lang="pl-PL" sz="4000" b="1" dirty="0" smtClean="0"/>
              <a:t>INVESTMENT BANK</a:t>
            </a:r>
            <a:endParaRPr lang="pl-PL" sz="4000" b="1" dirty="0"/>
          </a:p>
        </p:txBody>
      </p:sp>
      <p:sp>
        <p:nvSpPr>
          <p:cNvPr id="3" name="pole tekstowe 2"/>
          <p:cNvSpPr txBox="1"/>
          <p:nvPr/>
        </p:nvSpPr>
        <p:spPr>
          <a:xfrm>
            <a:off x="662152" y="1592317"/>
            <a:ext cx="10909738" cy="3785652"/>
          </a:xfrm>
          <a:prstGeom prst="rect">
            <a:avLst/>
          </a:prstGeom>
          <a:noFill/>
        </p:spPr>
        <p:txBody>
          <a:bodyPr wrap="square" rtlCol="0">
            <a:spAutoFit/>
          </a:bodyPr>
          <a:lstStyle/>
          <a:p>
            <a:pPr algn="ctr"/>
            <a:r>
              <a:rPr lang="en-US" sz="2400" dirty="0" smtClean="0"/>
              <a:t>An investment bank (IB) is a </a:t>
            </a:r>
            <a:r>
              <a:rPr lang="en-US" sz="2400" u="sng" dirty="0" smtClean="0">
                <a:hlinkClick r:id="rId2"/>
              </a:rPr>
              <a:t>financial intermediary</a:t>
            </a:r>
            <a:r>
              <a:rPr lang="en-US" sz="2400" dirty="0" smtClean="0"/>
              <a:t> that performs a variety of services.</a:t>
            </a:r>
            <a:endParaRPr lang="pl-PL" sz="2400" dirty="0" smtClean="0"/>
          </a:p>
          <a:p>
            <a:pPr algn="ctr"/>
            <a:endParaRPr lang="pl-PL" sz="2400" dirty="0" smtClean="0"/>
          </a:p>
          <a:p>
            <a:pPr algn="ctr"/>
            <a:r>
              <a:rPr lang="en-US" sz="2400" dirty="0" smtClean="0"/>
              <a:t> Most Investment banks specialize in large and complex financial transactions, such as underwriting, acting as an intermediary between a securities issuer and the investing public, facilitating </a:t>
            </a:r>
            <a:r>
              <a:rPr lang="en-US" sz="2400" u="sng" dirty="0" smtClean="0"/>
              <a:t>mergers</a:t>
            </a:r>
            <a:r>
              <a:rPr lang="en-US" sz="2400" dirty="0" smtClean="0"/>
              <a:t> and other corporate reorganizations, and acting as a broker or financial advisor for institutional clients.</a:t>
            </a:r>
          </a:p>
          <a:p>
            <a:pPr algn="ctr"/>
            <a:r>
              <a:rPr lang="en-US" sz="2400" dirty="0" smtClean="0"/>
              <a:t/>
            </a:r>
            <a:br>
              <a:rPr lang="en-US" sz="2400" dirty="0" smtClean="0"/>
            </a:br>
            <a:endParaRPr lang="pl-PL"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2031325"/>
          </a:xfrm>
          <a:prstGeom prst="rect">
            <a:avLst/>
          </a:prstGeom>
          <a:noFill/>
        </p:spPr>
        <p:txBody>
          <a:bodyPr wrap="square" rtlCol="0">
            <a:spAutoFit/>
          </a:bodyPr>
          <a:lstStyle/>
          <a:p>
            <a:pPr marL="342900" indent="-342900" algn="ctr">
              <a:lnSpc>
                <a:spcPct val="150000"/>
              </a:lnSpc>
            </a:pPr>
            <a:r>
              <a:rPr lang="en-US" sz="2800" dirty="0" smtClean="0"/>
              <a:t>In order for a banking system to exist, it is necessary to develop banks and financial markets</a:t>
            </a:r>
            <a:r>
              <a:rPr lang="pl-PL" sz="2800" dirty="0" smtClean="0"/>
              <a:t>. I</a:t>
            </a:r>
            <a:r>
              <a:rPr lang="en-US" sz="2800" dirty="0" smtClean="0"/>
              <a:t>t is possible to operate with clear principles of the structure of this system.</a:t>
            </a:r>
            <a:endParaRPr lang="pl-PL"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r>
              <a:rPr lang="pl-PL" sz="4000" b="1" dirty="0" smtClean="0"/>
              <a:t>INVESTMENT BANK</a:t>
            </a:r>
            <a:endParaRPr lang="pl-PL" sz="4000" b="1" dirty="0"/>
          </a:p>
        </p:txBody>
      </p:sp>
      <p:sp>
        <p:nvSpPr>
          <p:cNvPr id="3" name="pole tekstowe 2"/>
          <p:cNvSpPr txBox="1"/>
          <p:nvPr/>
        </p:nvSpPr>
        <p:spPr>
          <a:xfrm>
            <a:off x="662152" y="2081048"/>
            <a:ext cx="10909738" cy="2554545"/>
          </a:xfrm>
          <a:prstGeom prst="rect">
            <a:avLst/>
          </a:prstGeom>
          <a:noFill/>
        </p:spPr>
        <p:txBody>
          <a:bodyPr wrap="square" rtlCol="0">
            <a:spAutoFit/>
          </a:bodyPr>
          <a:lstStyle/>
          <a:p>
            <a:pPr algn="ctr"/>
            <a:r>
              <a:rPr lang="pl-PL" sz="3200" dirty="0" smtClean="0"/>
              <a:t>I</a:t>
            </a:r>
            <a:r>
              <a:rPr lang="en-US" sz="3200" dirty="0" err="1" smtClean="0"/>
              <a:t>nvestment</a:t>
            </a:r>
            <a:r>
              <a:rPr lang="en-US" sz="3200" dirty="0" smtClean="0"/>
              <a:t> banks are a bridge between large enterprises and the investor. Their main roles are to advise businesses and governments on how to meet their financial challenges and to help them procure </a:t>
            </a:r>
            <a:r>
              <a:rPr lang="en-US" sz="3200" u="sng" dirty="0" smtClean="0"/>
              <a:t>financing</a:t>
            </a:r>
            <a:r>
              <a:rPr lang="en-US" sz="3200" dirty="0" smtClean="0"/>
              <a:t>, whether it be from stock offerings, bond issues or </a:t>
            </a:r>
            <a:r>
              <a:rPr lang="en-US" sz="3200" u="sng" dirty="0" smtClean="0"/>
              <a:t>derivative</a:t>
            </a:r>
            <a:r>
              <a:rPr lang="en-US" sz="3200" dirty="0" smtClean="0"/>
              <a:t> products.</a:t>
            </a:r>
            <a:endParaRPr lang="pl-PL"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r>
              <a:rPr lang="pl-PL" sz="4000" b="1" dirty="0" smtClean="0"/>
              <a:t>INVESTMENT BANK</a:t>
            </a:r>
            <a:endParaRPr lang="pl-PL" sz="4000" b="1" dirty="0"/>
          </a:p>
        </p:txBody>
      </p:sp>
      <p:sp>
        <p:nvSpPr>
          <p:cNvPr id="3" name="pole tekstowe 2"/>
          <p:cNvSpPr txBox="1"/>
          <p:nvPr/>
        </p:nvSpPr>
        <p:spPr>
          <a:xfrm>
            <a:off x="488732" y="1072055"/>
            <a:ext cx="10909738" cy="6001643"/>
          </a:xfrm>
          <a:prstGeom prst="rect">
            <a:avLst/>
          </a:prstGeom>
          <a:noFill/>
        </p:spPr>
        <p:txBody>
          <a:bodyPr wrap="square" rtlCol="0">
            <a:spAutoFit/>
          </a:bodyPr>
          <a:lstStyle/>
          <a:p>
            <a:pPr algn="ctr"/>
            <a:r>
              <a:rPr lang="en-US" sz="3200" dirty="0" smtClean="0"/>
              <a:t>An investment bank is a special financial institution that operates mainly on the capital market. </a:t>
            </a:r>
            <a:endParaRPr lang="pl-PL" sz="3200" dirty="0" smtClean="0"/>
          </a:p>
          <a:p>
            <a:pPr algn="ctr"/>
            <a:r>
              <a:rPr lang="en-US" sz="3200" b="1" u="sng" dirty="0" smtClean="0"/>
              <a:t>The bank does not accept deposits or grant loans or credits. </a:t>
            </a:r>
            <a:endParaRPr lang="pl-PL" sz="3200" b="1" u="sng" dirty="0" smtClean="0"/>
          </a:p>
          <a:p>
            <a:pPr algn="ctr"/>
            <a:r>
              <a:rPr lang="en-US" sz="3200" b="1" dirty="0" smtClean="0"/>
              <a:t>The basis of its activity is the organization of the flow of capital resources, between entities reporting to it for investment purposes and entities with a financial surplus. </a:t>
            </a:r>
            <a:endParaRPr lang="pl-PL" sz="3200" b="1" dirty="0" smtClean="0"/>
          </a:p>
          <a:p>
            <a:pPr algn="ctr"/>
            <a:endParaRPr lang="pl-PL" sz="3200" dirty="0" smtClean="0"/>
          </a:p>
          <a:p>
            <a:pPr algn="ctr"/>
            <a:r>
              <a:rPr lang="en-US" sz="3200" dirty="0" smtClean="0"/>
              <a:t>In connection with the above, </a:t>
            </a:r>
            <a:r>
              <a:rPr lang="pl-PL" sz="3200" dirty="0" smtClean="0"/>
              <a:t>IB</a:t>
            </a:r>
            <a:r>
              <a:rPr lang="en-US" sz="3200" dirty="0" smtClean="0"/>
              <a:t> acts as an intermediary between the issuer and the investor in money and capital market operations.</a:t>
            </a:r>
            <a:endParaRPr lang="pl-PL"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r>
              <a:rPr lang="pl-PL" sz="4000" b="1" dirty="0" smtClean="0"/>
              <a:t>INVESTMENT BANK</a:t>
            </a:r>
            <a:endParaRPr lang="pl-PL" sz="4000" b="1" dirty="0"/>
          </a:p>
        </p:txBody>
      </p:sp>
      <p:sp>
        <p:nvSpPr>
          <p:cNvPr id="3" name="pole tekstowe 2"/>
          <p:cNvSpPr txBox="1"/>
          <p:nvPr/>
        </p:nvSpPr>
        <p:spPr>
          <a:xfrm>
            <a:off x="488732" y="1072055"/>
            <a:ext cx="10909738" cy="4893647"/>
          </a:xfrm>
          <a:prstGeom prst="rect">
            <a:avLst/>
          </a:prstGeom>
          <a:noFill/>
        </p:spPr>
        <p:txBody>
          <a:bodyPr wrap="square" rtlCol="0">
            <a:spAutoFit/>
          </a:bodyPr>
          <a:lstStyle/>
          <a:p>
            <a:pPr algn="ctr"/>
            <a:r>
              <a:rPr lang="en-US" sz="2400" dirty="0" smtClean="0"/>
              <a:t>The scope of services provided by investment banks includes:</a:t>
            </a:r>
          </a:p>
          <a:p>
            <a:pPr algn="ctr"/>
            <a:endParaRPr lang="en-US" sz="2400" dirty="0" smtClean="0"/>
          </a:p>
          <a:p>
            <a:pPr algn="ctr">
              <a:buFont typeface="Arial" pitchFamily="34" charset="0"/>
              <a:buChar char="•"/>
            </a:pPr>
            <a:r>
              <a:rPr lang="en-US" sz="2400" dirty="0" smtClean="0"/>
              <a:t>operations on the securities market (including brokerage activities, dealerships, securities brokerage, underwriting)</a:t>
            </a:r>
            <a:r>
              <a:rPr lang="pl-PL" sz="2400" dirty="0" smtClean="0"/>
              <a:t/>
            </a:r>
            <a:br>
              <a:rPr lang="pl-PL" sz="2400" dirty="0" smtClean="0"/>
            </a:br>
            <a:endParaRPr lang="en-US" sz="2400" dirty="0" smtClean="0"/>
          </a:p>
          <a:p>
            <a:pPr algn="ctr">
              <a:buFont typeface="Arial" pitchFamily="34" charset="0"/>
              <a:buChar char="•"/>
            </a:pPr>
            <a:r>
              <a:rPr lang="en-US" sz="2400" dirty="0" smtClean="0"/>
              <a:t>operations on the money market (inter alia transactions on the interbank market, transactions on the market of enterprise debt securities)</a:t>
            </a:r>
            <a:r>
              <a:rPr lang="pl-PL" sz="2400" dirty="0" smtClean="0"/>
              <a:t/>
            </a:r>
            <a:br>
              <a:rPr lang="pl-PL" sz="2400" dirty="0" smtClean="0"/>
            </a:br>
            <a:endParaRPr lang="en-US" sz="2400" dirty="0" smtClean="0"/>
          </a:p>
          <a:p>
            <a:pPr algn="ctr">
              <a:buFont typeface="Arial" pitchFamily="34" charset="0"/>
              <a:buChar char="•"/>
            </a:pPr>
            <a:r>
              <a:rPr lang="en-US" sz="2400" dirty="0" smtClean="0"/>
              <a:t>fund management (</a:t>
            </a:r>
            <a:r>
              <a:rPr lang="en-US" sz="2400" dirty="0" err="1" smtClean="0"/>
              <a:t>eg</a:t>
            </a:r>
            <a:r>
              <a:rPr lang="en-US" sz="2400" dirty="0" smtClean="0"/>
              <a:t> creation and management of venture capital funds, management of liquid assets and customer shares)</a:t>
            </a:r>
            <a:r>
              <a:rPr lang="pl-PL" sz="2400" dirty="0" smtClean="0"/>
              <a:t/>
            </a:r>
            <a:br>
              <a:rPr lang="pl-PL" sz="2400" dirty="0" smtClean="0"/>
            </a:br>
            <a:endParaRPr lang="en-US" sz="2400" dirty="0" smtClean="0"/>
          </a:p>
          <a:p>
            <a:pPr algn="ctr">
              <a:buFont typeface="Arial" pitchFamily="34" charset="0"/>
              <a:buChar char="•"/>
            </a:pPr>
            <a:r>
              <a:rPr lang="en-US" sz="2400" dirty="0" smtClean="0"/>
              <a:t>financial consulting (investment consulting, development of acquisition and merger strategies, securitization design)</a:t>
            </a:r>
            <a:endParaRPr lang="pl-PL"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r>
              <a:rPr lang="pl-PL" sz="4000" b="1" dirty="0" smtClean="0"/>
              <a:t>STATE OWNED BANK</a:t>
            </a:r>
            <a:endParaRPr lang="pl-PL" sz="4000" b="1" dirty="0"/>
          </a:p>
        </p:txBody>
      </p:sp>
      <p:sp>
        <p:nvSpPr>
          <p:cNvPr id="3" name="pole tekstowe 2"/>
          <p:cNvSpPr txBox="1"/>
          <p:nvPr/>
        </p:nvSpPr>
        <p:spPr>
          <a:xfrm>
            <a:off x="488732" y="1072055"/>
            <a:ext cx="10909738" cy="5262979"/>
          </a:xfrm>
          <a:prstGeom prst="rect">
            <a:avLst/>
          </a:prstGeom>
          <a:noFill/>
        </p:spPr>
        <p:txBody>
          <a:bodyPr wrap="square" rtlCol="0">
            <a:spAutoFit/>
          </a:bodyPr>
          <a:lstStyle/>
          <a:p>
            <a:pPr algn="ctr"/>
            <a:endParaRPr lang="pl-PL" sz="2400" dirty="0" smtClean="0"/>
          </a:p>
          <a:p>
            <a:pPr algn="ctr"/>
            <a:endParaRPr lang="pl-PL" sz="2400" dirty="0" smtClean="0"/>
          </a:p>
          <a:p>
            <a:pPr algn="ctr"/>
            <a:r>
              <a:rPr lang="en-US" sz="2400" dirty="0" smtClean="0"/>
              <a:t>A state bank is a special type of bank that can be set up by ordinance of the Council of Ministers, </a:t>
            </a:r>
            <a:r>
              <a:rPr lang="en-US" sz="2400" dirty="0" err="1" smtClean="0"/>
              <a:t>eg</a:t>
            </a:r>
            <a:r>
              <a:rPr lang="en-US" sz="2400" dirty="0" smtClean="0"/>
              <a:t> for the needs of specific objectives.</a:t>
            </a:r>
            <a:endParaRPr lang="pl-PL" sz="2400" dirty="0" smtClean="0"/>
          </a:p>
          <a:p>
            <a:pPr algn="ctr"/>
            <a:endParaRPr lang="pl-PL" sz="2400" dirty="0" smtClean="0"/>
          </a:p>
          <a:p>
            <a:pPr algn="ctr"/>
            <a:r>
              <a:rPr lang="en-US" sz="2400" dirty="0" smtClean="0"/>
              <a:t>The creation of a state bank does not require the permission of the Polish Financial Supervision Authority, but only the consultation of its opinion.</a:t>
            </a:r>
            <a:endParaRPr lang="pl-PL" sz="2400" dirty="0" smtClean="0"/>
          </a:p>
          <a:p>
            <a:pPr algn="ctr"/>
            <a:endParaRPr lang="pl-PL" sz="2400" dirty="0" smtClean="0"/>
          </a:p>
          <a:p>
            <a:pPr algn="ctr"/>
            <a:r>
              <a:rPr lang="en-US" sz="2400" dirty="0" smtClean="0"/>
              <a:t>The regulation of the Council of Ministers on the creation of a state bank defines the name, seat, subject and scope of the bank's activities, its statutory funds, including funds separated from the State Treasury assets, which become the bank's assets</a:t>
            </a:r>
            <a:r>
              <a:rPr lang="pl-PL" sz="2400" dirty="0" smtClean="0"/>
              <a:t>.</a:t>
            </a:r>
          </a:p>
          <a:p>
            <a:pPr algn="ctr"/>
            <a:endParaRPr lang="pl-PL" sz="2400" dirty="0" smtClean="0"/>
          </a:p>
          <a:p>
            <a:pPr algn="ctr"/>
            <a:endParaRPr lang="pl-PL"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r>
              <a:rPr lang="pl-PL" sz="4000" b="1" dirty="0" smtClean="0"/>
              <a:t>STATE OWNED BANK</a:t>
            </a:r>
            <a:endParaRPr lang="pl-PL" sz="4000" b="1" dirty="0"/>
          </a:p>
        </p:txBody>
      </p:sp>
      <p:sp>
        <p:nvSpPr>
          <p:cNvPr id="3" name="pole tekstowe 2"/>
          <p:cNvSpPr txBox="1"/>
          <p:nvPr/>
        </p:nvSpPr>
        <p:spPr>
          <a:xfrm>
            <a:off x="488732" y="1072055"/>
            <a:ext cx="10909738" cy="3046988"/>
          </a:xfrm>
          <a:prstGeom prst="rect">
            <a:avLst/>
          </a:prstGeom>
          <a:noFill/>
        </p:spPr>
        <p:txBody>
          <a:bodyPr wrap="square" rtlCol="0">
            <a:spAutoFit/>
          </a:bodyPr>
          <a:lstStyle/>
          <a:p>
            <a:pPr algn="ctr"/>
            <a:endParaRPr lang="pl-PL" sz="2400" dirty="0" smtClean="0"/>
          </a:p>
          <a:p>
            <a:pPr algn="ctr"/>
            <a:endParaRPr lang="pl-PL" sz="2400" dirty="0" smtClean="0"/>
          </a:p>
          <a:p>
            <a:pPr algn="ctr"/>
            <a:r>
              <a:rPr lang="pl-PL" sz="2400" dirty="0" smtClean="0"/>
              <a:t>I</a:t>
            </a:r>
            <a:r>
              <a:rPr lang="en-US" sz="2400" dirty="0" smtClean="0"/>
              <a:t>t is not a state-owned enterprise, a state-owned organizational unit or a unit of the public finance sector</a:t>
            </a:r>
            <a:r>
              <a:rPr lang="pl-PL" sz="2400" dirty="0" smtClean="0"/>
              <a:t>.</a:t>
            </a:r>
          </a:p>
          <a:p>
            <a:pPr algn="ctr"/>
            <a:endParaRPr lang="pl-PL" sz="2400" dirty="0" smtClean="0"/>
          </a:p>
          <a:p>
            <a:pPr algn="ctr"/>
            <a:r>
              <a:rPr lang="pl-PL" sz="2400" dirty="0" smtClean="0"/>
              <a:t>In Poland </a:t>
            </a:r>
            <a:r>
              <a:rPr lang="pl-PL" sz="2400" dirty="0" err="1" smtClean="0"/>
              <a:t>is</a:t>
            </a:r>
            <a:r>
              <a:rPr lang="pl-PL" sz="2400" dirty="0" smtClean="0"/>
              <a:t> </a:t>
            </a:r>
            <a:r>
              <a:rPr lang="pl-PL" sz="2400" dirty="0" err="1" smtClean="0"/>
              <a:t>only</a:t>
            </a:r>
            <a:r>
              <a:rPr lang="pl-PL" sz="2400" dirty="0" smtClean="0"/>
              <a:t> one state </a:t>
            </a:r>
            <a:r>
              <a:rPr lang="pl-PL" sz="2400" dirty="0" err="1" smtClean="0"/>
              <a:t>owned</a:t>
            </a:r>
            <a:r>
              <a:rPr lang="pl-PL" sz="2400" dirty="0" smtClean="0"/>
              <a:t> bank- </a:t>
            </a:r>
            <a:r>
              <a:rPr lang="pl-PL" sz="2400" dirty="0" err="1" smtClean="0"/>
              <a:t>BANK</a:t>
            </a:r>
            <a:r>
              <a:rPr lang="pl-PL" sz="2400" dirty="0" smtClean="0"/>
              <a:t> GOSPODARSTWA KRAJOWEGO.</a:t>
            </a:r>
          </a:p>
          <a:p>
            <a:pPr algn="ctr"/>
            <a:endParaRPr lang="pl-PL" sz="2400" dirty="0"/>
          </a:p>
        </p:txBody>
      </p:sp>
      <p:pic>
        <p:nvPicPr>
          <p:cNvPr id="7170" name="Picture 2" descr="C:\Users\Lapik\Desktop\20170707110321warszawapalmarondoAlaz.JPG_678-443.jpg"/>
          <p:cNvPicPr>
            <a:picLocks noChangeAspect="1" noChangeArrowheads="1"/>
          </p:cNvPicPr>
          <p:nvPr/>
        </p:nvPicPr>
        <p:blipFill>
          <a:blip r:embed="rId2"/>
          <a:srcRect/>
          <a:stretch>
            <a:fillRect/>
          </a:stretch>
        </p:blipFill>
        <p:spPr bwMode="auto">
          <a:xfrm>
            <a:off x="961696" y="3832665"/>
            <a:ext cx="3286782" cy="2147558"/>
          </a:xfrm>
          <a:prstGeom prst="rect">
            <a:avLst/>
          </a:prstGeom>
          <a:ln>
            <a:noFill/>
          </a:ln>
          <a:effectLst>
            <a:softEdge rad="112500"/>
          </a:effectLst>
        </p:spPr>
      </p:pic>
      <p:pic>
        <p:nvPicPr>
          <p:cNvPr id="7171" name="Picture 3" descr="C:\Users\Lapik\Desktop\BGK_logo_kolor_poziom.jpg"/>
          <p:cNvPicPr>
            <a:picLocks noChangeAspect="1" noChangeArrowheads="1"/>
          </p:cNvPicPr>
          <p:nvPr/>
        </p:nvPicPr>
        <p:blipFill>
          <a:blip r:embed="rId3"/>
          <a:srcRect/>
          <a:stretch>
            <a:fillRect/>
          </a:stretch>
        </p:blipFill>
        <p:spPr bwMode="auto">
          <a:xfrm>
            <a:off x="4540421" y="3878317"/>
            <a:ext cx="7283279" cy="163961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204950"/>
            <a:ext cx="11245015" cy="819807"/>
          </a:xfrm>
        </p:spPr>
        <p:txBody>
          <a:bodyPr/>
          <a:lstStyle/>
          <a:p>
            <a:r>
              <a:rPr lang="pl-PL" sz="4000" b="1" dirty="0" smtClean="0"/>
              <a:t>BANK GOSPODARSTWA KRAJOWEGO</a:t>
            </a:r>
            <a:endParaRPr lang="pl-PL" sz="4000" b="1" dirty="0"/>
          </a:p>
        </p:txBody>
      </p:sp>
      <p:sp>
        <p:nvSpPr>
          <p:cNvPr id="3" name="pole tekstowe 2"/>
          <p:cNvSpPr txBox="1"/>
          <p:nvPr/>
        </p:nvSpPr>
        <p:spPr>
          <a:xfrm>
            <a:off x="488732" y="1072055"/>
            <a:ext cx="10909738" cy="4154984"/>
          </a:xfrm>
          <a:prstGeom prst="rect">
            <a:avLst/>
          </a:prstGeom>
          <a:noFill/>
        </p:spPr>
        <p:txBody>
          <a:bodyPr wrap="square" rtlCol="0">
            <a:spAutoFit/>
          </a:bodyPr>
          <a:lstStyle/>
          <a:p>
            <a:pPr algn="ctr"/>
            <a:r>
              <a:rPr lang="en-US" sz="2400" dirty="0" smtClean="0"/>
              <a:t>Bank </a:t>
            </a:r>
            <a:r>
              <a:rPr lang="en-US" sz="2400" dirty="0" err="1" smtClean="0"/>
              <a:t>Gospodarstwa</a:t>
            </a:r>
            <a:r>
              <a:rPr lang="en-US" sz="2400" dirty="0" smtClean="0"/>
              <a:t> </a:t>
            </a:r>
            <a:r>
              <a:rPr lang="en-US" sz="2400" dirty="0" err="1" smtClean="0"/>
              <a:t>Krajowego</a:t>
            </a:r>
            <a:r>
              <a:rPr lang="en-US" sz="2400" dirty="0" smtClean="0"/>
              <a:t> is a state development bank whose mission is to support the social and economic development of Poland and the public sector in the </a:t>
            </a:r>
            <a:r>
              <a:rPr lang="en-US" sz="2400" dirty="0" err="1" smtClean="0"/>
              <a:t>fulfilment</a:t>
            </a:r>
            <a:r>
              <a:rPr lang="en-US" sz="2400" dirty="0" smtClean="0"/>
              <a:t> of its tasks.</a:t>
            </a:r>
            <a:endParaRPr lang="pl-PL" sz="2400" dirty="0" smtClean="0"/>
          </a:p>
          <a:p>
            <a:pPr algn="ctr"/>
            <a:endParaRPr lang="pl-PL" sz="2400" dirty="0" smtClean="0"/>
          </a:p>
          <a:p>
            <a:pPr algn="ctr"/>
            <a:r>
              <a:rPr lang="en-US" sz="2400" dirty="0" smtClean="0"/>
              <a:t>The Bank is a financial partner actively supporting the entrepreneurship and making effective use of development </a:t>
            </a:r>
            <a:r>
              <a:rPr lang="en-US" sz="2400" dirty="0" err="1" smtClean="0"/>
              <a:t>programmes</a:t>
            </a:r>
            <a:r>
              <a:rPr lang="en-US" sz="2400" dirty="0" smtClean="0"/>
              <a:t>. It is the initiator of and the participant in cooperation between business, public sector, and financial institutions.</a:t>
            </a:r>
            <a:endParaRPr lang="pl-PL" sz="2400" dirty="0" smtClean="0"/>
          </a:p>
          <a:p>
            <a:pPr algn="ctr"/>
            <a:endParaRPr lang="pl-PL" sz="2400" dirty="0" smtClean="0"/>
          </a:p>
          <a:p>
            <a:pPr algn="ctr"/>
            <a:r>
              <a:rPr lang="en-US" sz="2400" dirty="0" smtClean="0"/>
              <a:t>Together with other development institutions, the Bank plays a significant role in implementation of the Strategy for Responsible Development</a:t>
            </a:r>
            <a:r>
              <a:rPr lang="pl-PL" sz="2400" dirty="0" smtClean="0"/>
              <a:t>.</a:t>
            </a:r>
            <a:endParaRPr lang="pl-PL"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a16="http://schemas.microsoft.com/office/drawing/2014/main" xmlns="" id="{0C7B140C-4A13-4136-AB20-68851F665BEA}"/>
              </a:ext>
            </a:extLst>
          </p:cNvPr>
          <p:cNvSpPr txBox="1">
            <a:spLocks/>
          </p:cNvSpPr>
          <p:nvPr/>
        </p:nvSpPr>
        <p:spPr>
          <a:xfrm>
            <a:off x="6650182" y="1579417"/>
            <a:ext cx="5541818" cy="4405745"/>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accent1">
                    <a:lumMod val="75000"/>
                  </a:schemeClr>
                </a:solidFill>
              </a:rPr>
              <a:t>Establishment and </a:t>
            </a:r>
            <a:r>
              <a:rPr lang="pl-PL" sz="3200" dirty="0" smtClean="0">
                <a:solidFill>
                  <a:schemeClr val="accent1">
                    <a:lumMod val="75000"/>
                  </a:schemeClr>
                </a:solidFill>
              </a:rPr>
              <a:t/>
            </a:r>
            <a:br>
              <a:rPr lang="pl-PL" sz="3200" dirty="0" smtClean="0">
                <a:solidFill>
                  <a:schemeClr val="accent1">
                    <a:lumMod val="75000"/>
                  </a:schemeClr>
                </a:solidFill>
              </a:rPr>
            </a:br>
            <a:r>
              <a:rPr lang="en-US" sz="3200" dirty="0" err="1" smtClean="0">
                <a:solidFill>
                  <a:schemeClr val="accent1">
                    <a:lumMod val="75000"/>
                  </a:schemeClr>
                </a:solidFill>
              </a:rPr>
              <a:t>organisation</a:t>
            </a:r>
            <a:r>
              <a:rPr lang="en-US" sz="3200" dirty="0" smtClean="0">
                <a:solidFill>
                  <a:schemeClr val="accent1">
                    <a:lumMod val="75000"/>
                  </a:schemeClr>
                </a:solidFill>
              </a:rPr>
              <a:t> of banks, </a:t>
            </a:r>
            <a:r>
              <a:rPr lang="pl-PL" sz="3200" dirty="0" smtClean="0">
                <a:solidFill>
                  <a:schemeClr val="accent1">
                    <a:lumMod val="75000"/>
                  </a:schemeClr>
                </a:solidFill>
              </a:rPr>
              <a:t/>
            </a:r>
            <a:br>
              <a:rPr lang="pl-PL" sz="3200" dirty="0" smtClean="0">
                <a:solidFill>
                  <a:schemeClr val="accent1">
                    <a:lumMod val="75000"/>
                  </a:schemeClr>
                </a:solidFill>
              </a:rPr>
            </a:br>
            <a:r>
              <a:rPr lang="en-US" sz="3200" dirty="0" smtClean="0">
                <a:solidFill>
                  <a:schemeClr val="accent1">
                    <a:lumMod val="75000"/>
                  </a:schemeClr>
                </a:solidFill>
              </a:rPr>
              <a:t>branches</a:t>
            </a:r>
          </a:p>
          <a:p>
            <a:pPr algn="ctr"/>
            <a:r>
              <a:rPr lang="pl-PL" sz="3200" dirty="0" smtClean="0">
                <a:solidFill>
                  <a:schemeClr val="accent1">
                    <a:lumMod val="75000"/>
                  </a:schemeClr>
                </a:solidFill>
              </a:rPr>
              <a:t>a</a:t>
            </a:r>
            <a:r>
              <a:rPr lang="en-US" sz="3200" dirty="0" err="1" smtClean="0">
                <a:solidFill>
                  <a:schemeClr val="accent1">
                    <a:lumMod val="75000"/>
                  </a:schemeClr>
                </a:solidFill>
              </a:rPr>
              <a:t>nd</a:t>
            </a:r>
            <a:r>
              <a:rPr lang="en-US" sz="3200" dirty="0" smtClean="0">
                <a:solidFill>
                  <a:schemeClr val="accent1">
                    <a:lumMod val="75000"/>
                  </a:schemeClr>
                </a:solidFill>
              </a:rPr>
              <a:t> representative </a:t>
            </a:r>
            <a:r>
              <a:rPr lang="pl-PL" sz="3200" dirty="0" smtClean="0">
                <a:solidFill>
                  <a:schemeClr val="accent1">
                    <a:lumMod val="75000"/>
                  </a:schemeClr>
                </a:solidFill>
              </a:rPr>
              <a:t/>
            </a:r>
            <a:br>
              <a:rPr lang="pl-PL" sz="3200" dirty="0" smtClean="0">
                <a:solidFill>
                  <a:schemeClr val="accent1">
                    <a:lumMod val="75000"/>
                  </a:schemeClr>
                </a:solidFill>
              </a:rPr>
            </a:br>
            <a:r>
              <a:rPr lang="en-US" sz="3200" dirty="0" smtClean="0">
                <a:solidFill>
                  <a:schemeClr val="accent1">
                    <a:lumMod val="75000"/>
                  </a:schemeClr>
                </a:solidFill>
              </a:rPr>
              <a:t>offices of banks</a:t>
            </a:r>
            <a:r>
              <a:rPr lang="pl-PL" sz="3200" dirty="0" smtClean="0">
                <a:solidFill>
                  <a:schemeClr val="accent1">
                    <a:lumMod val="75000"/>
                  </a:schemeClr>
                </a:solidFill>
              </a:rPr>
              <a:t> </a:t>
            </a:r>
          </a:p>
          <a:p>
            <a:pPr algn="ctr"/>
            <a:r>
              <a:rPr lang="pl-PL" sz="3200" dirty="0" err="1" smtClean="0">
                <a:solidFill>
                  <a:schemeClr val="accent1">
                    <a:lumMod val="75000"/>
                  </a:schemeClr>
                </a:solidFill>
              </a:rPr>
              <a:t>Due</a:t>
            </a:r>
            <a:r>
              <a:rPr lang="pl-PL" sz="3200" dirty="0" smtClean="0">
                <a:solidFill>
                  <a:schemeClr val="accent1">
                    <a:lumMod val="75000"/>
                  </a:schemeClr>
                </a:solidFill>
              </a:rPr>
              <a:t> </a:t>
            </a:r>
            <a:r>
              <a:rPr lang="pl-PL" sz="3200" dirty="0" err="1" smtClean="0">
                <a:solidFill>
                  <a:schemeClr val="accent1">
                    <a:lumMod val="75000"/>
                  </a:schemeClr>
                </a:solidFill>
              </a:rPr>
              <a:t>Polish</a:t>
            </a:r>
            <a:r>
              <a:rPr lang="pl-PL" sz="3200" dirty="0" smtClean="0">
                <a:solidFill>
                  <a:schemeClr val="accent1">
                    <a:lumMod val="75000"/>
                  </a:schemeClr>
                </a:solidFill>
              </a:rPr>
              <a:t> Banking </a:t>
            </a:r>
            <a:r>
              <a:rPr lang="pl-PL" sz="3200" dirty="0" err="1" smtClean="0">
                <a:solidFill>
                  <a:schemeClr val="accent1">
                    <a:lumMod val="75000"/>
                  </a:schemeClr>
                </a:solidFill>
              </a:rPr>
              <a:t>Act</a:t>
            </a:r>
            <a:endParaRPr lang="pl-PL" sz="3200" dirty="0" smtClean="0">
              <a:solidFill>
                <a:schemeClr val="accent1">
                  <a:lumMod val="75000"/>
                </a:schemeClr>
              </a:solidFill>
            </a:endParaRP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p14="http://schemas.microsoft.com/office/powerpoint/2010/main" xmlns="" val="1860361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3200" dirty="0" smtClean="0"/>
              <a:t>Banks may be established as state banks, cooperative banks or banks incorporated as joint-stock companies.</a:t>
            </a:r>
            <a:endParaRPr lang="pl-PL" sz="6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3200" dirty="0" smtClean="0"/>
              <a:t>Either natural or legal persons may be founders of a bank incorporated as a joint-stock company, with the proviso that there shall be no fewer than three such founders. </a:t>
            </a:r>
            <a:endParaRPr lang="pl-PL" sz="6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3200" dirty="0" smtClean="0"/>
              <a:t>The initial capital provided by the bank's founders shall be no less than the zloty equivalent of EUR 5,000,000, converted at the mid-rate published by </a:t>
            </a:r>
            <a:r>
              <a:rPr lang="en-US" sz="3200" dirty="0" err="1" smtClean="0"/>
              <a:t>Narodowy</a:t>
            </a:r>
            <a:r>
              <a:rPr lang="en-US" sz="3200" dirty="0" smtClean="0"/>
              <a:t> Bank </a:t>
            </a:r>
            <a:r>
              <a:rPr lang="en-US" sz="3200" dirty="0" err="1" smtClean="0"/>
              <a:t>Polski</a:t>
            </a:r>
            <a:r>
              <a:rPr lang="en-US" sz="3200" dirty="0" smtClean="0"/>
              <a:t> and ruling on the day the </a:t>
            </a:r>
            <a:r>
              <a:rPr lang="en-US" sz="3200" dirty="0" err="1" smtClean="0"/>
              <a:t>authorisation</a:t>
            </a:r>
            <a:r>
              <a:rPr lang="en-US" sz="3200" dirty="0" smtClean="0"/>
              <a:t> to establish the bank is granted </a:t>
            </a:r>
            <a:endParaRPr lang="pl-PL" sz="6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2677656"/>
          </a:xfrm>
          <a:prstGeom prst="rect">
            <a:avLst/>
          </a:prstGeom>
          <a:noFill/>
        </p:spPr>
        <p:txBody>
          <a:bodyPr wrap="square" rtlCol="0">
            <a:spAutoFit/>
          </a:bodyPr>
          <a:lstStyle/>
          <a:p>
            <a:pPr marL="342900" indent="-342900" algn="ctr">
              <a:lnSpc>
                <a:spcPct val="150000"/>
              </a:lnSpc>
            </a:pPr>
            <a:endParaRPr lang="pl-PL" sz="2800" dirty="0" smtClean="0"/>
          </a:p>
          <a:p>
            <a:pPr marL="342900" indent="-342900" algn="ctr">
              <a:lnSpc>
                <a:spcPct val="150000"/>
              </a:lnSpc>
            </a:pPr>
            <a:r>
              <a:rPr lang="en-US" sz="2800" dirty="0" smtClean="0"/>
              <a:t>Banking systems are usually grouped according to two models - </a:t>
            </a:r>
            <a:r>
              <a:rPr lang="en-US" sz="2800" b="1" dirty="0" smtClean="0"/>
              <a:t>the Anglo-Saxon model and </a:t>
            </a:r>
            <a:endParaRPr lang="pl-PL" sz="2800" b="1" dirty="0" smtClean="0"/>
          </a:p>
          <a:p>
            <a:pPr marL="342900" indent="-342900" algn="ctr">
              <a:lnSpc>
                <a:spcPct val="150000"/>
              </a:lnSpc>
            </a:pPr>
            <a:r>
              <a:rPr lang="en-US" sz="2800" b="1" dirty="0" smtClean="0"/>
              <a:t>the German-Japanese model.</a:t>
            </a:r>
            <a:endParaRPr lang="pl-PL" sz="28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2800" dirty="0" smtClean="0"/>
              <a:t>In the case of cooperative banks, the founders of which have expressed their intention to conclude an affiliation agreement pursuant to the Act on the Operations of Cooperative Banks, their Affiliation and Affiliating Banks, the initial capital shall be no less than the zloty equivalent of EUR 1,000,000, converted at the mid-rate published by </a:t>
            </a:r>
            <a:r>
              <a:rPr lang="en-US" sz="2800" dirty="0" err="1" smtClean="0"/>
              <a:t>Narodowy</a:t>
            </a:r>
            <a:r>
              <a:rPr lang="en-US" sz="2800" dirty="0" smtClean="0"/>
              <a:t> Bank </a:t>
            </a:r>
            <a:r>
              <a:rPr lang="en-US" sz="2800" dirty="0" err="1" smtClean="0"/>
              <a:t>Polski</a:t>
            </a:r>
            <a:r>
              <a:rPr lang="en-US" sz="2800" dirty="0" smtClean="0"/>
              <a:t> and ruling on the day </a:t>
            </a:r>
            <a:r>
              <a:rPr lang="en-US" sz="2800" dirty="0" err="1" smtClean="0"/>
              <a:t>authorisation</a:t>
            </a:r>
            <a:r>
              <a:rPr lang="en-US" sz="2800" dirty="0" smtClean="0"/>
              <a:t> to establish the bank is granted. </a:t>
            </a:r>
            <a:endParaRPr lang="pl-PL"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2800" dirty="0" smtClean="0"/>
              <a:t>A bank may commence its business following receipt of an appropriate </a:t>
            </a:r>
            <a:r>
              <a:rPr lang="en-US" sz="2800" dirty="0" err="1" smtClean="0"/>
              <a:t>authorisation</a:t>
            </a:r>
            <a:r>
              <a:rPr lang="en-US" sz="2800" dirty="0" smtClean="0"/>
              <a:t> from the Polish Financial Supervision Authority. </a:t>
            </a:r>
            <a:endParaRPr lang="pl-PL"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5701384"/>
          </a:xfrm>
        </p:spPr>
        <p:txBody>
          <a:bodyPr/>
          <a:lstStyle/>
          <a:p>
            <a:r>
              <a:rPr lang="en-US" sz="2800" dirty="0" smtClean="0"/>
              <a:t>An </a:t>
            </a:r>
            <a:r>
              <a:rPr lang="en-US" sz="2800" dirty="0" err="1" smtClean="0"/>
              <a:t>authorisation</a:t>
            </a:r>
            <a:r>
              <a:rPr lang="en-US" sz="2800" dirty="0" smtClean="0"/>
              <a:t> to commence the business may be issued where it is determined that the bank: </a:t>
            </a:r>
            <a:endParaRPr lang="pl-PL" sz="2800" dirty="0" smtClean="0"/>
          </a:p>
          <a:p>
            <a:endParaRPr lang="en-US" sz="2800" dirty="0" smtClean="0"/>
          </a:p>
          <a:p>
            <a:r>
              <a:rPr lang="en-US" sz="2800" dirty="0" smtClean="0"/>
              <a:t>1) is properly prepared in </a:t>
            </a:r>
            <a:r>
              <a:rPr lang="en-US" sz="2800" dirty="0" err="1" smtClean="0"/>
              <a:t>organisational</a:t>
            </a:r>
            <a:r>
              <a:rPr lang="en-US" sz="2800" dirty="0" smtClean="0"/>
              <a:t> terms to commence the business, </a:t>
            </a:r>
          </a:p>
          <a:p>
            <a:r>
              <a:rPr lang="en-US" sz="2800" dirty="0" smtClean="0"/>
              <a:t>2) has assembled the full amount of initial capital, </a:t>
            </a:r>
          </a:p>
          <a:p>
            <a:r>
              <a:rPr lang="en-US" sz="2800" dirty="0" smtClean="0"/>
              <a:t>3) is in possession of facilities suitable for the safekeeping of monetary funds and other valuables, taking into consideration the scope and kinds of banking activity to be conducted, </a:t>
            </a:r>
            <a:endParaRPr lang="pl-PL" sz="2800" dirty="0" smtClean="0"/>
          </a:p>
          <a:p>
            <a:r>
              <a:rPr lang="en-US" sz="2800" dirty="0" smtClean="0"/>
              <a:t>4) fulfils other conditions stipulated in the decision on granting the </a:t>
            </a:r>
            <a:r>
              <a:rPr lang="en-US" sz="2800" dirty="0" err="1" smtClean="0"/>
              <a:t>authorisation</a:t>
            </a:r>
            <a:r>
              <a:rPr lang="en-US" sz="2800" dirty="0" smtClean="0"/>
              <a:t> to establish the bank. </a:t>
            </a:r>
            <a:endParaRPr lang="pl-PL" sz="2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1655379"/>
            <a:ext cx="11573197" cy="3988676"/>
          </a:xfrm>
        </p:spPr>
        <p:txBody>
          <a:bodyPr/>
          <a:lstStyle/>
          <a:p>
            <a:r>
              <a:rPr lang="en-US" sz="2800" dirty="0" smtClean="0"/>
              <a:t>The Polish Financial Supervision Authority shall notify the European Banking Authority of granting the </a:t>
            </a:r>
            <a:r>
              <a:rPr lang="en-US" sz="2800" dirty="0" err="1" smtClean="0"/>
              <a:t>authorisation</a:t>
            </a:r>
            <a:r>
              <a:rPr lang="en-US" sz="2800" dirty="0" smtClean="0"/>
              <a:t> referred </a:t>
            </a:r>
            <a:r>
              <a:rPr lang="pl-PL" sz="2800" dirty="0" smtClean="0"/>
              <a:t>.</a:t>
            </a:r>
          </a:p>
          <a:p>
            <a:endParaRPr lang="pl-PL" sz="2800" dirty="0" smtClean="0"/>
          </a:p>
          <a:p>
            <a:r>
              <a:rPr lang="en-US" sz="2800" dirty="0" smtClean="0"/>
              <a:t>The bank shall notify the Banking Guarantee Fund of being entered in the National Court Register.</a:t>
            </a:r>
            <a:endParaRPr lang="pl-PL" sz="28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1655379"/>
            <a:ext cx="11573197" cy="3988676"/>
          </a:xfrm>
        </p:spPr>
        <p:txBody>
          <a:bodyPr/>
          <a:lstStyle/>
          <a:p>
            <a:r>
              <a:rPr lang="en-US" sz="2800" dirty="0" smtClean="0"/>
              <a:t>A branch of a foreign bank shall be founded in the country on the basis of a permit of the Financial Supervision Commission, issued upon application of the bank concerned.</a:t>
            </a:r>
            <a:endParaRPr lang="pl-PL" sz="2800" dirty="0" smtClean="0"/>
          </a:p>
          <a:p>
            <a:endParaRPr lang="pl-PL" sz="2800" dirty="0" smtClean="0"/>
          </a:p>
          <a:p>
            <a:r>
              <a:rPr lang="en-US" sz="2800" dirty="0" smtClean="0"/>
              <a:t>A branch of a foreign bank shall operate under regulations issued by a foreign bank.</a:t>
            </a:r>
            <a:endParaRPr lang="pl-PL" sz="2800" dirty="0" smtClean="0"/>
          </a:p>
        </p:txBody>
      </p:sp>
      <p:sp>
        <p:nvSpPr>
          <p:cNvPr id="3" name="pole tekstowe 2"/>
          <p:cNvSpPr txBox="1"/>
          <p:nvPr/>
        </p:nvSpPr>
        <p:spPr>
          <a:xfrm>
            <a:off x="1340069" y="283779"/>
            <a:ext cx="9490841" cy="769441"/>
          </a:xfrm>
          <a:prstGeom prst="rect">
            <a:avLst/>
          </a:prstGeom>
          <a:noFill/>
        </p:spPr>
        <p:txBody>
          <a:bodyPr wrap="square" rtlCol="0">
            <a:spAutoFit/>
          </a:bodyPr>
          <a:lstStyle/>
          <a:p>
            <a:pPr algn="ctr"/>
            <a:r>
              <a:rPr lang="en-US" sz="4400" b="1" dirty="0" smtClean="0"/>
              <a:t>A BRANCH OF A FOREIGN BANK</a:t>
            </a:r>
            <a:endParaRPr lang="pl-PL" sz="44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1655379"/>
            <a:ext cx="11573197" cy="3988676"/>
          </a:xfrm>
        </p:spPr>
        <p:txBody>
          <a:bodyPr/>
          <a:lstStyle/>
          <a:p>
            <a:r>
              <a:rPr lang="en-US" sz="2000" dirty="0" smtClean="0"/>
              <a:t>A branch of a foreign bank shall be obliged to:</a:t>
            </a:r>
            <a:endParaRPr lang="pl-PL" sz="2000" dirty="0" smtClean="0"/>
          </a:p>
          <a:p>
            <a:endParaRPr lang="en-US" sz="2000" dirty="0" smtClean="0"/>
          </a:p>
          <a:p>
            <a:r>
              <a:rPr lang="en-US" sz="2000" b="1" dirty="0" smtClean="0"/>
              <a:t>1)</a:t>
            </a:r>
            <a:r>
              <a:rPr lang="pl-PL" sz="2000" b="1" dirty="0" smtClean="0"/>
              <a:t> </a:t>
            </a:r>
            <a:r>
              <a:rPr lang="en-US" sz="2000" dirty="0" smtClean="0"/>
              <a:t> use the business name of the foreign bank in the language of the state of its seat accompanied by the designation of the bank’s legal status translated into Polish and the words “branch in Poland”;</a:t>
            </a:r>
          </a:p>
          <a:p>
            <a:r>
              <a:rPr lang="en-US" sz="2000" b="1" dirty="0" smtClean="0"/>
              <a:t>2)</a:t>
            </a:r>
            <a:r>
              <a:rPr lang="pl-PL" sz="2000" b="1" dirty="0" smtClean="0"/>
              <a:t> </a:t>
            </a:r>
            <a:r>
              <a:rPr lang="en-US" sz="2000" dirty="0" smtClean="0"/>
              <a:t>manage separate accounting in Polish, in accordance with the provisions binding upon the domestic banks;</a:t>
            </a:r>
          </a:p>
          <a:p>
            <a:r>
              <a:rPr lang="en-US" sz="2000" b="1" dirty="0" smtClean="0"/>
              <a:t>3</a:t>
            </a:r>
            <a:r>
              <a:rPr lang="pl-PL" sz="2000" b="1" dirty="0" smtClean="0"/>
              <a:t>) </a:t>
            </a:r>
            <a:r>
              <a:rPr lang="en-US" sz="2000" dirty="0" smtClean="0"/>
              <a:t> operate in conformity with approved regulations;</a:t>
            </a:r>
          </a:p>
          <a:p>
            <a:r>
              <a:rPr lang="en-US" sz="2000" b="1" dirty="0" smtClean="0"/>
              <a:t>4)</a:t>
            </a:r>
            <a:r>
              <a:rPr lang="en-US" sz="2000" dirty="0" smtClean="0"/>
              <a:t> keep all documents relating to its activity in the seat of the branch.</a:t>
            </a:r>
            <a:endParaRPr lang="en-US" sz="2000" dirty="0"/>
          </a:p>
        </p:txBody>
      </p:sp>
      <p:sp>
        <p:nvSpPr>
          <p:cNvPr id="3" name="pole tekstowe 2"/>
          <p:cNvSpPr txBox="1"/>
          <p:nvPr/>
        </p:nvSpPr>
        <p:spPr>
          <a:xfrm>
            <a:off x="1340069" y="283779"/>
            <a:ext cx="9490841" cy="769441"/>
          </a:xfrm>
          <a:prstGeom prst="rect">
            <a:avLst/>
          </a:prstGeom>
          <a:noFill/>
        </p:spPr>
        <p:txBody>
          <a:bodyPr wrap="square" rtlCol="0">
            <a:spAutoFit/>
          </a:bodyPr>
          <a:lstStyle/>
          <a:p>
            <a:pPr algn="ctr"/>
            <a:r>
              <a:rPr lang="en-US" sz="4400" b="1" dirty="0" smtClean="0"/>
              <a:t>A BRANCH OF A FOREIGN BANK</a:t>
            </a:r>
            <a:endParaRPr lang="pl-PL" sz="44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a16="http://schemas.microsoft.com/office/drawing/2014/main" xmlns="" id="{0C7B140C-4A13-4136-AB20-68851F665BEA}"/>
              </a:ext>
            </a:extLst>
          </p:cNvPr>
          <p:cNvSpPr txBox="1">
            <a:spLocks/>
          </p:cNvSpPr>
          <p:nvPr/>
        </p:nvSpPr>
        <p:spPr>
          <a:xfrm>
            <a:off x="6400800" y="304800"/>
            <a:ext cx="5541818" cy="65532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pl-PL" altLang="ko-KR" sz="3200" dirty="0" smtClean="0">
                <a:solidFill>
                  <a:schemeClr val="accent1">
                    <a:lumMod val="75000"/>
                  </a:schemeClr>
                </a:solidFill>
              </a:rPr>
              <a:t>Central bank</a:t>
            </a:r>
            <a:endParaRPr lang="ko-KR" altLang="en-US" sz="3200" dirty="0">
              <a:solidFill>
                <a:schemeClr val="accent1">
                  <a:lumMod val="75000"/>
                </a:schemeClr>
              </a:solidFill>
            </a:endParaRP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p14="http://schemas.microsoft.com/office/powerpoint/2010/main" xmlns="" val="18603619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apik\Desktop\CentralBank.jpg"/>
          <p:cNvPicPr>
            <a:picLocks noChangeAspect="1" noChangeArrowheads="1"/>
          </p:cNvPicPr>
          <p:nvPr/>
        </p:nvPicPr>
        <p:blipFill>
          <a:blip r:embed="rId2"/>
          <a:srcRect/>
          <a:stretch>
            <a:fillRect/>
          </a:stretch>
        </p:blipFill>
        <p:spPr bwMode="auto">
          <a:xfrm>
            <a:off x="8544911" y="0"/>
            <a:ext cx="3647090" cy="2369701"/>
          </a:xfrm>
          <a:prstGeom prst="rect">
            <a:avLst/>
          </a:prstGeom>
          <a:noFill/>
        </p:spPr>
      </p:pic>
      <p:sp>
        <p:nvSpPr>
          <p:cNvPr id="4" name="Symbol zastępczy tekstu 3"/>
          <p:cNvSpPr>
            <a:spLocks noGrp="1"/>
          </p:cNvSpPr>
          <p:nvPr>
            <p:ph type="body" sz="quarter" idx="10"/>
          </p:nvPr>
        </p:nvSpPr>
        <p:spPr>
          <a:xfrm>
            <a:off x="337384" y="1655378"/>
            <a:ext cx="11573197" cy="4367049"/>
          </a:xfrm>
        </p:spPr>
        <p:txBody>
          <a:bodyPr/>
          <a:lstStyle/>
          <a:p>
            <a:pPr>
              <a:lnSpc>
                <a:spcPct val="150000"/>
              </a:lnSpc>
            </a:pPr>
            <a:r>
              <a:rPr lang="en-US" sz="2800" dirty="0" smtClean="0"/>
              <a:t>A central bank is an </a:t>
            </a:r>
            <a:r>
              <a:rPr lang="en-US" sz="2800" b="1" dirty="0" smtClean="0"/>
              <a:t>independent national authority </a:t>
            </a:r>
            <a:r>
              <a:rPr lang="en-US" sz="2800" dirty="0" smtClean="0"/>
              <a:t>that conducts </a:t>
            </a:r>
            <a:r>
              <a:rPr lang="en-US" sz="2800" b="1" dirty="0" smtClean="0"/>
              <a:t>monetary policy, regulates banks, and provides financial services including economic research.</a:t>
            </a:r>
            <a:r>
              <a:rPr lang="pl-PL" sz="2800" b="1" dirty="0" smtClean="0"/>
              <a:t> </a:t>
            </a:r>
          </a:p>
          <a:p>
            <a:pPr>
              <a:lnSpc>
                <a:spcPct val="150000"/>
              </a:lnSpc>
            </a:pPr>
            <a:endParaRPr lang="pl-PL" sz="2800" b="1" dirty="0" smtClean="0"/>
          </a:p>
          <a:p>
            <a:pPr>
              <a:lnSpc>
                <a:spcPct val="150000"/>
              </a:lnSpc>
            </a:pPr>
            <a:r>
              <a:rPr lang="en-US" sz="2800" dirty="0" smtClean="0"/>
              <a:t>Its goals are to stabilize the nation's currency, </a:t>
            </a:r>
            <a:endParaRPr lang="pl-PL" sz="2800" dirty="0" smtClean="0"/>
          </a:p>
          <a:p>
            <a:pPr>
              <a:lnSpc>
                <a:spcPct val="150000"/>
              </a:lnSpc>
            </a:pPr>
            <a:r>
              <a:rPr lang="en-US" sz="2800" dirty="0" smtClean="0"/>
              <a:t>create and emits money and prevent inflation.</a:t>
            </a: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Lapik\Desktop\CentralBank.jpg"/>
          <p:cNvPicPr>
            <a:picLocks noChangeAspect="1" noChangeArrowheads="1"/>
          </p:cNvPicPr>
          <p:nvPr/>
        </p:nvPicPr>
        <p:blipFill>
          <a:blip r:embed="rId2"/>
          <a:srcRect/>
          <a:stretch>
            <a:fillRect/>
          </a:stretch>
        </p:blipFill>
        <p:spPr bwMode="auto">
          <a:xfrm>
            <a:off x="8092966" y="0"/>
            <a:ext cx="4099034" cy="3116974"/>
          </a:xfrm>
          <a:prstGeom prst="rect">
            <a:avLst/>
          </a:prstGeom>
          <a:noFill/>
        </p:spPr>
      </p:pic>
      <p:sp>
        <p:nvSpPr>
          <p:cNvPr id="4" name="Symbol zastępczy tekstu 3"/>
          <p:cNvSpPr>
            <a:spLocks noGrp="1"/>
          </p:cNvSpPr>
          <p:nvPr>
            <p:ph type="body" sz="quarter" idx="10"/>
          </p:nvPr>
        </p:nvSpPr>
        <p:spPr>
          <a:xfrm>
            <a:off x="337384" y="1655378"/>
            <a:ext cx="11573197" cy="4367049"/>
          </a:xfrm>
        </p:spPr>
        <p:txBody>
          <a:bodyPr/>
          <a:lstStyle/>
          <a:p>
            <a:r>
              <a:rPr lang="en-US" sz="2800" dirty="0" smtClean="0"/>
              <a:t>The most important areas of activity of </a:t>
            </a:r>
            <a:r>
              <a:rPr lang="pl-PL" sz="2800" dirty="0" smtClean="0"/>
              <a:t>CB</a:t>
            </a:r>
            <a:r>
              <a:rPr lang="en-US" sz="2800" dirty="0" smtClean="0"/>
              <a:t> are:</a:t>
            </a:r>
            <a:endParaRPr lang="pl-PL" sz="2800" dirty="0" smtClean="0"/>
          </a:p>
          <a:p>
            <a:endParaRPr lang="en-US" sz="2800" dirty="0" smtClean="0"/>
          </a:p>
          <a:p>
            <a:r>
              <a:rPr lang="en-US" sz="2800" dirty="0" smtClean="0"/>
              <a:t>monetary policy,</a:t>
            </a:r>
          </a:p>
          <a:p>
            <a:r>
              <a:rPr lang="en-US" sz="2800" dirty="0" smtClean="0"/>
              <a:t>issue of currency,</a:t>
            </a:r>
          </a:p>
          <a:p>
            <a:r>
              <a:rPr lang="en-US" sz="2800" dirty="0" smtClean="0"/>
              <a:t>development of payment system,</a:t>
            </a:r>
          </a:p>
          <a:p>
            <a:r>
              <a:rPr lang="en-US" sz="2800" dirty="0" smtClean="0"/>
              <a:t>management of official reserves,</a:t>
            </a:r>
          </a:p>
          <a:p>
            <a:r>
              <a:rPr lang="en-US" sz="2800" dirty="0" smtClean="0"/>
              <a:t>education and information,</a:t>
            </a:r>
          </a:p>
          <a:p>
            <a:r>
              <a:rPr lang="en-US" sz="2800" dirty="0" smtClean="0"/>
              <a:t>services to the State Treasury.</a:t>
            </a:r>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apik\Desktop\CentralBank.jpg"/>
          <p:cNvPicPr>
            <a:picLocks noChangeAspect="1" noChangeArrowheads="1"/>
          </p:cNvPicPr>
          <p:nvPr/>
        </p:nvPicPr>
        <p:blipFill>
          <a:blip r:embed="rId2"/>
          <a:srcRect/>
          <a:stretch>
            <a:fillRect/>
          </a:stretch>
        </p:blipFill>
        <p:spPr bwMode="auto">
          <a:xfrm>
            <a:off x="8534400" y="0"/>
            <a:ext cx="3657600" cy="2781300"/>
          </a:xfrm>
          <a:prstGeom prst="rect">
            <a:avLst/>
          </a:prstGeom>
          <a:noFill/>
        </p:spPr>
      </p:pic>
      <p:sp>
        <p:nvSpPr>
          <p:cNvPr id="4" name="Symbol zastępczy tekstu 3"/>
          <p:cNvSpPr>
            <a:spLocks noGrp="1"/>
          </p:cNvSpPr>
          <p:nvPr>
            <p:ph type="body" sz="quarter" idx="10"/>
          </p:nvPr>
        </p:nvSpPr>
        <p:spPr>
          <a:xfrm>
            <a:off x="337384" y="1655378"/>
            <a:ext cx="11573197" cy="4367049"/>
          </a:xfrm>
        </p:spPr>
        <p:txBody>
          <a:bodyPr/>
          <a:lstStyle/>
          <a:p>
            <a:pPr>
              <a:lnSpc>
                <a:spcPct val="150000"/>
              </a:lnSpc>
            </a:pPr>
            <a:r>
              <a:rPr lang="en-US" sz="2800" dirty="0" smtClean="0"/>
              <a:t>Central bank is responsible for the </a:t>
            </a:r>
            <a:r>
              <a:rPr lang="en-US" sz="2800" b="1" dirty="0" smtClean="0"/>
              <a:t>stability of the national currency. </a:t>
            </a:r>
            <a:endParaRPr lang="pl-PL" sz="2800" b="1" dirty="0" smtClean="0"/>
          </a:p>
          <a:p>
            <a:pPr>
              <a:lnSpc>
                <a:spcPct val="150000"/>
              </a:lnSpc>
            </a:pPr>
            <a:r>
              <a:rPr lang="en-US" sz="2800" dirty="0" smtClean="0"/>
              <a:t>CB </a:t>
            </a:r>
            <a:r>
              <a:rPr lang="en-US" sz="2800" b="1" dirty="0" smtClean="0"/>
              <a:t>develops and implements the monetary policy strategy </a:t>
            </a:r>
            <a:r>
              <a:rPr lang="en-US" sz="2800" dirty="0" smtClean="0"/>
              <a:t>and the annual monetary policy guidelines. </a:t>
            </a:r>
            <a:endParaRPr lang="pl-PL" sz="2800" dirty="0" smtClean="0"/>
          </a:p>
          <a:p>
            <a:pPr>
              <a:lnSpc>
                <a:spcPct val="150000"/>
              </a:lnSpc>
            </a:pPr>
            <a:r>
              <a:rPr lang="en-US" sz="2800" dirty="0" smtClean="0"/>
              <a:t>Through the </a:t>
            </a:r>
            <a:r>
              <a:rPr lang="en-US" sz="2800" b="1" dirty="0" smtClean="0"/>
              <a:t>management of the official reserves </a:t>
            </a:r>
            <a:r>
              <a:rPr lang="en-US" sz="2800" dirty="0" smtClean="0"/>
              <a:t>CB ensures the requisite level of the State's financial security. </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5078313"/>
          </a:xfrm>
          <a:prstGeom prst="rect">
            <a:avLst/>
          </a:prstGeom>
          <a:noFill/>
        </p:spPr>
        <p:txBody>
          <a:bodyPr wrap="square" rtlCol="0">
            <a:spAutoFit/>
          </a:bodyPr>
          <a:lstStyle/>
          <a:p>
            <a:pPr marL="342900" indent="-342900" algn="ctr">
              <a:lnSpc>
                <a:spcPct val="150000"/>
              </a:lnSpc>
            </a:pPr>
            <a:r>
              <a:rPr lang="en-US" sz="2400" dirty="0" smtClean="0"/>
              <a:t>The Anglo-Saxon model of the banking system is </a:t>
            </a:r>
            <a:r>
              <a:rPr lang="en-US" sz="2400" b="1" dirty="0" smtClean="0"/>
              <a:t>based on financial markets which are the main source of raising funds for further development of business entities.</a:t>
            </a:r>
            <a:endParaRPr lang="pl-PL" sz="2400" b="1" dirty="0" smtClean="0"/>
          </a:p>
          <a:p>
            <a:pPr marL="342900" indent="-342900" algn="ctr">
              <a:lnSpc>
                <a:spcPct val="150000"/>
              </a:lnSpc>
            </a:pPr>
            <a:r>
              <a:rPr lang="en-US" sz="2400" dirty="0" smtClean="0"/>
              <a:t> The main role is played by </a:t>
            </a:r>
            <a:r>
              <a:rPr lang="en-US" sz="2400" b="1" dirty="0" smtClean="0"/>
              <a:t>investment banks</a:t>
            </a:r>
            <a:r>
              <a:rPr lang="en-US" sz="2400" dirty="0" smtClean="0"/>
              <a:t>, that is financial institutions that </a:t>
            </a:r>
            <a:r>
              <a:rPr lang="en-US" sz="2400" b="1" dirty="0" smtClean="0"/>
              <a:t>deal with the direct transfer of savings to the money and capital market. </a:t>
            </a:r>
            <a:endParaRPr lang="pl-PL" sz="2400" b="1" dirty="0" smtClean="0"/>
          </a:p>
          <a:p>
            <a:pPr marL="342900" indent="-342900" algn="ctr">
              <a:lnSpc>
                <a:spcPct val="150000"/>
              </a:lnSpc>
            </a:pPr>
            <a:r>
              <a:rPr lang="en-US" sz="2400" dirty="0" smtClean="0"/>
              <a:t>Investment banks deal with all </a:t>
            </a:r>
            <a:r>
              <a:rPr lang="en-US" sz="2400" b="1" dirty="0" smtClean="0"/>
              <a:t>financial services that go beyond the traditional [[[Deposit]] deposit activity]. </a:t>
            </a:r>
            <a:r>
              <a:rPr lang="en-US" sz="2400" dirty="0" smtClean="0"/>
              <a:t>The role of commercial banks boils down to ongoing operational service for business entities.</a:t>
            </a:r>
            <a:endParaRPr lang="pl-PL" sz="24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apik\Desktop\CentralBank.jpg"/>
          <p:cNvPicPr>
            <a:picLocks noChangeAspect="1" noChangeArrowheads="1"/>
          </p:cNvPicPr>
          <p:nvPr/>
        </p:nvPicPr>
        <p:blipFill>
          <a:blip r:embed="rId2"/>
          <a:srcRect/>
          <a:stretch>
            <a:fillRect/>
          </a:stretch>
        </p:blipFill>
        <p:spPr bwMode="auto">
          <a:xfrm>
            <a:off x="9038897" y="0"/>
            <a:ext cx="3153103" cy="2397672"/>
          </a:xfrm>
          <a:prstGeom prst="rect">
            <a:avLst/>
          </a:prstGeom>
          <a:noFill/>
        </p:spPr>
      </p:pic>
      <p:sp>
        <p:nvSpPr>
          <p:cNvPr id="4" name="Symbol zastępczy tekstu 3"/>
          <p:cNvSpPr>
            <a:spLocks noGrp="1"/>
          </p:cNvSpPr>
          <p:nvPr>
            <p:ph type="body" sz="quarter" idx="10"/>
          </p:nvPr>
        </p:nvSpPr>
        <p:spPr>
          <a:xfrm>
            <a:off x="337384" y="1655378"/>
            <a:ext cx="11573197" cy="4367049"/>
          </a:xfrm>
        </p:spPr>
        <p:txBody>
          <a:bodyPr/>
          <a:lstStyle/>
          <a:p>
            <a:pPr>
              <a:lnSpc>
                <a:spcPct val="150000"/>
              </a:lnSpc>
            </a:pPr>
            <a:r>
              <a:rPr lang="en-US" sz="2800" dirty="0" smtClean="0"/>
              <a:t>As an issuer of currency, CB </a:t>
            </a:r>
            <a:r>
              <a:rPr lang="en-US" sz="2800" b="1" dirty="0" smtClean="0"/>
              <a:t>maintains the liquidity of cash payments. </a:t>
            </a:r>
            <a:endParaRPr lang="pl-PL" sz="2800" b="1" dirty="0" smtClean="0"/>
          </a:p>
          <a:p>
            <a:pPr>
              <a:lnSpc>
                <a:spcPct val="150000"/>
              </a:lnSpc>
            </a:pPr>
            <a:r>
              <a:rPr lang="en-US" sz="2800" dirty="0" smtClean="0"/>
              <a:t>An important objective of CB is </a:t>
            </a:r>
            <a:r>
              <a:rPr lang="en-US" sz="2800" b="1" dirty="0" smtClean="0"/>
              <a:t>guarding the stability of the financial system. </a:t>
            </a:r>
            <a:endParaRPr lang="pl-PL" sz="2800" b="1" dirty="0" smtClean="0"/>
          </a:p>
          <a:p>
            <a:pPr>
              <a:lnSpc>
                <a:spcPct val="150000"/>
              </a:lnSpc>
            </a:pPr>
            <a:r>
              <a:rPr lang="en-US" sz="2800" dirty="0" smtClean="0"/>
              <a:t>As part of its </a:t>
            </a:r>
            <a:r>
              <a:rPr lang="en-US" sz="2800" b="1" dirty="0" smtClean="0"/>
              <a:t>supervisory and regulatory functions</a:t>
            </a:r>
            <a:r>
              <a:rPr lang="en-US" sz="2800" dirty="0" smtClean="0"/>
              <a:t>, CB </a:t>
            </a:r>
            <a:r>
              <a:rPr lang="en-US" sz="2800" b="1" dirty="0" smtClean="0"/>
              <a:t>oversees the liquidity, efficiency and security of the payment system.</a:t>
            </a:r>
            <a:endParaRPr lang="pl-PL" sz="2800" b="1" dirty="0" smtClean="0"/>
          </a:p>
          <a:p>
            <a:pPr>
              <a:lnSpc>
                <a:spcPct val="150000"/>
              </a:lnSpc>
            </a:pPr>
            <a:r>
              <a:rPr lang="en-US" sz="2800" dirty="0" smtClean="0"/>
              <a:t> It also contributes to the </a:t>
            </a:r>
            <a:r>
              <a:rPr lang="en-US" sz="2800" b="1" dirty="0" smtClean="0"/>
              <a:t>development of a secure infrastructure of the financial market.</a:t>
            </a:r>
            <a:endParaRPr 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3347840"/>
          </a:xfrm>
          <a:prstGeom prst="rect">
            <a:avLst/>
          </a:prstGeom>
          <a:noFill/>
        </p:spPr>
        <p:txBody>
          <a:bodyPr wrap="square" rtlCol="0">
            <a:spAutoFit/>
          </a:bodyPr>
          <a:lstStyle/>
          <a:p>
            <a:pPr marL="342900" indent="-342900" algn="ctr">
              <a:lnSpc>
                <a:spcPct val="150000"/>
              </a:lnSpc>
            </a:pPr>
            <a:r>
              <a:rPr lang="en-US" sz="2400" dirty="0" smtClean="0"/>
              <a:t>The German-Japanese model assumes that </a:t>
            </a:r>
            <a:r>
              <a:rPr lang="en-US" sz="2400" b="1" u="sng" dirty="0" smtClean="0"/>
              <a:t>the banking system plays the main role in the financial sector.</a:t>
            </a:r>
            <a:endParaRPr lang="pl-PL" sz="2400" b="1" u="sng" dirty="0" smtClean="0"/>
          </a:p>
          <a:p>
            <a:pPr marL="342900" indent="-342900" algn="ctr">
              <a:lnSpc>
                <a:spcPct val="150000"/>
              </a:lnSpc>
            </a:pPr>
            <a:endParaRPr lang="pl-PL" sz="2400" dirty="0" smtClean="0"/>
          </a:p>
          <a:p>
            <a:pPr marL="342900" indent="-342900" algn="ctr">
              <a:lnSpc>
                <a:spcPct val="150000"/>
              </a:lnSpc>
            </a:pPr>
            <a:r>
              <a:rPr lang="en-US" sz="2400" dirty="0" smtClean="0"/>
              <a:t> Banks satisfy both short and long-term demand for money, hence the universal role is played by universal banks, </a:t>
            </a:r>
            <a:r>
              <a:rPr lang="en-US" sz="2400" b="1" dirty="0" smtClean="0"/>
              <a:t>that is financial institutions that carry out all types of banking operations.</a:t>
            </a:r>
            <a:endParaRPr lang="pl-PL"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3046988"/>
          </a:xfrm>
          <a:prstGeom prst="rect">
            <a:avLst/>
          </a:prstGeom>
          <a:noFill/>
        </p:spPr>
        <p:txBody>
          <a:bodyPr wrap="square" rtlCol="0">
            <a:spAutoFit/>
          </a:bodyPr>
          <a:lstStyle/>
          <a:p>
            <a:pPr marL="342900" indent="-342900" algn="ctr"/>
            <a:endParaRPr lang="pl-PL" sz="2400" b="1" dirty="0" smtClean="0"/>
          </a:p>
          <a:p>
            <a:pPr marL="342900" indent="-342900" algn="ctr"/>
            <a:r>
              <a:rPr lang="en-US" sz="2400" b="1" dirty="0" smtClean="0"/>
              <a:t>Referring to Poland, one can encounter the classification of the banking system consisting of three groups of institutions: </a:t>
            </a:r>
            <a:endParaRPr lang="pl-PL" sz="2400" b="1" dirty="0" smtClean="0"/>
          </a:p>
          <a:p>
            <a:pPr marL="342900" indent="-342900" algn="ctr"/>
            <a:endParaRPr lang="pl-PL" sz="2400" b="1" dirty="0" smtClean="0"/>
          </a:p>
          <a:p>
            <a:pPr marL="342900" indent="-342900" algn="ctr"/>
            <a:endParaRPr lang="pl-PL" sz="2400" b="1" dirty="0" smtClean="0"/>
          </a:p>
          <a:p>
            <a:pPr marL="342900" indent="-342900" algn="ctr"/>
            <a:r>
              <a:rPr lang="en-US" sz="2400" b="1" dirty="0" smtClean="0"/>
              <a:t>stabilizing</a:t>
            </a:r>
            <a:endParaRPr lang="pl-PL" sz="2400" b="1" dirty="0" smtClean="0"/>
          </a:p>
          <a:p>
            <a:pPr marL="342900" indent="-342900" algn="ctr"/>
            <a:r>
              <a:rPr lang="en-US" sz="2400" b="1" dirty="0" smtClean="0"/>
              <a:t>creating the market </a:t>
            </a:r>
            <a:endParaRPr lang="pl-PL" sz="2400" b="1" dirty="0" smtClean="0"/>
          </a:p>
          <a:p>
            <a:pPr marL="342900" indent="-342900" algn="ctr"/>
            <a:r>
              <a:rPr lang="en-US" sz="2400" b="1" dirty="0" smtClean="0"/>
              <a:t>and</a:t>
            </a:r>
            <a:r>
              <a:rPr lang="pl-PL" sz="2400" b="1" dirty="0" smtClean="0"/>
              <a:t> </a:t>
            </a:r>
            <a:r>
              <a:rPr lang="pl-PL" sz="2400" b="1" dirty="0" err="1" smtClean="0"/>
              <a:t>subsidiary</a:t>
            </a:r>
            <a:r>
              <a:rPr lang="pl-PL" sz="2400" b="1" dirty="0" smtClean="0"/>
              <a:t> </a:t>
            </a:r>
            <a:r>
              <a:rPr lang="pl-PL" sz="2400" b="1" dirty="0" err="1" smtClean="0"/>
              <a:t>bodies</a:t>
            </a:r>
            <a:endParaRPr lang="pl-PL"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BANKING SYSTEM</a:t>
            </a:r>
            <a:endParaRPr lang="pl-PL" dirty="0"/>
          </a:p>
        </p:txBody>
      </p:sp>
      <p:sp>
        <p:nvSpPr>
          <p:cNvPr id="10" name="pole tekstowe 9"/>
          <p:cNvSpPr txBox="1"/>
          <p:nvPr/>
        </p:nvSpPr>
        <p:spPr>
          <a:xfrm>
            <a:off x="858982" y="1481959"/>
            <a:ext cx="10210800" cy="5262979"/>
          </a:xfrm>
          <a:prstGeom prst="rect">
            <a:avLst/>
          </a:prstGeom>
          <a:noFill/>
        </p:spPr>
        <p:txBody>
          <a:bodyPr wrap="square" rtlCol="0">
            <a:spAutoFit/>
          </a:bodyPr>
          <a:lstStyle/>
          <a:p>
            <a:pPr marL="342900" indent="-342900" algn="ctr"/>
            <a:r>
              <a:rPr lang="en-US" sz="2400" dirty="0" smtClean="0"/>
              <a:t>Stabilizing institutions - these are the </a:t>
            </a:r>
            <a:r>
              <a:rPr lang="en-US" sz="2400" b="1" dirty="0" smtClean="0"/>
              <a:t>institutions responsible for supervising the proper functioning of the entire system</a:t>
            </a:r>
            <a:r>
              <a:rPr lang="en-US" sz="2400" dirty="0" smtClean="0"/>
              <a:t>. </a:t>
            </a:r>
            <a:endParaRPr lang="pl-PL" sz="2400" dirty="0" smtClean="0"/>
          </a:p>
          <a:p>
            <a:pPr marL="342900" indent="-342900" algn="ctr"/>
            <a:endParaRPr lang="pl-PL" sz="2400" dirty="0" smtClean="0"/>
          </a:p>
          <a:p>
            <a:pPr marL="342900" indent="-342900" algn="ctr"/>
            <a:r>
              <a:rPr lang="en-US" sz="2400" b="1" dirty="0" smtClean="0"/>
              <a:t>CENTRAL BANK (NATIONAL BANK OF POLAND) </a:t>
            </a:r>
            <a:r>
              <a:rPr lang="en-US" sz="2400" dirty="0" smtClean="0"/>
              <a:t>- responsible for regulating banks' liquidity and supporting financial stability (including the banking sector),</a:t>
            </a:r>
            <a:endParaRPr lang="pl-PL" sz="2400" dirty="0" smtClean="0"/>
          </a:p>
          <a:p>
            <a:pPr marL="342900" indent="-342900" algn="ctr"/>
            <a:endParaRPr lang="en-US" sz="2400" dirty="0" smtClean="0"/>
          </a:p>
          <a:p>
            <a:pPr marL="342900" indent="-342900" algn="ctr"/>
            <a:r>
              <a:rPr lang="en-US" sz="2400" b="1" dirty="0" smtClean="0"/>
              <a:t>SUPERVISORY BODY (POLISH FINANCIAL SUPERVISION AUTHORITY) </a:t>
            </a:r>
            <a:r>
              <a:rPr lang="en-US" sz="2400" dirty="0" smtClean="0"/>
              <a:t>- ensuring control over the conduct of banking activities and undertaking actions for the proper functioning of the financial market,</a:t>
            </a:r>
            <a:endParaRPr lang="pl-PL" sz="2400" dirty="0" smtClean="0"/>
          </a:p>
          <a:p>
            <a:pPr marL="342900" indent="-342900" algn="ctr"/>
            <a:endParaRPr lang="en-US" sz="2400" dirty="0" smtClean="0"/>
          </a:p>
          <a:p>
            <a:pPr marL="342900" indent="-342900" algn="ctr"/>
            <a:r>
              <a:rPr lang="en-US" sz="2400" b="1" dirty="0" smtClean="0"/>
              <a:t>ENTITY GUARANTEEING THE PAYMENT OF DEPOSITS (BANK GUARANTEE FUND)</a:t>
            </a:r>
            <a:endParaRPr lang="pl-PL" sz="2400" b="1" dirty="0"/>
          </a:p>
        </p:txBody>
      </p:sp>
    </p:spTree>
  </p:cSld>
  <p:clrMapOvr>
    <a:masterClrMapping/>
  </p:clrMapOvr>
</p:sld>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8251</TotalTime>
  <Words>2327</Words>
  <Application>Microsoft Office PowerPoint</Application>
  <PresentationFormat>Niestandardowy</PresentationFormat>
  <Paragraphs>281</Paragraphs>
  <Slides>60</Slides>
  <Notes>0</Notes>
  <HiddenSlides>0</HiddenSlides>
  <MMClips>0</MMClips>
  <ScaleCrop>false</ScaleCrop>
  <HeadingPairs>
    <vt:vector size="4" baseType="variant">
      <vt:variant>
        <vt:lpstr>Motyw</vt:lpstr>
      </vt:variant>
      <vt:variant>
        <vt:i4>3</vt:i4>
      </vt:variant>
      <vt:variant>
        <vt:lpstr>Tytuły slajdów</vt:lpstr>
      </vt:variant>
      <vt:variant>
        <vt:i4>60</vt:i4>
      </vt:variant>
    </vt:vector>
  </HeadingPairs>
  <TitlesOfParts>
    <vt:vector size="63" baseType="lpstr">
      <vt:lpstr>Cover and End Slide Master</vt:lpstr>
      <vt:lpstr>Contents Slide Master</vt:lpstr>
      <vt:lpstr>Section Break Slide Master</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Magda</cp:lastModifiedBy>
  <cp:revision>211</cp:revision>
  <dcterms:created xsi:type="dcterms:W3CDTF">2018-04-24T17:14:44Z</dcterms:created>
  <dcterms:modified xsi:type="dcterms:W3CDTF">2019-03-23T10:29:21Z</dcterms:modified>
</cp:coreProperties>
</file>