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sldIdLst>
    <p:sldId id="256" r:id="rId2"/>
    <p:sldId id="261" r:id="rId3"/>
    <p:sldId id="262" r:id="rId4"/>
    <p:sldId id="257" r:id="rId5"/>
    <p:sldId id="260" r:id="rId6"/>
    <p:sldId id="264" r:id="rId7"/>
    <p:sldId id="263" r:id="rId8"/>
    <p:sldId id="265"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4"/>
    <p:restoredTop sz="94729"/>
  </p:normalViewPr>
  <p:slideViewPr>
    <p:cSldViewPr snapToGrid="0" snapToObjects="1">
      <p:cViewPr varScale="1">
        <p:scale>
          <a:sx n="67" d="100"/>
          <a:sy n="67" d="100"/>
        </p:scale>
        <p:origin x="8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DD8989-4702-2A45-8DEF-6AE36109E6B2}" type="doc">
      <dgm:prSet loTypeId="urn:microsoft.com/office/officeart/2005/8/layout/arrow5" loCatId="" qsTypeId="urn:microsoft.com/office/officeart/2005/8/quickstyle/simple1" qsCatId="simple" csTypeId="urn:microsoft.com/office/officeart/2005/8/colors/accent1_2" csCatId="accent1" phldr="1"/>
      <dgm:spPr/>
      <dgm:t>
        <a:bodyPr/>
        <a:lstStyle/>
        <a:p>
          <a:endParaRPr lang="pl-PL"/>
        </a:p>
      </dgm:t>
    </dgm:pt>
    <dgm:pt modelId="{DFA5DD04-41EA-4A40-90C2-68BAC516A8E6}">
      <dgm:prSet phldrT="[Tekst]"/>
      <dgm:spPr/>
      <dgm:t>
        <a:bodyPr/>
        <a:lstStyle/>
        <a:p>
          <a:r>
            <a:rPr lang="pl-PL" dirty="0" err="1">
              <a:solidFill>
                <a:srgbClr val="FF0000"/>
              </a:solidFill>
            </a:rPr>
            <a:t>lender</a:t>
          </a:r>
          <a:endParaRPr lang="pl-PL" dirty="0">
            <a:solidFill>
              <a:srgbClr val="FF0000"/>
            </a:solidFill>
          </a:endParaRPr>
        </a:p>
      </dgm:t>
    </dgm:pt>
    <dgm:pt modelId="{E9B5EF5D-A8AA-C749-9941-0D58015211D0}" type="parTrans" cxnId="{17626A6C-82ED-D541-9DE7-070B8FC64063}">
      <dgm:prSet/>
      <dgm:spPr/>
      <dgm:t>
        <a:bodyPr/>
        <a:lstStyle/>
        <a:p>
          <a:endParaRPr lang="pl-PL"/>
        </a:p>
      </dgm:t>
    </dgm:pt>
    <dgm:pt modelId="{1BA9BE17-FC59-DB4F-8C8A-40E1E22B19F9}" type="sibTrans" cxnId="{17626A6C-82ED-D541-9DE7-070B8FC64063}">
      <dgm:prSet/>
      <dgm:spPr/>
      <dgm:t>
        <a:bodyPr/>
        <a:lstStyle/>
        <a:p>
          <a:endParaRPr lang="pl-PL"/>
        </a:p>
      </dgm:t>
    </dgm:pt>
    <dgm:pt modelId="{075C0E0C-4C64-3745-A775-C1859809DB4A}">
      <dgm:prSet phldrT="[Tekst]"/>
      <dgm:spPr/>
      <dgm:t>
        <a:bodyPr/>
        <a:lstStyle/>
        <a:p>
          <a:r>
            <a:rPr lang="pl-PL" dirty="0" err="1">
              <a:solidFill>
                <a:srgbClr val="00B0F0"/>
              </a:solidFill>
            </a:rPr>
            <a:t>borrower</a:t>
          </a:r>
          <a:endParaRPr lang="pl-PL" dirty="0">
            <a:solidFill>
              <a:srgbClr val="00B0F0"/>
            </a:solidFill>
          </a:endParaRPr>
        </a:p>
      </dgm:t>
    </dgm:pt>
    <dgm:pt modelId="{C3B6753C-878E-7744-9ABB-F623C89717C5}" type="parTrans" cxnId="{7FDB0655-2AD8-4140-B5A9-455E5AF5C2DA}">
      <dgm:prSet/>
      <dgm:spPr/>
      <dgm:t>
        <a:bodyPr/>
        <a:lstStyle/>
        <a:p>
          <a:endParaRPr lang="pl-PL"/>
        </a:p>
      </dgm:t>
    </dgm:pt>
    <dgm:pt modelId="{58416F1C-8950-5248-8499-59236C1B194E}" type="sibTrans" cxnId="{7FDB0655-2AD8-4140-B5A9-455E5AF5C2DA}">
      <dgm:prSet/>
      <dgm:spPr/>
      <dgm:t>
        <a:bodyPr/>
        <a:lstStyle/>
        <a:p>
          <a:endParaRPr lang="pl-PL"/>
        </a:p>
      </dgm:t>
    </dgm:pt>
    <dgm:pt modelId="{9A7F7B08-F14D-2745-854B-91B60AE6115F}" type="pres">
      <dgm:prSet presAssocID="{46DD8989-4702-2A45-8DEF-6AE36109E6B2}" presName="diagram" presStyleCnt="0">
        <dgm:presLayoutVars>
          <dgm:dir/>
          <dgm:resizeHandles val="exact"/>
        </dgm:presLayoutVars>
      </dgm:prSet>
      <dgm:spPr/>
    </dgm:pt>
    <dgm:pt modelId="{711E01E5-650F-4745-86C2-E3EE1001CC7C}" type="pres">
      <dgm:prSet presAssocID="{DFA5DD04-41EA-4A40-90C2-68BAC516A8E6}" presName="arrow" presStyleLbl="node1" presStyleIdx="0" presStyleCnt="2">
        <dgm:presLayoutVars>
          <dgm:bulletEnabled val="1"/>
        </dgm:presLayoutVars>
      </dgm:prSet>
      <dgm:spPr/>
    </dgm:pt>
    <dgm:pt modelId="{31B92746-3261-E345-879D-4A8E9E6873F7}" type="pres">
      <dgm:prSet presAssocID="{075C0E0C-4C64-3745-A775-C1859809DB4A}" presName="arrow" presStyleLbl="node1" presStyleIdx="1" presStyleCnt="2">
        <dgm:presLayoutVars>
          <dgm:bulletEnabled val="1"/>
        </dgm:presLayoutVars>
      </dgm:prSet>
      <dgm:spPr/>
    </dgm:pt>
  </dgm:ptLst>
  <dgm:cxnLst>
    <dgm:cxn modelId="{107D7F69-B469-2041-B660-451B1EDC1883}" type="presOf" srcId="{DFA5DD04-41EA-4A40-90C2-68BAC516A8E6}" destId="{711E01E5-650F-4745-86C2-E3EE1001CC7C}" srcOrd="0" destOrd="0" presId="urn:microsoft.com/office/officeart/2005/8/layout/arrow5"/>
    <dgm:cxn modelId="{17626A6C-82ED-D541-9DE7-070B8FC64063}" srcId="{46DD8989-4702-2A45-8DEF-6AE36109E6B2}" destId="{DFA5DD04-41EA-4A40-90C2-68BAC516A8E6}" srcOrd="0" destOrd="0" parTransId="{E9B5EF5D-A8AA-C749-9941-0D58015211D0}" sibTransId="{1BA9BE17-FC59-DB4F-8C8A-40E1E22B19F9}"/>
    <dgm:cxn modelId="{7FDB0655-2AD8-4140-B5A9-455E5AF5C2DA}" srcId="{46DD8989-4702-2A45-8DEF-6AE36109E6B2}" destId="{075C0E0C-4C64-3745-A775-C1859809DB4A}" srcOrd="1" destOrd="0" parTransId="{C3B6753C-878E-7744-9ABB-F623C89717C5}" sibTransId="{58416F1C-8950-5248-8499-59236C1B194E}"/>
    <dgm:cxn modelId="{44505C99-C468-3142-A44C-35EE165D02CF}" type="presOf" srcId="{46DD8989-4702-2A45-8DEF-6AE36109E6B2}" destId="{9A7F7B08-F14D-2745-854B-91B60AE6115F}" srcOrd="0" destOrd="0" presId="urn:microsoft.com/office/officeart/2005/8/layout/arrow5"/>
    <dgm:cxn modelId="{E35359D9-B1EE-FB42-B755-FABC9410591C}" type="presOf" srcId="{075C0E0C-4C64-3745-A775-C1859809DB4A}" destId="{31B92746-3261-E345-879D-4A8E9E6873F7}" srcOrd="0" destOrd="0" presId="urn:microsoft.com/office/officeart/2005/8/layout/arrow5"/>
    <dgm:cxn modelId="{5D96D17A-3872-FE46-87F1-8C6A94DAB288}" type="presParOf" srcId="{9A7F7B08-F14D-2745-854B-91B60AE6115F}" destId="{711E01E5-650F-4745-86C2-E3EE1001CC7C}" srcOrd="0" destOrd="0" presId="urn:microsoft.com/office/officeart/2005/8/layout/arrow5"/>
    <dgm:cxn modelId="{72CE4630-8A8A-5F40-AA5E-536313E99D23}" type="presParOf" srcId="{9A7F7B08-F14D-2745-854B-91B60AE6115F}" destId="{31B92746-3261-E345-879D-4A8E9E6873F7}"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E01E5-650F-4745-86C2-E3EE1001CC7C}">
      <dsp:nvSpPr>
        <dsp:cNvPr id="0" name=""/>
        <dsp:cNvSpPr/>
      </dsp:nvSpPr>
      <dsp:spPr>
        <a:xfrm rot="16200000">
          <a:off x="1753" y="1365"/>
          <a:ext cx="3099244" cy="3099244"/>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marL="0" lvl="0" indent="0" algn="ctr" defTabSz="1733550">
            <a:lnSpc>
              <a:spcPct val="90000"/>
            </a:lnSpc>
            <a:spcBef>
              <a:spcPct val="0"/>
            </a:spcBef>
            <a:spcAft>
              <a:spcPct val="35000"/>
            </a:spcAft>
            <a:buNone/>
          </a:pPr>
          <a:r>
            <a:rPr lang="pl-PL" sz="3900" kern="1200" dirty="0" err="1">
              <a:solidFill>
                <a:srgbClr val="FF0000"/>
              </a:solidFill>
            </a:rPr>
            <a:t>lender</a:t>
          </a:r>
          <a:endParaRPr lang="pl-PL" sz="3900" kern="1200" dirty="0">
            <a:solidFill>
              <a:srgbClr val="FF0000"/>
            </a:solidFill>
          </a:endParaRPr>
        </a:p>
      </dsp:txBody>
      <dsp:txXfrm rot="5400000">
        <a:off x="1753" y="776176"/>
        <a:ext cx="2556876" cy="1549622"/>
      </dsp:txXfrm>
    </dsp:sp>
    <dsp:sp modelId="{31B92746-3261-E345-879D-4A8E9E6873F7}">
      <dsp:nvSpPr>
        <dsp:cNvPr id="0" name=""/>
        <dsp:cNvSpPr/>
      </dsp:nvSpPr>
      <dsp:spPr>
        <a:xfrm rot="5400000">
          <a:off x="4630126" y="1365"/>
          <a:ext cx="3099244" cy="3099244"/>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marL="0" lvl="0" indent="0" algn="ctr" defTabSz="1733550">
            <a:lnSpc>
              <a:spcPct val="90000"/>
            </a:lnSpc>
            <a:spcBef>
              <a:spcPct val="0"/>
            </a:spcBef>
            <a:spcAft>
              <a:spcPct val="35000"/>
            </a:spcAft>
            <a:buNone/>
          </a:pPr>
          <a:r>
            <a:rPr lang="pl-PL" sz="3900" kern="1200" dirty="0" err="1">
              <a:solidFill>
                <a:srgbClr val="00B0F0"/>
              </a:solidFill>
            </a:rPr>
            <a:t>borrower</a:t>
          </a:r>
          <a:endParaRPr lang="pl-PL" sz="3900" kern="1200" dirty="0">
            <a:solidFill>
              <a:srgbClr val="00B0F0"/>
            </a:solidFill>
          </a:endParaRPr>
        </a:p>
      </dsp:txBody>
      <dsp:txXfrm rot="-5400000">
        <a:off x="5172494" y="776176"/>
        <a:ext cx="2556876" cy="1549622"/>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62940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58415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375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161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726150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11/17/2019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6805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
Drugi poziom
Trzeci poziom
Czwarty poziom
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
Drugi poziom
Trzeci poziom
Czwarty poziom
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smtClean="0"/>
              <a:t>11/17/2019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42038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87340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924293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
Drugi poziom
Trzeci poziom
Czwarty poziom
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9" name="Date Placeholder 8"/>
          <p:cNvSpPr>
            <a:spLocks noGrp="1"/>
          </p:cNvSpPr>
          <p:nvPr>
            <p:ph type="dt" sz="half" idx="10"/>
          </p:nvPr>
        </p:nvSpPr>
        <p:spPr/>
        <p:txBody>
          <a:bodyPr/>
          <a:lstStyle/>
          <a:p>
            <a:fld id="{D1BE4249-C0D0-4B06-8692-E8BB871AF643}" type="datetimeFigureOut">
              <a:rPr lang="en-US" smtClean="0"/>
              <a:t>11/17/2019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076715709"/>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11/17/2019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5353816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11/17/2019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4984019"/>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111B9D-1DB7-EE45-B48F-3B7DE0ADAB42}"/>
              </a:ext>
            </a:extLst>
          </p:cNvPr>
          <p:cNvSpPr>
            <a:spLocks noGrp="1"/>
          </p:cNvSpPr>
          <p:nvPr>
            <p:ph type="ctrTitle"/>
          </p:nvPr>
        </p:nvSpPr>
        <p:spPr/>
        <p:txBody>
          <a:bodyPr>
            <a:normAutofit fontScale="90000"/>
          </a:bodyPr>
          <a:lstStyle/>
          <a:p>
            <a:r>
              <a:rPr lang="en-GB" dirty="0"/>
              <a:t>Loan Contract, </a:t>
            </a:r>
            <a:br>
              <a:rPr lang="en-GB" dirty="0"/>
            </a:br>
            <a:r>
              <a:rPr lang="en-GB" dirty="0"/>
              <a:t>Bank Credit Contract, Factoring Contract</a:t>
            </a:r>
          </a:p>
        </p:txBody>
      </p:sp>
      <p:sp>
        <p:nvSpPr>
          <p:cNvPr id="3" name="Podtytuł 2">
            <a:extLst>
              <a:ext uri="{FF2B5EF4-FFF2-40B4-BE49-F238E27FC236}">
                <a16:creationId xmlns:a16="http://schemas.microsoft.com/office/drawing/2014/main" id="{AB38C297-07C0-5243-B3C6-791A9EEC21B9}"/>
              </a:ext>
            </a:extLst>
          </p:cNvPr>
          <p:cNvSpPr>
            <a:spLocks noGrp="1"/>
          </p:cNvSpPr>
          <p:nvPr>
            <p:ph type="subTitle" idx="1"/>
          </p:nvPr>
        </p:nvSpPr>
        <p:spPr/>
        <p:txBody>
          <a:bodyPr>
            <a:normAutofit lnSpcReduction="10000"/>
          </a:bodyPr>
          <a:lstStyle/>
          <a:p>
            <a:r>
              <a:rPr lang="en-GB" dirty="0"/>
              <a:t>Dorota Wieczorkowska</a:t>
            </a:r>
          </a:p>
          <a:p>
            <a:r>
              <a:rPr lang="en-GB" dirty="0"/>
              <a:t>Faculty of Law,  Administration and Economics</a:t>
            </a:r>
          </a:p>
          <a:p>
            <a:r>
              <a:rPr lang="en-GB" dirty="0"/>
              <a:t>University of </a:t>
            </a:r>
            <a:r>
              <a:rPr lang="en-GB" dirty="0" err="1"/>
              <a:t>Wrocław</a:t>
            </a:r>
            <a:endParaRPr lang="en-GB" dirty="0"/>
          </a:p>
        </p:txBody>
      </p:sp>
    </p:spTree>
    <p:extLst>
      <p:ext uri="{BB962C8B-B14F-4D97-AF65-F5344CB8AC3E}">
        <p14:creationId xmlns:p14="http://schemas.microsoft.com/office/powerpoint/2010/main" val="347709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29716F-8A22-0843-BB5B-73BA0B569307}"/>
              </a:ext>
            </a:extLst>
          </p:cNvPr>
          <p:cNvSpPr>
            <a:spLocks noGrp="1"/>
          </p:cNvSpPr>
          <p:nvPr>
            <p:ph type="title"/>
          </p:nvPr>
        </p:nvSpPr>
        <p:spPr/>
        <p:txBody>
          <a:bodyPr/>
          <a:lstStyle/>
          <a:p>
            <a:r>
              <a:rPr lang="en-GB" dirty="0"/>
              <a:t>Loan’s Return date</a:t>
            </a:r>
          </a:p>
        </p:txBody>
      </p:sp>
      <p:sp>
        <p:nvSpPr>
          <p:cNvPr id="3" name="Symbol zastępczy zawartości 2">
            <a:extLst>
              <a:ext uri="{FF2B5EF4-FFF2-40B4-BE49-F238E27FC236}">
                <a16:creationId xmlns:a16="http://schemas.microsoft.com/office/drawing/2014/main" id="{F1E80456-F70F-8B47-92C9-759A26C8CF57}"/>
              </a:ext>
            </a:extLst>
          </p:cNvPr>
          <p:cNvSpPr>
            <a:spLocks noGrp="1"/>
          </p:cNvSpPr>
          <p:nvPr>
            <p:ph idx="1"/>
          </p:nvPr>
        </p:nvSpPr>
        <p:spPr/>
        <p:txBody>
          <a:bodyPr/>
          <a:lstStyle/>
          <a:p>
            <a:r>
              <a:rPr lang="pl-PL" dirty="0" err="1"/>
              <a:t>Article</a:t>
            </a:r>
            <a:r>
              <a:rPr lang="pl-PL" dirty="0"/>
              <a:t> 723.</a:t>
            </a:r>
          </a:p>
          <a:p>
            <a:r>
              <a:rPr lang="pl-PL" dirty="0" err="1"/>
              <a:t>If</a:t>
            </a:r>
            <a:r>
              <a:rPr lang="pl-PL" dirty="0"/>
              <a:t> the </a:t>
            </a:r>
            <a:r>
              <a:rPr lang="pl-PL" dirty="0" err="1"/>
              <a:t>loan's</a:t>
            </a:r>
            <a:r>
              <a:rPr lang="pl-PL" dirty="0"/>
              <a:t> return </a:t>
            </a:r>
            <a:r>
              <a:rPr lang="pl-PL" dirty="0" err="1"/>
              <a:t>date</a:t>
            </a:r>
            <a:r>
              <a:rPr lang="pl-PL" dirty="0"/>
              <a:t> </a:t>
            </a:r>
            <a:r>
              <a:rPr lang="pl-PL" dirty="0" err="1"/>
              <a:t>has</a:t>
            </a:r>
            <a:r>
              <a:rPr lang="pl-PL" dirty="0"/>
              <a:t> not </a:t>
            </a:r>
            <a:r>
              <a:rPr lang="pl-PL" dirty="0" err="1"/>
              <a:t>been</a:t>
            </a:r>
            <a:r>
              <a:rPr lang="pl-PL" dirty="0"/>
              <a:t> </a:t>
            </a:r>
            <a:r>
              <a:rPr lang="pl-PL" dirty="0" err="1"/>
              <a:t>determined</a:t>
            </a:r>
            <a:r>
              <a:rPr lang="pl-PL" dirty="0"/>
              <a:t>, the </a:t>
            </a:r>
            <a:r>
              <a:rPr lang="pl-PL" dirty="0" err="1"/>
              <a:t>borrower</a:t>
            </a:r>
            <a:r>
              <a:rPr lang="pl-PL" dirty="0"/>
              <a:t> </a:t>
            </a:r>
            <a:r>
              <a:rPr lang="pl-PL" dirty="0" err="1"/>
              <a:t>shall</a:t>
            </a:r>
            <a:r>
              <a:rPr lang="pl-PL" dirty="0"/>
              <a:t> be </a:t>
            </a:r>
            <a:r>
              <a:rPr lang="pl-PL" dirty="0" err="1"/>
              <a:t>obliged</a:t>
            </a:r>
            <a:r>
              <a:rPr lang="pl-PL" dirty="0"/>
              <a:t> to return the </a:t>
            </a:r>
            <a:r>
              <a:rPr lang="pl-PL" dirty="0" err="1"/>
              <a:t>loan</a:t>
            </a:r>
            <a:r>
              <a:rPr lang="pl-PL" dirty="0"/>
              <a:t> </a:t>
            </a:r>
            <a:r>
              <a:rPr lang="pl-PL" dirty="0" err="1"/>
              <a:t>within</a:t>
            </a:r>
            <a:r>
              <a:rPr lang="pl-PL" dirty="0"/>
              <a:t> </a:t>
            </a:r>
            <a:r>
              <a:rPr lang="pl-PL" dirty="0" err="1"/>
              <a:t>six</a:t>
            </a:r>
            <a:r>
              <a:rPr lang="pl-PL" dirty="0"/>
              <a:t> </a:t>
            </a:r>
            <a:r>
              <a:rPr lang="pl-PL" dirty="0" err="1"/>
              <a:t>weeks</a:t>
            </a:r>
            <a:r>
              <a:rPr lang="pl-PL" dirty="0"/>
              <a:t> </a:t>
            </a:r>
            <a:r>
              <a:rPr lang="pl-PL" dirty="0" err="1"/>
              <a:t>after</a:t>
            </a:r>
            <a:r>
              <a:rPr lang="pl-PL" dirty="0"/>
              <a:t> the </a:t>
            </a:r>
            <a:r>
              <a:rPr lang="pl-PL" dirty="0" err="1"/>
              <a:t>termination</a:t>
            </a:r>
            <a:r>
              <a:rPr lang="pl-PL" dirty="0"/>
              <a:t> by </a:t>
            </a:r>
            <a:r>
              <a:rPr lang="pl-PL" dirty="0" err="1"/>
              <a:t>notice</a:t>
            </a:r>
            <a:r>
              <a:rPr lang="pl-PL" dirty="0"/>
              <a:t> by the </a:t>
            </a:r>
            <a:r>
              <a:rPr lang="pl-PL" dirty="0" err="1"/>
              <a:t>lender</a:t>
            </a:r>
            <a:r>
              <a:rPr lang="pl-PL" dirty="0"/>
              <a:t>.</a:t>
            </a:r>
          </a:p>
          <a:p>
            <a:endParaRPr lang="en-GB" dirty="0"/>
          </a:p>
        </p:txBody>
      </p:sp>
    </p:spTree>
    <p:extLst>
      <p:ext uri="{BB962C8B-B14F-4D97-AF65-F5344CB8AC3E}">
        <p14:creationId xmlns:p14="http://schemas.microsoft.com/office/powerpoint/2010/main" val="13472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EDEF61-8CB5-1A49-90C0-3B49F41A3EDE}"/>
              </a:ext>
            </a:extLst>
          </p:cNvPr>
          <p:cNvSpPr>
            <a:spLocks noGrp="1"/>
          </p:cNvSpPr>
          <p:nvPr>
            <p:ph type="title"/>
          </p:nvPr>
        </p:nvSpPr>
        <p:spPr/>
        <p:txBody>
          <a:bodyPr/>
          <a:lstStyle/>
          <a:p>
            <a:r>
              <a:rPr lang="en-GB" dirty="0"/>
              <a:t>interest</a:t>
            </a:r>
          </a:p>
        </p:txBody>
      </p:sp>
      <p:sp>
        <p:nvSpPr>
          <p:cNvPr id="3" name="Symbol zastępczy zawartości 2">
            <a:extLst>
              <a:ext uri="{FF2B5EF4-FFF2-40B4-BE49-F238E27FC236}">
                <a16:creationId xmlns:a16="http://schemas.microsoft.com/office/drawing/2014/main" id="{678F5911-11A5-1D4C-BF3B-9C3E76CB931F}"/>
              </a:ext>
            </a:extLst>
          </p:cNvPr>
          <p:cNvSpPr>
            <a:spLocks noGrp="1"/>
          </p:cNvSpPr>
          <p:nvPr>
            <p:ph idx="1"/>
          </p:nvPr>
        </p:nvSpPr>
        <p:spPr>
          <a:xfrm>
            <a:off x="529936" y="2389909"/>
            <a:ext cx="11450782" cy="4177145"/>
          </a:xfrm>
        </p:spPr>
        <p:txBody>
          <a:bodyPr>
            <a:normAutofit fontScale="92500" lnSpcReduction="10000"/>
          </a:bodyPr>
          <a:lstStyle/>
          <a:p>
            <a:r>
              <a:rPr lang="en-GB" dirty="0"/>
              <a:t>General rule of the Polish Civil Code</a:t>
            </a:r>
            <a:r>
              <a:rPr lang="pl-PL" dirty="0"/>
              <a:t>:</a:t>
            </a:r>
            <a:endParaRPr lang="en-GB" dirty="0"/>
          </a:p>
          <a:p>
            <a:pPr lvl="1"/>
            <a:r>
              <a:rPr lang="en-GB" dirty="0"/>
              <a:t>If the interest has not been agreed in the loan contract – there is no obligation to pay the interest</a:t>
            </a:r>
          </a:p>
          <a:p>
            <a:pPr lvl="1"/>
            <a:endParaRPr lang="en-GB" dirty="0"/>
          </a:p>
          <a:p>
            <a:r>
              <a:rPr lang="en-GB" dirty="0"/>
              <a:t>Maximum contractual interest</a:t>
            </a:r>
          </a:p>
          <a:p>
            <a:pPr lvl="1"/>
            <a:r>
              <a:rPr lang="pl-PL" dirty="0" err="1"/>
              <a:t>Article</a:t>
            </a:r>
            <a:r>
              <a:rPr lang="pl-PL" dirty="0"/>
              <a:t> 359.</a:t>
            </a:r>
          </a:p>
          <a:p>
            <a:pPr lvl="1"/>
            <a:r>
              <a:rPr lang="pl-PL" dirty="0"/>
              <a:t>§ 1. The </a:t>
            </a:r>
            <a:r>
              <a:rPr lang="pl-PL" dirty="0" err="1"/>
              <a:t>interest</a:t>
            </a:r>
            <a:r>
              <a:rPr lang="pl-PL" dirty="0"/>
              <a:t> on a </a:t>
            </a:r>
            <a:r>
              <a:rPr lang="pl-PL" dirty="0" err="1"/>
              <a:t>pecuniary</a:t>
            </a:r>
            <a:r>
              <a:rPr lang="pl-PL" dirty="0"/>
              <a:t> sum </a:t>
            </a:r>
            <a:r>
              <a:rPr lang="pl-PL" dirty="0" err="1"/>
              <a:t>shall</a:t>
            </a:r>
            <a:r>
              <a:rPr lang="pl-PL" dirty="0"/>
              <a:t> be </a:t>
            </a:r>
            <a:r>
              <a:rPr lang="pl-PL" dirty="0" err="1"/>
              <a:t>due</a:t>
            </a:r>
            <a:r>
              <a:rPr lang="pl-PL" dirty="0"/>
              <a:t> </a:t>
            </a:r>
            <a:r>
              <a:rPr lang="pl-PL" dirty="0" err="1"/>
              <a:t>only</a:t>
            </a:r>
            <a:r>
              <a:rPr lang="pl-PL" dirty="0"/>
              <a:t> </a:t>
            </a:r>
            <a:r>
              <a:rPr lang="pl-PL" dirty="0" err="1"/>
              <a:t>where</a:t>
            </a:r>
            <a:r>
              <a:rPr lang="pl-PL" dirty="0"/>
              <a:t> </a:t>
            </a:r>
            <a:r>
              <a:rPr lang="pl-PL" dirty="0" err="1"/>
              <a:t>it</a:t>
            </a:r>
            <a:r>
              <a:rPr lang="pl-PL" dirty="0"/>
              <a:t> </a:t>
            </a:r>
            <a:r>
              <a:rPr lang="pl-PL" dirty="0" err="1"/>
              <a:t>results</a:t>
            </a:r>
            <a:r>
              <a:rPr lang="pl-PL" dirty="0"/>
              <a:t> from a </a:t>
            </a:r>
            <a:r>
              <a:rPr lang="pl-PL" dirty="0" err="1"/>
              <a:t>juridical</a:t>
            </a:r>
            <a:r>
              <a:rPr lang="pl-PL" dirty="0"/>
              <a:t> </a:t>
            </a:r>
            <a:r>
              <a:rPr lang="pl-PL" dirty="0" err="1"/>
              <a:t>act</a:t>
            </a:r>
            <a:r>
              <a:rPr lang="pl-PL" dirty="0"/>
              <a:t> </a:t>
            </a:r>
            <a:r>
              <a:rPr lang="pl-PL" dirty="0" err="1"/>
              <a:t>or</a:t>
            </a:r>
            <a:r>
              <a:rPr lang="pl-PL" dirty="0"/>
              <a:t> from a </a:t>
            </a:r>
            <a:r>
              <a:rPr lang="pl-PL" dirty="0" err="1"/>
              <a:t>statute</a:t>
            </a:r>
            <a:r>
              <a:rPr lang="pl-PL" dirty="0"/>
              <a:t>, from a </a:t>
            </a:r>
            <a:r>
              <a:rPr lang="pl-PL" dirty="0" err="1"/>
              <a:t>court</a:t>
            </a:r>
            <a:r>
              <a:rPr lang="pl-PL" dirty="0"/>
              <a:t> </a:t>
            </a:r>
            <a:r>
              <a:rPr lang="pl-PL" dirty="0" err="1"/>
              <a:t>ruling</a:t>
            </a:r>
            <a:r>
              <a:rPr lang="pl-PL" dirty="0"/>
              <a:t> </a:t>
            </a:r>
            <a:r>
              <a:rPr lang="pl-PL" dirty="0" err="1"/>
              <a:t>or</a:t>
            </a:r>
            <a:r>
              <a:rPr lang="pl-PL" dirty="0"/>
              <a:t> from a </a:t>
            </a:r>
            <a:r>
              <a:rPr lang="pl-PL" dirty="0" err="1"/>
              <a:t>decision</a:t>
            </a:r>
            <a:r>
              <a:rPr lang="pl-PL" dirty="0"/>
              <a:t> of </a:t>
            </a:r>
            <a:r>
              <a:rPr lang="pl-PL" dirty="0" err="1"/>
              <a:t>another</a:t>
            </a:r>
            <a:r>
              <a:rPr lang="pl-PL" dirty="0"/>
              <a:t> </a:t>
            </a:r>
            <a:r>
              <a:rPr lang="pl-PL" dirty="0" err="1"/>
              <a:t>competent</a:t>
            </a:r>
            <a:r>
              <a:rPr lang="pl-PL" dirty="0"/>
              <a:t> body.</a:t>
            </a:r>
          </a:p>
          <a:p>
            <a:pPr lvl="1"/>
            <a:r>
              <a:rPr lang="pl-PL" dirty="0"/>
              <a:t>§ 2. </a:t>
            </a:r>
            <a:r>
              <a:rPr lang="pl-PL" dirty="0" err="1"/>
              <a:t>Unless</a:t>
            </a:r>
            <a:r>
              <a:rPr lang="pl-PL" dirty="0"/>
              <a:t> the </a:t>
            </a:r>
            <a:r>
              <a:rPr lang="pl-PL" dirty="0" err="1"/>
              <a:t>interest</a:t>
            </a:r>
            <a:r>
              <a:rPr lang="pl-PL" dirty="0"/>
              <a:t> </a:t>
            </a:r>
            <a:r>
              <a:rPr lang="pl-PL" dirty="0" err="1"/>
              <a:t>rate</a:t>
            </a:r>
            <a:r>
              <a:rPr lang="pl-PL" dirty="0"/>
              <a:t> </a:t>
            </a:r>
            <a:r>
              <a:rPr lang="pl-PL" dirty="0" err="1"/>
              <a:t>has</a:t>
            </a:r>
            <a:r>
              <a:rPr lang="pl-PL" dirty="0"/>
              <a:t> </a:t>
            </a:r>
            <a:r>
              <a:rPr lang="pl-PL" dirty="0" err="1"/>
              <a:t>been</a:t>
            </a:r>
            <a:r>
              <a:rPr lang="pl-PL" dirty="0"/>
              <a:t> </a:t>
            </a:r>
            <a:r>
              <a:rPr lang="pl-PL" dirty="0" err="1"/>
              <a:t>stipulated</a:t>
            </a:r>
            <a:r>
              <a:rPr lang="pl-PL" dirty="0"/>
              <a:t> </a:t>
            </a:r>
            <a:r>
              <a:rPr lang="pl-PL" dirty="0" err="1"/>
              <a:t>otherwise</a:t>
            </a:r>
            <a:r>
              <a:rPr lang="pl-PL" dirty="0"/>
              <a:t>, </a:t>
            </a:r>
            <a:r>
              <a:rPr lang="pl-PL" dirty="0" err="1"/>
              <a:t>statutory</a:t>
            </a:r>
            <a:r>
              <a:rPr lang="pl-PL" dirty="0"/>
              <a:t> </a:t>
            </a:r>
            <a:r>
              <a:rPr lang="pl-PL" dirty="0" err="1"/>
              <a:t>interest</a:t>
            </a:r>
            <a:r>
              <a:rPr lang="pl-PL" dirty="0"/>
              <a:t> </a:t>
            </a:r>
            <a:r>
              <a:rPr lang="pl-PL" dirty="0" err="1"/>
              <a:t>is</a:t>
            </a:r>
            <a:r>
              <a:rPr lang="pl-PL" dirty="0"/>
              <a:t> </a:t>
            </a:r>
            <a:r>
              <a:rPr lang="pl-PL" dirty="0" err="1"/>
              <a:t>due</a:t>
            </a:r>
            <a:r>
              <a:rPr lang="pl-PL" dirty="0"/>
              <a:t> in </a:t>
            </a:r>
            <a:r>
              <a:rPr lang="pl-PL" dirty="0" err="1"/>
              <a:t>an</a:t>
            </a:r>
            <a:r>
              <a:rPr lang="pl-PL" dirty="0"/>
              <a:t> </a:t>
            </a:r>
            <a:r>
              <a:rPr lang="pl-PL" dirty="0" err="1"/>
              <a:t>amount</a:t>
            </a:r>
            <a:r>
              <a:rPr lang="pl-PL" dirty="0"/>
              <a:t> </a:t>
            </a:r>
            <a:r>
              <a:rPr lang="pl-PL" dirty="0" err="1"/>
              <a:t>equal</a:t>
            </a:r>
            <a:r>
              <a:rPr lang="pl-PL" dirty="0"/>
              <a:t> </a:t>
            </a:r>
            <a:r>
              <a:rPr lang="pl-PL" b="1" dirty="0"/>
              <a:t>to the </a:t>
            </a:r>
            <a:r>
              <a:rPr lang="pl-PL" b="1" dirty="0" err="1"/>
              <a:t>guiding</a:t>
            </a:r>
            <a:r>
              <a:rPr lang="pl-PL" b="1" dirty="0"/>
              <a:t> </a:t>
            </a:r>
            <a:r>
              <a:rPr lang="pl-PL" b="1" dirty="0" err="1"/>
              <a:t>rate</a:t>
            </a:r>
            <a:r>
              <a:rPr lang="pl-PL" b="1" dirty="0"/>
              <a:t> of the </a:t>
            </a:r>
            <a:r>
              <a:rPr lang="pl-PL" b="1" dirty="0" err="1"/>
              <a:t>National</a:t>
            </a:r>
            <a:r>
              <a:rPr lang="pl-PL" b="1" dirty="0"/>
              <a:t> Bank of Poland and 3,5 </a:t>
            </a:r>
            <a:r>
              <a:rPr lang="pl-PL" b="1" dirty="0" err="1"/>
              <a:t>percentage</a:t>
            </a:r>
            <a:r>
              <a:rPr lang="pl-PL" b="1" dirty="0"/>
              <a:t> </a:t>
            </a:r>
            <a:r>
              <a:rPr lang="pl-PL" b="1" dirty="0" err="1"/>
              <a:t>points</a:t>
            </a:r>
            <a:r>
              <a:rPr lang="pl-PL" b="1" dirty="0"/>
              <a:t>.</a:t>
            </a:r>
          </a:p>
          <a:p>
            <a:pPr lvl="1"/>
            <a:r>
              <a:rPr lang="pl-PL" dirty="0"/>
              <a:t>§ 2(1). The maximum </a:t>
            </a:r>
            <a:r>
              <a:rPr lang="pl-PL" dirty="0" err="1"/>
              <a:t>interest</a:t>
            </a:r>
            <a:r>
              <a:rPr lang="pl-PL" dirty="0"/>
              <a:t> </a:t>
            </a:r>
            <a:r>
              <a:rPr lang="pl-PL" dirty="0" err="1"/>
              <a:t>rate</a:t>
            </a:r>
            <a:r>
              <a:rPr lang="pl-PL" dirty="0"/>
              <a:t> </a:t>
            </a:r>
            <a:r>
              <a:rPr lang="pl-PL" dirty="0" err="1"/>
              <a:t>resulting</a:t>
            </a:r>
            <a:r>
              <a:rPr lang="pl-PL" dirty="0"/>
              <a:t> from a </a:t>
            </a:r>
            <a:r>
              <a:rPr lang="pl-PL" dirty="0" err="1"/>
              <a:t>juridical</a:t>
            </a:r>
            <a:r>
              <a:rPr lang="pl-PL" dirty="0"/>
              <a:t> </a:t>
            </a:r>
            <a:r>
              <a:rPr lang="pl-PL" dirty="0" err="1"/>
              <a:t>act</a:t>
            </a:r>
            <a:r>
              <a:rPr lang="pl-PL" dirty="0"/>
              <a:t> </a:t>
            </a:r>
            <a:r>
              <a:rPr lang="pl-PL" dirty="0" err="1"/>
              <a:t>may</a:t>
            </a:r>
            <a:r>
              <a:rPr lang="pl-PL" dirty="0"/>
              <a:t> not </a:t>
            </a:r>
            <a:r>
              <a:rPr lang="pl-PL" dirty="0" err="1"/>
              <a:t>exceed</a:t>
            </a:r>
            <a:r>
              <a:rPr lang="pl-PL" dirty="0"/>
              <a:t> </a:t>
            </a:r>
            <a:r>
              <a:rPr lang="pl-PL" dirty="0" err="1"/>
              <a:t>annually</a:t>
            </a:r>
            <a:r>
              <a:rPr lang="pl-PL" dirty="0"/>
              <a:t> </a:t>
            </a:r>
            <a:r>
              <a:rPr lang="pl-PL" dirty="0" err="1"/>
              <a:t>double</a:t>
            </a:r>
            <a:r>
              <a:rPr lang="pl-PL" dirty="0"/>
              <a:t> the </a:t>
            </a:r>
            <a:r>
              <a:rPr lang="pl-PL" dirty="0" err="1"/>
              <a:t>amount</a:t>
            </a:r>
            <a:r>
              <a:rPr lang="pl-PL" dirty="0"/>
              <a:t> of </a:t>
            </a:r>
            <a:r>
              <a:rPr lang="pl-PL" dirty="0" err="1"/>
              <a:t>statutory</a:t>
            </a:r>
            <a:r>
              <a:rPr lang="pl-PL" dirty="0"/>
              <a:t> </a:t>
            </a:r>
            <a:r>
              <a:rPr lang="pl-PL" dirty="0" err="1"/>
              <a:t>interest</a:t>
            </a:r>
            <a:r>
              <a:rPr lang="pl-PL" dirty="0"/>
              <a:t> (maximum </a:t>
            </a:r>
            <a:r>
              <a:rPr lang="pl-PL" dirty="0" err="1"/>
              <a:t>interest</a:t>
            </a:r>
            <a:r>
              <a:rPr lang="pl-PL" dirty="0"/>
              <a:t>).</a:t>
            </a:r>
          </a:p>
          <a:p>
            <a:pPr lvl="1"/>
            <a:r>
              <a:rPr lang="pl-PL" dirty="0"/>
              <a:t>§ 2(2). </a:t>
            </a:r>
            <a:r>
              <a:rPr lang="pl-PL" dirty="0" err="1"/>
              <a:t>If</a:t>
            </a:r>
            <a:r>
              <a:rPr lang="pl-PL" dirty="0"/>
              <a:t> the </a:t>
            </a:r>
            <a:r>
              <a:rPr lang="pl-PL" dirty="0" err="1"/>
              <a:t>rate</a:t>
            </a:r>
            <a:r>
              <a:rPr lang="pl-PL" dirty="0"/>
              <a:t> of </a:t>
            </a:r>
            <a:r>
              <a:rPr lang="pl-PL" dirty="0" err="1"/>
              <a:t>interest</a:t>
            </a:r>
            <a:r>
              <a:rPr lang="pl-PL" dirty="0"/>
              <a:t> </a:t>
            </a:r>
            <a:r>
              <a:rPr lang="pl-PL" dirty="0" err="1"/>
              <a:t>resulting</a:t>
            </a:r>
            <a:r>
              <a:rPr lang="pl-PL" dirty="0"/>
              <a:t> from a </a:t>
            </a:r>
            <a:r>
              <a:rPr lang="pl-PL" dirty="0" err="1"/>
              <a:t>juridical</a:t>
            </a:r>
            <a:r>
              <a:rPr lang="pl-PL" dirty="0"/>
              <a:t> </a:t>
            </a:r>
            <a:r>
              <a:rPr lang="pl-PL" dirty="0" err="1"/>
              <a:t>act</a:t>
            </a:r>
            <a:r>
              <a:rPr lang="pl-PL" dirty="0"/>
              <a:t> </a:t>
            </a:r>
            <a:r>
              <a:rPr lang="pl-PL" dirty="0" err="1"/>
              <a:t>exceeds</a:t>
            </a:r>
            <a:r>
              <a:rPr lang="pl-PL" dirty="0"/>
              <a:t> the </a:t>
            </a:r>
            <a:r>
              <a:rPr lang="pl-PL" dirty="0" err="1"/>
              <a:t>rate</a:t>
            </a:r>
            <a:r>
              <a:rPr lang="pl-PL" dirty="0"/>
              <a:t> of maximum </a:t>
            </a:r>
            <a:r>
              <a:rPr lang="pl-PL" dirty="0" err="1"/>
              <a:t>interest</a:t>
            </a:r>
            <a:r>
              <a:rPr lang="pl-PL" dirty="0"/>
              <a:t>, the maximum </a:t>
            </a:r>
            <a:r>
              <a:rPr lang="pl-PL" dirty="0" err="1"/>
              <a:t>interest</a:t>
            </a:r>
            <a:r>
              <a:rPr lang="pl-PL" dirty="0"/>
              <a:t> </a:t>
            </a:r>
            <a:r>
              <a:rPr lang="pl-PL" dirty="0" err="1"/>
              <a:t>shall</a:t>
            </a:r>
            <a:r>
              <a:rPr lang="pl-PL" dirty="0"/>
              <a:t> be </a:t>
            </a:r>
            <a:r>
              <a:rPr lang="pl-PL" dirty="0" err="1"/>
              <a:t>due</a:t>
            </a:r>
            <a:r>
              <a:rPr lang="pl-PL" dirty="0"/>
              <a:t>.</a:t>
            </a:r>
          </a:p>
          <a:p>
            <a:pPr lvl="1"/>
            <a:r>
              <a:rPr lang="pl-PL" dirty="0"/>
              <a:t>§ 2(3). </a:t>
            </a:r>
            <a:r>
              <a:rPr lang="pl-PL" dirty="0" err="1"/>
              <a:t>Contractual</a:t>
            </a:r>
            <a:r>
              <a:rPr lang="pl-PL" dirty="0"/>
              <a:t> </a:t>
            </a:r>
            <a:r>
              <a:rPr lang="pl-PL" dirty="0" err="1"/>
              <a:t>provisions</a:t>
            </a:r>
            <a:r>
              <a:rPr lang="pl-PL" dirty="0"/>
              <a:t> </a:t>
            </a:r>
            <a:r>
              <a:rPr lang="pl-PL" dirty="0" err="1"/>
              <a:t>may</a:t>
            </a:r>
            <a:r>
              <a:rPr lang="pl-PL" dirty="0"/>
              <a:t> not </a:t>
            </a:r>
            <a:r>
              <a:rPr lang="pl-PL" dirty="0" err="1"/>
              <a:t>exclude</a:t>
            </a:r>
            <a:r>
              <a:rPr lang="pl-PL" dirty="0"/>
              <a:t> nor limit </a:t>
            </a:r>
            <a:r>
              <a:rPr lang="pl-PL" dirty="0" err="1"/>
              <a:t>provisions</a:t>
            </a:r>
            <a:r>
              <a:rPr lang="pl-PL" dirty="0"/>
              <a:t> on maximum </a:t>
            </a:r>
            <a:r>
              <a:rPr lang="pl-PL" dirty="0" err="1"/>
              <a:t>interest</a:t>
            </a:r>
            <a:r>
              <a:rPr lang="pl-PL" dirty="0"/>
              <a:t> </a:t>
            </a:r>
            <a:r>
              <a:rPr lang="pl-PL" dirty="0" err="1"/>
              <a:t>even</a:t>
            </a:r>
            <a:r>
              <a:rPr lang="pl-PL" dirty="0"/>
              <a:t> </a:t>
            </a:r>
            <a:r>
              <a:rPr lang="pl-PL" dirty="0" err="1"/>
              <a:t>where</a:t>
            </a:r>
            <a:r>
              <a:rPr lang="pl-PL" dirty="0"/>
              <a:t> the </a:t>
            </a:r>
            <a:r>
              <a:rPr lang="pl-PL" dirty="0" err="1"/>
              <a:t>foreign</a:t>
            </a:r>
            <a:r>
              <a:rPr lang="pl-PL" dirty="0"/>
              <a:t> law </a:t>
            </a:r>
            <a:r>
              <a:rPr lang="pl-PL" dirty="0" err="1"/>
              <a:t>has</a:t>
            </a:r>
            <a:r>
              <a:rPr lang="pl-PL" dirty="0"/>
              <a:t> </a:t>
            </a:r>
            <a:r>
              <a:rPr lang="pl-PL" dirty="0" err="1"/>
              <a:t>been</a:t>
            </a:r>
            <a:r>
              <a:rPr lang="pl-PL" dirty="0"/>
              <a:t> </a:t>
            </a:r>
            <a:r>
              <a:rPr lang="pl-PL" dirty="0" err="1"/>
              <a:t>chosen</a:t>
            </a:r>
            <a:r>
              <a:rPr lang="pl-PL" dirty="0"/>
              <a:t> as </a:t>
            </a:r>
            <a:r>
              <a:rPr lang="pl-PL" dirty="0" err="1"/>
              <a:t>applicable</a:t>
            </a:r>
            <a:r>
              <a:rPr lang="pl-PL" dirty="0"/>
              <a:t>. In </a:t>
            </a:r>
            <a:r>
              <a:rPr lang="pl-PL" dirty="0" err="1"/>
              <a:t>such</a:t>
            </a:r>
            <a:r>
              <a:rPr lang="pl-PL" dirty="0"/>
              <a:t> a </a:t>
            </a:r>
            <a:r>
              <a:rPr lang="pl-PL" dirty="0" err="1"/>
              <a:t>case</a:t>
            </a:r>
            <a:r>
              <a:rPr lang="pl-PL" dirty="0"/>
              <a:t> the </a:t>
            </a:r>
            <a:r>
              <a:rPr lang="pl-PL" dirty="0" err="1"/>
              <a:t>statutory</a:t>
            </a:r>
            <a:r>
              <a:rPr lang="pl-PL" dirty="0"/>
              <a:t> </a:t>
            </a:r>
            <a:r>
              <a:rPr lang="pl-PL" dirty="0" err="1"/>
              <a:t>provisions</a:t>
            </a:r>
            <a:r>
              <a:rPr lang="pl-PL" dirty="0"/>
              <a:t> </a:t>
            </a:r>
            <a:r>
              <a:rPr lang="pl-PL" dirty="0" err="1"/>
              <a:t>shall</a:t>
            </a:r>
            <a:r>
              <a:rPr lang="pl-PL" dirty="0"/>
              <a:t> be applied.</a:t>
            </a:r>
          </a:p>
          <a:p>
            <a:pPr lvl="1"/>
            <a:endParaRPr lang="en-GB" dirty="0"/>
          </a:p>
          <a:p>
            <a:endParaRPr lang="en-GB" dirty="0"/>
          </a:p>
        </p:txBody>
      </p:sp>
    </p:spTree>
    <p:extLst>
      <p:ext uri="{BB962C8B-B14F-4D97-AF65-F5344CB8AC3E}">
        <p14:creationId xmlns:p14="http://schemas.microsoft.com/office/powerpoint/2010/main" val="308262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4930435-3ADC-1D44-83DD-1EF9FBF5D118}"/>
              </a:ext>
            </a:extLst>
          </p:cNvPr>
          <p:cNvSpPr>
            <a:spLocks noGrp="1"/>
          </p:cNvSpPr>
          <p:nvPr>
            <p:ph type="title"/>
          </p:nvPr>
        </p:nvSpPr>
        <p:spPr/>
        <p:txBody>
          <a:bodyPr/>
          <a:lstStyle/>
          <a:p>
            <a:r>
              <a:rPr lang="en-GB" dirty="0"/>
              <a:t>Bank credit contract</a:t>
            </a:r>
          </a:p>
        </p:txBody>
      </p:sp>
      <p:sp>
        <p:nvSpPr>
          <p:cNvPr id="5" name="Symbol zastępczy tekstu 4">
            <a:extLst>
              <a:ext uri="{FF2B5EF4-FFF2-40B4-BE49-F238E27FC236}">
                <a16:creationId xmlns:a16="http://schemas.microsoft.com/office/drawing/2014/main" id="{1AFBEA0C-FF77-0F4A-A3A8-6E76BEEF2097}"/>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569641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F0260F4C-3C19-7D43-8663-61A860522EFB}"/>
              </a:ext>
            </a:extLst>
          </p:cNvPr>
          <p:cNvSpPr>
            <a:spLocks noGrp="1"/>
          </p:cNvSpPr>
          <p:nvPr>
            <p:ph type="title"/>
          </p:nvPr>
        </p:nvSpPr>
        <p:spPr/>
        <p:txBody>
          <a:bodyPr/>
          <a:lstStyle/>
          <a:p>
            <a:r>
              <a:rPr lang="en-GB" dirty="0"/>
              <a:t>Bank credit contract</a:t>
            </a:r>
          </a:p>
        </p:txBody>
      </p:sp>
      <p:sp>
        <p:nvSpPr>
          <p:cNvPr id="5" name="Symbol zastępczy zawartości 4">
            <a:extLst>
              <a:ext uri="{FF2B5EF4-FFF2-40B4-BE49-F238E27FC236}">
                <a16:creationId xmlns:a16="http://schemas.microsoft.com/office/drawing/2014/main" id="{EABF2656-7720-5B4B-B83B-C262A44F4C2F}"/>
              </a:ext>
            </a:extLst>
          </p:cNvPr>
          <p:cNvSpPr>
            <a:spLocks noGrp="1"/>
          </p:cNvSpPr>
          <p:nvPr>
            <p:ph idx="1"/>
          </p:nvPr>
        </p:nvSpPr>
        <p:spPr/>
        <p:txBody>
          <a:bodyPr/>
          <a:lstStyle/>
          <a:p>
            <a:r>
              <a:rPr lang="en-GB" dirty="0"/>
              <a:t>Art. 69 of the Polish Banking Law Act:</a:t>
            </a:r>
          </a:p>
          <a:p>
            <a:pPr lvl="1"/>
            <a:r>
              <a:rPr lang="en-GB" dirty="0"/>
              <a:t>By the contract of bank credit </a:t>
            </a:r>
            <a:r>
              <a:rPr lang="en-GB" dirty="0">
                <a:solidFill>
                  <a:srgbClr val="FF0000"/>
                </a:solidFill>
              </a:rPr>
              <a:t>the bank </a:t>
            </a:r>
            <a:r>
              <a:rPr lang="en-GB" dirty="0"/>
              <a:t>undertakes to transfer to </a:t>
            </a:r>
            <a:r>
              <a:rPr lang="en-GB" dirty="0">
                <a:solidFill>
                  <a:srgbClr val="00B0F0"/>
                </a:solidFill>
              </a:rPr>
              <a:t>the borrower, </a:t>
            </a:r>
            <a:r>
              <a:rPr lang="en-GB" dirty="0"/>
              <a:t>for the period specified in the contract, the amount of cash </a:t>
            </a:r>
            <a:r>
              <a:rPr lang="en-GB" u="sng" dirty="0"/>
              <a:t>for the agreed purpose</a:t>
            </a:r>
            <a:r>
              <a:rPr lang="en-GB" dirty="0"/>
              <a:t>, and the borrower undertakes to use it on the terms specified in the contract, return the amount of credit used, </a:t>
            </a:r>
            <a:r>
              <a:rPr lang="en-GB" u="sng" dirty="0"/>
              <a:t>including interest </a:t>
            </a:r>
            <a:r>
              <a:rPr lang="en-GB" dirty="0"/>
              <a:t>on specified repayment dates, and to pay the commission on the loan granted.</a:t>
            </a:r>
          </a:p>
          <a:p>
            <a:pPr lvl="1"/>
            <a:endParaRPr lang="en-GB" dirty="0"/>
          </a:p>
        </p:txBody>
      </p:sp>
    </p:spTree>
    <p:extLst>
      <p:ext uri="{BB962C8B-B14F-4D97-AF65-F5344CB8AC3E}">
        <p14:creationId xmlns:p14="http://schemas.microsoft.com/office/powerpoint/2010/main" val="921542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0FD1E9-6A29-E24E-AC85-F65D145B1410}"/>
              </a:ext>
            </a:extLst>
          </p:cNvPr>
          <p:cNvSpPr>
            <a:spLocks noGrp="1"/>
          </p:cNvSpPr>
          <p:nvPr>
            <p:ph type="title"/>
          </p:nvPr>
        </p:nvSpPr>
        <p:spPr/>
        <p:txBody>
          <a:bodyPr/>
          <a:lstStyle/>
          <a:p>
            <a:r>
              <a:rPr lang="en-GB" dirty="0"/>
              <a:t>Objective scope of the contract</a:t>
            </a:r>
          </a:p>
        </p:txBody>
      </p:sp>
      <p:sp>
        <p:nvSpPr>
          <p:cNvPr id="3" name="Symbol zastępczy zawartości 2">
            <a:extLst>
              <a:ext uri="{FF2B5EF4-FFF2-40B4-BE49-F238E27FC236}">
                <a16:creationId xmlns:a16="http://schemas.microsoft.com/office/drawing/2014/main" id="{FECB7352-7161-AE44-9DB5-085ED8CAFE26}"/>
              </a:ext>
            </a:extLst>
          </p:cNvPr>
          <p:cNvSpPr>
            <a:spLocks noGrp="1"/>
          </p:cNvSpPr>
          <p:nvPr>
            <p:ph idx="1"/>
          </p:nvPr>
        </p:nvSpPr>
        <p:spPr>
          <a:xfrm>
            <a:off x="1267691" y="2430226"/>
            <a:ext cx="8807473" cy="4219956"/>
          </a:xfrm>
        </p:spPr>
        <p:txBody>
          <a:bodyPr>
            <a:normAutofit fontScale="77500" lnSpcReduction="20000"/>
          </a:bodyPr>
          <a:lstStyle/>
          <a:p>
            <a:r>
              <a:rPr lang="en-GB" dirty="0"/>
              <a:t>The bank credit contract should be concluded in writing and </a:t>
            </a:r>
            <a:r>
              <a:rPr lang="en-GB" u="sng" dirty="0"/>
              <a:t>specify in particular</a:t>
            </a:r>
            <a:r>
              <a:rPr lang="en-GB" dirty="0"/>
              <a:t>:</a:t>
            </a:r>
          </a:p>
          <a:p>
            <a:r>
              <a:rPr lang="en-GB" dirty="0"/>
              <a:t>1) the parties to the contract;</a:t>
            </a:r>
          </a:p>
          <a:p>
            <a:r>
              <a:rPr lang="en-GB" dirty="0"/>
              <a:t>2) the amount and currency of the credit;</a:t>
            </a:r>
          </a:p>
          <a:p>
            <a:r>
              <a:rPr lang="en-GB" dirty="0"/>
              <a:t>3) the purpose for which the credit was granted;</a:t>
            </a:r>
          </a:p>
          <a:p>
            <a:r>
              <a:rPr lang="en-GB" dirty="0"/>
              <a:t>4) rules and date of credit repayment;</a:t>
            </a:r>
          </a:p>
          <a:p>
            <a:r>
              <a:rPr lang="en-GB" dirty="0"/>
              <a:t>4a) in the case of a credit agreement denominated in or indexed to a currency other than the Polish currency, detailed rules for determining the methods and dates for determining the exchange rate, on the basis of which in particular the amount of the credit, its tranches and principal-interest </a:t>
            </a:r>
            <a:r>
              <a:rPr lang="en-GB" dirty="0" err="1"/>
              <a:t>installments</a:t>
            </a:r>
            <a:r>
              <a:rPr lang="en-GB" dirty="0"/>
              <a:t> and the principles of conversion into currency payment or repayment of the loan;</a:t>
            </a:r>
          </a:p>
          <a:p>
            <a:r>
              <a:rPr lang="en-GB" dirty="0"/>
              <a:t>5) the interest rate on the credit and the terms of its change;</a:t>
            </a:r>
          </a:p>
          <a:p>
            <a:r>
              <a:rPr lang="en-GB" dirty="0"/>
              <a:t>6) the method of securing credit repayment;</a:t>
            </a:r>
          </a:p>
          <a:p>
            <a:r>
              <a:rPr lang="en-GB" dirty="0"/>
              <a:t>7) the scope of the bank's rights related to the use and repayment of the credit;</a:t>
            </a:r>
          </a:p>
          <a:p>
            <a:r>
              <a:rPr lang="en-GB" dirty="0"/>
              <a:t>8) deadlines and method of making cash available to the borrower;</a:t>
            </a:r>
          </a:p>
          <a:p>
            <a:r>
              <a:rPr lang="en-GB" dirty="0"/>
              <a:t>9) the amount of the commission, if the contract provides it;</a:t>
            </a:r>
          </a:p>
          <a:p>
            <a:r>
              <a:rPr lang="en-GB" dirty="0"/>
              <a:t>10) conditions for making changes and terminating the contract.</a:t>
            </a:r>
          </a:p>
        </p:txBody>
      </p:sp>
    </p:spTree>
    <p:extLst>
      <p:ext uri="{BB962C8B-B14F-4D97-AF65-F5344CB8AC3E}">
        <p14:creationId xmlns:p14="http://schemas.microsoft.com/office/powerpoint/2010/main" val="279154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E61148-E4D1-5041-988F-E176D89E8B1B}"/>
              </a:ext>
            </a:extLst>
          </p:cNvPr>
          <p:cNvSpPr>
            <a:spLocks noGrp="1"/>
          </p:cNvSpPr>
          <p:nvPr>
            <p:ph type="title"/>
          </p:nvPr>
        </p:nvSpPr>
        <p:spPr/>
        <p:txBody>
          <a:bodyPr/>
          <a:lstStyle/>
          <a:p>
            <a:r>
              <a:rPr lang="en-GB" dirty="0"/>
              <a:t>Factoring contract</a:t>
            </a:r>
          </a:p>
        </p:txBody>
      </p:sp>
      <p:sp>
        <p:nvSpPr>
          <p:cNvPr id="3" name="Symbol zastępczy tekstu 2">
            <a:extLst>
              <a:ext uri="{FF2B5EF4-FFF2-40B4-BE49-F238E27FC236}">
                <a16:creationId xmlns:a16="http://schemas.microsoft.com/office/drawing/2014/main" id="{3AE3CAF5-473D-604A-AF13-A7DBC4226AA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975470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6131D4-0E0A-8D45-8895-0F76EE341797}"/>
              </a:ext>
            </a:extLst>
          </p:cNvPr>
          <p:cNvSpPr>
            <a:spLocks noGrp="1"/>
          </p:cNvSpPr>
          <p:nvPr>
            <p:ph type="title"/>
          </p:nvPr>
        </p:nvSpPr>
        <p:spPr/>
        <p:txBody>
          <a:bodyPr/>
          <a:lstStyle/>
          <a:p>
            <a:r>
              <a:rPr lang="en-GB" dirty="0"/>
              <a:t>The idea of factoring contract – general overview</a:t>
            </a:r>
          </a:p>
        </p:txBody>
      </p:sp>
      <p:sp>
        <p:nvSpPr>
          <p:cNvPr id="3" name="Symbol zastępczy zawartości 2">
            <a:extLst>
              <a:ext uri="{FF2B5EF4-FFF2-40B4-BE49-F238E27FC236}">
                <a16:creationId xmlns:a16="http://schemas.microsoft.com/office/drawing/2014/main" id="{0669CD19-CDA9-DF45-ABD5-6D84E12A0183}"/>
              </a:ext>
            </a:extLst>
          </p:cNvPr>
          <p:cNvSpPr>
            <a:spLocks noGrp="1"/>
          </p:cNvSpPr>
          <p:nvPr>
            <p:ph idx="1"/>
          </p:nvPr>
        </p:nvSpPr>
        <p:spPr>
          <a:xfrm>
            <a:off x="706581" y="2502962"/>
            <a:ext cx="10702637" cy="4157611"/>
          </a:xfrm>
        </p:spPr>
        <p:txBody>
          <a:bodyPr>
            <a:normAutofit/>
          </a:bodyPr>
          <a:lstStyle/>
          <a:p>
            <a:r>
              <a:rPr lang="en-GB" dirty="0">
                <a:solidFill>
                  <a:schemeClr val="tx1"/>
                </a:solidFill>
              </a:rPr>
              <a:t>Under a factoring contract, the factor purchases certain business assets – mainly receivables – and provide the business owner some money that they can use to fund and finance the business in the short term.</a:t>
            </a:r>
          </a:p>
          <a:p>
            <a:r>
              <a:rPr lang="en-GB" dirty="0">
                <a:solidFill>
                  <a:schemeClr val="tx1"/>
                </a:solidFill>
              </a:rPr>
              <a:t>There are three parties directly involved: the factor who purchases the receivable, the one who sells the receivable, and the debtor who has a financial liability that requires him or her to make a payment to the owner of the invoice. The receivable, usually associated with an invoice for work performed or goods sold, is essentially a financial asset that gives the owner of the receivable the legal right to collect money from the debtor whose financial liability directly corresponds to the receivable asset. The seller sells the receivables at a discount to the third party, the specialized financial organization (the factor) to obtain cash.</a:t>
            </a:r>
          </a:p>
          <a:p>
            <a:r>
              <a:rPr lang="en-GB" dirty="0">
                <a:solidFill>
                  <a:schemeClr val="tx1"/>
                </a:solidFill>
              </a:rPr>
              <a:t>The sale of the receivable transfers ownership of the receivable to the factor, indicating the factor obtains all of the rights associated with the receivables. Accordingly, the receivable becomes the factor's asset, and the factor obtains the right to receive the payments made by the debtor for the invoice amount, and is free to pledge or exchange the receivable asset without unreasonable constraints or restrictions</a:t>
            </a:r>
          </a:p>
          <a:p>
            <a:endParaRPr lang="en-GB" dirty="0">
              <a:solidFill>
                <a:schemeClr val="tx1"/>
              </a:solidFill>
            </a:endParaRPr>
          </a:p>
        </p:txBody>
      </p:sp>
    </p:spTree>
    <p:extLst>
      <p:ext uri="{BB962C8B-B14F-4D97-AF65-F5344CB8AC3E}">
        <p14:creationId xmlns:p14="http://schemas.microsoft.com/office/powerpoint/2010/main" val="3486620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4232B2-AEF0-EC49-9F29-0A87AFD7FC10}"/>
              </a:ext>
            </a:extLst>
          </p:cNvPr>
          <p:cNvSpPr>
            <a:spLocks noGrp="1"/>
          </p:cNvSpPr>
          <p:nvPr>
            <p:ph type="title"/>
          </p:nvPr>
        </p:nvSpPr>
        <p:spPr/>
        <p:txBody>
          <a:bodyPr/>
          <a:lstStyle/>
          <a:p>
            <a:r>
              <a:rPr lang="en-GB" dirty="0"/>
              <a:t>Ways of financing the company</a:t>
            </a:r>
          </a:p>
        </p:txBody>
      </p:sp>
      <p:pic>
        <p:nvPicPr>
          <p:cNvPr id="5" name="Symbol zastępczy zawartości 4">
            <a:extLst>
              <a:ext uri="{FF2B5EF4-FFF2-40B4-BE49-F238E27FC236}">
                <a16:creationId xmlns:a16="http://schemas.microsoft.com/office/drawing/2014/main" id="{C3C414FD-BAB7-4E4B-B5C0-DF51E058C340}"/>
              </a:ext>
            </a:extLst>
          </p:cNvPr>
          <p:cNvPicPr>
            <a:picLocks noGrp="1" noChangeAspect="1"/>
          </p:cNvPicPr>
          <p:nvPr>
            <p:ph idx="1"/>
          </p:nvPr>
        </p:nvPicPr>
        <p:blipFill>
          <a:blip r:embed="rId2"/>
          <a:stretch>
            <a:fillRect/>
          </a:stretch>
        </p:blipFill>
        <p:spPr>
          <a:xfrm>
            <a:off x="2994025" y="2596861"/>
            <a:ext cx="6203950" cy="3101975"/>
          </a:xfrm>
        </p:spPr>
      </p:pic>
    </p:spTree>
    <p:extLst>
      <p:ext uri="{BB962C8B-B14F-4D97-AF65-F5344CB8AC3E}">
        <p14:creationId xmlns:p14="http://schemas.microsoft.com/office/powerpoint/2010/main" val="3963234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B2B592-CF1D-7840-AF29-DBE3E271BCC5}"/>
              </a:ext>
            </a:extLst>
          </p:cNvPr>
          <p:cNvSpPr>
            <a:spLocks noGrp="1"/>
          </p:cNvSpPr>
          <p:nvPr>
            <p:ph type="title"/>
          </p:nvPr>
        </p:nvSpPr>
        <p:spPr/>
        <p:txBody>
          <a:bodyPr/>
          <a:lstStyle/>
          <a:p>
            <a:r>
              <a:rPr lang="pl-PL" dirty="0"/>
              <a:t>Equity vs. </a:t>
            </a:r>
            <a:r>
              <a:rPr lang="en-GB" dirty="0"/>
              <a:t>Debt</a:t>
            </a:r>
          </a:p>
        </p:txBody>
      </p:sp>
      <p:sp>
        <p:nvSpPr>
          <p:cNvPr id="6" name="Prostokąt 5">
            <a:extLst>
              <a:ext uri="{FF2B5EF4-FFF2-40B4-BE49-F238E27FC236}">
                <a16:creationId xmlns:a16="http://schemas.microsoft.com/office/drawing/2014/main" id="{300D978C-A336-4008-AA0E-5E327E3B8022}"/>
              </a:ext>
            </a:extLst>
          </p:cNvPr>
          <p:cNvSpPr/>
          <p:nvPr/>
        </p:nvSpPr>
        <p:spPr>
          <a:xfrm>
            <a:off x="2231136" y="2576512"/>
            <a:ext cx="2647950" cy="885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EQUITY</a:t>
            </a:r>
            <a:endParaRPr lang="en-AU" dirty="0"/>
          </a:p>
        </p:txBody>
      </p:sp>
      <p:sp>
        <p:nvSpPr>
          <p:cNvPr id="7" name="Prostokąt 6">
            <a:extLst>
              <a:ext uri="{FF2B5EF4-FFF2-40B4-BE49-F238E27FC236}">
                <a16:creationId xmlns:a16="http://schemas.microsoft.com/office/drawing/2014/main" id="{25C6A9C6-E232-4F3A-B188-C3114178EB30}"/>
              </a:ext>
            </a:extLst>
          </p:cNvPr>
          <p:cNvSpPr/>
          <p:nvPr/>
        </p:nvSpPr>
        <p:spPr>
          <a:xfrm>
            <a:off x="7312916" y="2576512"/>
            <a:ext cx="2647950" cy="885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DEBT</a:t>
            </a:r>
            <a:endParaRPr lang="en-AU" dirty="0"/>
          </a:p>
        </p:txBody>
      </p:sp>
      <p:sp>
        <p:nvSpPr>
          <p:cNvPr id="8" name="Owal 7">
            <a:extLst>
              <a:ext uri="{FF2B5EF4-FFF2-40B4-BE49-F238E27FC236}">
                <a16:creationId xmlns:a16="http://schemas.microsoft.com/office/drawing/2014/main" id="{ADA7ACA7-651F-43A3-B89B-C305823E0AA8}"/>
              </a:ext>
            </a:extLst>
          </p:cNvPr>
          <p:cNvSpPr/>
          <p:nvPr/>
        </p:nvSpPr>
        <p:spPr>
          <a:xfrm>
            <a:off x="4619625" y="5636895"/>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Shareholder’s</a:t>
            </a:r>
            <a:r>
              <a:rPr lang="pl-PL" dirty="0"/>
              <a:t> / Partners’ </a:t>
            </a:r>
            <a:r>
              <a:rPr lang="pl-PL" dirty="0" err="1"/>
              <a:t>contribution</a:t>
            </a:r>
            <a:endParaRPr lang="en-AU" dirty="0"/>
          </a:p>
        </p:txBody>
      </p:sp>
      <p:sp>
        <p:nvSpPr>
          <p:cNvPr id="9" name="Owal 8">
            <a:extLst>
              <a:ext uri="{FF2B5EF4-FFF2-40B4-BE49-F238E27FC236}">
                <a16:creationId xmlns:a16="http://schemas.microsoft.com/office/drawing/2014/main" id="{953878DF-BE4B-4B76-B38D-D0FA57B2069D}"/>
              </a:ext>
            </a:extLst>
          </p:cNvPr>
          <p:cNvSpPr/>
          <p:nvPr/>
        </p:nvSpPr>
        <p:spPr>
          <a:xfrm>
            <a:off x="4692252" y="5487118"/>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Capital </a:t>
            </a:r>
            <a:r>
              <a:rPr lang="pl-PL" dirty="0" err="1"/>
              <a:t>raising</a:t>
            </a:r>
            <a:endParaRPr lang="en-AU" dirty="0"/>
          </a:p>
        </p:txBody>
      </p:sp>
      <p:sp>
        <p:nvSpPr>
          <p:cNvPr id="10" name="Owal 9">
            <a:extLst>
              <a:ext uri="{FF2B5EF4-FFF2-40B4-BE49-F238E27FC236}">
                <a16:creationId xmlns:a16="http://schemas.microsoft.com/office/drawing/2014/main" id="{8E82CBCD-894C-4D88-8A5E-048748A44FA1}"/>
              </a:ext>
            </a:extLst>
          </p:cNvPr>
          <p:cNvSpPr/>
          <p:nvPr/>
        </p:nvSpPr>
        <p:spPr>
          <a:xfrm>
            <a:off x="4546998" y="5586888"/>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Loans</a:t>
            </a:r>
            <a:endParaRPr lang="en-AU" dirty="0"/>
          </a:p>
        </p:txBody>
      </p:sp>
      <p:sp>
        <p:nvSpPr>
          <p:cNvPr id="11" name="Owal 10">
            <a:extLst>
              <a:ext uri="{FF2B5EF4-FFF2-40B4-BE49-F238E27FC236}">
                <a16:creationId xmlns:a16="http://schemas.microsoft.com/office/drawing/2014/main" id="{4AD80B11-1CC0-4E7C-A5B5-C236F4B6CFD9}"/>
              </a:ext>
            </a:extLst>
          </p:cNvPr>
          <p:cNvSpPr/>
          <p:nvPr/>
        </p:nvSpPr>
        <p:spPr>
          <a:xfrm>
            <a:off x="4582717" y="5543550"/>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Profits</a:t>
            </a:r>
            <a:endParaRPr lang="en-AU" dirty="0"/>
          </a:p>
        </p:txBody>
      </p:sp>
      <p:sp>
        <p:nvSpPr>
          <p:cNvPr id="12" name="Owal 11">
            <a:extLst>
              <a:ext uri="{FF2B5EF4-FFF2-40B4-BE49-F238E27FC236}">
                <a16:creationId xmlns:a16="http://schemas.microsoft.com/office/drawing/2014/main" id="{FFA94619-40A7-4E13-AE6E-C66DFDAD9AAC}"/>
              </a:ext>
            </a:extLst>
          </p:cNvPr>
          <p:cNvSpPr/>
          <p:nvPr/>
        </p:nvSpPr>
        <p:spPr>
          <a:xfrm>
            <a:off x="4538663" y="5646944"/>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Leasing</a:t>
            </a:r>
            <a:endParaRPr lang="en-AU" dirty="0"/>
          </a:p>
        </p:txBody>
      </p:sp>
      <p:sp>
        <p:nvSpPr>
          <p:cNvPr id="13" name="Owal 12">
            <a:extLst>
              <a:ext uri="{FF2B5EF4-FFF2-40B4-BE49-F238E27FC236}">
                <a16:creationId xmlns:a16="http://schemas.microsoft.com/office/drawing/2014/main" id="{AF850AC7-8A8B-4AF8-8E7C-D30D3907A6F2}"/>
              </a:ext>
            </a:extLst>
          </p:cNvPr>
          <p:cNvSpPr/>
          <p:nvPr/>
        </p:nvSpPr>
        <p:spPr>
          <a:xfrm>
            <a:off x="4627960" y="5507166"/>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Factoring</a:t>
            </a:r>
            <a:endParaRPr lang="en-AU" dirty="0"/>
          </a:p>
        </p:txBody>
      </p:sp>
      <p:sp>
        <p:nvSpPr>
          <p:cNvPr id="14" name="Owal 13">
            <a:extLst>
              <a:ext uri="{FF2B5EF4-FFF2-40B4-BE49-F238E27FC236}">
                <a16:creationId xmlns:a16="http://schemas.microsoft.com/office/drawing/2014/main" id="{819CD8CE-4A17-4ECB-B0A0-941FF982CB5C}"/>
              </a:ext>
            </a:extLst>
          </p:cNvPr>
          <p:cNvSpPr/>
          <p:nvPr/>
        </p:nvSpPr>
        <p:spPr>
          <a:xfrm>
            <a:off x="4546998" y="5504592"/>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Surcharges</a:t>
            </a:r>
            <a:endParaRPr lang="en-AU" dirty="0"/>
          </a:p>
        </p:txBody>
      </p:sp>
      <p:sp>
        <p:nvSpPr>
          <p:cNvPr id="15" name="Owal 14">
            <a:extLst>
              <a:ext uri="{FF2B5EF4-FFF2-40B4-BE49-F238E27FC236}">
                <a16:creationId xmlns:a16="http://schemas.microsoft.com/office/drawing/2014/main" id="{0E990FC6-F548-4D75-A285-C2DC6E246E87}"/>
              </a:ext>
            </a:extLst>
          </p:cNvPr>
          <p:cNvSpPr/>
          <p:nvPr/>
        </p:nvSpPr>
        <p:spPr>
          <a:xfrm>
            <a:off x="4664868" y="5547645"/>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Bonds</a:t>
            </a:r>
            <a:endParaRPr lang="en-AU" dirty="0"/>
          </a:p>
        </p:txBody>
      </p:sp>
      <p:sp>
        <p:nvSpPr>
          <p:cNvPr id="16" name="Owal 15">
            <a:extLst>
              <a:ext uri="{FF2B5EF4-FFF2-40B4-BE49-F238E27FC236}">
                <a16:creationId xmlns:a16="http://schemas.microsoft.com/office/drawing/2014/main" id="{E849E443-CAFB-42F3-BB96-34763BFA4873}"/>
              </a:ext>
            </a:extLst>
          </p:cNvPr>
          <p:cNvSpPr/>
          <p:nvPr/>
        </p:nvSpPr>
        <p:spPr>
          <a:xfrm>
            <a:off x="4569619" y="5586888"/>
            <a:ext cx="2343150" cy="1188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Bank </a:t>
            </a:r>
            <a:r>
              <a:rPr lang="pl-PL" dirty="0" err="1"/>
              <a:t>credits</a:t>
            </a:r>
            <a:endParaRPr lang="en-AU" dirty="0"/>
          </a:p>
        </p:txBody>
      </p:sp>
    </p:spTree>
    <p:extLst>
      <p:ext uri="{BB962C8B-B14F-4D97-AF65-F5344CB8AC3E}">
        <p14:creationId xmlns:p14="http://schemas.microsoft.com/office/powerpoint/2010/main" val="5247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0.00391 -0.00278 L 0.4306 -0.09861 " pathEditMode="relative" rAng="0" ptsTypes="AA">
                                      <p:cBhvr>
                                        <p:cTn id="6" dur="2000" fill="hold"/>
                                        <p:tgtEl>
                                          <p:spTgt spid="16"/>
                                        </p:tgtEl>
                                        <p:attrNameLst>
                                          <p:attrName>ppt_x</p:attrName>
                                          <p:attrName>ppt_y</p:attrName>
                                        </p:attrNameLst>
                                      </p:cBhvr>
                                      <p:rCtr x="21328" y="-4792"/>
                                    </p:animMotion>
                                  </p:child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0" nodeType="clickEffect">
                                  <p:stCondLst>
                                    <p:cond delay="0"/>
                                  </p:stCondLst>
                                  <p:childTnLst>
                                    <p:animMotion origin="layout" path="M 4.16667E-6 -1.85185E-6 L 0.42187 -0.22338 " pathEditMode="relative" rAng="0" ptsTypes="AA">
                                      <p:cBhvr>
                                        <p:cTn id="10" dur="2000" fill="hold"/>
                                        <p:tgtEl>
                                          <p:spTgt spid="15"/>
                                        </p:tgtEl>
                                        <p:attrNameLst>
                                          <p:attrName>ppt_x</p:attrName>
                                          <p:attrName>ppt_y</p:attrName>
                                        </p:attrNameLst>
                                      </p:cBhvr>
                                      <p:rCtr x="21094" y="-11181"/>
                                    </p:animMotion>
                                  </p:child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grpId="0" nodeType="clickEffect">
                                  <p:stCondLst>
                                    <p:cond delay="0"/>
                                  </p:stCondLst>
                                  <p:childTnLst>
                                    <p:animMotion origin="layout" path="M 0.01406 -0.02477 L -0.18893 -0.3294 " pathEditMode="relative" rAng="0" ptsTypes="AA">
                                      <p:cBhvr>
                                        <p:cTn id="14" dur="2000" fill="hold"/>
                                        <p:tgtEl>
                                          <p:spTgt spid="14"/>
                                        </p:tgtEl>
                                        <p:attrNameLst>
                                          <p:attrName>ppt_x</p:attrName>
                                          <p:attrName>ppt_y</p:attrName>
                                        </p:attrNameLst>
                                      </p:cBhvr>
                                      <p:rCtr x="-10156" y="-15231"/>
                                    </p:animMotion>
                                  </p:child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grpId="0" nodeType="clickEffect">
                                  <p:stCondLst>
                                    <p:cond delay="0"/>
                                  </p:stCondLst>
                                  <p:childTnLst>
                                    <p:animMotion origin="layout" path="M 0.02188 -0.00856 L 0.43672 -0.35486 " pathEditMode="relative" rAng="0" ptsTypes="AA">
                                      <p:cBhvr>
                                        <p:cTn id="18" dur="2000" fill="hold"/>
                                        <p:tgtEl>
                                          <p:spTgt spid="13"/>
                                        </p:tgtEl>
                                        <p:attrNameLst>
                                          <p:attrName>ppt_x</p:attrName>
                                          <p:attrName>ppt_y</p:attrName>
                                        </p:attrNameLst>
                                      </p:cBhvr>
                                      <p:rCtr x="20742" y="-17315"/>
                                    </p:animMotion>
                                  </p:childTnLst>
                                </p:cTn>
                              </p:par>
                            </p:childTnLst>
                          </p:cTn>
                        </p:par>
                      </p:childTnLst>
                    </p:cTn>
                  </p:par>
                  <p:par>
                    <p:cTn id="19" fill="hold">
                      <p:stCondLst>
                        <p:cond delay="indefinite"/>
                      </p:stCondLst>
                      <p:childTnLst>
                        <p:par>
                          <p:cTn id="20" fill="hold">
                            <p:stCondLst>
                              <p:cond delay="0"/>
                            </p:stCondLst>
                            <p:childTnLst>
                              <p:par>
                                <p:cTn id="21" presetID="56" presetClass="path" presetSubtype="0" accel="50000" decel="50000" fill="hold" grpId="0" nodeType="clickEffect">
                                  <p:stCondLst>
                                    <p:cond delay="0"/>
                                  </p:stCondLst>
                                  <p:childTnLst>
                                    <p:animMotion origin="layout" path="M 0.00703 -0.00092 L 0.16263 -0.35046 " pathEditMode="relative" rAng="0" ptsTypes="AA">
                                      <p:cBhvr>
                                        <p:cTn id="22" dur="2000" fill="hold"/>
                                        <p:tgtEl>
                                          <p:spTgt spid="12"/>
                                        </p:tgtEl>
                                        <p:attrNameLst>
                                          <p:attrName>ppt_x</p:attrName>
                                          <p:attrName>ppt_y</p:attrName>
                                        </p:attrNameLst>
                                      </p:cBhvr>
                                      <p:rCtr x="7773" y="-17477"/>
                                    </p:animMotion>
                                  </p:child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grpId="0" nodeType="clickEffect">
                                  <p:stCondLst>
                                    <p:cond delay="0"/>
                                  </p:stCondLst>
                                  <p:childTnLst>
                                    <p:animMotion origin="layout" path="M 4.79167E-6 2.59259E-6 L -0.3125 -0.18773 " pathEditMode="relative" rAng="0" ptsTypes="AA">
                                      <p:cBhvr>
                                        <p:cTn id="26" dur="2000" fill="hold"/>
                                        <p:tgtEl>
                                          <p:spTgt spid="11"/>
                                        </p:tgtEl>
                                        <p:attrNameLst>
                                          <p:attrName>ppt_x</p:attrName>
                                          <p:attrName>ppt_y</p:attrName>
                                        </p:attrNameLst>
                                      </p:cBhvr>
                                      <p:rCtr x="-15625" y="-9398"/>
                                    </p:animMotion>
                                  </p:childTnLst>
                                </p:cTn>
                              </p:par>
                            </p:childTnLst>
                          </p:cTn>
                        </p:par>
                      </p:childTnLst>
                    </p:cTn>
                  </p:par>
                  <p:par>
                    <p:cTn id="27" fill="hold">
                      <p:stCondLst>
                        <p:cond delay="indefinite"/>
                      </p:stCondLst>
                      <p:childTnLst>
                        <p:par>
                          <p:cTn id="28" fill="hold">
                            <p:stCondLst>
                              <p:cond delay="0"/>
                            </p:stCondLst>
                            <p:childTnLst>
                              <p:par>
                                <p:cTn id="29" presetID="56" presetClass="path" presetSubtype="0" accel="50000" decel="50000" fill="hold" grpId="0" nodeType="clickEffect">
                                  <p:stCondLst>
                                    <p:cond delay="0"/>
                                  </p:stCondLst>
                                  <p:childTnLst>
                                    <p:animMotion origin="layout" path="M -4.16667E-7 2.59259E-6 L 0.26602 -0.27801 " pathEditMode="relative" rAng="0" ptsTypes="AA">
                                      <p:cBhvr>
                                        <p:cTn id="30" dur="2000" fill="hold"/>
                                        <p:tgtEl>
                                          <p:spTgt spid="10"/>
                                        </p:tgtEl>
                                        <p:attrNameLst>
                                          <p:attrName>ppt_x</p:attrName>
                                          <p:attrName>ppt_y</p:attrName>
                                        </p:attrNameLst>
                                      </p:cBhvr>
                                      <p:rCtr x="13294" y="-13912"/>
                                    </p:animMotion>
                                  </p:childTnLst>
                                </p:cTn>
                              </p:par>
                            </p:childTnLst>
                          </p:cTn>
                        </p:par>
                      </p:childTnLst>
                    </p:cTn>
                  </p:par>
                  <p:par>
                    <p:cTn id="31" fill="hold">
                      <p:stCondLst>
                        <p:cond delay="indefinite"/>
                      </p:stCondLst>
                      <p:childTnLst>
                        <p:par>
                          <p:cTn id="32" fill="hold">
                            <p:stCondLst>
                              <p:cond delay="0"/>
                            </p:stCondLst>
                            <p:childTnLst>
                              <p:par>
                                <p:cTn id="33" presetID="56" presetClass="path" presetSubtype="0" accel="50000" decel="50000" fill="hold" grpId="0" nodeType="clickEffect">
                                  <p:stCondLst>
                                    <p:cond delay="0"/>
                                  </p:stCondLst>
                                  <p:childTnLst>
                                    <p:animMotion origin="layout" path="M 4.16667E-7 -4.07407E-6 L -0.32552 -0.41551 " pathEditMode="relative" rAng="0" ptsTypes="AA">
                                      <p:cBhvr>
                                        <p:cTn id="34" dur="2000" fill="hold"/>
                                        <p:tgtEl>
                                          <p:spTgt spid="9"/>
                                        </p:tgtEl>
                                        <p:attrNameLst>
                                          <p:attrName>ppt_x</p:attrName>
                                          <p:attrName>ppt_y</p:attrName>
                                        </p:attrNameLst>
                                      </p:cBhvr>
                                      <p:rCtr x="-16276" y="-20787"/>
                                    </p:animMotion>
                                  </p:childTnLst>
                                </p:cTn>
                              </p:par>
                            </p:childTnLst>
                          </p:cTn>
                        </p:par>
                      </p:childTnLst>
                    </p:cTn>
                  </p:par>
                  <p:par>
                    <p:cTn id="35" fill="hold">
                      <p:stCondLst>
                        <p:cond delay="indefinite"/>
                      </p:stCondLst>
                      <p:childTnLst>
                        <p:par>
                          <p:cTn id="36" fill="hold">
                            <p:stCondLst>
                              <p:cond delay="0"/>
                            </p:stCondLst>
                            <p:childTnLst>
                              <p:par>
                                <p:cTn id="37" presetID="56" presetClass="path" presetSubtype="0" accel="50000" decel="50000" fill="hold" grpId="0" nodeType="clickEffect">
                                  <p:stCondLst>
                                    <p:cond delay="0"/>
                                  </p:stCondLst>
                                  <p:childTnLst>
                                    <p:animMotion origin="layout" path="M 5.55112E-17 -4.81481E-6 L -0.08503 -0.36574 " pathEditMode="relative" rAng="0" ptsTypes="AA">
                                      <p:cBhvr>
                                        <p:cTn id="38" dur="2000" fill="hold"/>
                                        <p:tgtEl>
                                          <p:spTgt spid="8"/>
                                        </p:tgtEl>
                                        <p:attrNameLst>
                                          <p:attrName>ppt_x</p:attrName>
                                          <p:attrName>ppt_y</p:attrName>
                                        </p:attrNameLst>
                                      </p:cBhvr>
                                      <p:rCtr x="-4258" y="-182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AB794A-7320-6E4C-A158-1770FF0A1D80}"/>
              </a:ext>
            </a:extLst>
          </p:cNvPr>
          <p:cNvSpPr>
            <a:spLocks noGrp="1"/>
          </p:cNvSpPr>
          <p:nvPr>
            <p:ph type="title"/>
          </p:nvPr>
        </p:nvSpPr>
        <p:spPr>
          <a:xfrm>
            <a:off x="1600200" y="2345180"/>
            <a:ext cx="8991600" cy="1645920"/>
          </a:xfrm>
        </p:spPr>
        <p:txBody>
          <a:bodyPr/>
          <a:lstStyle/>
          <a:p>
            <a:r>
              <a:rPr lang="en-GB" dirty="0"/>
              <a:t>Loan contract</a:t>
            </a:r>
          </a:p>
        </p:txBody>
      </p:sp>
      <p:sp>
        <p:nvSpPr>
          <p:cNvPr id="3" name="Symbol zastępczy tekstu 2">
            <a:extLst>
              <a:ext uri="{FF2B5EF4-FFF2-40B4-BE49-F238E27FC236}">
                <a16:creationId xmlns:a16="http://schemas.microsoft.com/office/drawing/2014/main" id="{B1CE1DE4-24D5-0D4A-B2E8-3D382336ECE2}"/>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42219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E7AFE1-D51C-2E49-AC28-8E22FBBD784E}"/>
              </a:ext>
            </a:extLst>
          </p:cNvPr>
          <p:cNvSpPr>
            <a:spLocks noGrp="1"/>
          </p:cNvSpPr>
          <p:nvPr>
            <p:ph type="title"/>
          </p:nvPr>
        </p:nvSpPr>
        <p:spPr/>
        <p:txBody>
          <a:bodyPr/>
          <a:lstStyle/>
          <a:p>
            <a:r>
              <a:rPr lang="pl-PL" dirty="0" err="1"/>
              <a:t>Loan</a:t>
            </a:r>
            <a:r>
              <a:rPr lang="pl-PL" dirty="0"/>
              <a:t> </a:t>
            </a:r>
            <a:r>
              <a:rPr lang="pl-PL" dirty="0" err="1"/>
              <a:t>contract</a:t>
            </a:r>
            <a:endParaRPr lang="pl-PL" dirty="0"/>
          </a:p>
        </p:txBody>
      </p:sp>
      <p:sp>
        <p:nvSpPr>
          <p:cNvPr id="3" name="Symbol zastępczy zawartości 2">
            <a:extLst>
              <a:ext uri="{FF2B5EF4-FFF2-40B4-BE49-F238E27FC236}">
                <a16:creationId xmlns:a16="http://schemas.microsoft.com/office/drawing/2014/main" id="{6CFCCAA0-1857-BA4F-851F-BDABA2309087}"/>
              </a:ext>
            </a:extLst>
          </p:cNvPr>
          <p:cNvSpPr>
            <a:spLocks noGrp="1"/>
          </p:cNvSpPr>
          <p:nvPr>
            <p:ph idx="1"/>
          </p:nvPr>
        </p:nvSpPr>
        <p:spPr/>
        <p:txBody>
          <a:bodyPr>
            <a:normAutofit/>
          </a:bodyPr>
          <a:lstStyle/>
          <a:p>
            <a:r>
              <a:rPr lang="en-GB" dirty="0"/>
              <a:t>Article 720.</a:t>
            </a:r>
          </a:p>
          <a:p>
            <a:r>
              <a:rPr lang="en-GB" dirty="0"/>
              <a:t>§ 1. By the contract of loan the </a:t>
            </a:r>
            <a:r>
              <a:rPr lang="en-GB" dirty="0">
                <a:solidFill>
                  <a:srgbClr val="FF0000"/>
                </a:solidFill>
              </a:rPr>
              <a:t>lender</a:t>
            </a:r>
            <a:r>
              <a:rPr lang="en-GB" dirty="0"/>
              <a:t> undertakes to transfer to the </a:t>
            </a:r>
            <a:r>
              <a:rPr lang="en-GB" dirty="0">
                <a:solidFill>
                  <a:srgbClr val="00B0F0"/>
                </a:solidFill>
              </a:rPr>
              <a:t>borrower</a:t>
            </a:r>
            <a:r>
              <a:rPr lang="en-GB" dirty="0"/>
              <a:t> the ownership of a specified amount of money or of things specified as to their kind only, and the borrower undertakes to return the same amount of money or the same amount of things of the same kind and of the same quality.</a:t>
            </a:r>
          </a:p>
          <a:p>
            <a:r>
              <a:rPr lang="en-GB" dirty="0"/>
              <a:t>§ 2. The contract of loan whose value exceeds one thousand zlotys (PLN) must be evidenced in the document form.</a:t>
            </a:r>
          </a:p>
          <a:p>
            <a:endParaRPr lang="pl-PL" dirty="0"/>
          </a:p>
        </p:txBody>
      </p:sp>
    </p:spTree>
    <p:extLst>
      <p:ext uri="{BB962C8B-B14F-4D97-AF65-F5344CB8AC3E}">
        <p14:creationId xmlns:p14="http://schemas.microsoft.com/office/powerpoint/2010/main" val="226808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E3C6DC-E567-F346-A888-6DAD24DAD7BB}"/>
              </a:ext>
            </a:extLst>
          </p:cNvPr>
          <p:cNvSpPr>
            <a:spLocks noGrp="1"/>
          </p:cNvSpPr>
          <p:nvPr>
            <p:ph type="title"/>
          </p:nvPr>
        </p:nvSpPr>
        <p:spPr/>
        <p:txBody>
          <a:bodyPr/>
          <a:lstStyle/>
          <a:p>
            <a:r>
              <a:rPr lang="en-GB" dirty="0"/>
              <a:t>Loan Contract’s parties</a:t>
            </a:r>
          </a:p>
        </p:txBody>
      </p:sp>
      <p:graphicFrame>
        <p:nvGraphicFramePr>
          <p:cNvPr id="4" name="Symbol zastępczy zawartości 3">
            <a:extLst>
              <a:ext uri="{FF2B5EF4-FFF2-40B4-BE49-F238E27FC236}">
                <a16:creationId xmlns:a16="http://schemas.microsoft.com/office/drawing/2014/main" id="{EDF61E70-C7F9-A74A-89B4-21A8241EEDEE}"/>
              </a:ext>
            </a:extLst>
          </p:cNvPr>
          <p:cNvGraphicFramePr>
            <a:graphicFrameLocks noGrp="1"/>
          </p:cNvGraphicFramePr>
          <p:nvPr>
            <p:ph idx="1"/>
            <p:extLst>
              <p:ext uri="{D42A27DB-BD31-4B8C-83A1-F6EECF244321}">
                <p14:modId xmlns:p14="http://schemas.microsoft.com/office/powerpoint/2010/main" val="1261753113"/>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014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6F059E-D3D6-B248-90EE-7A9BD2BC0E86}"/>
              </a:ext>
            </a:extLst>
          </p:cNvPr>
          <p:cNvSpPr>
            <a:spLocks noGrp="1"/>
          </p:cNvSpPr>
          <p:nvPr>
            <p:ph type="title"/>
          </p:nvPr>
        </p:nvSpPr>
        <p:spPr/>
        <p:txBody>
          <a:bodyPr/>
          <a:lstStyle/>
          <a:p>
            <a:r>
              <a:rPr lang="en-GB" dirty="0"/>
              <a:t>Bad financial state of borrower</a:t>
            </a:r>
          </a:p>
        </p:txBody>
      </p:sp>
      <p:sp>
        <p:nvSpPr>
          <p:cNvPr id="3" name="Symbol zastępczy zawartości 2">
            <a:extLst>
              <a:ext uri="{FF2B5EF4-FFF2-40B4-BE49-F238E27FC236}">
                <a16:creationId xmlns:a16="http://schemas.microsoft.com/office/drawing/2014/main" id="{5A721E4B-AC1C-7241-9653-0ED5A5154312}"/>
              </a:ext>
            </a:extLst>
          </p:cNvPr>
          <p:cNvSpPr>
            <a:spLocks noGrp="1"/>
          </p:cNvSpPr>
          <p:nvPr>
            <p:ph idx="1"/>
          </p:nvPr>
        </p:nvSpPr>
        <p:spPr/>
        <p:txBody>
          <a:bodyPr/>
          <a:lstStyle/>
          <a:p>
            <a:r>
              <a:rPr lang="en-GB" dirty="0"/>
              <a:t>Article 721.</a:t>
            </a:r>
          </a:p>
          <a:p>
            <a:r>
              <a:rPr lang="en-GB" dirty="0"/>
              <a:t>The lender </a:t>
            </a:r>
            <a:r>
              <a:rPr lang="en-GB" u="sng" dirty="0"/>
              <a:t>may renounce the contract </a:t>
            </a:r>
            <a:r>
              <a:rPr lang="en-GB" dirty="0"/>
              <a:t>and refuse to release the object of the loan, if the return of the loan is dubious as a result of bad financial state of the other party. The lender shall not have this entitlement if at the moment of the contract's conclusion he knew of the bad financial state of the other party or he could have learned about it with ease.</a:t>
            </a:r>
          </a:p>
          <a:p>
            <a:endParaRPr lang="en-GB" dirty="0"/>
          </a:p>
        </p:txBody>
      </p:sp>
    </p:spTree>
    <p:extLst>
      <p:ext uri="{BB962C8B-B14F-4D97-AF65-F5344CB8AC3E}">
        <p14:creationId xmlns:p14="http://schemas.microsoft.com/office/powerpoint/2010/main" val="1767727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6B9CC6-BFCF-DC4D-A9D8-8BE4C5A942AA}"/>
              </a:ext>
            </a:extLst>
          </p:cNvPr>
          <p:cNvSpPr>
            <a:spLocks noGrp="1"/>
          </p:cNvSpPr>
          <p:nvPr>
            <p:ph type="title"/>
          </p:nvPr>
        </p:nvSpPr>
        <p:spPr/>
        <p:txBody>
          <a:bodyPr/>
          <a:lstStyle/>
          <a:p>
            <a:r>
              <a:rPr lang="en-GB" dirty="0"/>
              <a:t>Case no. 1</a:t>
            </a:r>
          </a:p>
        </p:txBody>
      </p:sp>
      <p:sp>
        <p:nvSpPr>
          <p:cNvPr id="3" name="Symbol zastępczy zawartości 2">
            <a:extLst>
              <a:ext uri="{FF2B5EF4-FFF2-40B4-BE49-F238E27FC236}">
                <a16:creationId xmlns:a16="http://schemas.microsoft.com/office/drawing/2014/main" id="{C36D2C6B-4379-C446-B42E-AE32FF6926FF}"/>
              </a:ext>
            </a:extLst>
          </p:cNvPr>
          <p:cNvSpPr>
            <a:spLocks noGrp="1"/>
          </p:cNvSpPr>
          <p:nvPr>
            <p:ph idx="1"/>
          </p:nvPr>
        </p:nvSpPr>
        <p:spPr/>
        <p:txBody>
          <a:bodyPr/>
          <a:lstStyle/>
          <a:p>
            <a:r>
              <a:rPr lang="en-GB" dirty="0"/>
              <a:t>The company A (the borrower) concluded on 01.09.2018 a loan contract with partnership B (the lender). The partnership B has been obliged to transfer to the company A the amount of 100.000,00 PLN within 2 months from the day of contract’s conclusion. On 01.10.2018 the partnership B got information on sudden and severe financial problems of the company A.  As a consequence the lender has decided to renounce the contract. On the 01.11.2018 the borrower has demanded from the lender the transfer of 100.000,00 PLN. The lender has refused to pay. </a:t>
            </a:r>
          </a:p>
          <a:p>
            <a:r>
              <a:rPr lang="en-GB" dirty="0"/>
              <a:t>Who is right?</a:t>
            </a:r>
          </a:p>
          <a:p>
            <a:endParaRPr lang="en-GB" dirty="0"/>
          </a:p>
        </p:txBody>
      </p:sp>
    </p:spTree>
    <p:extLst>
      <p:ext uri="{BB962C8B-B14F-4D97-AF65-F5344CB8AC3E}">
        <p14:creationId xmlns:p14="http://schemas.microsoft.com/office/powerpoint/2010/main" val="18123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954528-72A8-3949-9B3D-6783E6365D05}"/>
              </a:ext>
            </a:extLst>
          </p:cNvPr>
          <p:cNvSpPr>
            <a:spLocks noGrp="1"/>
          </p:cNvSpPr>
          <p:nvPr>
            <p:ph type="title"/>
          </p:nvPr>
        </p:nvSpPr>
        <p:spPr/>
        <p:txBody>
          <a:bodyPr/>
          <a:lstStyle/>
          <a:p>
            <a:r>
              <a:rPr lang="en-GB" dirty="0"/>
              <a:t>Claim for release of the loan’s object</a:t>
            </a:r>
          </a:p>
        </p:txBody>
      </p:sp>
      <p:sp>
        <p:nvSpPr>
          <p:cNvPr id="3" name="Symbol zastępczy zawartości 2">
            <a:extLst>
              <a:ext uri="{FF2B5EF4-FFF2-40B4-BE49-F238E27FC236}">
                <a16:creationId xmlns:a16="http://schemas.microsoft.com/office/drawing/2014/main" id="{DFB79D66-FC45-1147-97C0-1812DEEDE3B0}"/>
              </a:ext>
            </a:extLst>
          </p:cNvPr>
          <p:cNvSpPr>
            <a:spLocks noGrp="1"/>
          </p:cNvSpPr>
          <p:nvPr>
            <p:ph idx="1"/>
          </p:nvPr>
        </p:nvSpPr>
        <p:spPr/>
        <p:txBody>
          <a:bodyPr/>
          <a:lstStyle/>
          <a:p>
            <a:r>
              <a:rPr lang="pl-PL" dirty="0" err="1"/>
              <a:t>Article</a:t>
            </a:r>
            <a:r>
              <a:rPr lang="pl-PL" dirty="0"/>
              <a:t> 722.</a:t>
            </a:r>
          </a:p>
          <a:p>
            <a:r>
              <a:rPr lang="pl-PL" dirty="0"/>
              <a:t>The </a:t>
            </a:r>
            <a:r>
              <a:rPr lang="pl-PL" dirty="0" err="1"/>
              <a:t>borrower's</a:t>
            </a:r>
            <a:r>
              <a:rPr lang="pl-PL" dirty="0"/>
              <a:t> </a:t>
            </a:r>
            <a:r>
              <a:rPr lang="pl-PL" dirty="0" err="1"/>
              <a:t>claim</a:t>
            </a:r>
            <a:r>
              <a:rPr lang="pl-PL" dirty="0"/>
              <a:t> for </a:t>
            </a:r>
            <a:r>
              <a:rPr lang="pl-PL" dirty="0" err="1"/>
              <a:t>release</a:t>
            </a:r>
            <a:r>
              <a:rPr lang="pl-PL" dirty="0"/>
              <a:t> of the </a:t>
            </a:r>
            <a:r>
              <a:rPr lang="pl-PL" dirty="0" err="1"/>
              <a:t>loan's</a:t>
            </a:r>
            <a:r>
              <a:rPr lang="pl-PL" dirty="0"/>
              <a:t> </a:t>
            </a:r>
            <a:r>
              <a:rPr lang="pl-PL" dirty="0" err="1"/>
              <a:t>object</a:t>
            </a:r>
            <a:r>
              <a:rPr lang="pl-PL" dirty="0"/>
              <a:t> </a:t>
            </a:r>
            <a:r>
              <a:rPr lang="pl-PL" dirty="0" err="1"/>
              <a:t>shall</a:t>
            </a:r>
            <a:r>
              <a:rPr lang="pl-PL" dirty="0"/>
              <a:t> be </a:t>
            </a:r>
            <a:r>
              <a:rPr lang="pl-PL" dirty="0" err="1"/>
              <a:t>subject</a:t>
            </a:r>
            <a:r>
              <a:rPr lang="pl-PL" dirty="0"/>
              <a:t> to </a:t>
            </a:r>
            <a:r>
              <a:rPr lang="pl-PL" dirty="0" err="1"/>
              <a:t>limitation</a:t>
            </a:r>
            <a:r>
              <a:rPr lang="pl-PL" dirty="0"/>
              <a:t> upon the </a:t>
            </a:r>
            <a:r>
              <a:rPr lang="pl-PL" dirty="0" err="1"/>
              <a:t>lapse</a:t>
            </a:r>
            <a:r>
              <a:rPr lang="pl-PL" dirty="0"/>
              <a:t> of </a:t>
            </a:r>
            <a:r>
              <a:rPr lang="pl-PL" dirty="0" err="1"/>
              <a:t>six</a:t>
            </a:r>
            <a:r>
              <a:rPr lang="pl-PL" dirty="0"/>
              <a:t> </a:t>
            </a:r>
            <a:r>
              <a:rPr lang="pl-PL" dirty="0" err="1"/>
              <a:t>months</a:t>
            </a:r>
            <a:r>
              <a:rPr lang="pl-PL" dirty="0"/>
              <a:t> from the moment </a:t>
            </a:r>
            <a:r>
              <a:rPr lang="pl-PL" dirty="0" err="1"/>
              <a:t>when</a:t>
            </a:r>
            <a:r>
              <a:rPr lang="pl-PL" dirty="0"/>
              <a:t> the </a:t>
            </a:r>
            <a:r>
              <a:rPr lang="pl-PL" dirty="0" err="1"/>
              <a:t>object</a:t>
            </a:r>
            <a:r>
              <a:rPr lang="pl-PL" dirty="0"/>
              <a:t> </a:t>
            </a:r>
            <a:r>
              <a:rPr lang="pl-PL" dirty="0" err="1"/>
              <a:t>should</a:t>
            </a:r>
            <a:r>
              <a:rPr lang="pl-PL" dirty="0"/>
              <a:t> </a:t>
            </a:r>
            <a:r>
              <a:rPr lang="pl-PL" dirty="0" err="1"/>
              <a:t>have</a:t>
            </a:r>
            <a:r>
              <a:rPr lang="pl-PL" dirty="0"/>
              <a:t> </a:t>
            </a:r>
            <a:r>
              <a:rPr lang="pl-PL" dirty="0" err="1"/>
              <a:t>been</a:t>
            </a:r>
            <a:r>
              <a:rPr lang="pl-PL" dirty="0"/>
              <a:t> </a:t>
            </a:r>
            <a:r>
              <a:rPr lang="pl-PL" dirty="0" err="1"/>
              <a:t>released</a:t>
            </a:r>
            <a:r>
              <a:rPr lang="pl-PL" dirty="0"/>
              <a:t>.</a:t>
            </a:r>
          </a:p>
          <a:p>
            <a:endParaRPr lang="en-GB" dirty="0"/>
          </a:p>
        </p:txBody>
      </p:sp>
    </p:spTree>
    <p:extLst>
      <p:ext uri="{BB962C8B-B14F-4D97-AF65-F5344CB8AC3E}">
        <p14:creationId xmlns:p14="http://schemas.microsoft.com/office/powerpoint/2010/main" val="1477195560"/>
      </p:ext>
    </p:extLst>
  </p:cSld>
  <p:clrMapOvr>
    <a:masterClrMapping/>
  </p:clrMapOvr>
</p:sld>
</file>

<file path=ppt/theme/theme1.xml><?xml version="1.0" encoding="utf-8"?>
<a:theme xmlns:a="http://schemas.openxmlformats.org/drawingml/2006/main" name="Paczka">
  <a:themeElements>
    <a:clrScheme name="Paczka">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{520701DC-84E5-A04B-8B15-08137B3A1AD2}tf10001120</Template>
  <TotalTime>161</TotalTime>
  <Words>1133</Words>
  <Application>Microsoft Office PowerPoint</Application>
  <PresentationFormat>Panoramiczny</PresentationFormat>
  <Paragraphs>70</Paragraphs>
  <Slides>16</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16</vt:i4>
      </vt:variant>
    </vt:vector>
  </HeadingPairs>
  <TitlesOfParts>
    <vt:vector size="19" baseType="lpstr">
      <vt:lpstr>Arial</vt:lpstr>
      <vt:lpstr>Gill Sans MT</vt:lpstr>
      <vt:lpstr>Paczka</vt:lpstr>
      <vt:lpstr>Loan Contract,  Bank Credit Contract, Factoring Contract</vt:lpstr>
      <vt:lpstr>Ways of financing the company</vt:lpstr>
      <vt:lpstr>Equity vs. Debt</vt:lpstr>
      <vt:lpstr>Loan contract</vt:lpstr>
      <vt:lpstr>Loan contract</vt:lpstr>
      <vt:lpstr>Loan Contract’s parties</vt:lpstr>
      <vt:lpstr>Bad financial state of borrower</vt:lpstr>
      <vt:lpstr>Case no. 1</vt:lpstr>
      <vt:lpstr>Claim for release of the loan’s object</vt:lpstr>
      <vt:lpstr>Loan’s Return date</vt:lpstr>
      <vt:lpstr>interest</vt:lpstr>
      <vt:lpstr>Bank credit contract</vt:lpstr>
      <vt:lpstr>Bank credit contract</vt:lpstr>
      <vt:lpstr>Objective scope of the contract</vt:lpstr>
      <vt:lpstr>Factoring contract</vt:lpstr>
      <vt:lpstr>The idea of factoring contract – general overview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Loan Contract, Bank Credit Contract, Factoring Contract</dc:title>
  <dc:creator>Dorota Wieczorkowska</dc:creator>
  <cp:lastModifiedBy>Dorota Wieczorkowska</cp:lastModifiedBy>
  <cp:revision>19</cp:revision>
  <dcterms:created xsi:type="dcterms:W3CDTF">2018-12-16T17:37:24Z</dcterms:created>
  <dcterms:modified xsi:type="dcterms:W3CDTF">2019-11-17T14:28:53Z</dcterms:modified>
</cp:coreProperties>
</file>