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3" r:id="rId6"/>
    <p:sldId id="260" r:id="rId7"/>
    <p:sldId id="261" r:id="rId8"/>
    <p:sldId id="262"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CA430C0A-5464-4FE4-84EB-FF9C94016DF4}" type="datetimeFigureOut">
              <a:rPr lang="en-US" dirty="0"/>
              <a:t>10/7/2019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360C6404-AD6E-4860-8E75-697CA40B95DA}" type="datetimeFigureOut">
              <a:rPr lang="en-US" dirty="0"/>
              <a:t>10/7/2019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10/7/2019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4F7D4976-E339-4826-83B7-FBD03F55ECF8}" type="datetimeFigureOut">
              <a:rPr lang="en-US" dirty="0"/>
              <a:t>10/7/2019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9" name="Date Placeholder 8"/>
          <p:cNvSpPr>
            <a:spLocks noGrp="1"/>
          </p:cNvSpPr>
          <p:nvPr>
            <p:ph type="dt" sz="half" idx="10"/>
          </p:nvPr>
        </p:nvSpPr>
        <p:spPr/>
        <p:txBody>
          <a:bodyPr/>
          <a:lstStyle/>
          <a:p>
            <a:fld id="{D1BE4249-C0D0-4B06-8692-E8BB871AF643}" type="datetimeFigureOut">
              <a:rPr lang="en-US" dirty="0"/>
              <a:t>10/7/2019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10/7/2019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10/7/2019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kacper.wosiak@uwr.edu.pl" TargetMode="External"/><Relationship Id="rId2" Type="http://schemas.openxmlformats.org/officeDocument/2006/relationships/hyperlink" Target="mailto:dorota.wieczorkowska@uwr.edu.p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docsketch.com/contracts/sales-contract-templat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052DDA-C03D-4C21-85A9-4D31120E36D1}"/>
              </a:ext>
            </a:extLst>
          </p:cNvPr>
          <p:cNvSpPr>
            <a:spLocks noGrp="1"/>
          </p:cNvSpPr>
          <p:nvPr>
            <p:ph type="ctrTitle"/>
          </p:nvPr>
        </p:nvSpPr>
        <p:spPr/>
        <p:txBody>
          <a:bodyPr/>
          <a:lstStyle/>
          <a:p>
            <a:r>
              <a:rPr lang="en-AU" dirty="0"/>
              <a:t>Commercial contracts - introduction</a:t>
            </a:r>
          </a:p>
        </p:txBody>
      </p:sp>
      <p:sp>
        <p:nvSpPr>
          <p:cNvPr id="3" name="Podtytuł 2">
            <a:extLst>
              <a:ext uri="{FF2B5EF4-FFF2-40B4-BE49-F238E27FC236}">
                <a16:creationId xmlns:a16="http://schemas.microsoft.com/office/drawing/2014/main" id="{A464AB65-46C6-4245-8C1A-9533BDD183D3}"/>
              </a:ext>
            </a:extLst>
          </p:cNvPr>
          <p:cNvSpPr>
            <a:spLocks noGrp="1"/>
          </p:cNvSpPr>
          <p:nvPr>
            <p:ph type="subTitle" idx="1"/>
          </p:nvPr>
        </p:nvSpPr>
        <p:spPr>
          <a:xfrm>
            <a:off x="2695194" y="4352544"/>
            <a:ext cx="7267956" cy="2143506"/>
          </a:xfrm>
        </p:spPr>
        <p:txBody>
          <a:bodyPr>
            <a:normAutofit/>
          </a:bodyPr>
          <a:lstStyle/>
          <a:p>
            <a:r>
              <a:rPr lang="pl-PL" dirty="0"/>
              <a:t>Dorota Wieczorkowska</a:t>
            </a:r>
          </a:p>
          <a:p>
            <a:r>
              <a:rPr lang="en-US" dirty="0"/>
              <a:t>Department of Business and Commercial La</a:t>
            </a:r>
            <a:r>
              <a:rPr lang="pl-PL" dirty="0"/>
              <a:t>w</a:t>
            </a:r>
          </a:p>
          <a:p>
            <a:r>
              <a:rPr lang="pl-PL" dirty="0" err="1"/>
              <a:t>Faculty</a:t>
            </a:r>
            <a:r>
              <a:rPr lang="pl-PL" dirty="0"/>
              <a:t> of Law, Administration and </a:t>
            </a:r>
            <a:r>
              <a:rPr lang="pl-PL" dirty="0" err="1"/>
              <a:t>Economics</a:t>
            </a:r>
            <a:endParaRPr lang="pl-PL" dirty="0"/>
          </a:p>
          <a:p>
            <a:r>
              <a:rPr lang="pl-PL" dirty="0"/>
              <a:t>University of  Wrocław </a:t>
            </a:r>
          </a:p>
        </p:txBody>
      </p:sp>
    </p:spTree>
    <p:extLst>
      <p:ext uri="{BB962C8B-B14F-4D97-AF65-F5344CB8AC3E}">
        <p14:creationId xmlns:p14="http://schemas.microsoft.com/office/powerpoint/2010/main" val="2066335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264358-5FCD-4167-9055-CB42C6659534}"/>
              </a:ext>
            </a:extLst>
          </p:cNvPr>
          <p:cNvSpPr>
            <a:spLocks noGrp="1"/>
          </p:cNvSpPr>
          <p:nvPr>
            <p:ph type="title"/>
          </p:nvPr>
        </p:nvSpPr>
        <p:spPr/>
        <p:txBody>
          <a:bodyPr/>
          <a:lstStyle/>
          <a:p>
            <a:r>
              <a:rPr lang="en-AU"/>
              <a:t>What types of commercial contracts do you know?</a:t>
            </a:r>
          </a:p>
        </p:txBody>
      </p:sp>
      <p:sp>
        <p:nvSpPr>
          <p:cNvPr id="3" name="Symbol zastępczy zawartości 2">
            <a:extLst>
              <a:ext uri="{FF2B5EF4-FFF2-40B4-BE49-F238E27FC236}">
                <a16:creationId xmlns:a16="http://schemas.microsoft.com/office/drawing/2014/main" id="{ACD1203B-4EF1-4978-868B-248793498ACD}"/>
              </a:ext>
            </a:extLst>
          </p:cNvPr>
          <p:cNvSpPr>
            <a:spLocks noGrp="1"/>
          </p:cNvSpPr>
          <p:nvPr>
            <p:ph idx="1"/>
          </p:nvPr>
        </p:nvSpPr>
        <p:spPr/>
        <p:txBody>
          <a:bodyPr/>
          <a:lstStyle/>
          <a:p>
            <a:r>
              <a:rPr lang="en-AU"/>
              <a:t>???</a:t>
            </a:r>
          </a:p>
        </p:txBody>
      </p:sp>
    </p:spTree>
    <p:extLst>
      <p:ext uri="{BB962C8B-B14F-4D97-AF65-F5344CB8AC3E}">
        <p14:creationId xmlns:p14="http://schemas.microsoft.com/office/powerpoint/2010/main" val="231118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CF42D8-0324-44D6-A2F4-6B0F8B2DCF48}"/>
              </a:ext>
            </a:extLst>
          </p:cNvPr>
          <p:cNvSpPr>
            <a:spLocks noGrp="1"/>
          </p:cNvSpPr>
          <p:nvPr>
            <p:ph type="title"/>
          </p:nvPr>
        </p:nvSpPr>
        <p:spPr/>
        <p:txBody>
          <a:bodyPr/>
          <a:lstStyle/>
          <a:p>
            <a:r>
              <a:rPr lang="en-AU"/>
              <a:t>Basic information</a:t>
            </a:r>
          </a:p>
        </p:txBody>
      </p:sp>
      <p:sp>
        <p:nvSpPr>
          <p:cNvPr id="3" name="Symbol zastępczy zawartości 2">
            <a:extLst>
              <a:ext uri="{FF2B5EF4-FFF2-40B4-BE49-F238E27FC236}">
                <a16:creationId xmlns:a16="http://schemas.microsoft.com/office/drawing/2014/main" id="{A4850703-CD0B-489C-B4CE-740D85A3B1F7}"/>
              </a:ext>
            </a:extLst>
          </p:cNvPr>
          <p:cNvSpPr>
            <a:spLocks noGrp="1"/>
          </p:cNvSpPr>
          <p:nvPr>
            <p:ph idx="1"/>
          </p:nvPr>
        </p:nvSpPr>
        <p:spPr/>
        <p:txBody>
          <a:bodyPr/>
          <a:lstStyle/>
          <a:p>
            <a:r>
              <a:rPr lang="en-AU" dirty="0"/>
              <a:t>Teachers: </a:t>
            </a:r>
          </a:p>
          <a:p>
            <a:pPr lvl="1"/>
            <a:r>
              <a:rPr lang="en-AU" dirty="0" err="1"/>
              <a:t>Mgr</a:t>
            </a:r>
            <a:r>
              <a:rPr lang="en-AU" dirty="0"/>
              <a:t> Dorota Wieczorkowska (</a:t>
            </a:r>
            <a:r>
              <a:rPr lang="en-AU" dirty="0">
                <a:hlinkClick r:id="rId2"/>
              </a:rPr>
              <a:t>dorota.wieczorkowska@uwr.edu.pl</a:t>
            </a:r>
            <a:r>
              <a:rPr lang="en-AU" dirty="0"/>
              <a:t>) </a:t>
            </a:r>
          </a:p>
          <a:p>
            <a:pPr lvl="1"/>
            <a:r>
              <a:rPr lang="en-AU" dirty="0" err="1"/>
              <a:t>Mgr</a:t>
            </a:r>
            <a:r>
              <a:rPr lang="en-AU" dirty="0"/>
              <a:t> </a:t>
            </a:r>
            <a:r>
              <a:rPr lang="en-AU" dirty="0" err="1"/>
              <a:t>Kacper</a:t>
            </a:r>
            <a:r>
              <a:rPr lang="en-AU" dirty="0"/>
              <a:t> </a:t>
            </a:r>
            <a:r>
              <a:rPr lang="en-AU" dirty="0" err="1"/>
              <a:t>Wosiak</a:t>
            </a:r>
            <a:r>
              <a:rPr lang="en-AU" dirty="0"/>
              <a:t> (</a:t>
            </a:r>
            <a:r>
              <a:rPr lang="en-AU" dirty="0">
                <a:hlinkClick r:id="rId3"/>
              </a:rPr>
              <a:t>kacper.wosiak@uwr.edu.pl</a:t>
            </a:r>
            <a:r>
              <a:rPr lang="en-AU" dirty="0"/>
              <a:t>)</a:t>
            </a:r>
          </a:p>
          <a:p>
            <a:pPr lvl="1"/>
            <a:endParaRPr lang="en-AU" dirty="0"/>
          </a:p>
          <a:p>
            <a:r>
              <a:rPr lang="en-AU" dirty="0"/>
              <a:t>Office hours:</a:t>
            </a:r>
          </a:p>
          <a:p>
            <a:pPr lvl="1"/>
            <a:r>
              <a:rPr lang="en-AU" dirty="0"/>
              <a:t>Mo</a:t>
            </a:r>
            <a:r>
              <a:rPr lang="pl-PL" dirty="0"/>
              <a:t>n</a:t>
            </a:r>
            <a:r>
              <a:rPr lang="en-AU" dirty="0"/>
              <a:t>days, 16:45-18:45, room 110 C (in the skyway)</a:t>
            </a:r>
          </a:p>
          <a:p>
            <a:pPr lvl="1"/>
            <a:endParaRPr lang="en-AU" dirty="0"/>
          </a:p>
        </p:txBody>
      </p:sp>
    </p:spTree>
    <p:extLst>
      <p:ext uri="{BB962C8B-B14F-4D97-AF65-F5344CB8AC3E}">
        <p14:creationId xmlns:p14="http://schemas.microsoft.com/office/powerpoint/2010/main" val="3853295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2834A7-FF7E-48DD-850B-018F255B65A1}"/>
              </a:ext>
            </a:extLst>
          </p:cNvPr>
          <p:cNvSpPr>
            <a:spLocks noGrp="1"/>
          </p:cNvSpPr>
          <p:nvPr>
            <p:ph type="title"/>
          </p:nvPr>
        </p:nvSpPr>
        <p:spPr/>
        <p:txBody>
          <a:bodyPr/>
          <a:lstStyle/>
          <a:p>
            <a:r>
              <a:rPr lang="en-US" b="1" dirty="0"/>
              <a:t>REQUIREMENTS FOR PASSING THE COURSE</a:t>
            </a:r>
            <a:r>
              <a:rPr lang="pl-PL" b="1" dirty="0"/>
              <a:t> - </a:t>
            </a:r>
            <a:r>
              <a:rPr lang="pl-PL" b="1" dirty="0" err="1"/>
              <a:t>classes</a:t>
            </a:r>
            <a:endParaRPr lang="pl-PL" dirty="0"/>
          </a:p>
        </p:txBody>
      </p:sp>
      <p:sp>
        <p:nvSpPr>
          <p:cNvPr id="3" name="Symbol zastępczy zawartości 2">
            <a:extLst>
              <a:ext uri="{FF2B5EF4-FFF2-40B4-BE49-F238E27FC236}">
                <a16:creationId xmlns:a16="http://schemas.microsoft.com/office/drawing/2014/main" id="{A9514763-156D-469B-B4B8-2DA88703D538}"/>
              </a:ext>
            </a:extLst>
          </p:cNvPr>
          <p:cNvSpPr>
            <a:spLocks noGrp="1"/>
          </p:cNvSpPr>
          <p:nvPr>
            <p:ph idx="1"/>
          </p:nvPr>
        </p:nvSpPr>
        <p:spPr/>
        <p:txBody>
          <a:bodyPr/>
          <a:lstStyle/>
          <a:p>
            <a:pPr lvl="0"/>
            <a:r>
              <a:rPr lang="en-AU" b="1" dirty="0"/>
              <a:t>Attendance</a:t>
            </a:r>
            <a:r>
              <a:rPr lang="en-AU" dirty="0"/>
              <a:t> – each student is entitled to one absence during the classes. Any additional absence, regardless of the cause, must be covered by passing the material discussed during the class in two weeks term from the day of the absence, during the office hours. Absence during more than 50% of the classes results into not receiving credits for the course (NC - Not Credited). </a:t>
            </a:r>
          </a:p>
          <a:p>
            <a:pPr lvl="0"/>
            <a:r>
              <a:rPr lang="en-AU" b="1" dirty="0"/>
              <a:t>Active participation in classes</a:t>
            </a:r>
            <a:r>
              <a:rPr lang="en-AU" dirty="0"/>
              <a:t>. </a:t>
            </a:r>
          </a:p>
          <a:p>
            <a:r>
              <a:rPr lang="en-AU" b="1" dirty="0"/>
              <a:t>Test – </a:t>
            </a:r>
            <a:r>
              <a:rPr lang="en-AU" dirty="0"/>
              <a:t>the test covers topics discussed during classes. </a:t>
            </a:r>
            <a:r>
              <a:rPr lang="en-AU" b="1" u="sng" dirty="0"/>
              <a:t>13th of January 2020</a:t>
            </a:r>
          </a:p>
        </p:txBody>
      </p:sp>
    </p:spTree>
    <p:extLst>
      <p:ext uri="{BB962C8B-B14F-4D97-AF65-F5344CB8AC3E}">
        <p14:creationId xmlns:p14="http://schemas.microsoft.com/office/powerpoint/2010/main" val="533560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5FF493-9647-45EF-8F64-3277A44EF1E4}"/>
              </a:ext>
            </a:extLst>
          </p:cNvPr>
          <p:cNvSpPr>
            <a:spLocks noGrp="1"/>
          </p:cNvSpPr>
          <p:nvPr>
            <p:ph type="title"/>
          </p:nvPr>
        </p:nvSpPr>
        <p:spPr/>
        <p:txBody>
          <a:bodyPr/>
          <a:lstStyle/>
          <a:p>
            <a:r>
              <a:rPr lang="pl-PL" dirty="0"/>
              <a:t>Commercial </a:t>
            </a:r>
            <a:r>
              <a:rPr lang="en-AU" dirty="0"/>
              <a:t>contract</a:t>
            </a:r>
          </a:p>
        </p:txBody>
      </p:sp>
      <p:sp>
        <p:nvSpPr>
          <p:cNvPr id="3" name="Symbol zastępczy zawartości 2">
            <a:extLst>
              <a:ext uri="{FF2B5EF4-FFF2-40B4-BE49-F238E27FC236}">
                <a16:creationId xmlns:a16="http://schemas.microsoft.com/office/drawing/2014/main" id="{C2455322-08B9-4554-BCE4-293AE8546E34}"/>
              </a:ext>
            </a:extLst>
          </p:cNvPr>
          <p:cNvSpPr>
            <a:spLocks noGrp="1"/>
          </p:cNvSpPr>
          <p:nvPr>
            <p:ph idx="1"/>
          </p:nvPr>
        </p:nvSpPr>
        <p:spPr/>
        <p:txBody>
          <a:bodyPr/>
          <a:lstStyle/>
          <a:p>
            <a:pPr marL="0" indent="0">
              <a:buNone/>
            </a:pPr>
            <a:r>
              <a:rPr lang="en-AU" dirty="0"/>
              <a:t>A commercial contract refers to a legally binding agreement between parties in which they are obligated to do or restrain from doing particular things. The notion of agreement is that different people (entities) having different (even contradictory) objectives reconcile their differences in a mutually beneficial agreement w</a:t>
            </a:r>
            <a:r>
              <a:rPr lang="pl-PL" dirty="0"/>
              <a:t>h</a:t>
            </a:r>
            <a:r>
              <a:rPr lang="en-AU" dirty="0"/>
              <a:t>ich both sides believe to be binding.</a:t>
            </a:r>
          </a:p>
          <a:p>
            <a:pPr marL="0" indent="0">
              <a:buNone/>
            </a:pPr>
            <a:endParaRPr lang="pl-PL" dirty="0"/>
          </a:p>
          <a:p>
            <a:pPr marL="0" indent="0">
              <a:buNone/>
            </a:pPr>
            <a:r>
              <a:rPr lang="en-AU" dirty="0"/>
              <a:t>A contract is an agreement which can be enforced by the court. </a:t>
            </a:r>
          </a:p>
        </p:txBody>
      </p:sp>
    </p:spTree>
    <p:extLst>
      <p:ext uri="{BB962C8B-B14F-4D97-AF65-F5344CB8AC3E}">
        <p14:creationId xmlns:p14="http://schemas.microsoft.com/office/powerpoint/2010/main" val="1849454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59504B-C57E-4EA5-8164-434FF2D5970E}"/>
              </a:ext>
            </a:extLst>
          </p:cNvPr>
          <p:cNvSpPr>
            <a:spLocks noGrp="1"/>
          </p:cNvSpPr>
          <p:nvPr>
            <p:ph type="title"/>
          </p:nvPr>
        </p:nvSpPr>
        <p:spPr/>
        <p:txBody>
          <a:bodyPr/>
          <a:lstStyle/>
          <a:p>
            <a:r>
              <a:rPr lang="pl-PL" dirty="0" err="1"/>
              <a:t>Freedom</a:t>
            </a:r>
            <a:r>
              <a:rPr lang="pl-PL" dirty="0"/>
              <a:t> of </a:t>
            </a:r>
            <a:r>
              <a:rPr lang="pl-PL" dirty="0" err="1"/>
              <a:t>contracts</a:t>
            </a:r>
            <a:endParaRPr lang="en-AU" dirty="0"/>
          </a:p>
        </p:txBody>
      </p:sp>
      <p:sp>
        <p:nvSpPr>
          <p:cNvPr id="3" name="Symbol zastępczy zawartości 2">
            <a:extLst>
              <a:ext uri="{FF2B5EF4-FFF2-40B4-BE49-F238E27FC236}">
                <a16:creationId xmlns:a16="http://schemas.microsoft.com/office/drawing/2014/main" id="{0C764336-8C16-4AE9-B7C4-9FEA6ED996EA}"/>
              </a:ext>
            </a:extLst>
          </p:cNvPr>
          <p:cNvSpPr>
            <a:spLocks noGrp="1"/>
          </p:cNvSpPr>
          <p:nvPr>
            <p:ph idx="1"/>
          </p:nvPr>
        </p:nvSpPr>
        <p:spPr/>
        <p:txBody>
          <a:bodyPr/>
          <a:lstStyle/>
          <a:p>
            <a:endParaRPr lang="en-AU" dirty="0"/>
          </a:p>
          <a:p>
            <a:r>
              <a:rPr lang="en-US" b="1" dirty="0"/>
              <a:t>Freedom</a:t>
            </a:r>
            <a:r>
              <a:rPr lang="pl-PL" b="1" dirty="0"/>
              <a:t> </a:t>
            </a:r>
            <a:r>
              <a:rPr lang="en-US" b="1" dirty="0"/>
              <a:t>of contract</a:t>
            </a:r>
            <a:r>
              <a:rPr lang="en-US" dirty="0"/>
              <a:t>-freedom</a:t>
            </a:r>
            <a:r>
              <a:rPr lang="pl-PL" dirty="0"/>
              <a:t> </a:t>
            </a:r>
            <a:r>
              <a:rPr lang="en-US" dirty="0"/>
              <a:t>to form</a:t>
            </a:r>
            <a:r>
              <a:rPr lang="pl-PL" dirty="0"/>
              <a:t> </a:t>
            </a:r>
            <a:r>
              <a:rPr lang="en-US" dirty="0"/>
              <a:t>contracts</a:t>
            </a:r>
            <a:r>
              <a:rPr lang="pl-PL" dirty="0"/>
              <a:t> </a:t>
            </a:r>
            <a:r>
              <a:rPr lang="en-US" dirty="0"/>
              <a:t>without</a:t>
            </a:r>
            <a:r>
              <a:rPr lang="pl-PL" dirty="0"/>
              <a:t> </a:t>
            </a:r>
            <a:r>
              <a:rPr lang="en-US" dirty="0"/>
              <a:t>government</a:t>
            </a:r>
            <a:r>
              <a:rPr lang="pl-PL" dirty="0"/>
              <a:t> </a:t>
            </a:r>
            <a:r>
              <a:rPr lang="en-US" dirty="0"/>
              <a:t>restrictions, that</a:t>
            </a:r>
            <a:r>
              <a:rPr lang="pl-PL" dirty="0"/>
              <a:t> </a:t>
            </a:r>
            <a:r>
              <a:rPr lang="en-US" dirty="0"/>
              <a:t>allows</a:t>
            </a:r>
            <a:r>
              <a:rPr lang="pl-PL" dirty="0"/>
              <a:t> </a:t>
            </a:r>
            <a:r>
              <a:rPr lang="en-US" dirty="0"/>
              <a:t>individuals</a:t>
            </a:r>
            <a:r>
              <a:rPr lang="pl-PL" dirty="0"/>
              <a:t> </a:t>
            </a:r>
            <a:r>
              <a:rPr lang="en-US" dirty="0"/>
              <a:t>to choose</a:t>
            </a:r>
            <a:r>
              <a:rPr lang="pl-PL" dirty="0"/>
              <a:t> </a:t>
            </a:r>
            <a:r>
              <a:rPr lang="en-US" dirty="0"/>
              <a:t>with</a:t>
            </a:r>
            <a:r>
              <a:rPr lang="pl-PL" dirty="0"/>
              <a:t> </a:t>
            </a:r>
            <a:r>
              <a:rPr lang="en-US" dirty="0"/>
              <a:t>whom</a:t>
            </a:r>
            <a:r>
              <a:rPr lang="pl-PL" dirty="0"/>
              <a:t> </a:t>
            </a:r>
            <a:r>
              <a:rPr lang="en-US" dirty="0"/>
              <a:t>to contract, whether</a:t>
            </a:r>
            <a:r>
              <a:rPr lang="pl-PL" dirty="0"/>
              <a:t> </a:t>
            </a:r>
            <a:r>
              <a:rPr lang="en-US" dirty="0"/>
              <a:t>to contract</a:t>
            </a:r>
            <a:r>
              <a:rPr lang="pl-PL" dirty="0"/>
              <a:t> </a:t>
            </a:r>
            <a:r>
              <a:rPr lang="en-US" dirty="0"/>
              <a:t>or</a:t>
            </a:r>
            <a:r>
              <a:rPr lang="pl-PL" dirty="0"/>
              <a:t> </a:t>
            </a:r>
            <a:r>
              <a:rPr lang="en-US" dirty="0"/>
              <a:t>not, and on which</a:t>
            </a:r>
            <a:r>
              <a:rPr lang="pl-PL" dirty="0"/>
              <a:t> </a:t>
            </a:r>
            <a:r>
              <a:rPr lang="en-US" dirty="0"/>
              <a:t>terms</a:t>
            </a:r>
            <a:r>
              <a:rPr lang="pl-PL" dirty="0"/>
              <a:t> </a:t>
            </a:r>
            <a:r>
              <a:rPr lang="en-US" dirty="0"/>
              <a:t>to contract. The contracting parties may arrange their legal relationship at their discretion, as long as its contents or objective are not contrary to</a:t>
            </a:r>
            <a:r>
              <a:rPr lang="pl-PL" dirty="0"/>
              <a:t> </a:t>
            </a:r>
            <a:r>
              <a:rPr lang="en-US" dirty="0"/>
              <a:t>the</a:t>
            </a:r>
            <a:r>
              <a:rPr lang="pl-PL" dirty="0"/>
              <a:t> </a:t>
            </a:r>
            <a:r>
              <a:rPr lang="en-US" dirty="0"/>
              <a:t>law, or the principles of life in community. </a:t>
            </a:r>
          </a:p>
          <a:p>
            <a:endParaRPr lang="en-AU" dirty="0"/>
          </a:p>
          <a:p>
            <a:endParaRPr lang="en-AU" dirty="0"/>
          </a:p>
        </p:txBody>
      </p:sp>
    </p:spTree>
    <p:extLst>
      <p:ext uri="{BB962C8B-B14F-4D97-AF65-F5344CB8AC3E}">
        <p14:creationId xmlns:p14="http://schemas.microsoft.com/office/powerpoint/2010/main" val="1737295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6A6648-3601-476C-9F8C-933E548ADE7F}"/>
              </a:ext>
            </a:extLst>
          </p:cNvPr>
          <p:cNvSpPr>
            <a:spLocks noGrp="1"/>
          </p:cNvSpPr>
          <p:nvPr>
            <p:ph type="title"/>
          </p:nvPr>
        </p:nvSpPr>
        <p:spPr/>
        <p:txBody>
          <a:bodyPr/>
          <a:lstStyle/>
          <a:p>
            <a:r>
              <a:rPr lang="en-AU" dirty="0"/>
              <a:t>Meaning of contracts</a:t>
            </a:r>
          </a:p>
        </p:txBody>
      </p:sp>
      <p:sp>
        <p:nvSpPr>
          <p:cNvPr id="3" name="Symbol zastępczy zawartości 2">
            <a:extLst>
              <a:ext uri="{FF2B5EF4-FFF2-40B4-BE49-F238E27FC236}">
                <a16:creationId xmlns:a16="http://schemas.microsoft.com/office/drawing/2014/main" id="{893D80B5-DE99-495A-978F-FC5BB78C3FBA}"/>
              </a:ext>
            </a:extLst>
          </p:cNvPr>
          <p:cNvSpPr>
            <a:spLocks noGrp="1"/>
          </p:cNvSpPr>
          <p:nvPr>
            <p:ph idx="1"/>
          </p:nvPr>
        </p:nvSpPr>
        <p:spPr/>
        <p:txBody>
          <a:bodyPr/>
          <a:lstStyle/>
          <a:p>
            <a:r>
              <a:rPr lang="en-AU" dirty="0"/>
              <a:t>Agreements con</a:t>
            </a:r>
            <a:r>
              <a:rPr lang="pl-PL" dirty="0"/>
              <a:t>s</a:t>
            </a:r>
            <a:r>
              <a:rPr lang="en-AU" dirty="0" err="1"/>
              <a:t>titute</a:t>
            </a:r>
            <a:r>
              <a:rPr lang="en-AU" dirty="0"/>
              <a:t> the essential principle on which social and economic life is based. </a:t>
            </a:r>
            <a:endParaRPr lang="pl-PL" dirty="0"/>
          </a:p>
          <a:p>
            <a:endParaRPr lang="pl-PL" dirty="0"/>
          </a:p>
          <a:p>
            <a:r>
              <a:rPr lang="en-AU" dirty="0"/>
              <a:t>Agreements are necessary to support exchange relationships.</a:t>
            </a:r>
          </a:p>
        </p:txBody>
      </p:sp>
    </p:spTree>
    <p:extLst>
      <p:ext uri="{BB962C8B-B14F-4D97-AF65-F5344CB8AC3E}">
        <p14:creationId xmlns:p14="http://schemas.microsoft.com/office/powerpoint/2010/main" val="2271722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BB9802-DD95-4ADE-BA58-5FA9ED442F6D}"/>
              </a:ext>
            </a:extLst>
          </p:cNvPr>
          <p:cNvSpPr>
            <a:spLocks noGrp="1"/>
          </p:cNvSpPr>
          <p:nvPr>
            <p:ph type="title"/>
          </p:nvPr>
        </p:nvSpPr>
        <p:spPr>
          <a:xfrm>
            <a:off x="2162175" y="964692"/>
            <a:ext cx="7798689" cy="1188720"/>
          </a:xfrm>
        </p:spPr>
        <p:txBody>
          <a:bodyPr/>
          <a:lstStyle/>
          <a:p>
            <a:r>
              <a:rPr lang="pl-PL" dirty="0" err="1"/>
              <a:t>Types</a:t>
            </a:r>
            <a:r>
              <a:rPr lang="pl-PL" dirty="0"/>
              <a:t> of </a:t>
            </a:r>
            <a:r>
              <a:rPr lang="pl-PL" dirty="0" err="1"/>
              <a:t>contracts</a:t>
            </a:r>
            <a:br>
              <a:rPr lang="pl-PL" dirty="0"/>
            </a:br>
            <a:r>
              <a:rPr lang="pl-PL" dirty="0" err="1"/>
              <a:t>examples</a:t>
            </a:r>
            <a:endParaRPr lang="en-AU" dirty="0"/>
          </a:p>
        </p:txBody>
      </p:sp>
      <p:graphicFrame>
        <p:nvGraphicFramePr>
          <p:cNvPr id="4" name="Tabela 4">
            <a:extLst>
              <a:ext uri="{FF2B5EF4-FFF2-40B4-BE49-F238E27FC236}">
                <a16:creationId xmlns:a16="http://schemas.microsoft.com/office/drawing/2014/main" id="{F2B59F87-5BBC-44D2-B4A2-44A1EC3CD879}"/>
              </a:ext>
            </a:extLst>
          </p:cNvPr>
          <p:cNvGraphicFramePr>
            <a:graphicFrameLocks noGrp="1"/>
          </p:cNvGraphicFramePr>
          <p:nvPr>
            <p:ph idx="1"/>
            <p:extLst>
              <p:ext uri="{D42A27DB-BD31-4B8C-83A1-F6EECF244321}">
                <p14:modId xmlns:p14="http://schemas.microsoft.com/office/powerpoint/2010/main" val="1486717407"/>
              </p:ext>
            </p:extLst>
          </p:nvPr>
        </p:nvGraphicFramePr>
        <p:xfrm>
          <a:off x="2230438" y="2638425"/>
          <a:ext cx="7731124" cy="2118360"/>
        </p:xfrm>
        <a:graphic>
          <a:graphicData uri="http://schemas.openxmlformats.org/drawingml/2006/table">
            <a:tbl>
              <a:tblPr firstRow="1" bandRow="1">
                <a:tableStyleId>{5C22544A-7EE6-4342-B048-85BDC9FD1C3A}</a:tableStyleId>
              </a:tblPr>
              <a:tblGrid>
                <a:gridCol w="3865562">
                  <a:extLst>
                    <a:ext uri="{9D8B030D-6E8A-4147-A177-3AD203B41FA5}">
                      <a16:colId xmlns:a16="http://schemas.microsoft.com/office/drawing/2014/main" val="234239090"/>
                    </a:ext>
                  </a:extLst>
                </a:gridCol>
                <a:gridCol w="3865562">
                  <a:extLst>
                    <a:ext uri="{9D8B030D-6E8A-4147-A177-3AD203B41FA5}">
                      <a16:colId xmlns:a16="http://schemas.microsoft.com/office/drawing/2014/main" val="335289299"/>
                    </a:ext>
                  </a:extLst>
                </a:gridCol>
              </a:tblGrid>
              <a:tr h="370840">
                <a:tc>
                  <a:txBody>
                    <a:bodyPr/>
                    <a:lstStyle/>
                    <a:p>
                      <a:pPr algn="ctr"/>
                      <a:endParaRPr lang="en-AU" noProof="0"/>
                    </a:p>
                  </a:txBody>
                  <a:tcPr/>
                </a:tc>
                <a:tc>
                  <a:txBody>
                    <a:bodyPr/>
                    <a:lstStyle/>
                    <a:p>
                      <a:pPr algn="ctr"/>
                      <a:endParaRPr lang="en-AU" noProof="0"/>
                    </a:p>
                  </a:txBody>
                  <a:tcPr/>
                </a:tc>
                <a:extLst>
                  <a:ext uri="{0D108BD9-81ED-4DB2-BD59-A6C34878D82A}">
                    <a16:rowId xmlns:a16="http://schemas.microsoft.com/office/drawing/2014/main" val="394276132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noProof="0"/>
                        <a:t>Oral Contract</a:t>
                      </a:r>
                    </a:p>
                    <a:p>
                      <a:pPr algn="ctr"/>
                      <a:endParaRPr lang="en-AU" noProof="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noProof="0"/>
                        <a:t>Written Contract</a:t>
                      </a:r>
                    </a:p>
                    <a:p>
                      <a:pPr algn="ctr"/>
                      <a:endParaRPr lang="en-AU" noProof="0"/>
                    </a:p>
                  </a:txBody>
                  <a:tcPr/>
                </a:tc>
                <a:extLst>
                  <a:ext uri="{0D108BD9-81ED-4DB2-BD59-A6C34878D82A}">
                    <a16:rowId xmlns:a16="http://schemas.microsoft.com/office/drawing/2014/main" val="2345029724"/>
                  </a:ext>
                </a:extLst>
              </a:tr>
              <a:tr h="370840">
                <a:tc>
                  <a:txBody>
                    <a:bodyPr/>
                    <a:lstStyle/>
                    <a:p>
                      <a:pPr algn="ctr"/>
                      <a:r>
                        <a:rPr lang="en-AU" noProof="0" dirty="0"/>
                        <a:t>Fixed-term Contract</a:t>
                      </a:r>
                    </a:p>
                  </a:txBody>
                  <a:tcPr/>
                </a:tc>
                <a:tc>
                  <a:txBody>
                    <a:bodyPr/>
                    <a:lstStyle/>
                    <a:p>
                      <a:pPr algn="ctr"/>
                      <a:r>
                        <a:rPr lang="en-AU" noProof="0"/>
                        <a:t>Open-ended Contract</a:t>
                      </a:r>
                    </a:p>
                  </a:txBody>
                  <a:tcPr/>
                </a:tc>
                <a:extLst>
                  <a:ext uri="{0D108BD9-81ED-4DB2-BD59-A6C34878D82A}">
                    <a16:rowId xmlns:a16="http://schemas.microsoft.com/office/drawing/2014/main" val="3979905982"/>
                  </a:ext>
                </a:extLst>
              </a:tr>
              <a:tr h="370840">
                <a:tc>
                  <a:txBody>
                    <a:bodyPr/>
                    <a:lstStyle/>
                    <a:p>
                      <a:pPr algn="ctr"/>
                      <a:r>
                        <a:rPr lang="en-AU" noProof="0"/>
                        <a:t>Gratuitous Contract</a:t>
                      </a:r>
                    </a:p>
                  </a:txBody>
                  <a:tcPr/>
                </a:tc>
                <a:tc>
                  <a:txBody>
                    <a:bodyPr/>
                    <a:lstStyle/>
                    <a:p>
                      <a:pPr algn="ctr"/>
                      <a:r>
                        <a:rPr lang="en-AU" noProof="0" dirty="0"/>
                        <a:t>Contract for valuable consideration</a:t>
                      </a:r>
                    </a:p>
                  </a:txBody>
                  <a:tcPr/>
                </a:tc>
                <a:extLst>
                  <a:ext uri="{0D108BD9-81ED-4DB2-BD59-A6C34878D82A}">
                    <a16:rowId xmlns:a16="http://schemas.microsoft.com/office/drawing/2014/main" val="2279681558"/>
                  </a:ext>
                </a:extLst>
              </a:tr>
              <a:tr h="247650">
                <a:tc>
                  <a:txBody>
                    <a:bodyPr/>
                    <a:lstStyle/>
                    <a:p>
                      <a:pPr algn="ctr"/>
                      <a:r>
                        <a:rPr lang="en-AU" noProof="0"/>
                        <a:t>Fixed-price contract</a:t>
                      </a:r>
                    </a:p>
                  </a:txBody>
                  <a:tcPr/>
                </a:tc>
                <a:tc>
                  <a:txBody>
                    <a:bodyPr/>
                    <a:lstStyle/>
                    <a:p>
                      <a:pPr algn="ctr"/>
                      <a:r>
                        <a:rPr lang="en-AU" noProof="0" dirty="0" err="1"/>
                        <a:t>Time&amp;Materials</a:t>
                      </a:r>
                      <a:r>
                        <a:rPr lang="en-AU" noProof="0" dirty="0"/>
                        <a:t> Contract</a:t>
                      </a:r>
                    </a:p>
                  </a:txBody>
                  <a:tcPr/>
                </a:tc>
                <a:extLst>
                  <a:ext uri="{0D108BD9-81ED-4DB2-BD59-A6C34878D82A}">
                    <a16:rowId xmlns:a16="http://schemas.microsoft.com/office/drawing/2014/main" val="1431413096"/>
                  </a:ext>
                </a:extLst>
              </a:tr>
            </a:tbl>
          </a:graphicData>
        </a:graphic>
      </p:graphicFrame>
    </p:spTree>
    <p:extLst>
      <p:ext uri="{BB962C8B-B14F-4D97-AF65-F5344CB8AC3E}">
        <p14:creationId xmlns:p14="http://schemas.microsoft.com/office/powerpoint/2010/main" val="1747511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E4F3D0-AD55-445F-8A63-0FCC28C3B787}"/>
              </a:ext>
            </a:extLst>
          </p:cNvPr>
          <p:cNvSpPr>
            <a:spLocks noGrp="1"/>
          </p:cNvSpPr>
          <p:nvPr>
            <p:ph type="title"/>
          </p:nvPr>
        </p:nvSpPr>
        <p:spPr/>
        <p:txBody>
          <a:bodyPr/>
          <a:lstStyle/>
          <a:p>
            <a:r>
              <a:rPr lang="en-AU"/>
              <a:t>Structure of a contract</a:t>
            </a:r>
          </a:p>
        </p:txBody>
      </p:sp>
      <p:sp>
        <p:nvSpPr>
          <p:cNvPr id="3" name="Symbol zastępczy zawartości 2">
            <a:extLst>
              <a:ext uri="{FF2B5EF4-FFF2-40B4-BE49-F238E27FC236}">
                <a16:creationId xmlns:a16="http://schemas.microsoft.com/office/drawing/2014/main" id="{8BAF46DA-98DA-4BC5-BDDA-C35BF279B9C6}"/>
              </a:ext>
            </a:extLst>
          </p:cNvPr>
          <p:cNvSpPr>
            <a:spLocks noGrp="1"/>
          </p:cNvSpPr>
          <p:nvPr>
            <p:ph idx="1"/>
          </p:nvPr>
        </p:nvSpPr>
        <p:spPr>
          <a:xfrm>
            <a:off x="3067050" y="2733294"/>
            <a:ext cx="6057900" cy="4219956"/>
          </a:xfrm>
        </p:spPr>
        <p:txBody>
          <a:bodyPr>
            <a:normAutofit fontScale="85000" lnSpcReduction="20000"/>
          </a:bodyPr>
          <a:lstStyle/>
          <a:p>
            <a:pPr>
              <a:buFont typeface="Wingdings" panose="05000000000000000000" pitchFamily="2" charset="2"/>
              <a:buChar char="ü"/>
            </a:pPr>
            <a:endParaRPr lang="en-AU" dirty="0"/>
          </a:p>
          <a:p>
            <a:pPr>
              <a:buFont typeface="Wingdings" panose="05000000000000000000" pitchFamily="2" charset="2"/>
              <a:buChar char="ü"/>
            </a:pPr>
            <a:r>
              <a:rPr lang="en-AU" dirty="0"/>
              <a:t>HEADING</a:t>
            </a:r>
          </a:p>
          <a:p>
            <a:pPr>
              <a:buFont typeface="Wingdings" panose="05000000000000000000" pitchFamily="2" charset="2"/>
              <a:buChar char="ü"/>
            </a:pPr>
            <a:r>
              <a:rPr lang="en-AU" dirty="0"/>
              <a:t>COMMENCEMENT AND DATE</a:t>
            </a:r>
          </a:p>
          <a:p>
            <a:pPr>
              <a:buFont typeface="Wingdings" panose="05000000000000000000" pitchFamily="2" charset="2"/>
              <a:buChar char="ü"/>
            </a:pPr>
            <a:r>
              <a:rPr lang="en-AU" dirty="0"/>
              <a:t>PARTIES</a:t>
            </a:r>
          </a:p>
          <a:p>
            <a:pPr>
              <a:buFont typeface="Wingdings" panose="05000000000000000000" pitchFamily="2" charset="2"/>
              <a:buChar char="ü"/>
            </a:pPr>
            <a:r>
              <a:rPr lang="en-AU" dirty="0"/>
              <a:t>RECITALS</a:t>
            </a:r>
          </a:p>
          <a:p>
            <a:pPr>
              <a:buFont typeface="Wingdings" panose="05000000000000000000" pitchFamily="2" charset="2"/>
              <a:buChar char="ü"/>
            </a:pPr>
            <a:r>
              <a:rPr lang="en-AU" dirty="0"/>
              <a:t>DEFINITIONS</a:t>
            </a:r>
          </a:p>
          <a:p>
            <a:pPr>
              <a:buFont typeface="Wingdings" panose="05000000000000000000" pitchFamily="2" charset="2"/>
              <a:buChar char="ü"/>
            </a:pPr>
            <a:r>
              <a:rPr lang="en-AU" dirty="0"/>
              <a:t>OPERATIVE PROVISIONS</a:t>
            </a:r>
          </a:p>
          <a:p>
            <a:pPr>
              <a:buFont typeface="Wingdings" panose="05000000000000000000" pitchFamily="2" charset="2"/>
              <a:buChar char="ü"/>
            </a:pPr>
            <a:r>
              <a:rPr lang="en-AU" dirty="0"/>
              <a:t>BOILERPLATE CLAUSES</a:t>
            </a:r>
          </a:p>
          <a:p>
            <a:pPr>
              <a:buFont typeface="Wingdings" panose="05000000000000000000" pitchFamily="2" charset="2"/>
              <a:buChar char="ü"/>
            </a:pPr>
            <a:r>
              <a:rPr lang="en-AU" dirty="0"/>
              <a:t>SIGNATURES &amp; SEALS</a:t>
            </a:r>
          </a:p>
          <a:p>
            <a:pPr>
              <a:buFont typeface="Wingdings" panose="05000000000000000000" pitchFamily="2" charset="2"/>
              <a:buChar char="ü"/>
            </a:pPr>
            <a:r>
              <a:rPr lang="en-AU" dirty="0"/>
              <a:t>SCHEDULES &amp; EXHIBITS</a:t>
            </a:r>
          </a:p>
          <a:p>
            <a:endParaRPr lang="pl-PL" dirty="0"/>
          </a:p>
          <a:p>
            <a:endParaRPr lang="pl-PL" dirty="0"/>
          </a:p>
          <a:p>
            <a:r>
              <a:rPr lang="en-AU" dirty="0">
                <a:hlinkClick r:id="rId2"/>
              </a:rPr>
              <a:t>https://www.docsketch.com/contracts/sales-contract-template/</a:t>
            </a:r>
            <a:r>
              <a:rPr lang="pl-PL" dirty="0"/>
              <a:t> </a:t>
            </a:r>
            <a:endParaRPr lang="en-AU" dirty="0"/>
          </a:p>
        </p:txBody>
      </p:sp>
    </p:spTree>
    <p:extLst>
      <p:ext uri="{BB962C8B-B14F-4D97-AF65-F5344CB8AC3E}">
        <p14:creationId xmlns:p14="http://schemas.microsoft.com/office/powerpoint/2010/main" val="1563428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D1DB38-C54F-4364-B49C-AE51774AD7A5}"/>
              </a:ext>
            </a:extLst>
          </p:cNvPr>
          <p:cNvSpPr>
            <a:spLocks noGrp="1"/>
          </p:cNvSpPr>
          <p:nvPr>
            <p:ph type="title"/>
          </p:nvPr>
        </p:nvSpPr>
        <p:spPr/>
        <p:txBody>
          <a:bodyPr/>
          <a:lstStyle/>
          <a:p>
            <a:r>
              <a:rPr lang="pl-PL" dirty="0"/>
              <a:t>Standard </a:t>
            </a:r>
            <a:r>
              <a:rPr lang="pl-PL" dirty="0" err="1"/>
              <a:t>contractual</a:t>
            </a:r>
            <a:r>
              <a:rPr lang="pl-PL" dirty="0"/>
              <a:t> </a:t>
            </a:r>
            <a:r>
              <a:rPr lang="pl-PL" dirty="0" err="1"/>
              <a:t>clauses</a:t>
            </a:r>
            <a:endParaRPr lang="en-AU" dirty="0"/>
          </a:p>
        </p:txBody>
      </p:sp>
      <p:sp>
        <p:nvSpPr>
          <p:cNvPr id="3" name="Symbol zastępczy zawartości 2">
            <a:extLst>
              <a:ext uri="{FF2B5EF4-FFF2-40B4-BE49-F238E27FC236}">
                <a16:creationId xmlns:a16="http://schemas.microsoft.com/office/drawing/2014/main" id="{B3800102-CDF7-4B16-AFF3-EB194142F8B6}"/>
              </a:ext>
            </a:extLst>
          </p:cNvPr>
          <p:cNvSpPr>
            <a:spLocks noGrp="1"/>
          </p:cNvSpPr>
          <p:nvPr>
            <p:ph idx="1"/>
          </p:nvPr>
        </p:nvSpPr>
        <p:spPr>
          <a:xfrm>
            <a:off x="1190625" y="2638044"/>
            <a:ext cx="8770239" cy="3962781"/>
          </a:xfrm>
        </p:spPr>
        <p:txBody>
          <a:bodyPr numCol="2">
            <a:normAutofit fontScale="92500" lnSpcReduction="10000"/>
          </a:bodyPr>
          <a:lstStyle/>
          <a:p>
            <a:r>
              <a:rPr lang="en-AU" dirty="0"/>
              <a:t>FORCE MAJEURE</a:t>
            </a:r>
          </a:p>
          <a:p>
            <a:r>
              <a:rPr lang="en-AU" dirty="0"/>
              <a:t>CONFIDENTIALITY</a:t>
            </a:r>
          </a:p>
          <a:p>
            <a:r>
              <a:rPr lang="en-AU" dirty="0"/>
              <a:t>NON-COMPETITION</a:t>
            </a:r>
          </a:p>
          <a:p>
            <a:r>
              <a:rPr lang="en-AU" dirty="0"/>
              <a:t>TERM</a:t>
            </a:r>
          </a:p>
          <a:p>
            <a:r>
              <a:rPr lang="en-AU" dirty="0"/>
              <a:t>TERMINATION</a:t>
            </a:r>
          </a:p>
          <a:p>
            <a:r>
              <a:rPr lang="en-AU" dirty="0"/>
              <a:t>ENTIRE AGREEMENT/MERGER CLAUSE</a:t>
            </a:r>
          </a:p>
          <a:p>
            <a:r>
              <a:rPr lang="en-AU" dirty="0"/>
              <a:t>SEVERABILITY/SEVERANCE</a:t>
            </a:r>
          </a:p>
          <a:p>
            <a:r>
              <a:rPr lang="en-AU" dirty="0"/>
              <a:t>NOTICES</a:t>
            </a:r>
          </a:p>
          <a:p>
            <a:r>
              <a:rPr lang="en-AU" dirty="0"/>
              <a:t>ASSIGNMENT</a:t>
            </a:r>
          </a:p>
          <a:p>
            <a:r>
              <a:rPr lang="en-AU" dirty="0"/>
              <a:t>JURISDICTION</a:t>
            </a:r>
          </a:p>
          <a:p>
            <a:r>
              <a:rPr lang="en-AU" dirty="0"/>
              <a:t>GOVERNING LAW</a:t>
            </a:r>
          </a:p>
          <a:p>
            <a:r>
              <a:rPr lang="en-AU" dirty="0"/>
              <a:t>ARBITRATION</a:t>
            </a:r>
          </a:p>
          <a:p>
            <a:r>
              <a:rPr lang="en-AU" dirty="0"/>
              <a:t>MEDIATION</a:t>
            </a:r>
          </a:p>
          <a:p>
            <a:r>
              <a:rPr lang="en-AU" dirty="0"/>
              <a:t>AMENDMENT</a:t>
            </a:r>
          </a:p>
          <a:p>
            <a:r>
              <a:rPr lang="en-AU" dirty="0"/>
              <a:t>SURVIVAL</a:t>
            </a:r>
          </a:p>
          <a:p>
            <a:r>
              <a:rPr lang="en-AU" dirty="0"/>
              <a:t>DEFAULT</a:t>
            </a:r>
          </a:p>
          <a:p>
            <a:r>
              <a:rPr lang="en-AU" dirty="0"/>
              <a:t>WAIVER</a:t>
            </a:r>
          </a:p>
          <a:p>
            <a:r>
              <a:rPr lang="en-AU" dirty="0"/>
              <a:t>WARRANTIES AND REPRESENTATIONS</a:t>
            </a:r>
          </a:p>
          <a:p>
            <a:r>
              <a:rPr lang="en-AU" dirty="0"/>
              <a:t>COUNTERPARTS</a:t>
            </a:r>
          </a:p>
          <a:p>
            <a:r>
              <a:rPr lang="en-AU" dirty="0"/>
              <a:t>BINDING EFFECT</a:t>
            </a:r>
          </a:p>
          <a:p>
            <a:endParaRPr lang="en-AU" dirty="0"/>
          </a:p>
        </p:txBody>
      </p:sp>
    </p:spTree>
    <p:extLst>
      <p:ext uri="{BB962C8B-B14F-4D97-AF65-F5344CB8AC3E}">
        <p14:creationId xmlns:p14="http://schemas.microsoft.com/office/powerpoint/2010/main" val="1785215518"/>
      </p:ext>
    </p:extLst>
  </p:cSld>
  <p:clrMapOvr>
    <a:masterClrMapping/>
  </p:clrMapOvr>
</p:sld>
</file>

<file path=ppt/theme/theme1.xml><?xml version="1.0" encoding="utf-8"?>
<a:theme xmlns:a="http://schemas.openxmlformats.org/drawingml/2006/main" name="Paczka">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TM10001115[[fn=Paczka]]</Template>
  <TotalTime>74</TotalTime>
  <Words>430</Words>
  <Application>Microsoft Office PowerPoint</Application>
  <PresentationFormat>Panoramiczny</PresentationFormat>
  <Paragraphs>73</Paragraphs>
  <Slides>10</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10</vt:i4>
      </vt:variant>
    </vt:vector>
  </HeadingPairs>
  <TitlesOfParts>
    <vt:vector size="14" baseType="lpstr">
      <vt:lpstr>Arial</vt:lpstr>
      <vt:lpstr>Gill Sans MT</vt:lpstr>
      <vt:lpstr>Wingdings</vt:lpstr>
      <vt:lpstr>Paczka</vt:lpstr>
      <vt:lpstr>Commercial contracts - introduction</vt:lpstr>
      <vt:lpstr>Basic information</vt:lpstr>
      <vt:lpstr>REQUIREMENTS FOR PASSING THE COURSE - classes</vt:lpstr>
      <vt:lpstr>Commercial contract</vt:lpstr>
      <vt:lpstr>Freedom of contracts</vt:lpstr>
      <vt:lpstr>Meaning of contracts</vt:lpstr>
      <vt:lpstr>Types of contracts examples</vt:lpstr>
      <vt:lpstr>Structure of a contract</vt:lpstr>
      <vt:lpstr>Standard contractual clauses</vt:lpstr>
      <vt:lpstr>What types of commercial contracts do you know?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Commercial contracts - introduction</dc:title>
  <dc:creator>Dorota Wieczorkowska</dc:creator>
  <cp:lastModifiedBy>Dorota Wieczorkowska</cp:lastModifiedBy>
  <cp:revision>12</cp:revision>
  <dcterms:created xsi:type="dcterms:W3CDTF">2019-10-06T12:33:56Z</dcterms:created>
  <dcterms:modified xsi:type="dcterms:W3CDTF">2019-10-07T09:39:14Z</dcterms:modified>
</cp:coreProperties>
</file>