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80" r:id="rId3"/>
    <p:sldId id="258" r:id="rId4"/>
    <p:sldId id="266" r:id="rId5"/>
    <p:sldId id="279" r:id="rId6"/>
    <p:sldId id="278" r:id="rId7"/>
    <p:sldId id="259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F3018-658A-445A-BEF9-BDC6F94C39ED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F01B8-CA46-46D3-B510-589E986519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3581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28E9F0-43BF-4AC3-81DD-B295068340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712B872-6890-40BB-99FE-9843759C2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3A1362B-39DF-4625-99FD-614FE3072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EFDA588-5C29-4440-8762-79F089F36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2E5A93C-AC82-433B-874A-EC3B75855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1031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1C26F4-5730-4076-8726-B948BDA52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F87FC37-592A-464A-8ACA-F0174A650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3CEC20F-66A7-49A7-B5B3-18AD615A9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D6B7F52-7B40-4609-A74C-2DAB600A4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922D323-C3A8-45C2-B8F4-9C794D553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4028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3362125-2B28-48F5-91D3-B2405234E0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8FBCFA9-F3CA-41D8-8162-6E339756D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C2EA10A-05BE-4CE9-8B01-1C3FBE940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96BF18E-F2F1-4A94-9DEE-7A17C4F87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A8420DA-2386-43ED-A245-148968792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0057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B86C87-31A6-41B7-9E86-AE97D5F8F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EB3096-22FF-4D81-A390-68E9D3BAC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97CB202-BCB9-40A6-A63D-3F79B8FC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9617EFB-4059-4074-9093-AC6580FEE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07875CF-2EDD-483A-A317-C8440145F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207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35C898-6AB1-4202-8F86-B073FDFB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CB0C577-DE2A-464A-9B80-011F99E2A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7B1B2F1-054D-40C4-85C5-C9F7D89BB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8962B5A-590B-48AD-8A35-0BCA908A2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3D2E842-78CC-4C8B-8293-B00FAE31E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9193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16F13C-41EB-4353-9944-5779AACBF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462CA0-02A5-4116-B5D2-0FB98516C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01FB7E7-C98D-4DDC-9280-FA1B3C4A9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1E2FFC0-58A0-46FC-A499-0B3DA7302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744865F-8E26-4FAD-BB64-718E639E0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5E5377B-E91A-4857-9EBE-C5C056323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495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0F4CFD-276B-42C8-908E-3F0B1BCF9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3DC7C73-B45C-4470-8938-EBBB26BF8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A475DAC-5240-4546-962D-74E92DEA21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87FF52A-BB32-43E1-A863-C360FCE171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DFC73E1-BDDD-4749-B891-20F2FC5E46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E7CB54B-2208-43A7-B8FA-28421D2D5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08D90A5-D8F1-4E1C-8879-75BC6D12D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57A4239-5E8E-4724-A2DD-608B1CBEF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524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1C92D0-3383-4373-9855-5C3065FC7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71806B0-3976-4A6B-810D-C6D1C938A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4C4F078-6943-4606-A394-6E7B65740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8B1DE7E-E931-4A70-A90D-154DD975B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624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A1928A6D-9E32-4B60-83AE-C31B651CE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93539FB-8D46-4E7A-B689-CD9D9427B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9C67B3D-30AB-4E6B-9CED-773F5B026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542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DCB368-BBA4-4C74-A08A-C6D0CB90B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FBE014-E6D4-453C-BCE9-646684400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841AD7A-9C1A-4323-A0FD-9D71CEEEC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000ADD3-B051-45E3-8DDB-6E9458CF4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E9EABD7-A060-4667-B133-7777B95C9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D0BB96E-D59A-41AD-8ECF-01AC57894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342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F63C61-DC7E-4603-96E2-DA5DFED29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514DBDA-F51A-462B-83A8-44CE631C8C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1D16108-6337-4BC3-9400-0BABA2469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A857619-9FE8-45DC-9CE4-14064FFB0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525178B-F620-4F5A-BDD2-97BEAA888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E7E1B1B-9841-468D-97D4-5178D4455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0533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FDEECC6-1628-43E3-B831-4F655C5BD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3BEAE11-BC30-4F04-82A4-8178A5382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8BC53F3-03FA-4628-99CF-F630A71273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F9B26-DD0D-4562-A378-C9C0D191EFAF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467CA8E-9EE9-4806-833E-E30DAB6446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8A09FBA-2382-4D2B-9431-7AD3EA8514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6620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awo.uni.wroc.pl/user/12147" TargetMode="External"/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58985" y="1239591"/>
            <a:ext cx="7403672" cy="3229378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t">
            <a:normAutofit/>
          </a:bodyPr>
          <a:lstStyle/>
          <a:p>
            <a:pPr algn="l"/>
            <a:r>
              <a:rPr lang="pl-PL" dirty="0"/>
              <a:t>Critical </a:t>
            </a:r>
            <a:r>
              <a:rPr lang="pl-PL" dirty="0" err="1"/>
              <a:t>Thinking</a:t>
            </a:r>
            <a:br>
              <a:rPr lang="pl-PL" dirty="0"/>
            </a:br>
            <a:r>
              <a:rPr lang="pl-PL" dirty="0"/>
              <a:t>&amp; </a:t>
            </a:r>
            <a:r>
              <a:rPr lang="pl-PL" dirty="0" err="1"/>
              <a:t>Argumentation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66694" y="3799268"/>
            <a:ext cx="7403672" cy="2611471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b">
            <a:normAutofit/>
          </a:bodyPr>
          <a:lstStyle/>
          <a:p>
            <a:pPr marL="2962275" algn="l">
              <a:spcBef>
                <a:spcPts val="600"/>
              </a:spcBef>
            </a:pPr>
            <a:r>
              <a:rPr lang="pl-PL" sz="1600" dirty="0"/>
              <a:t>Maciej Pichlak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 err="1"/>
              <a:t>Department</a:t>
            </a:r>
            <a:r>
              <a:rPr lang="pl-PL" sz="1600" dirty="0"/>
              <a:t> of </a:t>
            </a:r>
            <a:r>
              <a:rPr lang="pl-PL" sz="1600" dirty="0" err="1"/>
              <a:t>Legal</a:t>
            </a:r>
            <a:r>
              <a:rPr lang="pl-PL" sz="1600" dirty="0"/>
              <a:t> </a:t>
            </a:r>
            <a:r>
              <a:rPr lang="pl-PL" sz="1600" dirty="0" err="1"/>
              <a:t>Theory</a:t>
            </a:r>
            <a:r>
              <a:rPr lang="pl-PL" sz="1600" dirty="0"/>
              <a:t> and </a:t>
            </a:r>
            <a:r>
              <a:rPr lang="pl-PL" sz="1600" dirty="0" err="1"/>
              <a:t>Philosophy</a:t>
            </a:r>
            <a:r>
              <a:rPr lang="pl-PL" sz="1600" dirty="0"/>
              <a:t> of Law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/>
              <a:t>University of </a:t>
            </a:r>
            <a:r>
              <a:rPr lang="pl-PL" sz="1600" dirty="0" err="1"/>
              <a:t>Wroclaw</a:t>
            </a:r>
            <a:endParaRPr lang="pl-PL" sz="1600" dirty="0"/>
          </a:p>
          <a:p>
            <a:pPr marL="2962275" algn="l">
              <a:spcBef>
                <a:spcPts val="600"/>
              </a:spcBef>
            </a:pPr>
            <a:r>
              <a:rPr lang="pl-PL" sz="1600" dirty="0">
                <a:hlinkClick r:id="rId2"/>
              </a:rPr>
              <a:t>maciej.pichlak@uwr.edu.pl</a:t>
            </a:r>
            <a:endParaRPr lang="pl-PL" sz="1600" dirty="0"/>
          </a:p>
          <a:p>
            <a:pPr marL="2962275" algn="l">
              <a:spcBef>
                <a:spcPts val="600"/>
              </a:spcBef>
            </a:pPr>
            <a:r>
              <a:rPr lang="pl-PL" sz="1600" dirty="0">
                <a:hlinkClick r:id="rId3"/>
              </a:rPr>
              <a:t>https://prawo.uni.wroc.pl/user/12147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63288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D56CF3-8741-4EF1-9CAE-4F441E2E7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 </a:t>
            </a:r>
            <a:r>
              <a:rPr lang="pl-PL" dirty="0" err="1"/>
              <a:t>objectives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547CC2-153E-4D8F-AFD3-AB326D227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To acquaint students with the general principles of correct reasoning and basic types of arguments.</a:t>
            </a:r>
            <a:endParaRPr lang="pl-PL" dirty="0"/>
          </a:p>
          <a:p>
            <a:pPr marL="514350" indent="-514350">
              <a:buAutoNum type="arabicPeriod"/>
            </a:pPr>
            <a:endParaRPr lang="pl-PL" dirty="0"/>
          </a:p>
          <a:p>
            <a:pPr marL="514350" indent="-514350">
              <a:buAutoNum type="arabicPeriod"/>
            </a:pPr>
            <a:r>
              <a:rPr lang="en-US" dirty="0"/>
              <a:t>To acquire skills in critical thinking, constructing and </a:t>
            </a:r>
            <a:r>
              <a:rPr lang="en-US" dirty="0" err="1"/>
              <a:t>assesing</a:t>
            </a:r>
            <a:r>
              <a:rPr lang="en-US" dirty="0"/>
              <a:t> arguments.</a:t>
            </a:r>
            <a:endParaRPr lang="pl-PL" dirty="0"/>
          </a:p>
          <a:p>
            <a:pPr marL="514350" indent="-514350">
              <a:buAutoNum type="arabicPeriod"/>
            </a:pPr>
            <a:endParaRPr lang="pl-PL" dirty="0"/>
          </a:p>
          <a:p>
            <a:pPr marL="514350" indent="-514350">
              <a:buAutoNum type="arabicPeriod"/>
            </a:pPr>
            <a:r>
              <a:rPr lang="en-US" dirty="0"/>
              <a:t>To develop analytical and communicational competences.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407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 </a:t>
            </a:r>
            <a:r>
              <a:rPr lang="pl-PL" dirty="0" err="1"/>
              <a:t>content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461422"/>
            <a:ext cx="4983050" cy="2199119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900" b="1" u="sng" dirty="0" err="1"/>
              <a:t>Lectures</a:t>
            </a:r>
            <a:r>
              <a:rPr lang="pl-PL" sz="1900" b="1" u="sng" dirty="0"/>
              <a:t>: </a:t>
            </a:r>
          </a:p>
          <a:p>
            <a:r>
              <a:rPr lang="pl-PL" sz="1900" dirty="0"/>
              <a:t>The </a:t>
            </a:r>
            <a:r>
              <a:rPr lang="pl-PL" sz="1900" dirty="0" err="1"/>
              <a:t>concept</a:t>
            </a:r>
            <a:r>
              <a:rPr lang="pl-PL" sz="1900" dirty="0"/>
              <a:t> of argument</a:t>
            </a:r>
          </a:p>
          <a:p>
            <a:r>
              <a:rPr lang="pl-PL" sz="1900" dirty="0"/>
              <a:t>The </a:t>
            </a:r>
            <a:r>
              <a:rPr lang="pl-PL" sz="1900" dirty="0" err="1"/>
              <a:t>structure</a:t>
            </a:r>
            <a:r>
              <a:rPr lang="pl-PL" sz="1900" dirty="0"/>
              <a:t> of argument</a:t>
            </a:r>
          </a:p>
          <a:p>
            <a:r>
              <a:rPr lang="pl-PL" sz="1900" dirty="0" err="1"/>
              <a:t>Recognizing</a:t>
            </a:r>
            <a:r>
              <a:rPr lang="pl-PL" sz="1900" dirty="0"/>
              <a:t> and </a:t>
            </a:r>
            <a:r>
              <a:rPr lang="pl-PL" sz="1900" dirty="0" err="1"/>
              <a:t>constructing</a:t>
            </a:r>
            <a:r>
              <a:rPr lang="pl-PL" sz="1900" dirty="0"/>
              <a:t> </a:t>
            </a:r>
            <a:r>
              <a:rPr lang="pl-PL" sz="1900" dirty="0" err="1"/>
              <a:t>arguments</a:t>
            </a:r>
            <a:endParaRPr lang="pl-PL" sz="1900" dirty="0"/>
          </a:p>
          <a:p>
            <a:r>
              <a:rPr lang="pl-PL" sz="1900" dirty="0" err="1"/>
              <a:t>Conspiracy</a:t>
            </a:r>
            <a:r>
              <a:rPr lang="pl-PL" sz="1900" dirty="0"/>
              <a:t> </a:t>
            </a:r>
            <a:r>
              <a:rPr lang="pl-PL" sz="1900" dirty="0" err="1"/>
              <a:t>theories</a:t>
            </a:r>
            <a:r>
              <a:rPr lang="pl-PL" sz="1900" dirty="0"/>
              <a:t> and </a:t>
            </a:r>
            <a:r>
              <a:rPr lang="pl-PL" sz="1900" dirty="0" err="1"/>
              <a:t>pseudosciene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FA5BE43-7C6C-4163-B62D-261D13331E93}"/>
              </a:ext>
            </a:extLst>
          </p:cNvPr>
          <p:cNvSpPr txBox="1"/>
          <p:nvPr/>
        </p:nvSpPr>
        <p:spPr>
          <a:xfrm>
            <a:off x="838200" y="4026011"/>
            <a:ext cx="4983051" cy="186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l-PL" sz="1900" b="1" u="sng" dirty="0" err="1"/>
              <a:t>Seminar</a:t>
            </a:r>
            <a:r>
              <a:rPr lang="pl-PL" sz="1900" b="1" u="sng" dirty="0"/>
              <a:t> </a:t>
            </a:r>
            <a:r>
              <a:rPr lang="pl-PL" sz="1900" b="1" u="sng" dirty="0" err="1"/>
              <a:t>classes</a:t>
            </a:r>
            <a:r>
              <a:rPr lang="pl-PL" sz="1900" b="1" u="sng" dirty="0"/>
              <a:t>: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900" dirty="0" err="1"/>
              <a:t>Selected</a:t>
            </a:r>
            <a:r>
              <a:rPr lang="pl-PL" sz="1900" dirty="0"/>
              <a:t> </a:t>
            </a:r>
            <a:r>
              <a:rPr lang="pl-PL" sz="1900" dirty="0" err="1"/>
              <a:t>types</a:t>
            </a:r>
            <a:r>
              <a:rPr lang="pl-PL" sz="1900" dirty="0"/>
              <a:t> of </a:t>
            </a:r>
            <a:r>
              <a:rPr lang="pl-PL" sz="1900" dirty="0" err="1"/>
              <a:t>arguments</a:t>
            </a:r>
            <a:endParaRPr lang="pl-PL" sz="19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900" dirty="0" err="1"/>
              <a:t>Constructing</a:t>
            </a:r>
            <a:r>
              <a:rPr lang="pl-PL" sz="1900" dirty="0"/>
              <a:t> and </a:t>
            </a:r>
            <a:r>
              <a:rPr lang="pl-PL" sz="1900" dirty="0" err="1"/>
              <a:t>reconstructing</a:t>
            </a:r>
            <a:r>
              <a:rPr lang="pl-PL" sz="1900" dirty="0"/>
              <a:t> of </a:t>
            </a:r>
            <a:r>
              <a:rPr lang="pl-PL" sz="1900" dirty="0" err="1"/>
              <a:t>arguments</a:t>
            </a:r>
            <a:endParaRPr lang="pl-PL" sz="19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900" dirty="0"/>
              <a:t>Evaluation (</a:t>
            </a:r>
            <a:r>
              <a:rPr lang="pl-PL" sz="1900" dirty="0" err="1"/>
              <a:t>assessment</a:t>
            </a:r>
            <a:r>
              <a:rPr lang="pl-PL" sz="1900" dirty="0"/>
              <a:t>) of </a:t>
            </a:r>
            <a:r>
              <a:rPr lang="pl-PL" sz="1900" dirty="0" err="1"/>
              <a:t>arguments</a:t>
            </a:r>
            <a:endParaRPr lang="pl-PL" sz="19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900" dirty="0" err="1"/>
              <a:t>Fallacies</a:t>
            </a:r>
            <a:endParaRPr lang="pl-PL" sz="1900" dirty="0"/>
          </a:p>
        </p:txBody>
      </p:sp>
      <p:sp>
        <p:nvSpPr>
          <p:cNvPr id="5" name="Nawias klamrowy zamykający 4">
            <a:extLst>
              <a:ext uri="{FF2B5EF4-FFF2-40B4-BE49-F238E27FC236}">
                <a16:creationId xmlns:a16="http://schemas.microsoft.com/office/drawing/2014/main" id="{A519B19B-5BAB-4712-95E0-6692C32798D5}"/>
              </a:ext>
            </a:extLst>
          </p:cNvPr>
          <p:cNvSpPr/>
          <p:nvPr/>
        </p:nvSpPr>
        <p:spPr>
          <a:xfrm>
            <a:off x="6096000" y="4026011"/>
            <a:ext cx="549499" cy="1862048"/>
          </a:xfrm>
          <a:prstGeom prst="rightBrace">
            <a:avLst>
              <a:gd name="adj1" fmla="val 45832"/>
              <a:gd name="adj2" fmla="val 50692"/>
            </a:avLst>
          </a:prstGeom>
          <a:noFill/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9A7CD82A-24DC-4B40-A1DE-0F96149E74D3}"/>
              </a:ext>
            </a:extLst>
          </p:cNvPr>
          <p:cNvSpPr txBox="1"/>
          <p:nvPr/>
        </p:nvSpPr>
        <p:spPr>
          <a:xfrm>
            <a:off x="7083381" y="4633869"/>
            <a:ext cx="145531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i="1" dirty="0"/>
              <a:t>THE FINAL TEST</a:t>
            </a:r>
          </a:p>
        </p:txBody>
      </p:sp>
      <p:sp>
        <p:nvSpPr>
          <p:cNvPr id="11" name="Nawias klamrowy zamykający 10">
            <a:extLst>
              <a:ext uri="{FF2B5EF4-FFF2-40B4-BE49-F238E27FC236}">
                <a16:creationId xmlns:a16="http://schemas.microsoft.com/office/drawing/2014/main" id="{B4C05724-993A-408D-8E3E-E14498F799F0}"/>
              </a:ext>
            </a:extLst>
          </p:cNvPr>
          <p:cNvSpPr/>
          <p:nvPr/>
        </p:nvSpPr>
        <p:spPr>
          <a:xfrm>
            <a:off x="8538693" y="1461421"/>
            <a:ext cx="549499" cy="4426637"/>
          </a:xfrm>
          <a:prstGeom prst="rightBrace">
            <a:avLst>
              <a:gd name="adj1" fmla="val 45832"/>
              <a:gd name="adj2" fmla="val 50692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1EFF30FB-4872-4080-929D-58FE1AE4FEF4}"/>
              </a:ext>
            </a:extLst>
          </p:cNvPr>
          <p:cNvSpPr txBox="1"/>
          <p:nvPr/>
        </p:nvSpPr>
        <p:spPr>
          <a:xfrm>
            <a:off x="9669889" y="3490073"/>
            <a:ext cx="1455312" cy="64633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i="1" dirty="0"/>
              <a:t>THE EXAM</a:t>
            </a:r>
          </a:p>
          <a:p>
            <a:pPr algn="ctr"/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10145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0A35A0-D52E-45D0-B8B9-C47FEB7FD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Essential</a:t>
            </a:r>
            <a:r>
              <a:rPr lang="pl-PL" dirty="0"/>
              <a:t> </a:t>
            </a:r>
            <a:r>
              <a:rPr lang="pl-PL" dirty="0" err="1"/>
              <a:t>reading</a:t>
            </a:r>
            <a:endParaRPr lang="pl-PL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AD9BC87-C957-4B65-B714-9B64BF447F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772" y="453456"/>
            <a:ext cx="4631028" cy="595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66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4C747C-7957-41D6-871B-C8881EF97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How much?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813DC7-AAC8-47BA-93CB-244031BDE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7673"/>
            <a:ext cx="10515600" cy="36692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4000" dirty="0"/>
              <a:t>I </a:t>
            </a:r>
            <a:r>
              <a:rPr lang="pl-PL" sz="4000" dirty="0" err="1"/>
              <a:t>have</a:t>
            </a:r>
            <a:r>
              <a:rPr lang="pl-PL" sz="4000" dirty="0"/>
              <a:t> </a:t>
            </a:r>
            <a:r>
              <a:rPr lang="pl-PL" sz="4000" u="sng" dirty="0"/>
              <a:t>100 Euro </a:t>
            </a:r>
            <a:r>
              <a:rPr lang="pl-PL" sz="4000" dirty="0" err="1"/>
              <a:t>more</a:t>
            </a:r>
            <a:r>
              <a:rPr lang="pl-PL" sz="4000" dirty="0"/>
              <a:t> </a:t>
            </a:r>
            <a:r>
              <a:rPr lang="pl-PL" sz="4000" dirty="0" err="1"/>
              <a:t>than</a:t>
            </a:r>
            <a:r>
              <a:rPr lang="pl-PL" sz="4000" dirty="0"/>
              <a:t> </a:t>
            </a:r>
            <a:r>
              <a:rPr lang="pl-PL" sz="4000" dirty="0" err="1"/>
              <a:t>you</a:t>
            </a:r>
            <a:r>
              <a:rPr lang="pl-PL" sz="4000" dirty="0"/>
              <a:t>. </a:t>
            </a:r>
          </a:p>
          <a:p>
            <a:pPr marL="0" indent="0">
              <a:buNone/>
            </a:pPr>
            <a:r>
              <a:rPr lang="pl-PL" sz="4000" dirty="0"/>
              <a:t>How much Euro do </a:t>
            </a:r>
            <a:r>
              <a:rPr lang="pl-PL" sz="4000" dirty="0" err="1"/>
              <a:t>you</a:t>
            </a:r>
            <a:r>
              <a:rPr lang="pl-PL" sz="4000" dirty="0"/>
              <a:t> </a:t>
            </a:r>
            <a:r>
              <a:rPr lang="pl-PL" sz="4000" dirty="0" err="1"/>
              <a:t>have</a:t>
            </a:r>
            <a:r>
              <a:rPr lang="pl-PL" sz="4000" dirty="0"/>
              <a:t>, </a:t>
            </a:r>
            <a:r>
              <a:rPr lang="pl-PL" sz="4000" dirty="0" err="1"/>
              <a:t>if</a:t>
            </a:r>
            <a:r>
              <a:rPr lang="pl-PL" sz="4000" dirty="0"/>
              <a:t> </a:t>
            </a:r>
            <a:r>
              <a:rPr lang="pl-PL" sz="4000" dirty="0" err="1"/>
              <a:t>together</a:t>
            </a:r>
            <a:r>
              <a:rPr lang="pl-PL" sz="4000" dirty="0"/>
              <a:t> we </a:t>
            </a:r>
            <a:r>
              <a:rPr lang="pl-PL" sz="4000" dirty="0" err="1"/>
              <a:t>have</a:t>
            </a:r>
            <a:r>
              <a:rPr lang="pl-PL" sz="4000" dirty="0"/>
              <a:t> </a:t>
            </a:r>
            <a:r>
              <a:rPr lang="pl-PL" sz="4000" u="sng" dirty="0"/>
              <a:t>110 Euro</a:t>
            </a:r>
            <a:r>
              <a:rPr lang="pl-PL" sz="4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43197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9BD817-8FD2-4E24-899C-55CA055D6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Who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 the </a:t>
            </a:r>
            <a:r>
              <a:rPr lang="pl-PL" dirty="0" err="1"/>
              <a:t>keys</a:t>
            </a:r>
            <a:r>
              <a:rPr lang="pl-PL" dirty="0"/>
              <a:t>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03D219-D20D-4ACF-8583-4A87B2C91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139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 err="1">
                <a:solidFill>
                  <a:srgbClr val="C00000"/>
                </a:solidFill>
              </a:rPr>
              <a:t>There</a:t>
            </a:r>
            <a:r>
              <a:rPr lang="pl-PL" dirty="0">
                <a:solidFill>
                  <a:srgbClr val="C00000"/>
                </a:solidFill>
              </a:rPr>
              <a:t> </a:t>
            </a:r>
            <a:r>
              <a:rPr lang="pl-PL" dirty="0" err="1">
                <a:solidFill>
                  <a:srgbClr val="C00000"/>
                </a:solidFill>
              </a:rPr>
              <a:t>are</a:t>
            </a:r>
            <a:r>
              <a:rPr lang="pl-PL" dirty="0">
                <a:solidFill>
                  <a:srgbClr val="C00000"/>
                </a:solidFill>
              </a:rPr>
              <a:t>: </a:t>
            </a:r>
            <a:r>
              <a:rPr lang="pl-PL" dirty="0" err="1">
                <a:solidFill>
                  <a:srgbClr val="C00000"/>
                </a:solidFill>
              </a:rPr>
              <a:t>Mum</a:t>
            </a:r>
            <a:r>
              <a:rPr lang="pl-PL" dirty="0">
                <a:solidFill>
                  <a:srgbClr val="C00000"/>
                </a:solidFill>
              </a:rPr>
              <a:t>, </a:t>
            </a:r>
            <a:r>
              <a:rPr lang="pl-PL" dirty="0" err="1">
                <a:solidFill>
                  <a:srgbClr val="C00000"/>
                </a:solidFill>
              </a:rPr>
              <a:t>Dad</a:t>
            </a:r>
            <a:r>
              <a:rPr lang="pl-PL" dirty="0">
                <a:solidFill>
                  <a:srgbClr val="C00000"/>
                </a:solidFill>
              </a:rPr>
              <a:t>, </a:t>
            </a:r>
            <a:r>
              <a:rPr lang="pl-PL" dirty="0" err="1">
                <a:solidFill>
                  <a:srgbClr val="C00000"/>
                </a:solidFill>
              </a:rPr>
              <a:t>Grandma</a:t>
            </a:r>
            <a:r>
              <a:rPr lang="pl-PL" dirty="0">
                <a:solidFill>
                  <a:srgbClr val="C00000"/>
                </a:solidFill>
              </a:rPr>
              <a:t>, </a:t>
            </a:r>
            <a:r>
              <a:rPr lang="pl-PL" dirty="0" err="1">
                <a:solidFill>
                  <a:srgbClr val="C00000"/>
                </a:solidFill>
              </a:rPr>
              <a:t>Grandpa</a:t>
            </a:r>
            <a:r>
              <a:rPr lang="pl-PL" dirty="0">
                <a:solidFill>
                  <a:srgbClr val="C00000"/>
                </a:solidFill>
              </a:rPr>
              <a:t>, </a:t>
            </a:r>
            <a:r>
              <a:rPr lang="pl-PL" dirty="0" err="1">
                <a:solidFill>
                  <a:srgbClr val="C00000"/>
                </a:solidFill>
              </a:rPr>
              <a:t>Aunt</a:t>
            </a:r>
            <a:r>
              <a:rPr lang="pl-PL" dirty="0">
                <a:solidFill>
                  <a:srgbClr val="C00000"/>
                </a:solidFill>
              </a:rPr>
              <a:t>, </a:t>
            </a:r>
            <a:r>
              <a:rPr lang="pl-PL" dirty="0" err="1">
                <a:solidFill>
                  <a:srgbClr val="C00000"/>
                </a:solidFill>
              </a:rPr>
              <a:t>Uncle</a:t>
            </a:r>
            <a:r>
              <a:rPr lang="pl-PL" dirty="0">
                <a:solidFill>
                  <a:srgbClr val="C00000"/>
                </a:solidFill>
              </a:rPr>
              <a:t>, and the </a:t>
            </a:r>
            <a:r>
              <a:rPr lang="pl-PL" dirty="0" err="1">
                <a:solidFill>
                  <a:srgbClr val="C00000"/>
                </a:solidFill>
              </a:rPr>
              <a:t>Cousin</a:t>
            </a:r>
            <a:r>
              <a:rPr lang="pl-PL" dirty="0">
                <a:solidFill>
                  <a:srgbClr val="C00000"/>
                </a:solidFill>
              </a:rPr>
              <a:t> </a:t>
            </a:r>
            <a:r>
              <a:rPr lang="pl-PL" dirty="0" err="1">
                <a:solidFill>
                  <a:srgbClr val="C00000"/>
                </a:solidFill>
              </a:rPr>
              <a:t>sitting</a:t>
            </a:r>
            <a:r>
              <a:rPr lang="pl-PL" dirty="0">
                <a:solidFill>
                  <a:srgbClr val="C00000"/>
                </a:solidFill>
              </a:rPr>
              <a:t> </a:t>
            </a:r>
            <a:r>
              <a:rPr lang="pl-PL" dirty="0" err="1">
                <a:solidFill>
                  <a:srgbClr val="C00000"/>
                </a:solidFill>
              </a:rPr>
              <a:t>around</a:t>
            </a:r>
            <a:r>
              <a:rPr lang="pl-PL" dirty="0">
                <a:solidFill>
                  <a:srgbClr val="C00000"/>
                </a:solidFill>
              </a:rPr>
              <a:t> the </a:t>
            </a:r>
            <a:r>
              <a:rPr lang="pl-PL" dirty="0" err="1">
                <a:solidFill>
                  <a:srgbClr val="C00000"/>
                </a:solidFill>
              </a:rPr>
              <a:t>table</a:t>
            </a:r>
            <a:r>
              <a:rPr lang="pl-PL" dirty="0">
                <a:solidFill>
                  <a:srgbClr val="C00000"/>
                </a:solidFill>
              </a:rPr>
              <a:t>. </a:t>
            </a:r>
            <a:r>
              <a:rPr lang="pl-PL" dirty="0" err="1">
                <a:solidFill>
                  <a:srgbClr val="C00000"/>
                </a:solidFill>
              </a:rPr>
              <a:t>They</a:t>
            </a:r>
            <a:r>
              <a:rPr lang="pl-PL" dirty="0">
                <a:solidFill>
                  <a:srgbClr val="C00000"/>
                </a:solidFill>
              </a:rPr>
              <a:t> </a:t>
            </a:r>
            <a:r>
              <a:rPr lang="pl-PL" dirty="0" err="1">
                <a:solidFill>
                  <a:srgbClr val="C00000"/>
                </a:solidFill>
              </a:rPr>
              <a:t>are</a:t>
            </a:r>
            <a:r>
              <a:rPr lang="pl-PL" dirty="0">
                <a:solidFill>
                  <a:srgbClr val="C00000"/>
                </a:solidFill>
              </a:rPr>
              <a:t> </a:t>
            </a:r>
            <a:r>
              <a:rPr lang="pl-PL" dirty="0" err="1">
                <a:solidFill>
                  <a:srgbClr val="C00000"/>
                </a:solidFill>
              </a:rPr>
              <a:t>looking</a:t>
            </a:r>
            <a:r>
              <a:rPr lang="pl-PL" dirty="0">
                <a:solidFill>
                  <a:srgbClr val="C00000"/>
                </a:solidFill>
              </a:rPr>
              <a:t> for the </a:t>
            </a:r>
            <a:r>
              <a:rPr lang="pl-PL" dirty="0" err="1">
                <a:solidFill>
                  <a:srgbClr val="C00000"/>
                </a:solidFill>
              </a:rPr>
              <a:t>keys</a:t>
            </a:r>
            <a:r>
              <a:rPr lang="pl-PL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Mum</a:t>
            </a:r>
            <a:r>
              <a:rPr lang="pl-PL" dirty="0"/>
              <a:t>: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Uncle</a:t>
            </a:r>
            <a:r>
              <a:rPr lang="pl-PL" dirty="0"/>
              <a:t> </a:t>
            </a:r>
            <a:r>
              <a:rPr lang="pl-PL" dirty="0" err="1"/>
              <a:t>who’s</a:t>
            </a:r>
            <a:r>
              <a:rPr lang="pl-PL" dirty="0"/>
              <a:t> </a:t>
            </a:r>
            <a:r>
              <a:rPr lang="pl-PL" dirty="0" err="1"/>
              <a:t>got</a:t>
            </a:r>
            <a:r>
              <a:rPr lang="pl-PL" dirty="0"/>
              <a:t> the </a:t>
            </a:r>
            <a:r>
              <a:rPr lang="pl-PL" dirty="0" err="1"/>
              <a:t>keys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 err="1"/>
              <a:t>Dad</a:t>
            </a:r>
            <a:r>
              <a:rPr lang="pl-PL" dirty="0"/>
              <a:t>: No,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Grandpa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Cousin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 err="1"/>
              <a:t>Grandma</a:t>
            </a:r>
            <a:r>
              <a:rPr lang="pl-PL" dirty="0"/>
              <a:t>: Ok, </a:t>
            </a:r>
            <a:r>
              <a:rPr lang="pl-PL" dirty="0" err="1"/>
              <a:t>I’ve</a:t>
            </a:r>
            <a:r>
              <a:rPr lang="pl-PL" dirty="0"/>
              <a:t> </a:t>
            </a:r>
            <a:r>
              <a:rPr lang="pl-PL" dirty="0" err="1"/>
              <a:t>got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 err="1"/>
              <a:t>Grandpa</a:t>
            </a:r>
            <a:r>
              <a:rPr lang="pl-PL" dirty="0"/>
              <a:t>: </a:t>
            </a:r>
            <a:r>
              <a:rPr lang="pl-PL" dirty="0" err="1"/>
              <a:t>Don’t</a:t>
            </a:r>
            <a:r>
              <a:rPr lang="pl-PL" dirty="0"/>
              <a:t> </a:t>
            </a:r>
            <a:r>
              <a:rPr lang="pl-PL" dirty="0" err="1"/>
              <a:t>look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me, I </a:t>
            </a:r>
            <a:r>
              <a:rPr lang="pl-PL" dirty="0" err="1"/>
              <a:t>don’t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 err="1"/>
              <a:t>Aunt</a:t>
            </a:r>
            <a:r>
              <a:rPr lang="pl-PL" dirty="0"/>
              <a:t>: </a:t>
            </a:r>
            <a:r>
              <a:rPr lang="pl-PL" dirty="0" err="1"/>
              <a:t>Grandma</a:t>
            </a:r>
            <a:r>
              <a:rPr lang="pl-PL" dirty="0"/>
              <a:t> </a:t>
            </a:r>
            <a:r>
              <a:rPr lang="pl-PL" dirty="0" err="1"/>
              <a:t>cannot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, </a:t>
            </a:r>
            <a:r>
              <a:rPr lang="pl-PL" dirty="0" err="1"/>
              <a:t>I’ve</a:t>
            </a:r>
            <a:r>
              <a:rPr lang="pl-PL" dirty="0"/>
              <a:t> </a:t>
            </a:r>
            <a:r>
              <a:rPr lang="pl-PL" dirty="0" err="1"/>
              <a:t>got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 err="1"/>
              <a:t>Uncle</a:t>
            </a:r>
            <a:r>
              <a:rPr lang="pl-PL" dirty="0"/>
              <a:t>: No,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Mum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Dad</a:t>
            </a:r>
            <a:r>
              <a:rPr lang="pl-PL" dirty="0"/>
              <a:t> </a:t>
            </a:r>
            <a:r>
              <a:rPr lang="pl-PL" dirty="0" err="1"/>
              <a:t>who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 err="1"/>
              <a:t>Cousin</a:t>
            </a:r>
            <a:r>
              <a:rPr lang="pl-PL" dirty="0"/>
              <a:t>: I </a:t>
            </a:r>
            <a:r>
              <a:rPr lang="pl-PL" dirty="0" err="1"/>
              <a:t>know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</a:t>
            </a:r>
            <a:r>
              <a:rPr lang="pl-PL" dirty="0" err="1"/>
              <a:t>only</a:t>
            </a:r>
            <a:r>
              <a:rPr lang="pl-PL" dirty="0"/>
              <a:t> one of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said</a:t>
            </a:r>
            <a:r>
              <a:rPr lang="pl-PL" dirty="0"/>
              <a:t> the </a:t>
            </a:r>
            <a:r>
              <a:rPr lang="pl-PL" dirty="0" err="1"/>
              <a:t>truth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i="1" dirty="0" err="1">
                <a:solidFill>
                  <a:srgbClr val="C00000"/>
                </a:solidFill>
              </a:rPr>
              <a:t>Who</a:t>
            </a:r>
            <a:r>
              <a:rPr lang="pl-PL" i="1" dirty="0">
                <a:solidFill>
                  <a:srgbClr val="C00000"/>
                </a:solidFill>
              </a:rPr>
              <a:t> </a:t>
            </a:r>
            <a:r>
              <a:rPr lang="pl-PL" i="1" dirty="0" err="1">
                <a:solidFill>
                  <a:srgbClr val="C00000"/>
                </a:solidFill>
              </a:rPr>
              <a:t>has</a:t>
            </a:r>
            <a:r>
              <a:rPr lang="pl-PL" i="1" dirty="0">
                <a:solidFill>
                  <a:srgbClr val="C00000"/>
                </a:solidFill>
              </a:rPr>
              <a:t> the </a:t>
            </a:r>
            <a:r>
              <a:rPr lang="pl-PL" i="1" dirty="0" err="1">
                <a:solidFill>
                  <a:srgbClr val="C00000"/>
                </a:solidFill>
              </a:rPr>
              <a:t>keys</a:t>
            </a:r>
            <a:r>
              <a:rPr lang="pl-PL" i="1" dirty="0">
                <a:solidFill>
                  <a:srgbClr val="C00000"/>
                </a:solidFill>
              </a:rPr>
              <a:t>?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040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Critical </a:t>
            </a:r>
            <a:r>
              <a:rPr lang="pl-PL" dirty="0" err="1"/>
              <a:t>thinking</a:t>
            </a:r>
            <a:r>
              <a:rPr lang="pl-PL" dirty="0"/>
              <a:t> </a:t>
            </a:r>
            <a:r>
              <a:rPr lang="pl-PL" dirty="0" err="1"/>
              <a:t>may</a:t>
            </a:r>
            <a:r>
              <a:rPr lang="pl-PL" dirty="0"/>
              <a:t> be </a:t>
            </a:r>
            <a:r>
              <a:rPr lang="pl-PL" dirty="0" err="1"/>
              <a:t>critical</a:t>
            </a:r>
            <a:r>
              <a:rPr lang="pl-PL" dirty="0"/>
              <a:t>…</a:t>
            </a:r>
          </a:p>
        </p:txBody>
      </p:sp>
      <p:pic>
        <p:nvPicPr>
          <p:cNvPr id="4" name="Picture 2" descr="http://legalblogwatch.typepad.com/.a/6a00d8341cce2453ef0120a617865d970b-800w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9002" y="1988840"/>
            <a:ext cx="3004798" cy="3749351"/>
          </a:xfrm>
          <a:prstGeom prst="rect">
            <a:avLst/>
          </a:prstGeom>
          <a:noFill/>
        </p:spPr>
      </p:pic>
      <p:sp>
        <p:nvSpPr>
          <p:cNvPr id="5" name="Symbol zastępczy zawartości 2"/>
          <p:cNvSpPr txBox="1">
            <a:spLocks/>
          </p:cNvSpPr>
          <p:nvPr/>
        </p:nvSpPr>
        <p:spPr>
          <a:xfrm>
            <a:off x="179511" y="2464904"/>
            <a:ext cx="7520001" cy="3484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en-US" dirty="0"/>
              <a:t>„The court finds as unreliable the declaration of the accused that he has bought a car radio found in his </a:t>
            </a:r>
            <a:r>
              <a:rPr lang="pl-PL" dirty="0" err="1"/>
              <a:t>flat</a:t>
            </a:r>
            <a:r>
              <a:rPr lang="en-US" dirty="0"/>
              <a:t>. The professional experience of the court allows for a conclusion that </a:t>
            </a:r>
            <a:r>
              <a:rPr lang="en-US" b="1" dirty="0"/>
              <a:t>a theft does not buy such a thing as a car radio</a:t>
            </a:r>
            <a:r>
              <a:rPr lang="en-US" dirty="0"/>
              <a:t>, and even for a lower price, for he can steal it for free.”</a:t>
            </a:r>
          </a:p>
        </p:txBody>
      </p:sp>
    </p:spTree>
    <p:extLst>
      <p:ext uri="{BB962C8B-B14F-4D97-AF65-F5344CB8AC3E}">
        <p14:creationId xmlns:p14="http://schemas.microsoft.com/office/powerpoint/2010/main" val="42435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330</Words>
  <Application>Microsoft Office PowerPoint</Application>
  <PresentationFormat>Panoramiczny</PresentationFormat>
  <Paragraphs>43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Motyw pakietu Office</vt:lpstr>
      <vt:lpstr>Critical Thinking &amp; Argumentation</vt:lpstr>
      <vt:lpstr>The objectives</vt:lpstr>
      <vt:lpstr>The content</vt:lpstr>
      <vt:lpstr>Essential reading</vt:lpstr>
      <vt:lpstr>How much?</vt:lpstr>
      <vt:lpstr>Who has the keys?</vt:lpstr>
      <vt:lpstr>Critical thinking may be critical…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Argumentation  &amp; Critical Thinking</dc:title>
  <dc:creator>Maciej Pichlak</dc:creator>
  <cp:lastModifiedBy>Maciej Pichlak</cp:lastModifiedBy>
  <cp:revision>26</cp:revision>
  <dcterms:created xsi:type="dcterms:W3CDTF">2017-10-18T05:58:29Z</dcterms:created>
  <dcterms:modified xsi:type="dcterms:W3CDTF">2019-10-07T11:30:08Z</dcterms:modified>
</cp:coreProperties>
</file>