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61" r:id="rId3"/>
    <p:sldId id="266" r:id="rId4"/>
    <p:sldId id="262" r:id="rId5"/>
    <p:sldId id="265" r:id="rId6"/>
    <p:sldId id="263" r:id="rId7"/>
    <p:sldId id="264" r:id="rId8"/>
    <p:sldId id="267" r:id="rId9"/>
    <p:sldId id="272" r:id="rId10"/>
    <p:sldId id="268" r:id="rId11"/>
    <p:sldId id="273" r:id="rId12"/>
    <p:sldId id="274" r:id="rId13"/>
    <p:sldId id="269" r:id="rId14"/>
    <p:sldId id="270" r:id="rId15"/>
    <p:sldId id="275" r:id="rId16"/>
    <p:sldId id="271" r:id="rId17"/>
    <p:sldId id="276" r:id="rId1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F3018-658A-445A-BEF9-BDC6F94C39ED}" type="datetimeFigureOut">
              <a:rPr lang="pl-PL" smtClean="0"/>
              <a:t>18.10.2019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4F01B8-CA46-46D3-B510-589E986519E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3581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err="1"/>
              <a:t>Unless</a:t>
            </a:r>
            <a:r>
              <a:rPr lang="pl-PL" dirty="0"/>
              <a:t>: </a:t>
            </a:r>
          </a:p>
          <a:p>
            <a:r>
              <a:rPr lang="en-US" sz="1200" dirty="0"/>
              <a:t>Jimmy</a:t>
            </a:r>
            <a:r>
              <a:rPr lang="pl-PL" sz="1200" dirty="0"/>
              <a:t>’s </a:t>
            </a:r>
            <a:r>
              <a:rPr lang="en-US" sz="1200" dirty="0"/>
              <a:t>relationship with Janice is in serious danger</a:t>
            </a:r>
            <a:r>
              <a:rPr lang="pl-PL" sz="1200" dirty="0"/>
              <a:t>,</a:t>
            </a:r>
            <a:r>
              <a:rPr lang="pl-PL" sz="1200" baseline="0" dirty="0"/>
              <a:t> </a:t>
            </a:r>
            <a:r>
              <a:rPr lang="pl-PL" sz="1200" baseline="0" dirty="0" err="1"/>
              <a:t>unless</a:t>
            </a:r>
            <a:r>
              <a:rPr lang="pl-PL" sz="1200" baseline="0" dirty="0"/>
              <a:t> </a:t>
            </a:r>
            <a:r>
              <a:rPr lang="pl-PL" sz="1200" baseline="0" dirty="0" err="1"/>
              <a:t>he</a:t>
            </a:r>
            <a:r>
              <a:rPr lang="pl-PL" sz="1200" baseline="0" dirty="0"/>
              <a:t> </a:t>
            </a:r>
            <a:r>
              <a:rPr lang="en-US" sz="1200" dirty="0"/>
              <a:t>change</a:t>
            </a:r>
            <a:r>
              <a:rPr lang="pl-PL" sz="1200" dirty="0"/>
              <a:t>s</a:t>
            </a:r>
            <a:r>
              <a:rPr lang="en-US" sz="1200" dirty="0"/>
              <a:t> his attitude</a:t>
            </a:r>
            <a:r>
              <a:rPr lang="pl-PL" sz="1200" dirty="0"/>
              <a:t>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E096D-B14E-48E8-87B1-CCEE455251A2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2873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28E9F0-43BF-4AC3-81DD-B295068340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712B872-6890-40BB-99FE-9843759C2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3A1362B-39DF-4625-99FD-614FE3072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18.10.2019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EFDA588-5C29-4440-8762-79F089F36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2E5A93C-AC82-433B-874A-EC3B75855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1031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1C26F4-5730-4076-8726-B948BDA52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F87FC37-592A-464A-8ACA-F0174A650C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3CEC20F-66A7-49A7-B5B3-18AD615A9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18.10.2019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D6B7F52-7B40-4609-A74C-2DAB600A4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922D323-C3A8-45C2-B8F4-9C794D553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4028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73362125-2B28-48F5-91D3-B2405234E0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8FBCFA9-F3CA-41D8-8162-6E339756D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C2EA10A-05BE-4CE9-8B01-1C3FBE940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18.10.2019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96BF18E-F2F1-4A94-9DEE-7A17C4F87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A8420DA-2386-43ED-A245-148968792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0057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B86C87-31A6-41B7-9E86-AE97D5F8F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6EB3096-22FF-4D81-A390-68E9D3BAC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97CB202-BCB9-40A6-A63D-3F79B8FC0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18.10.2019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9617EFB-4059-4074-9093-AC6580FEE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07875CF-2EDD-483A-A317-C8440145F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207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35C898-6AB1-4202-8F86-B073FDFB0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CB0C577-DE2A-464A-9B80-011F99E2AE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7B1B2F1-054D-40C4-85C5-C9F7D89BB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18.10.2019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8962B5A-590B-48AD-8A35-0BCA908A2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3D2E842-78CC-4C8B-8293-B00FAE31E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9193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16F13C-41EB-4353-9944-5779AACBF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462CA0-02A5-4116-B5D2-0FB98516CD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01FB7E7-C98D-4DDC-9280-FA1B3C4A92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1E2FFC0-58A0-46FC-A499-0B3DA7302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18.10.2019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744865F-8E26-4FAD-BB64-718E639E0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5E5377B-E91A-4857-9EBE-C5C056323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4958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0F4CFD-276B-42C8-908E-3F0B1BCF9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3DC7C73-B45C-4470-8938-EBBB26BF8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A475DAC-5240-4546-962D-74E92DEA21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B87FF52A-BB32-43E1-A863-C360FCE171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CDFC73E1-BDDD-4749-B891-20F2FC5E46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1E7CB54B-2208-43A7-B8FA-28421D2D5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18.10.2019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608D90A5-D8F1-4E1C-8879-75BC6D12D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757A4239-5E8E-4724-A2DD-608B1CBEF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5246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1C92D0-3383-4373-9855-5C3065FC7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D71806B0-3976-4A6B-810D-C6D1C938A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18.10.2019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4C4F078-6943-4606-A394-6E7B65740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8B1DE7E-E931-4A70-A90D-154DD975B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6249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A1928A6D-9E32-4B60-83AE-C31B651CE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18.10.2019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393539FB-8D46-4E7A-B689-CD9D9427B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9C67B3D-30AB-4E6B-9CED-773F5B026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5423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DCB368-BBA4-4C74-A08A-C6D0CB90B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AFBE014-E6D4-453C-BCE9-646684400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841AD7A-9C1A-4323-A0FD-9D71CEEEC5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000ADD3-B051-45E3-8DDB-6E9458CF4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18.10.2019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E9EABD7-A060-4667-B133-7777B95C9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D0BB96E-D59A-41AD-8ECF-01AC57894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342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F63C61-DC7E-4603-96E2-DA5DFED29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9514DBDA-F51A-462B-83A8-44CE631C8C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1D16108-6337-4BC3-9400-0BABA24693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A857619-9FE8-45DC-9CE4-14064FFB0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18.10.2019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525178B-F620-4F5A-BDD2-97BEAA888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E7E1B1B-9841-468D-97D4-5178D4455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0533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AFDEECC6-1628-43E3-B831-4F655C5BD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3BEAE11-BC30-4F04-82A4-8178A53822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8BC53F3-03FA-4628-99CF-F630A71273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F9B26-DD0D-4562-A378-C9C0D191EFAF}" type="datetimeFigureOut">
              <a:rPr lang="pl-PL" smtClean="0"/>
              <a:t>18.10.2019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467CA8E-9EE9-4806-833E-E30DAB6446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8A09FBA-2382-4D2B-9431-7AD3EA8514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6620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awo.uni.wroc.pl/user/12147" TargetMode="External"/><Relationship Id="rId2" Type="http://schemas.openxmlformats.org/officeDocument/2006/relationships/hyperlink" Target="mailto:maciej.pichlak@uwr.edu.p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YUIA40uLlKw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58985" y="1239591"/>
            <a:ext cx="7403672" cy="3229378"/>
          </a:xfrm>
          <a:ln>
            <a:solidFill>
              <a:schemeClr val="bg2">
                <a:lumMod val="75000"/>
              </a:schemeClr>
            </a:solidFill>
          </a:ln>
        </p:spPr>
        <p:txBody>
          <a:bodyPr anchor="t">
            <a:normAutofit/>
          </a:bodyPr>
          <a:lstStyle/>
          <a:p>
            <a:pPr algn="l"/>
            <a:r>
              <a:rPr lang="pl-PL" dirty="0"/>
              <a:t>Critical </a:t>
            </a:r>
            <a:r>
              <a:rPr lang="pl-PL" dirty="0" err="1"/>
              <a:t>Thinking</a:t>
            </a:r>
            <a:br>
              <a:rPr lang="pl-PL" dirty="0"/>
            </a:br>
            <a:r>
              <a:rPr lang="pl-PL" dirty="0"/>
              <a:t>&amp; </a:t>
            </a:r>
            <a:r>
              <a:rPr lang="pl-PL" dirty="0" err="1"/>
              <a:t>Argumentation</a:t>
            </a:r>
            <a:br>
              <a:rPr lang="pl-PL" dirty="0"/>
            </a:br>
            <a:r>
              <a:rPr lang="pl-PL" sz="3600" dirty="0">
                <a:solidFill>
                  <a:schemeClr val="bg2">
                    <a:lumMod val="50000"/>
                  </a:schemeClr>
                </a:solidFill>
              </a:rPr>
              <a:t>part 2: The </a:t>
            </a:r>
            <a:r>
              <a:rPr lang="pl-PL" sz="3600" dirty="0" err="1">
                <a:solidFill>
                  <a:schemeClr val="bg2">
                    <a:lumMod val="50000"/>
                  </a:schemeClr>
                </a:solidFill>
              </a:rPr>
              <a:t>concept</a:t>
            </a:r>
            <a:r>
              <a:rPr lang="pl-PL" sz="3600" dirty="0">
                <a:solidFill>
                  <a:schemeClr val="bg2">
                    <a:lumMod val="50000"/>
                  </a:schemeClr>
                </a:solidFill>
              </a:rPr>
              <a:t> of argument</a:t>
            </a:r>
            <a:endParaRPr lang="pl-PL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966694" y="3799268"/>
            <a:ext cx="7403672" cy="2611471"/>
          </a:xfrm>
          <a:ln>
            <a:solidFill>
              <a:schemeClr val="bg2">
                <a:lumMod val="75000"/>
              </a:schemeClr>
            </a:solidFill>
          </a:ln>
        </p:spPr>
        <p:txBody>
          <a:bodyPr anchor="b">
            <a:normAutofit/>
          </a:bodyPr>
          <a:lstStyle/>
          <a:p>
            <a:pPr marL="2962275" algn="l">
              <a:spcBef>
                <a:spcPts val="600"/>
              </a:spcBef>
            </a:pPr>
            <a:r>
              <a:rPr lang="pl-PL" sz="1600" dirty="0"/>
              <a:t>Maciej Pichlak</a:t>
            </a:r>
          </a:p>
          <a:p>
            <a:pPr marL="2962275" algn="l">
              <a:spcBef>
                <a:spcPts val="600"/>
              </a:spcBef>
            </a:pPr>
            <a:r>
              <a:rPr lang="pl-PL" sz="1600" dirty="0" err="1"/>
              <a:t>Department</a:t>
            </a:r>
            <a:r>
              <a:rPr lang="pl-PL" sz="1600" dirty="0"/>
              <a:t> of </a:t>
            </a:r>
            <a:r>
              <a:rPr lang="pl-PL" sz="1600" dirty="0" err="1"/>
              <a:t>Legal</a:t>
            </a:r>
            <a:r>
              <a:rPr lang="pl-PL" sz="1600" dirty="0"/>
              <a:t> </a:t>
            </a:r>
            <a:r>
              <a:rPr lang="pl-PL" sz="1600" dirty="0" err="1"/>
              <a:t>Theory</a:t>
            </a:r>
            <a:r>
              <a:rPr lang="pl-PL" sz="1600" dirty="0"/>
              <a:t> and </a:t>
            </a:r>
            <a:r>
              <a:rPr lang="pl-PL" sz="1600" dirty="0" err="1"/>
              <a:t>Philosophy</a:t>
            </a:r>
            <a:r>
              <a:rPr lang="pl-PL" sz="1600" dirty="0"/>
              <a:t> of Law</a:t>
            </a:r>
          </a:p>
          <a:p>
            <a:pPr marL="2962275" algn="l">
              <a:spcBef>
                <a:spcPts val="600"/>
              </a:spcBef>
            </a:pPr>
            <a:r>
              <a:rPr lang="pl-PL" sz="1600" dirty="0"/>
              <a:t>University of </a:t>
            </a:r>
            <a:r>
              <a:rPr lang="pl-PL" sz="1600" dirty="0" err="1"/>
              <a:t>Wroclaw</a:t>
            </a:r>
            <a:endParaRPr lang="pl-PL" sz="1600" dirty="0"/>
          </a:p>
          <a:p>
            <a:pPr marL="2962275" algn="l">
              <a:spcBef>
                <a:spcPts val="600"/>
              </a:spcBef>
            </a:pPr>
            <a:r>
              <a:rPr lang="pl-PL" sz="1600" dirty="0">
                <a:hlinkClick r:id="rId2"/>
              </a:rPr>
              <a:t>maciej.pichlak@uwr.edu.pl</a:t>
            </a:r>
            <a:endParaRPr lang="pl-PL" sz="1600" dirty="0"/>
          </a:p>
          <a:p>
            <a:pPr marL="2962275" algn="l">
              <a:spcBef>
                <a:spcPts val="600"/>
              </a:spcBef>
            </a:pPr>
            <a:r>
              <a:rPr lang="pl-PL" sz="1600" dirty="0">
                <a:hlinkClick r:id="rId3"/>
              </a:rPr>
              <a:t>https://prawo.uni.wroc.pl/user/12147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632880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static.guim.co.uk/sys-images/BOOKS/Pix/pictures/2011/1/17/1295278375738/Sherlock-Holmes-007.jpg"/>
          <p:cNvPicPr>
            <a:picLocks noChangeAspect="1" noChangeArrowheads="1"/>
          </p:cNvPicPr>
          <p:nvPr/>
        </p:nvPicPr>
        <p:blipFill>
          <a:blip r:embed="rId2" cstate="print">
            <a:lum bright="71000"/>
          </a:blip>
          <a:srcRect/>
          <a:stretch>
            <a:fillRect/>
          </a:stretch>
        </p:blipFill>
        <p:spPr bwMode="auto">
          <a:xfrm>
            <a:off x="1847528" y="1340769"/>
            <a:ext cx="8208912" cy="4925347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Linked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convergent</a:t>
            </a:r>
            <a:r>
              <a:rPr lang="pl-PL" dirty="0"/>
              <a:t> </a:t>
            </a:r>
            <a:r>
              <a:rPr lang="pl-PL" dirty="0" err="1"/>
              <a:t>premises</a:t>
            </a:r>
            <a:r>
              <a:rPr lang="pl-PL" dirty="0"/>
              <a:t>?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31969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400" dirty="0"/>
              <a:t>[P1] </a:t>
            </a:r>
            <a:r>
              <a:rPr lang="en-US" sz="2400" dirty="0"/>
              <a:t>Although the living room window is open, there are no footprints outside,</a:t>
            </a:r>
            <a:r>
              <a:rPr lang="pl-PL" sz="2400" dirty="0"/>
              <a:t> </a:t>
            </a:r>
            <a:r>
              <a:rPr lang="en-US" sz="2400" dirty="0"/>
              <a:t>despite the softness of the ground after yesterday's rain.</a:t>
            </a:r>
          </a:p>
          <a:p>
            <a:pPr>
              <a:buNone/>
            </a:pPr>
            <a:r>
              <a:rPr lang="pl-PL" sz="2400" dirty="0"/>
              <a:t>[P2] </a:t>
            </a:r>
            <a:r>
              <a:rPr lang="en-US" sz="2400" dirty="0"/>
              <a:t>The clasp on the box was not broken but opened with a key that had been</a:t>
            </a:r>
            <a:r>
              <a:rPr lang="pl-PL" sz="2400" dirty="0"/>
              <a:t> </a:t>
            </a:r>
            <a:r>
              <a:rPr lang="pl-PL" sz="2400" dirty="0" err="1"/>
              <a:t>hidden</a:t>
            </a:r>
            <a:r>
              <a:rPr lang="pl-PL" sz="2400" dirty="0"/>
              <a:t> </a:t>
            </a:r>
            <a:r>
              <a:rPr lang="pl-PL" sz="2400" dirty="0" err="1"/>
              <a:t>behind</a:t>
            </a:r>
            <a:r>
              <a:rPr lang="pl-PL" sz="2400" dirty="0"/>
              <a:t> </a:t>
            </a:r>
            <a:r>
              <a:rPr lang="pl-PL" sz="2400" dirty="0" err="1"/>
              <a:t>the</a:t>
            </a:r>
            <a:r>
              <a:rPr lang="pl-PL" sz="2400" dirty="0"/>
              <a:t> </a:t>
            </a:r>
            <a:r>
              <a:rPr lang="pl-PL" sz="2400" dirty="0" err="1"/>
              <a:t>clock</a:t>
            </a:r>
            <a:r>
              <a:rPr lang="pl-PL" sz="2400" dirty="0"/>
              <a:t>.</a:t>
            </a:r>
          </a:p>
          <a:p>
            <a:pPr>
              <a:buNone/>
            </a:pPr>
            <a:r>
              <a:rPr lang="pl-PL" sz="2400" dirty="0"/>
              <a:t>[P3]</a:t>
            </a:r>
            <a:r>
              <a:rPr lang="en-US" sz="2400" dirty="0"/>
              <a:t> </a:t>
            </a:r>
            <a:r>
              <a:rPr lang="en-GB" sz="2400" dirty="0"/>
              <a:t>No</a:t>
            </a:r>
            <a:r>
              <a:rPr lang="pl-PL" sz="2400" dirty="0"/>
              <a:t> </a:t>
            </a:r>
            <a:r>
              <a:rPr lang="en-GB" sz="2400" dirty="0"/>
              <a:t>one heard the dog </a:t>
            </a:r>
            <a:r>
              <a:rPr lang="en-GB" sz="2400" dirty="0" err="1"/>
              <a:t>barki</a:t>
            </a:r>
            <a:r>
              <a:rPr lang="pl-PL" sz="2400" dirty="0"/>
              <a:t>n</a:t>
            </a:r>
            <a:r>
              <a:rPr lang="en-GB" sz="2400" dirty="0"/>
              <a:t>g, so </a:t>
            </a:r>
            <a:r>
              <a:rPr lang="pl-PL" sz="2400" dirty="0"/>
              <a:t>the</a:t>
            </a:r>
            <a:r>
              <a:rPr lang="en-US" sz="2400" dirty="0"/>
              <a:t> dog did not bark.</a:t>
            </a:r>
            <a:endParaRPr lang="pl-PL" sz="2400" dirty="0"/>
          </a:p>
          <a:p>
            <a:pPr>
              <a:buNone/>
            </a:pPr>
            <a:r>
              <a:rPr lang="pl-PL" sz="2400" dirty="0"/>
              <a:t>[C] </a:t>
            </a:r>
            <a:r>
              <a:rPr lang="en-US" sz="2400" dirty="0"/>
              <a:t>The crime was committed by someone in the house.</a:t>
            </a:r>
          </a:p>
        </p:txBody>
      </p:sp>
      <p:cxnSp>
        <p:nvCxnSpPr>
          <p:cNvPr id="5" name="Łącznik prosty 4"/>
          <p:cNvCxnSpPr/>
          <p:nvPr/>
        </p:nvCxnSpPr>
        <p:spPr>
          <a:xfrm>
            <a:off x="1991544" y="4005064"/>
            <a:ext cx="80648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ole tekstowe 24"/>
          <p:cNvSpPr txBox="1"/>
          <p:nvPr/>
        </p:nvSpPr>
        <p:spPr>
          <a:xfrm>
            <a:off x="2290931" y="4994012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dirty="0">
                <a:solidFill>
                  <a:schemeClr val="tx2"/>
                </a:solidFill>
              </a:rPr>
              <a:t>P1</a:t>
            </a:r>
          </a:p>
        </p:txBody>
      </p:sp>
      <p:sp>
        <p:nvSpPr>
          <p:cNvPr id="26" name="pole tekstowe 25"/>
          <p:cNvSpPr txBox="1"/>
          <p:nvPr/>
        </p:nvSpPr>
        <p:spPr>
          <a:xfrm>
            <a:off x="4761910" y="4994012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dirty="0">
                <a:solidFill>
                  <a:schemeClr val="tx2"/>
                </a:solidFill>
              </a:rPr>
              <a:t>P3</a:t>
            </a:r>
          </a:p>
        </p:txBody>
      </p:sp>
      <p:sp>
        <p:nvSpPr>
          <p:cNvPr id="27" name="pole tekstowe 26"/>
          <p:cNvSpPr txBox="1"/>
          <p:nvPr/>
        </p:nvSpPr>
        <p:spPr>
          <a:xfrm>
            <a:off x="3609782" y="4994012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dirty="0">
                <a:solidFill>
                  <a:schemeClr val="tx2"/>
                </a:solidFill>
              </a:rPr>
              <a:t>P2</a:t>
            </a:r>
          </a:p>
        </p:txBody>
      </p:sp>
      <p:sp>
        <p:nvSpPr>
          <p:cNvPr id="28" name="pole tekstowe 27"/>
          <p:cNvSpPr txBox="1"/>
          <p:nvPr/>
        </p:nvSpPr>
        <p:spPr>
          <a:xfrm>
            <a:off x="3704352" y="6021288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dirty="0">
                <a:solidFill>
                  <a:schemeClr val="tx2"/>
                </a:solidFill>
              </a:rPr>
              <a:t>C</a:t>
            </a:r>
          </a:p>
        </p:txBody>
      </p:sp>
      <p:cxnSp>
        <p:nvCxnSpPr>
          <p:cNvPr id="29" name="Łącznik łamany 10"/>
          <p:cNvCxnSpPr>
            <a:stCxn id="25" idx="2"/>
            <a:endCxn id="28" idx="1"/>
          </p:cNvCxnSpPr>
          <p:nvPr/>
        </p:nvCxnSpPr>
        <p:spPr>
          <a:xfrm rot="16200000" flipH="1">
            <a:off x="2753147" y="5331694"/>
            <a:ext cx="765666" cy="1136743"/>
          </a:xfrm>
          <a:prstGeom prst="bentConnector2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Kształt 29"/>
          <p:cNvCxnSpPr>
            <a:stCxn id="26" idx="2"/>
            <a:endCxn id="28" idx="3"/>
          </p:cNvCxnSpPr>
          <p:nvPr/>
        </p:nvCxnSpPr>
        <p:spPr>
          <a:xfrm rot="5400000">
            <a:off x="4176349" y="5420659"/>
            <a:ext cx="765666" cy="958812"/>
          </a:xfrm>
          <a:prstGeom prst="bentConnector2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Łącznik prosty ze strzałką 30"/>
          <p:cNvCxnSpPr>
            <a:stCxn id="27" idx="2"/>
            <a:endCxn id="28" idx="0"/>
          </p:cNvCxnSpPr>
          <p:nvPr/>
        </p:nvCxnSpPr>
        <p:spPr>
          <a:xfrm>
            <a:off x="3886460" y="5517232"/>
            <a:ext cx="5604" cy="504056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pole tekstowe 31"/>
          <p:cNvSpPr txBox="1"/>
          <p:nvPr/>
        </p:nvSpPr>
        <p:spPr>
          <a:xfrm>
            <a:off x="1895395" y="5066020"/>
            <a:ext cx="1611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u="sng" dirty="0">
                <a:solidFill>
                  <a:schemeClr val="tx2"/>
                </a:solidFill>
              </a:rPr>
              <a:t>P1a + P1b +P1c</a:t>
            </a:r>
          </a:p>
        </p:txBody>
      </p:sp>
      <p:sp>
        <p:nvSpPr>
          <p:cNvPr id="33" name="pole tekstowe 32"/>
          <p:cNvSpPr txBox="1"/>
          <p:nvPr/>
        </p:nvSpPr>
        <p:spPr>
          <a:xfrm>
            <a:off x="4811210" y="4574738"/>
            <a:ext cx="5421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dirty="0">
                <a:solidFill>
                  <a:schemeClr val="tx2"/>
                </a:solidFill>
              </a:rPr>
              <a:t>P3a</a:t>
            </a:r>
          </a:p>
          <a:p>
            <a:pPr algn="ctr"/>
            <a:endParaRPr lang="pl-PL" dirty="0">
              <a:solidFill>
                <a:schemeClr val="tx2"/>
              </a:solidFill>
            </a:endParaRPr>
          </a:p>
          <a:p>
            <a:pPr algn="ctr"/>
            <a:r>
              <a:rPr lang="pl-PL" dirty="0">
                <a:solidFill>
                  <a:schemeClr val="tx2"/>
                </a:solidFill>
              </a:rPr>
              <a:t>P3b</a:t>
            </a:r>
          </a:p>
        </p:txBody>
      </p:sp>
      <p:cxnSp>
        <p:nvCxnSpPr>
          <p:cNvPr id="34" name="Łącznik prosty ze strzałką 33"/>
          <p:cNvCxnSpPr/>
          <p:nvPr/>
        </p:nvCxnSpPr>
        <p:spPr>
          <a:xfrm>
            <a:off x="5065314" y="4934778"/>
            <a:ext cx="0" cy="288032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3627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5" grpId="1"/>
      <p:bldP spid="26" grpId="0"/>
      <p:bldP spid="26" grpId="1"/>
      <p:bldP spid="27" grpId="0"/>
      <p:bldP spid="28" grpId="0"/>
      <p:bldP spid="32" grpId="0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9FA340-DFA9-4BA6-9158-8216B0B66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418" y="454025"/>
            <a:ext cx="10515600" cy="4351338"/>
          </a:xfrm>
        </p:spPr>
        <p:txBody>
          <a:bodyPr>
            <a:normAutofit/>
          </a:bodyPr>
          <a:lstStyle/>
          <a:p>
            <a:r>
              <a:rPr lang="pl-PL" dirty="0" err="1"/>
              <a:t>It’s</a:t>
            </a:r>
            <a:r>
              <a:rPr lang="pl-PL" dirty="0"/>
              <a:t> a </a:t>
            </a:r>
            <a:r>
              <a:rPr lang="pl-PL" dirty="0" err="1"/>
              <a:t>good</a:t>
            </a:r>
            <a:r>
              <a:rPr lang="pl-PL" dirty="0"/>
              <a:t> idea to </a:t>
            </a:r>
            <a:r>
              <a:rPr lang="pl-PL" dirty="0" err="1"/>
              <a:t>study</a:t>
            </a:r>
            <a:r>
              <a:rPr lang="pl-PL" dirty="0"/>
              <a:t> CJ in Wrocław, for </a:t>
            </a:r>
            <a:r>
              <a:rPr lang="pl-PL" dirty="0" err="1"/>
              <a:t>there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an</a:t>
            </a:r>
            <a:r>
              <a:rPr lang="pl-PL" dirty="0"/>
              <a:t> </a:t>
            </a:r>
            <a:r>
              <a:rPr lang="pl-PL" dirty="0" err="1"/>
              <a:t>excellent</a:t>
            </a:r>
            <a:r>
              <a:rPr lang="pl-PL" dirty="0"/>
              <a:t> </a:t>
            </a:r>
            <a:r>
              <a:rPr lang="pl-PL" dirty="0" err="1"/>
              <a:t>teaching</a:t>
            </a:r>
            <a:r>
              <a:rPr lang="pl-PL" dirty="0"/>
              <a:t> </a:t>
            </a:r>
            <a:r>
              <a:rPr lang="pl-PL" dirty="0" err="1"/>
              <a:t>staff</a:t>
            </a:r>
            <a:r>
              <a:rPr lang="pl-PL" dirty="0"/>
              <a:t>. </a:t>
            </a:r>
            <a:r>
              <a:rPr lang="pl-PL" dirty="0" err="1"/>
              <a:t>Moreover</a:t>
            </a:r>
            <a:r>
              <a:rPr lang="pl-PL" dirty="0"/>
              <a:t>, Wrocław </a:t>
            </a:r>
            <a:r>
              <a:rPr lang="pl-PL" dirty="0" err="1"/>
              <a:t>is</a:t>
            </a:r>
            <a:r>
              <a:rPr lang="pl-PL" dirty="0"/>
              <a:t> a </a:t>
            </a:r>
            <a:r>
              <a:rPr lang="pl-PL" dirty="0" err="1"/>
              <a:t>great</a:t>
            </a:r>
            <a:r>
              <a:rPr lang="pl-PL" dirty="0"/>
              <a:t> </a:t>
            </a:r>
            <a:r>
              <a:rPr lang="pl-PL" dirty="0" err="1"/>
              <a:t>city</a:t>
            </a:r>
            <a:r>
              <a:rPr lang="pl-PL" dirty="0"/>
              <a:t> </a:t>
            </a:r>
            <a:r>
              <a:rPr lang="pl-PL"/>
              <a:t>to live in.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19345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9FA340-DFA9-4BA6-9158-8216B0B66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418" y="454025"/>
            <a:ext cx="10515600" cy="4351338"/>
          </a:xfrm>
        </p:spPr>
        <p:txBody>
          <a:bodyPr>
            <a:normAutofit/>
          </a:bodyPr>
          <a:lstStyle/>
          <a:p>
            <a:r>
              <a:rPr lang="en-GB" dirty="0"/>
              <a:t>You have a problem, so you should ask for an advice someone who you trust. </a:t>
            </a:r>
            <a:r>
              <a:rPr lang="pl-PL" dirty="0"/>
              <a:t>Y</a:t>
            </a:r>
            <a:r>
              <a:rPr lang="en-GB" dirty="0" err="1"/>
              <a:t>ou</a:t>
            </a:r>
            <a:r>
              <a:rPr lang="en-GB" dirty="0"/>
              <a:t> trust your mother</a:t>
            </a:r>
            <a:r>
              <a:rPr lang="pl-PL" dirty="0"/>
              <a:t>,</a:t>
            </a:r>
            <a:r>
              <a:rPr lang="en-GB" dirty="0"/>
              <a:t> </a:t>
            </a:r>
            <a:r>
              <a:rPr lang="pl-PL" dirty="0"/>
              <a:t>and </a:t>
            </a:r>
            <a:r>
              <a:rPr lang="en-GB" dirty="0"/>
              <a:t>you should</a:t>
            </a:r>
            <a:r>
              <a:rPr lang="pl-PL" dirty="0"/>
              <a:t>, t</a:t>
            </a:r>
            <a:r>
              <a:rPr lang="en-GB" dirty="0" err="1"/>
              <a:t>herefore</a:t>
            </a:r>
            <a:r>
              <a:rPr lang="en-GB" dirty="0"/>
              <a:t>, ask </a:t>
            </a:r>
            <a:r>
              <a:rPr lang="pl-PL" dirty="0" err="1"/>
              <a:t>her</a:t>
            </a:r>
            <a:r>
              <a:rPr lang="pl-PL" dirty="0"/>
              <a:t> </a:t>
            </a:r>
            <a:r>
              <a:rPr lang="en-GB" dirty="0"/>
              <a:t>for an advice.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024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Enthymemes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884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I</a:t>
            </a:r>
            <a:r>
              <a:rPr lang="en-US" dirty="0" err="1"/>
              <a:t>t’s</a:t>
            </a:r>
            <a:r>
              <a:rPr lang="en-US" dirty="0"/>
              <a:t> Tuesday</a:t>
            </a:r>
            <a:r>
              <a:rPr lang="pl-PL" dirty="0"/>
              <a:t> </a:t>
            </a:r>
            <a:r>
              <a:rPr lang="pl-PL" dirty="0" err="1"/>
              <a:t>today</a:t>
            </a:r>
            <a:r>
              <a:rPr lang="en-US" dirty="0"/>
              <a:t>. So </a:t>
            </a:r>
            <a:r>
              <a:rPr lang="en-US" dirty="0" err="1"/>
              <a:t>tomor</a:t>
            </a:r>
            <a:r>
              <a:rPr lang="pl-PL" dirty="0" err="1"/>
              <a:t>r</a:t>
            </a:r>
            <a:r>
              <a:rPr lang="en-US" dirty="0" err="1"/>
              <a:t>ow</a:t>
            </a:r>
            <a:r>
              <a:rPr lang="en-US" dirty="0"/>
              <a:t> will be Wednesday.</a:t>
            </a: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 err="1"/>
              <a:t>There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Wednesday</a:t>
            </a:r>
            <a:r>
              <a:rPr lang="pl-PL" dirty="0"/>
              <a:t> a </a:t>
            </a:r>
            <a:r>
              <a:rPr lang="pl-PL" dirty="0" err="1"/>
              <a:t>day</a:t>
            </a:r>
            <a:r>
              <a:rPr lang="pl-PL" dirty="0"/>
              <a:t> </a:t>
            </a:r>
            <a:r>
              <a:rPr lang="pl-PL" dirty="0" err="1"/>
              <a:t>after</a:t>
            </a:r>
            <a:r>
              <a:rPr lang="pl-PL" dirty="0"/>
              <a:t> </a:t>
            </a:r>
            <a:r>
              <a:rPr lang="pl-PL" dirty="0" err="1"/>
              <a:t>Tuesday</a:t>
            </a:r>
            <a:r>
              <a:rPr lang="pl-PL" dirty="0"/>
              <a:t>. </a:t>
            </a:r>
            <a:r>
              <a:rPr lang="pl-PL" dirty="0" err="1"/>
              <a:t>Therefore</a:t>
            </a:r>
            <a:r>
              <a:rPr lang="pl-PL" dirty="0"/>
              <a:t>, </a:t>
            </a:r>
            <a:r>
              <a:rPr lang="pl-PL" dirty="0" err="1"/>
              <a:t>tomorrow</a:t>
            </a:r>
            <a:r>
              <a:rPr lang="pl-PL" dirty="0"/>
              <a:t> will be </a:t>
            </a:r>
            <a:r>
              <a:rPr lang="pl-PL" dirty="0" err="1"/>
              <a:t>Wednesday</a:t>
            </a:r>
            <a:r>
              <a:rPr lang="pl-PL" dirty="0"/>
              <a:t>.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The </a:t>
            </a:r>
            <a:r>
              <a:rPr lang="pl-PL" dirty="0" err="1"/>
              <a:t>bigger</a:t>
            </a:r>
            <a:r>
              <a:rPr lang="pl-PL" dirty="0"/>
              <a:t> the burger the </a:t>
            </a:r>
            <a:r>
              <a:rPr lang="pl-PL" dirty="0" err="1"/>
              <a:t>better</a:t>
            </a:r>
            <a:r>
              <a:rPr lang="pl-PL" dirty="0"/>
              <a:t> the burger.</a:t>
            </a:r>
          </a:p>
          <a:p>
            <a:pPr>
              <a:buNone/>
            </a:pPr>
            <a:r>
              <a:rPr lang="pl-PL" dirty="0" err="1"/>
              <a:t>Burgers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 </a:t>
            </a:r>
            <a:r>
              <a:rPr lang="pl-PL" dirty="0" err="1"/>
              <a:t>bigger</a:t>
            </a:r>
            <a:r>
              <a:rPr lang="pl-PL" dirty="0"/>
              <a:t> </a:t>
            </a:r>
            <a:r>
              <a:rPr lang="pl-PL" dirty="0" err="1"/>
              <a:t>at</a:t>
            </a:r>
            <a:r>
              <a:rPr lang="pl-PL" dirty="0"/>
              <a:t> Burger King.</a:t>
            </a:r>
          </a:p>
          <a:p>
            <a:pPr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70547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5861"/>
            <a:ext cx="10515600" cy="5501102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P. </a:t>
            </a:r>
            <a:r>
              <a:rPr lang="en-GB" dirty="0"/>
              <a:t>The room was sealed from the inside. 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C. N</a:t>
            </a:r>
            <a:r>
              <a:rPr lang="en-GB" dirty="0"/>
              <a:t>o one could have left it. 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P. N</a:t>
            </a:r>
            <a:r>
              <a:rPr lang="en-GB" dirty="0"/>
              <a:t>o one could have left </a:t>
            </a:r>
            <a:r>
              <a:rPr lang="pl-PL" dirty="0"/>
              <a:t>the </a:t>
            </a:r>
            <a:r>
              <a:rPr lang="pl-PL" dirty="0" err="1"/>
              <a:t>room</a:t>
            </a:r>
            <a:r>
              <a:rPr lang="en-GB" dirty="0"/>
              <a:t>.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C. T</a:t>
            </a:r>
            <a:r>
              <a:rPr lang="en-GB" dirty="0"/>
              <a:t>he murderer was never in the room.</a:t>
            </a: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543339" y="371061"/>
            <a:ext cx="10323444" cy="27697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543339" y="3712059"/>
            <a:ext cx="10323444" cy="27697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5872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9BDC08C-2F58-42E0-AF2F-CCEF7E7D11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8764"/>
            <a:ext cx="10515600" cy="5678199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P: </a:t>
            </a:r>
            <a:r>
              <a:rPr lang="en-US" dirty="0"/>
              <a:t>Jimmy was really in hurry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C: H</a:t>
            </a:r>
            <a:r>
              <a:rPr lang="en-US" dirty="0"/>
              <a:t>e probably was very thirsty.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P: T</a:t>
            </a:r>
            <a:r>
              <a:rPr lang="en-GB" dirty="0"/>
              <a:t>he salary is really good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C: Y</a:t>
            </a:r>
            <a:r>
              <a:rPr lang="en-GB" dirty="0" err="1"/>
              <a:t>ou</a:t>
            </a:r>
            <a:r>
              <a:rPr lang="en-GB" dirty="0"/>
              <a:t> should take this job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P: </a:t>
            </a:r>
            <a:r>
              <a:rPr lang="en-GB" dirty="0"/>
              <a:t>No</a:t>
            </a:r>
            <a:r>
              <a:rPr lang="pl-PL" dirty="0"/>
              <a:t> </a:t>
            </a:r>
            <a:r>
              <a:rPr lang="en-GB" dirty="0"/>
              <a:t>one heard the dog </a:t>
            </a:r>
            <a:r>
              <a:rPr lang="en-GB" dirty="0" err="1"/>
              <a:t>barki</a:t>
            </a:r>
            <a:r>
              <a:rPr lang="pl-PL" dirty="0"/>
              <a:t>n</a:t>
            </a:r>
            <a:r>
              <a:rPr lang="en-GB" dirty="0"/>
              <a:t>g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C: The</a:t>
            </a:r>
            <a:r>
              <a:rPr lang="en-US" dirty="0"/>
              <a:t> dog did not bark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9062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1026" name="Picture 2" descr="Znalezione obrazy dla zapytania smoking causes slow painful deat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321" y="365125"/>
            <a:ext cx="4702037" cy="625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1944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nalezione obrazy dla zapytania donald trump campaign slogan">
            <a:extLst>
              <a:ext uri="{FF2B5EF4-FFF2-40B4-BE49-F238E27FC236}">
                <a16:creationId xmlns:a16="http://schemas.microsoft.com/office/drawing/2014/main" id="{0183A6AA-077A-4852-B063-45C951884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595314"/>
            <a:ext cx="5667375" cy="2833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Znalezione obrazy dla zapytania hillary clinton campaign slogan">
            <a:extLst>
              <a:ext uri="{FF2B5EF4-FFF2-40B4-BE49-F238E27FC236}">
                <a16:creationId xmlns:a16="http://schemas.microsoft.com/office/drawing/2014/main" id="{EFC83060-4202-481E-9165-BC746E53904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5" name="AutoShape 6" descr="Znalezione obrazy dla zapytania hillary clinton campaign slogan">
            <a:extLst>
              <a:ext uri="{FF2B5EF4-FFF2-40B4-BE49-F238E27FC236}">
                <a16:creationId xmlns:a16="http://schemas.microsoft.com/office/drawing/2014/main" id="{A2D240E2-5AA3-49F8-839E-28F580E0A43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8FC97708-C13D-45B5-80B1-7929CE55C1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200" y="3613975"/>
            <a:ext cx="5040023" cy="2831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138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The </a:t>
            </a:r>
            <a:r>
              <a:rPr lang="pl-PL" dirty="0" err="1"/>
              <a:t>practice</a:t>
            </a:r>
            <a:r>
              <a:rPr lang="pl-PL" dirty="0"/>
              <a:t> of </a:t>
            </a:r>
            <a:r>
              <a:rPr lang="pl-PL" dirty="0" err="1"/>
              <a:t>argumentation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sz="2400" dirty="0"/>
              <a:t>To </a:t>
            </a:r>
            <a:r>
              <a:rPr lang="pl-PL" sz="2400" dirty="0" err="1"/>
              <a:t>argue</a:t>
            </a:r>
            <a:r>
              <a:rPr lang="pl-PL" sz="2400" dirty="0"/>
              <a:t>:</a:t>
            </a:r>
          </a:p>
          <a:p>
            <a:pPr>
              <a:buFontTx/>
              <a:buChar char="-"/>
            </a:pPr>
            <a:r>
              <a:rPr lang="pl-PL" sz="2400" dirty="0"/>
              <a:t>To </a:t>
            </a:r>
            <a:r>
              <a:rPr lang="pl-PL" sz="2400" dirty="0" err="1"/>
              <a:t>quarrel</a:t>
            </a:r>
            <a:endParaRPr lang="pl-PL" sz="2400" dirty="0"/>
          </a:p>
          <a:p>
            <a:pPr>
              <a:buFontTx/>
              <a:buChar char="-"/>
            </a:pPr>
            <a:r>
              <a:rPr lang="pl-PL" sz="2400" dirty="0"/>
              <a:t>to </a:t>
            </a:r>
            <a:r>
              <a:rPr lang="pl-PL" sz="2400" dirty="0" err="1"/>
              <a:t>offer</a:t>
            </a:r>
            <a:r>
              <a:rPr lang="pl-PL" sz="2400" dirty="0"/>
              <a:t> </a:t>
            </a:r>
            <a:r>
              <a:rPr lang="pl-PL" sz="2400" dirty="0" err="1"/>
              <a:t>reasons</a:t>
            </a:r>
            <a:r>
              <a:rPr lang="pl-PL" sz="2400" dirty="0"/>
              <a:t> (</a:t>
            </a:r>
            <a:r>
              <a:rPr lang="pl-PL" sz="2400" dirty="0" err="1"/>
              <a:t>arguments</a:t>
            </a:r>
            <a:r>
              <a:rPr lang="pl-PL" sz="2400" dirty="0"/>
              <a:t>)</a:t>
            </a:r>
          </a:p>
          <a:p>
            <a:pPr marL="0" indent="0">
              <a:buNone/>
            </a:pPr>
            <a:endParaRPr lang="en-US" sz="2400" dirty="0"/>
          </a:p>
          <a:p>
            <a:pPr>
              <a:buNone/>
            </a:pPr>
            <a:r>
              <a:rPr lang="pl-PL" sz="2400" dirty="0"/>
              <a:t>A </a:t>
            </a:r>
            <a:r>
              <a:rPr lang="pl-PL" sz="2400" dirty="0" err="1"/>
              <a:t>pragmatic</a:t>
            </a:r>
            <a:r>
              <a:rPr lang="pl-PL" sz="2400" dirty="0"/>
              <a:t> </a:t>
            </a:r>
            <a:r>
              <a:rPr lang="pl-PL" sz="2400" dirty="0" err="1"/>
              <a:t>goal</a:t>
            </a:r>
            <a:r>
              <a:rPr lang="pl-PL" sz="2400" dirty="0"/>
              <a:t> of </a:t>
            </a:r>
            <a:r>
              <a:rPr lang="pl-PL" sz="2400" dirty="0" err="1"/>
              <a:t>argumentation</a:t>
            </a:r>
            <a:r>
              <a:rPr lang="pl-PL" sz="2400" dirty="0"/>
              <a:t> and </a:t>
            </a:r>
            <a:r>
              <a:rPr lang="pl-PL" sz="2400" dirty="0" err="1"/>
              <a:t>its</a:t>
            </a:r>
            <a:r>
              <a:rPr lang="pl-PL" sz="2400" dirty="0"/>
              <a:t> r</a:t>
            </a:r>
            <a:r>
              <a:rPr lang="en-US" sz="2400" dirty="0" err="1"/>
              <a:t>ationality</a:t>
            </a:r>
            <a:r>
              <a:rPr lang="pl-PL" sz="2400" dirty="0"/>
              <a:t>.</a:t>
            </a:r>
            <a:endParaRPr lang="en-US" sz="2400" dirty="0"/>
          </a:p>
          <a:p>
            <a:pPr>
              <a:buNone/>
            </a:pPr>
            <a:endParaRPr lang="pl-PL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pl-PL" sz="2400" dirty="0"/>
              <a:t>„</a:t>
            </a:r>
            <a:r>
              <a:rPr lang="en-US" sz="2400" dirty="0"/>
              <a:t>Things that are true and things that are better are, by their nature, practically always easier to prove and easier to believe in</a:t>
            </a:r>
            <a:r>
              <a:rPr lang="pl-PL" sz="2400" dirty="0"/>
              <a:t>”</a:t>
            </a:r>
            <a:r>
              <a:rPr lang="en-US" sz="2400" dirty="0"/>
              <a:t>.</a:t>
            </a:r>
          </a:p>
          <a:p>
            <a:pPr algn="r">
              <a:buNone/>
            </a:pPr>
            <a:r>
              <a:rPr lang="en-US" sz="2400" dirty="0"/>
              <a:t>Aristotle, </a:t>
            </a:r>
            <a:r>
              <a:rPr lang="en-US" sz="2400" i="1" dirty="0"/>
              <a:t>Rhetoric</a:t>
            </a:r>
          </a:p>
          <a:p>
            <a:pPr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2057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5A9280-5930-49AE-8560-AD8855EFF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The </a:t>
            </a:r>
            <a:r>
              <a:rPr lang="pl-PL" dirty="0" err="1"/>
              <a:t>concept</a:t>
            </a:r>
            <a:r>
              <a:rPr lang="pl-PL" dirty="0"/>
              <a:t> of </a:t>
            </a:r>
            <a:r>
              <a:rPr lang="pl-PL" dirty="0" err="1"/>
              <a:t>argumentation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3FF7D7-02DD-4BF6-A1BC-6223003E7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en-US" sz="2400" dirty="0"/>
              <a:t>“Argumentation is a communicative and interactional act complex aimed at resolving a difference of opinion with the addressee by putting forward a constellation of propositions the arguer can be held accountable for to make the standpoint at issue acceptable to a rational judge who judges reasonably.” </a:t>
            </a:r>
            <a:endParaRPr lang="pl-PL" sz="2400" dirty="0"/>
          </a:p>
          <a:p>
            <a:pPr marL="0" indent="0" algn="r">
              <a:buNone/>
            </a:pPr>
            <a:endParaRPr lang="pl-PL" sz="2400" dirty="0"/>
          </a:p>
          <a:p>
            <a:pPr marL="0" indent="0" algn="r">
              <a:buNone/>
            </a:pPr>
            <a:r>
              <a:rPr lang="en-US" sz="2400" dirty="0"/>
              <a:t>(van </a:t>
            </a:r>
            <a:r>
              <a:rPr lang="en-US" sz="2400" dirty="0" err="1"/>
              <a:t>Eemeren</a:t>
            </a:r>
            <a:r>
              <a:rPr lang="en-US" sz="2400" dirty="0"/>
              <a:t> et al., 2014, p. 7)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245980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The </a:t>
            </a:r>
            <a:r>
              <a:rPr lang="pl-PL" dirty="0" err="1"/>
              <a:t>concept</a:t>
            </a:r>
            <a:r>
              <a:rPr lang="pl-PL" dirty="0"/>
              <a:t> of argument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Argument: a </a:t>
            </a:r>
            <a:r>
              <a:rPr lang="pl-PL" dirty="0" err="1"/>
              <a:t>basic</a:t>
            </a:r>
            <a:r>
              <a:rPr lang="pl-PL" dirty="0"/>
              <a:t> component of </a:t>
            </a:r>
            <a:r>
              <a:rPr lang="pl-PL" dirty="0" err="1"/>
              <a:t>argumentation</a:t>
            </a:r>
            <a:endParaRPr lang="pl-PL" dirty="0"/>
          </a:p>
          <a:p>
            <a:pPr>
              <a:buNone/>
            </a:pPr>
            <a:endParaRPr lang="pl-PL" i="1" dirty="0"/>
          </a:p>
          <a:p>
            <a:pPr>
              <a:buNone/>
            </a:pPr>
            <a:r>
              <a:rPr lang="pl-PL" i="1" dirty="0"/>
              <a:t>A </a:t>
            </a:r>
            <a:r>
              <a:rPr lang="pl-PL" i="1" dirty="0" err="1"/>
              <a:t>sense</a:t>
            </a:r>
            <a:r>
              <a:rPr lang="pl-PL" i="1" dirty="0"/>
              <a:t> of argument</a:t>
            </a:r>
            <a:r>
              <a:rPr lang="pl-PL" dirty="0"/>
              <a:t> by Monty </a:t>
            </a:r>
            <a:r>
              <a:rPr lang="pl-PL" dirty="0" err="1"/>
              <a:t>Python</a:t>
            </a:r>
            <a:r>
              <a:rPr lang="pl-PL" dirty="0"/>
              <a:t>:</a:t>
            </a:r>
            <a:endParaRPr lang="pl-PL" dirty="0">
              <a:hlinkClick r:id="rId2"/>
            </a:endParaRPr>
          </a:p>
          <a:p>
            <a:pPr>
              <a:buNone/>
            </a:pPr>
            <a:r>
              <a:rPr lang="en-US" dirty="0">
                <a:hlinkClick r:id="rId2"/>
              </a:rPr>
              <a:t>http://www.youtube.com/watch?v=YUIA40uLlKw</a:t>
            </a:r>
            <a:r>
              <a:rPr lang="en-US" dirty="0"/>
              <a:t> 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„An argument </a:t>
            </a:r>
            <a:r>
              <a:rPr lang="pl-PL" dirty="0" err="1"/>
              <a:t>is</a:t>
            </a:r>
            <a:r>
              <a:rPr lang="pl-PL" dirty="0"/>
              <a:t> a </a:t>
            </a:r>
            <a:r>
              <a:rPr lang="pl-PL" dirty="0" err="1"/>
              <a:t>connected</a:t>
            </a:r>
            <a:r>
              <a:rPr lang="pl-PL" dirty="0"/>
              <a:t> </a:t>
            </a:r>
            <a:r>
              <a:rPr lang="pl-PL" dirty="0" err="1"/>
              <a:t>series</a:t>
            </a:r>
            <a:r>
              <a:rPr lang="pl-PL" dirty="0"/>
              <a:t> of </a:t>
            </a:r>
            <a:r>
              <a:rPr lang="pl-PL" dirty="0" err="1"/>
              <a:t>statements</a:t>
            </a:r>
            <a:r>
              <a:rPr lang="pl-PL" dirty="0"/>
              <a:t> to </a:t>
            </a:r>
            <a:r>
              <a:rPr lang="pl-PL" dirty="0" err="1"/>
              <a:t>establish</a:t>
            </a:r>
            <a:r>
              <a:rPr lang="pl-PL" dirty="0"/>
              <a:t> a </a:t>
            </a:r>
            <a:r>
              <a:rPr lang="pl-PL" dirty="0" err="1"/>
              <a:t>definite</a:t>
            </a:r>
            <a:r>
              <a:rPr lang="pl-PL" dirty="0"/>
              <a:t> </a:t>
            </a:r>
            <a:r>
              <a:rPr lang="pl-PL" dirty="0" err="1"/>
              <a:t>proposition</a:t>
            </a:r>
            <a:r>
              <a:rPr lang="pl-PL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200072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F77253-B91C-4BD3-AF87-7DC10EC88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The </a:t>
            </a:r>
            <a:r>
              <a:rPr lang="pl-PL" dirty="0" err="1"/>
              <a:t>concept</a:t>
            </a:r>
            <a:r>
              <a:rPr lang="pl-PL" dirty="0"/>
              <a:t> of argument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CDC9916-2766-4CCE-B508-CE8DF6A44F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/>
              <a:t>1. Proposition: what is it?</a:t>
            </a:r>
          </a:p>
          <a:p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How can I help you?</a:t>
            </a:r>
          </a:p>
          <a:p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For the next class, please read the first chapter of the textbook.</a:t>
            </a:r>
          </a:p>
          <a:p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University 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of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Wrocław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has the biggest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num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er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of the Nobel Prize winners in 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Europe.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European Union should take responsibility for the situation in Syria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en-GB" dirty="0"/>
              <a:t>	</a:t>
            </a:r>
          </a:p>
          <a:p>
            <a:pPr>
              <a:buNone/>
            </a:pPr>
            <a:r>
              <a:rPr lang="en-GB" dirty="0"/>
              <a:t>2. Premises and conclusion</a:t>
            </a:r>
          </a:p>
          <a:p>
            <a:pPr algn="r">
              <a:buNone/>
            </a:pP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It’s raining 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 pitchFamily="2" charset="2"/>
              </a:rPr>
              <a:t> [so] streets are wet.</a:t>
            </a:r>
            <a:endParaRPr lang="en-GB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5871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err="1"/>
              <a:t>How</a:t>
            </a:r>
            <a:r>
              <a:rPr lang="pl-PL" sz="3200" dirty="0"/>
              <a:t> to </a:t>
            </a:r>
            <a:r>
              <a:rPr lang="pl-PL" sz="3200" dirty="0" err="1"/>
              <a:t>recognize</a:t>
            </a:r>
            <a:r>
              <a:rPr lang="pl-PL" sz="3200" dirty="0"/>
              <a:t> an argument </a:t>
            </a:r>
            <a:r>
              <a:rPr lang="pl-PL" sz="3200" dirty="0" err="1"/>
              <a:t>when</a:t>
            </a:r>
            <a:r>
              <a:rPr lang="pl-PL" sz="3200" dirty="0"/>
              <a:t> </a:t>
            </a:r>
            <a:r>
              <a:rPr lang="pl-PL" sz="3200" dirty="0" err="1"/>
              <a:t>you</a:t>
            </a:r>
            <a:r>
              <a:rPr lang="pl-PL" sz="3200" dirty="0"/>
              <a:t> </a:t>
            </a:r>
            <a:r>
              <a:rPr lang="pl-PL" sz="3200" dirty="0" err="1"/>
              <a:t>see</a:t>
            </a:r>
            <a:r>
              <a:rPr lang="pl-PL" sz="3200" dirty="0"/>
              <a:t> </a:t>
            </a:r>
            <a:r>
              <a:rPr lang="pl-PL" sz="3200" dirty="0" err="1"/>
              <a:t>it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Jimmy went into a shop, pushing Janice away. Then he went directly to a shelf with beer.</a:t>
            </a:r>
            <a:endParaRPr lang="pl-PL" sz="2400" dirty="0"/>
          </a:p>
          <a:p>
            <a:endParaRPr lang="en-US" sz="2400" dirty="0"/>
          </a:p>
          <a:p>
            <a:r>
              <a:rPr lang="en-US" sz="2400" dirty="0"/>
              <a:t>Since Jimmy was really in hurry, he probably was very thirsty.</a:t>
            </a:r>
          </a:p>
          <a:p>
            <a:endParaRPr lang="pl-PL" sz="2400" dirty="0"/>
          </a:p>
          <a:p>
            <a:r>
              <a:rPr lang="en-US" sz="2400" dirty="0"/>
              <a:t>Eventually, for </a:t>
            </a:r>
            <a:r>
              <a:rPr lang="pl-PL" sz="2400" dirty="0"/>
              <a:t>Jimmy </a:t>
            </a:r>
            <a:r>
              <a:rPr lang="en-US" sz="2400" dirty="0"/>
              <a:t>beer was more important than Janice. </a:t>
            </a:r>
            <a:r>
              <a:rPr lang="pl-PL" sz="2400" dirty="0" err="1"/>
              <a:t>Apparently</a:t>
            </a:r>
            <a:r>
              <a:rPr lang="pl-PL" sz="2400" dirty="0"/>
              <a:t>, y</a:t>
            </a:r>
            <a:r>
              <a:rPr lang="en-US" sz="2400" dirty="0" err="1"/>
              <a:t>ou</a:t>
            </a:r>
            <a:r>
              <a:rPr lang="en-US" sz="2400" dirty="0"/>
              <a:t> can hardly meet a real gentleman these days.</a:t>
            </a:r>
          </a:p>
          <a:p>
            <a:endParaRPr lang="pl-PL" sz="2400" dirty="0"/>
          </a:p>
          <a:p>
            <a:r>
              <a:rPr lang="en-US" sz="2400" dirty="0"/>
              <a:t>If Jimmy doesn’t change his attitude, his relationship with Janice is in serious danger.</a:t>
            </a:r>
          </a:p>
        </p:txBody>
      </p:sp>
    </p:spTree>
    <p:extLst>
      <p:ext uri="{BB962C8B-B14F-4D97-AF65-F5344CB8AC3E}">
        <p14:creationId xmlns:p14="http://schemas.microsoft.com/office/powerpoint/2010/main" val="1716125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Strong</a:t>
            </a:r>
            <a:r>
              <a:rPr lang="pl-PL" dirty="0"/>
              <a:t> vs. </a:t>
            </a:r>
            <a:r>
              <a:rPr lang="pl-PL" dirty="0" err="1"/>
              <a:t>weak</a:t>
            </a:r>
            <a:r>
              <a:rPr lang="pl-PL" dirty="0"/>
              <a:t> </a:t>
            </a:r>
            <a:r>
              <a:rPr lang="pl-PL" dirty="0" err="1"/>
              <a:t>arguments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0" y="1700809"/>
            <a:ext cx="425881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/>
              <a:t>Strong argument is the one with:</a:t>
            </a:r>
          </a:p>
          <a:p>
            <a:endParaRPr lang="pl-PL" sz="2400" dirty="0"/>
          </a:p>
          <a:p>
            <a:r>
              <a:rPr lang="en-US" sz="2400" dirty="0"/>
              <a:t>acceptable </a:t>
            </a:r>
            <a:r>
              <a:rPr lang="pl-PL" sz="2400" dirty="0"/>
              <a:t>and </a:t>
            </a:r>
            <a:r>
              <a:rPr lang="pl-PL" sz="2400" dirty="0" err="1"/>
              <a:t>relevant</a:t>
            </a:r>
            <a:r>
              <a:rPr lang="pl-PL" sz="2400" dirty="0"/>
              <a:t> </a:t>
            </a:r>
            <a:r>
              <a:rPr lang="en-US" sz="2400" dirty="0"/>
              <a:t>premises;</a:t>
            </a:r>
          </a:p>
          <a:p>
            <a:endParaRPr lang="pl-PL" sz="2400" dirty="0"/>
          </a:p>
          <a:p>
            <a:r>
              <a:rPr lang="en-US" sz="2400" dirty="0"/>
              <a:t>conclusion following from premises on the ground of accepted principle of inference.</a:t>
            </a:r>
          </a:p>
        </p:txBody>
      </p:sp>
      <p:pic>
        <p:nvPicPr>
          <p:cNvPr id="1026" name="Picture 2" descr="http://jgordonduncan.files.wordpress.com/2010/02/davidandgoliat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690688"/>
            <a:ext cx="4452105" cy="5084434"/>
          </a:xfrm>
          <a:prstGeom prst="rect">
            <a:avLst/>
          </a:prstGeom>
          <a:noFill/>
        </p:spPr>
      </p:pic>
      <p:sp>
        <p:nvSpPr>
          <p:cNvPr id="5" name="pole tekstowe 4"/>
          <p:cNvSpPr txBox="1"/>
          <p:nvPr/>
        </p:nvSpPr>
        <p:spPr>
          <a:xfrm>
            <a:off x="6888088" y="5580530"/>
            <a:ext cx="504056" cy="58477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3200" dirty="0">
                <a:solidFill>
                  <a:schemeClr val="tx2"/>
                </a:solidFill>
              </a:rPr>
              <a:t>P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8688288" y="5580530"/>
            <a:ext cx="504056" cy="58477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3200" dirty="0">
                <a:solidFill>
                  <a:schemeClr val="tx2"/>
                </a:solidFill>
              </a:rPr>
              <a:t>C</a:t>
            </a:r>
          </a:p>
        </p:txBody>
      </p:sp>
      <p:cxnSp>
        <p:nvCxnSpPr>
          <p:cNvPr id="12" name="Łącznik prosty ze strzałką 11"/>
          <p:cNvCxnSpPr>
            <a:stCxn id="5" idx="3"/>
            <a:endCxn id="6" idx="1"/>
          </p:cNvCxnSpPr>
          <p:nvPr/>
        </p:nvCxnSpPr>
        <p:spPr>
          <a:xfrm>
            <a:off x="7392144" y="5872917"/>
            <a:ext cx="1296144" cy="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ole tekstowe 12"/>
          <p:cNvSpPr txBox="1"/>
          <p:nvPr/>
        </p:nvSpPr>
        <p:spPr>
          <a:xfrm>
            <a:off x="7752184" y="5364506"/>
            <a:ext cx="6587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i="1" dirty="0">
                <a:solidFill>
                  <a:schemeClr val="tx2"/>
                </a:solidFill>
              </a:rPr>
              <a:t>P.I.</a:t>
            </a:r>
          </a:p>
        </p:txBody>
      </p:sp>
    </p:spTree>
    <p:extLst>
      <p:ext uri="{BB962C8B-B14F-4D97-AF65-F5344CB8AC3E}">
        <p14:creationId xmlns:p14="http://schemas.microsoft.com/office/powerpoint/2010/main" val="1574497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The </a:t>
            </a:r>
            <a:r>
              <a:rPr lang="pl-PL" dirty="0" err="1"/>
              <a:t>structure</a:t>
            </a:r>
            <a:r>
              <a:rPr lang="pl-PL" dirty="0"/>
              <a:t> of argument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59496" y="1844824"/>
            <a:ext cx="8363272" cy="27649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400" dirty="0"/>
              <a:t>Since </a:t>
            </a:r>
            <a:r>
              <a:rPr lang="pl-PL" sz="2400" dirty="0" err="1"/>
              <a:t>every</a:t>
            </a:r>
            <a:r>
              <a:rPr lang="pl-PL" sz="2400" dirty="0"/>
              <a:t> </a:t>
            </a:r>
            <a:r>
              <a:rPr lang="pl-PL" sz="2400" dirty="0" err="1"/>
              <a:t>man</a:t>
            </a:r>
            <a:r>
              <a:rPr lang="pl-PL" sz="2400" dirty="0"/>
              <a:t> </a:t>
            </a:r>
            <a:r>
              <a:rPr lang="pl-PL" sz="2400" dirty="0" err="1"/>
              <a:t>is</a:t>
            </a:r>
            <a:r>
              <a:rPr lang="pl-PL" sz="2400" dirty="0"/>
              <a:t> </a:t>
            </a:r>
            <a:r>
              <a:rPr lang="pl-PL" sz="2400" dirty="0" err="1"/>
              <a:t>mortal</a:t>
            </a:r>
            <a:r>
              <a:rPr lang="pl-PL" sz="2400" dirty="0"/>
              <a:t>, and </a:t>
            </a:r>
            <a:r>
              <a:rPr lang="pl-PL" sz="2400" dirty="0" err="1"/>
              <a:t>Socrates</a:t>
            </a:r>
            <a:r>
              <a:rPr lang="pl-PL" sz="2400" dirty="0"/>
              <a:t> – </a:t>
            </a:r>
            <a:r>
              <a:rPr lang="pl-PL" sz="2400" dirty="0" err="1"/>
              <a:t>believe</a:t>
            </a:r>
            <a:r>
              <a:rPr lang="pl-PL" sz="2400" dirty="0"/>
              <a:t> me </a:t>
            </a:r>
            <a:r>
              <a:rPr lang="pl-PL" sz="2400" dirty="0" err="1"/>
              <a:t>or</a:t>
            </a:r>
            <a:r>
              <a:rPr lang="pl-PL" sz="2400" dirty="0"/>
              <a:t> not – </a:t>
            </a:r>
            <a:r>
              <a:rPr lang="pl-PL" sz="2400" dirty="0" err="1"/>
              <a:t>is</a:t>
            </a:r>
            <a:r>
              <a:rPr lang="pl-PL" sz="2400" dirty="0"/>
              <a:t> a </a:t>
            </a:r>
            <a:r>
              <a:rPr lang="pl-PL" sz="2400" dirty="0" err="1"/>
              <a:t>man</a:t>
            </a:r>
            <a:r>
              <a:rPr lang="pl-PL" sz="2400" dirty="0"/>
              <a:t>, </a:t>
            </a:r>
            <a:r>
              <a:rPr lang="pl-PL" sz="2400" dirty="0" err="1"/>
              <a:t>therefore</a:t>
            </a:r>
            <a:r>
              <a:rPr lang="pl-PL" sz="2400" dirty="0"/>
              <a:t> </a:t>
            </a:r>
            <a:r>
              <a:rPr lang="pl-PL" sz="2400" dirty="0" err="1"/>
              <a:t>Socrates</a:t>
            </a:r>
            <a:r>
              <a:rPr lang="pl-PL" sz="2400" dirty="0"/>
              <a:t> </a:t>
            </a:r>
            <a:r>
              <a:rPr lang="pl-PL" sz="2400" dirty="0" err="1"/>
              <a:t>is</a:t>
            </a:r>
            <a:r>
              <a:rPr lang="pl-PL" sz="2400" dirty="0"/>
              <a:t> </a:t>
            </a:r>
            <a:r>
              <a:rPr lang="pl-PL" sz="2400" dirty="0" err="1"/>
              <a:t>mortal</a:t>
            </a:r>
            <a:r>
              <a:rPr lang="pl-PL" sz="2400" dirty="0"/>
              <a:t>.</a:t>
            </a:r>
          </a:p>
          <a:p>
            <a:pPr>
              <a:buNone/>
            </a:pPr>
            <a:endParaRPr lang="pl-PL" sz="2400" dirty="0"/>
          </a:p>
          <a:p>
            <a:pPr>
              <a:buNone/>
            </a:pPr>
            <a:r>
              <a:rPr lang="pl-PL" sz="2400" dirty="0"/>
              <a:t>[P1] </a:t>
            </a:r>
            <a:r>
              <a:rPr lang="pl-PL" sz="2400" dirty="0" err="1"/>
              <a:t>Every</a:t>
            </a:r>
            <a:r>
              <a:rPr lang="pl-PL" sz="2400" dirty="0"/>
              <a:t> </a:t>
            </a:r>
            <a:r>
              <a:rPr lang="pl-PL" sz="2400" dirty="0" err="1"/>
              <a:t>man</a:t>
            </a:r>
            <a:r>
              <a:rPr lang="pl-PL" sz="2400" dirty="0"/>
              <a:t> </a:t>
            </a:r>
            <a:r>
              <a:rPr lang="pl-PL" sz="2400" dirty="0" err="1"/>
              <a:t>is</a:t>
            </a:r>
            <a:r>
              <a:rPr lang="pl-PL" sz="2400" dirty="0"/>
              <a:t> </a:t>
            </a:r>
            <a:r>
              <a:rPr lang="pl-PL" sz="2400" dirty="0" err="1"/>
              <a:t>mortal</a:t>
            </a:r>
            <a:r>
              <a:rPr lang="pl-PL" sz="2400" dirty="0"/>
              <a:t>.</a:t>
            </a:r>
          </a:p>
          <a:p>
            <a:pPr>
              <a:buNone/>
            </a:pPr>
            <a:r>
              <a:rPr lang="pl-PL" sz="2400" u="sng" dirty="0"/>
              <a:t>[P2] </a:t>
            </a:r>
            <a:r>
              <a:rPr lang="pl-PL" sz="2400" u="sng" dirty="0" err="1"/>
              <a:t>Socrates</a:t>
            </a:r>
            <a:r>
              <a:rPr lang="pl-PL" sz="2400" u="sng" dirty="0"/>
              <a:t> </a:t>
            </a:r>
            <a:r>
              <a:rPr lang="pl-PL" sz="2400" u="sng" dirty="0" err="1"/>
              <a:t>is</a:t>
            </a:r>
            <a:r>
              <a:rPr lang="pl-PL" sz="2400" u="sng" dirty="0"/>
              <a:t> a </a:t>
            </a:r>
            <a:r>
              <a:rPr lang="pl-PL" sz="2400" u="sng" dirty="0" err="1"/>
              <a:t>man</a:t>
            </a:r>
            <a:r>
              <a:rPr lang="pl-PL" sz="2400" u="sng" dirty="0"/>
              <a:t>.</a:t>
            </a:r>
          </a:p>
          <a:p>
            <a:pPr>
              <a:buNone/>
            </a:pPr>
            <a:r>
              <a:rPr lang="pl-PL" sz="2400" dirty="0"/>
              <a:t>[C] </a:t>
            </a:r>
            <a:r>
              <a:rPr lang="pl-PL" sz="2400" dirty="0" err="1"/>
              <a:t>Socrates</a:t>
            </a:r>
            <a:r>
              <a:rPr lang="pl-PL" sz="2400" dirty="0"/>
              <a:t> </a:t>
            </a:r>
            <a:r>
              <a:rPr lang="pl-PL" sz="2400" dirty="0" err="1"/>
              <a:t>is</a:t>
            </a:r>
            <a:r>
              <a:rPr lang="pl-PL" sz="2400" dirty="0"/>
              <a:t> </a:t>
            </a:r>
            <a:r>
              <a:rPr lang="pl-PL" sz="2400" dirty="0" err="1"/>
              <a:t>mortal</a:t>
            </a:r>
            <a:r>
              <a:rPr lang="pl-PL" sz="2400" dirty="0"/>
              <a:t>.</a:t>
            </a:r>
          </a:p>
          <a:p>
            <a:pPr>
              <a:buNone/>
            </a:pPr>
            <a:endParaRPr lang="pl-PL" sz="2400" dirty="0"/>
          </a:p>
          <a:p>
            <a:pPr>
              <a:buNone/>
            </a:pPr>
            <a:endParaRPr lang="pl-PL" sz="24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2351584" y="4811668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u="sng" dirty="0">
                <a:solidFill>
                  <a:schemeClr val="tx2"/>
                </a:solidFill>
              </a:rPr>
              <a:t>P1 + P2</a:t>
            </a:r>
          </a:p>
          <a:p>
            <a:endParaRPr lang="pl-PL" sz="3200" u="sng" dirty="0">
              <a:solidFill>
                <a:schemeClr val="tx2"/>
              </a:solidFill>
            </a:endParaRPr>
          </a:p>
          <a:p>
            <a:pPr algn="ctr"/>
            <a:r>
              <a:rPr lang="pl-PL" sz="3200" dirty="0">
                <a:solidFill>
                  <a:schemeClr val="tx2"/>
                </a:solidFill>
              </a:rPr>
              <a:t>C</a:t>
            </a:r>
          </a:p>
        </p:txBody>
      </p:sp>
      <p:cxnSp>
        <p:nvCxnSpPr>
          <p:cNvPr id="6" name="Łącznik prosty ze strzałką 5"/>
          <p:cNvCxnSpPr/>
          <p:nvPr/>
        </p:nvCxnSpPr>
        <p:spPr>
          <a:xfrm>
            <a:off x="3071664" y="5315724"/>
            <a:ext cx="0" cy="432048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386" name="Picture 2" descr="http://ksiazkowehistorie.blox.pl/resource/Smierc_Sokrates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3872" y="2996952"/>
            <a:ext cx="5421982" cy="35320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66820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9FA340-DFA9-4BA6-9158-8216B0B66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418" y="454025"/>
            <a:ext cx="10515600" cy="4351338"/>
          </a:xfrm>
        </p:spPr>
        <p:txBody>
          <a:bodyPr>
            <a:normAutofit/>
          </a:bodyPr>
          <a:lstStyle/>
          <a:p>
            <a:r>
              <a:rPr lang="en-GB" dirty="0"/>
              <a:t>In logic, we have an argument whenever we have reasons suggested as premises</a:t>
            </a:r>
            <a:r>
              <a:rPr lang="pl-PL" dirty="0"/>
              <a:t> </a:t>
            </a:r>
            <a:r>
              <a:rPr lang="en-GB" dirty="0"/>
              <a:t>for a conclusion. Explanations can contain reasoning in this sense and can,</a:t>
            </a:r>
            <a:r>
              <a:rPr lang="pl-PL" dirty="0"/>
              <a:t> </a:t>
            </a:r>
            <a:r>
              <a:rPr lang="en-GB" dirty="0"/>
              <a:t>therefore, be classified as arguments.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63749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797</Words>
  <Application>Microsoft Office PowerPoint</Application>
  <PresentationFormat>Panoramiczny</PresentationFormat>
  <Paragraphs>111</Paragraphs>
  <Slides>17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Motyw pakietu Office</vt:lpstr>
      <vt:lpstr>Critical Thinking &amp; Argumentation part 2: The concept of argument</vt:lpstr>
      <vt:lpstr>The practice of argumentation</vt:lpstr>
      <vt:lpstr>The concept of argumentation</vt:lpstr>
      <vt:lpstr>The concept of argument</vt:lpstr>
      <vt:lpstr>The concept of argument</vt:lpstr>
      <vt:lpstr>How to recognize an argument when you see it</vt:lpstr>
      <vt:lpstr>Strong vs. weak arguments</vt:lpstr>
      <vt:lpstr>The structure of argument</vt:lpstr>
      <vt:lpstr>Prezentacja programu PowerPoint</vt:lpstr>
      <vt:lpstr>Linked or convergent premises? </vt:lpstr>
      <vt:lpstr>Prezentacja programu PowerPoint</vt:lpstr>
      <vt:lpstr>Prezentacja programu PowerPoint</vt:lpstr>
      <vt:lpstr>Enthymemes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Argumentation  &amp; Critical Thinking</dc:title>
  <dc:creator>Maciej Pichlak</dc:creator>
  <cp:lastModifiedBy>Maciej Pichlak</cp:lastModifiedBy>
  <cp:revision>26</cp:revision>
  <dcterms:created xsi:type="dcterms:W3CDTF">2017-10-18T05:58:29Z</dcterms:created>
  <dcterms:modified xsi:type="dcterms:W3CDTF">2019-10-18T08:58:32Z</dcterms:modified>
</cp:coreProperties>
</file>