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C0F97D-8902-47AF-A134-247D807AC4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856E09E-1D43-4E8A-9604-E41004CAE5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4C1F288-F564-4097-8D07-9ADCE7B43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12F2-6984-4BEE-90E2-442D9D8A3285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D6E0F39-2A4B-46ED-8ACD-CAA5178E0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AB9BF6B-209D-4372-A268-272DAE21D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0C53-DEEE-41C9-9405-0798CDD943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8334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1559F6-0B1B-4A9C-8BC8-62FABF5E3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A221FB8-4A96-41C2-87F6-BF0F2E2B8B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B372BC0-3ECA-4452-A1CA-7B6C75A08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12F2-6984-4BEE-90E2-442D9D8A3285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B9AEA15-12AD-437F-9E0D-2A8B0FE10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7162272-CE8D-4E1D-93E7-E68C79B81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0C53-DEEE-41C9-9405-0798CDD943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7875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FD027803-DA20-4F38-BE10-E97A767D0C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6EC403A-C03F-428D-926D-24DF4F8B99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F6A76CA-0BC9-4130-B6A7-12E467DB6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12F2-6984-4BEE-90E2-442D9D8A3285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DDBFA15-53CA-4561-A694-DFB68D3A0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2ABB4AA-1D38-4D85-BEE4-F681A4D63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0C53-DEEE-41C9-9405-0798CDD943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5777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49F4AC-E5B9-4D1C-9ED8-C0E622B98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77E685-A2FB-4878-9D8A-9D02F5BD5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81A5989-3F4E-4EF4-9122-4CF5B78F0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12F2-6984-4BEE-90E2-442D9D8A3285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22184E5-1038-4AB2-B99F-D8FE208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23281ED-9D25-41DB-AA5D-FC4762AEB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0C53-DEEE-41C9-9405-0798CDD943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9674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8A195D-FA26-4E0F-A4DF-1A42CBEC5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C05E7C8-58CE-42DC-8D2F-C14D258DE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5661FDE-522D-4EE2-8080-5036A3C05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12F2-6984-4BEE-90E2-442D9D8A3285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DDBC4D7-A669-4D53-9CC9-6CC45D67A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F4B3285-0E88-4ED9-96A3-D80B5B6F3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0C53-DEEE-41C9-9405-0798CDD943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8045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8A2FF0-F778-4AFA-9FBD-195CACC75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7332A1-09B3-452B-B2EC-04B0162749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3982854-615F-4936-A479-7160EC804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DA62E38-3804-4289-982E-729091CBE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12F2-6984-4BEE-90E2-442D9D8A3285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779DAA0-A3D3-4A49-A299-839D2C2ED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130066D-3BBE-4A73-80CC-D22DE0333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0C53-DEEE-41C9-9405-0798CDD943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5039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810648-5D9A-4CB7-A27A-0F64FA4E2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93A1302-7138-4AB7-9C30-F8B166E92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A032E12-9DEB-4078-B327-153F96AA0C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07B5FDC-7BA9-4BE4-B59D-299C52A8A8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CC2E4CF-A9B6-4A52-A21B-1E94606DA2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7F86D43-185B-4530-8130-D6BC0ED68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12F2-6984-4BEE-90E2-442D9D8A3285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F5D99A4-4401-457F-94C8-E9DECAA88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4DCAC8DE-1480-4EAE-A9FA-E462DB0F7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0C53-DEEE-41C9-9405-0798CDD943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6127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91410D-8371-4B3F-9A16-E2540E74E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04FF146-84A0-4372-9B4E-DF8FC3DA0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12F2-6984-4BEE-90E2-442D9D8A3285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4265C4F-4720-4A6A-BC9D-57BD6A522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F1C46A3-FFB1-4334-8A92-B8E5EAF2F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0C53-DEEE-41C9-9405-0798CDD943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697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8A9A1E0A-117A-4E6C-A76A-50918B20F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12F2-6984-4BEE-90E2-442D9D8A3285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6D6265B-A79B-43BA-B086-7D32C12F3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020A108-35C1-42EF-9DAA-9B5E12A7D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0C53-DEEE-41C9-9405-0798CDD943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8585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8BF6B0-02D9-44A8-9D43-F55A91E3E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1A2F08-363B-41D0-8E83-248DB72E9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17FA8D7-78DA-4717-A612-19789C37BE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C3394E2-E6B3-4209-809E-6DE1DAF86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12F2-6984-4BEE-90E2-442D9D8A3285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83A2CB7-B20E-49FC-9CC2-3B780E264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62DF53B-4B6A-4B8C-9A5E-3E1CC41DD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0C53-DEEE-41C9-9405-0798CDD943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295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53A511-28AE-436E-91EB-322E23B96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CDA0203-2ACC-4A6C-B5E4-F518B0066C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8AAF6ED-D335-4AE0-B742-AB603DB12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11BF8AF-56FD-4C12-A5BF-1EEF1841F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12F2-6984-4BEE-90E2-442D9D8A3285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03088D9-50CA-4C79-92EA-117609ECE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0B1934B-9E41-4F76-9674-2C263E9EE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0C53-DEEE-41C9-9405-0798CDD943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53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3B05CA7-3CEF-4D7E-B267-608A65D5B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A1EBFB1-7A02-4941-9CF5-1740BE94D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C74B0F1-EA36-487F-AED1-2C9C159782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A12F2-6984-4BEE-90E2-442D9D8A3285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E8C3BC0-E252-4627-B37F-B1DCBD14D9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0445E5C-541A-43EF-8282-C7E1D13A85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50C53-DEEE-41C9-9405-0798CDD943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5245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awo.uni.wroc.pl/user/12147" TargetMode="External"/><Relationship Id="rId2" Type="http://schemas.openxmlformats.org/officeDocument/2006/relationships/hyperlink" Target="mailto:maciej.pichlak@uwr.edu.p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58985" y="1239591"/>
            <a:ext cx="7403672" cy="3229378"/>
          </a:xfrm>
          <a:ln>
            <a:solidFill>
              <a:schemeClr val="bg2">
                <a:lumMod val="75000"/>
              </a:schemeClr>
            </a:solidFill>
          </a:ln>
        </p:spPr>
        <p:txBody>
          <a:bodyPr anchor="t">
            <a:normAutofit/>
          </a:bodyPr>
          <a:lstStyle/>
          <a:p>
            <a:pPr algn="l"/>
            <a:r>
              <a:rPr lang="pl-PL" dirty="0"/>
              <a:t>Critical </a:t>
            </a:r>
            <a:r>
              <a:rPr lang="pl-PL" dirty="0" err="1"/>
              <a:t>Thinking</a:t>
            </a:r>
            <a:br>
              <a:rPr lang="pl-PL" dirty="0"/>
            </a:br>
            <a:r>
              <a:rPr lang="pl-PL" dirty="0"/>
              <a:t>&amp; </a:t>
            </a:r>
            <a:r>
              <a:rPr lang="pl-PL" dirty="0" err="1"/>
              <a:t>Argumentation</a:t>
            </a:r>
            <a:br>
              <a:rPr lang="pl-PL" dirty="0"/>
            </a:br>
            <a:r>
              <a:rPr lang="pl-PL" sz="3600" dirty="0" err="1">
                <a:solidFill>
                  <a:schemeClr val="bg2">
                    <a:lumMod val="50000"/>
                  </a:schemeClr>
                </a:solidFill>
              </a:rPr>
              <a:t>Conversational</a:t>
            </a:r>
            <a:r>
              <a:rPr lang="pl-PL" sz="36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l-PL" sz="3600" dirty="0" err="1">
                <a:solidFill>
                  <a:schemeClr val="bg2">
                    <a:lumMod val="50000"/>
                  </a:schemeClr>
                </a:solidFill>
              </a:rPr>
              <a:t>Implicatures</a:t>
            </a:r>
            <a:endParaRPr lang="pl-PL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66694" y="3799268"/>
            <a:ext cx="7403672" cy="2611471"/>
          </a:xfrm>
          <a:ln>
            <a:solidFill>
              <a:schemeClr val="bg2">
                <a:lumMod val="75000"/>
              </a:schemeClr>
            </a:solidFill>
          </a:ln>
        </p:spPr>
        <p:txBody>
          <a:bodyPr anchor="b">
            <a:normAutofit/>
          </a:bodyPr>
          <a:lstStyle/>
          <a:p>
            <a:pPr marL="2962275" algn="l">
              <a:spcBef>
                <a:spcPts val="600"/>
              </a:spcBef>
            </a:pPr>
            <a:r>
              <a:rPr lang="pl-PL" sz="1600" dirty="0"/>
              <a:t>Maciej Pichlak</a:t>
            </a:r>
          </a:p>
          <a:p>
            <a:pPr marL="2962275" algn="l">
              <a:spcBef>
                <a:spcPts val="600"/>
              </a:spcBef>
            </a:pPr>
            <a:r>
              <a:rPr lang="pl-PL" sz="1600" dirty="0" err="1"/>
              <a:t>Department</a:t>
            </a:r>
            <a:r>
              <a:rPr lang="pl-PL" sz="1600" dirty="0"/>
              <a:t> of </a:t>
            </a:r>
            <a:r>
              <a:rPr lang="pl-PL" sz="1600" dirty="0" err="1"/>
              <a:t>Legal</a:t>
            </a:r>
            <a:r>
              <a:rPr lang="pl-PL" sz="1600" dirty="0"/>
              <a:t> </a:t>
            </a:r>
            <a:r>
              <a:rPr lang="pl-PL" sz="1600" dirty="0" err="1"/>
              <a:t>Theory</a:t>
            </a:r>
            <a:r>
              <a:rPr lang="pl-PL" sz="1600" dirty="0"/>
              <a:t> and </a:t>
            </a:r>
            <a:r>
              <a:rPr lang="pl-PL" sz="1600" dirty="0" err="1"/>
              <a:t>Philosophy</a:t>
            </a:r>
            <a:r>
              <a:rPr lang="pl-PL" sz="1600" dirty="0"/>
              <a:t> of Law</a:t>
            </a:r>
          </a:p>
          <a:p>
            <a:pPr marL="2962275" algn="l">
              <a:spcBef>
                <a:spcPts val="600"/>
              </a:spcBef>
            </a:pPr>
            <a:r>
              <a:rPr lang="pl-PL" sz="1600" dirty="0"/>
              <a:t>University of </a:t>
            </a:r>
            <a:r>
              <a:rPr lang="pl-PL" sz="1600" dirty="0" err="1"/>
              <a:t>Wroclaw</a:t>
            </a:r>
            <a:endParaRPr lang="pl-PL" sz="1600" dirty="0"/>
          </a:p>
          <a:p>
            <a:pPr marL="2962275" algn="l">
              <a:spcBef>
                <a:spcPts val="600"/>
              </a:spcBef>
            </a:pPr>
            <a:r>
              <a:rPr lang="pl-PL" sz="1600" dirty="0">
                <a:hlinkClick r:id="rId2"/>
              </a:rPr>
              <a:t>maciej.pichlak@uwr.edu.pl</a:t>
            </a:r>
            <a:endParaRPr lang="pl-PL" sz="1600" dirty="0"/>
          </a:p>
          <a:p>
            <a:pPr marL="2962275" algn="l">
              <a:spcBef>
                <a:spcPts val="600"/>
              </a:spcBef>
            </a:pPr>
            <a:r>
              <a:rPr lang="pl-PL" sz="1600" dirty="0">
                <a:hlinkClick r:id="rId3"/>
              </a:rPr>
              <a:t>https://prawo.uni.wroc.pl/user/12147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63288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Cancellation</a:t>
            </a:r>
            <a:r>
              <a:rPr lang="pl-PL" dirty="0"/>
              <a:t> of </a:t>
            </a:r>
            <a:r>
              <a:rPr lang="pl-PL" dirty="0" err="1"/>
              <a:t>implicature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>
                <a:solidFill>
                  <a:srgbClr val="0070C0"/>
                </a:solidFill>
              </a:rPr>
              <a:t>Mike asked me to borrow him quite a lot of money but I really don’t know what to think about it.</a:t>
            </a:r>
          </a:p>
          <a:p>
            <a:pPr>
              <a:buFontTx/>
              <a:buChar char="-"/>
            </a:pPr>
            <a:r>
              <a:rPr lang="en-US" dirty="0">
                <a:solidFill>
                  <a:srgbClr val="0070C0"/>
                </a:solidFill>
              </a:rPr>
              <a:t>Oh, I know him since years and I know I can </a:t>
            </a:r>
            <a:r>
              <a:rPr lang="en-GB" dirty="0">
                <a:solidFill>
                  <a:srgbClr val="0070C0"/>
                </a:solidFill>
              </a:rPr>
              <a:t>generally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rely on him.</a:t>
            </a:r>
          </a:p>
          <a:p>
            <a:pPr>
              <a:buNone/>
            </a:pPr>
            <a:r>
              <a:rPr lang="en-US" i="1" dirty="0">
                <a:solidFill>
                  <a:srgbClr val="0070C0"/>
                </a:solidFill>
              </a:rPr>
              <a:t>	Still I have heard that as to money you can’t really trust him.</a:t>
            </a:r>
          </a:p>
        </p:txBody>
      </p:sp>
    </p:spTree>
    <p:extLst>
      <p:ext uri="{BB962C8B-B14F-4D97-AF65-F5344CB8AC3E}">
        <p14:creationId xmlns:p14="http://schemas.microsoft.com/office/powerpoint/2010/main" val="143885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‘</a:t>
            </a:r>
            <a:r>
              <a:rPr lang="pl-PL" dirty="0" err="1"/>
              <a:t>True</a:t>
            </a:r>
            <a:r>
              <a:rPr lang="pl-PL" dirty="0"/>
              <a:t> </a:t>
            </a:r>
            <a:r>
              <a:rPr lang="pl-PL" dirty="0" err="1"/>
              <a:t>lies</a:t>
            </a:r>
            <a:r>
              <a:rPr lang="pl-PL" dirty="0"/>
              <a:t>’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err="1">
                <a:solidFill>
                  <a:srgbClr val="0070C0"/>
                </a:solidFill>
              </a:rPr>
              <a:t>Now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you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can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get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our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cookies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in</a:t>
            </a:r>
            <a:r>
              <a:rPr lang="pl-PL" dirty="0">
                <a:solidFill>
                  <a:srgbClr val="0070C0"/>
                </a:solidFill>
              </a:rPr>
              <a:t> a </a:t>
            </a:r>
            <a:r>
              <a:rPr lang="pl-PL" dirty="0" err="1">
                <a:solidFill>
                  <a:srgbClr val="0070C0"/>
                </a:solidFill>
              </a:rPr>
              <a:t>bigger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box</a:t>
            </a:r>
            <a:r>
              <a:rPr lang="pl-PL" dirty="0">
                <a:solidFill>
                  <a:srgbClr val="0070C0"/>
                </a:solidFill>
              </a:rPr>
              <a:t>! Same </a:t>
            </a:r>
            <a:r>
              <a:rPr lang="pl-PL" dirty="0" err="1">
                <a:solidFill>
                  <a:srgbClr val="0070C0"/>
                </a:solidFill>
              </a:rPr>
              <a:t>prize</a:t>
            </a:r>
            <a:r>
              <a:rPr lang="pl-PL" dirty="0">
                <a:solidFill>
                  <a:srgbClr val="0070C0"/>
                </a:solidFill>
              </a:rPr>
              <a:t>, </a:t>
            </a:r>
            <a:r>
              <a:rPr lang="pl-PL" dirty="0" err="1">
                <a:solidFill>
                  <a:srgbClr val="0070C0"/>
                </a:solidFill>
              </a:rPr>
              <a:t>bigger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box</a:t>
            </a:r>
            <a:r>
              <a:rPr lang="pl-PL" dirty="0">
                <a:solidFill>
                  <a:srgbClr val="0070C0"/>
                </a:solidFill>
              </a:rPr>
              <a:t> – </a:t>
            </a:r>
            <a:r>
              <a:rPr lang="pl-PL" dirty="0" err="1">
                <a:solidFill>
                  <a:srgbClr val="0070C0"/>
                </a:solidFill>
              </a:rPr>
              <a:t>just</a:t>
            </a:r>
            <a:r>
              <a:rPr lang="pl-PL" dirty="0">
                <a:solidFill>
                  <a:srgbClr val="0070C0"/>
                </a:solidFill>
              </a:rPr>
              <a:t> for </a:t>
            </a:r>
            <a:r>
              <a:rPr lang="pl-PL" dirty="0" err="1">
                <a:solidFill>
                  <a:srgbClr val="0070C0"/>
                </a:solidFill>
              </a:rPr>
              <a:t>you</a:t>
            </a:r>
            <a:r>
              <a:rPr lang="pl-PL" dirty="0">
                <a:solidFill>
                  <a:srgbClr val="0070C0"/>
                </a:solidFill>
              </a:rPr>
              <a:t>!</a:t>
            </a:r>
          </a:p>
          <a:p>
            <a:pPr>
              <a:buNone/>
            </a:pPr>
            <a:endParaRPr lang="pl-PL" dirty="0">
              <a:solidFill>
                <a:srgbClr val="0070C0"/>
              </a:solidFill>
            </a:endParaRPr>
          </a:p>
          <a:p>
            <a:pPr>
              <a:buNone/>
            </a:pPr>
            <a:endParaRPr lang="pl-PL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pl-PL" dirty="0">
                <a:solidFill>
                  <a:srgbClr val="0070C0"/>
                </a:solidFill>
              </a:rPr>
              <a:t>[In </a:t>
            </a:r>
            <a:r>
              <a:rPr lang="pl-PL" dirty="0" err="1">
                <a:solidFill>
                  <a:srgbClr val="0070C0"/>
                </a:solidFill>
              </a:rPr>
              <a:t>the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courtroom</a:t>
            </a:r>
            <a:r>
              <a:rPr lang="pl-PL" dirty="0">
                <a:solidFill>
                  <a:srgbClr val="0070C0"/>
                </a:solidFill>
              </a:rPr>
              <a:t>]</a:t>
            </a:r>
          </a:p>
          <a:p>
            <a:pPr>
              <a:buFontTx/>
              <a:buChar char="-"/>
            </a:pPr>
            <a:r>
              <a:rPr lang="pl-PL" dirty="0" err="1">
                <a:solidFill>
                  <a:srgbClr val="0070C0"/>
                </a:solidFill>
              </a:rPr>
              <a:t>Have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you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seen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Mr</a:t>
            </a:r>
            <a:r>
              <a:rPr lang="pl-PL" dirty="0">
                <a:solidFill>
                  <a:srgbClr val="0070C0"/>
                </a:solidFill>
              </a:rPr>
              <a:t>. Flip and </a:t>
            </a:r>
            <a:r>
              <a:rPr lang="pl-PL" dirty="0" err="1">
                <a:solidFill>
                  <a:srgbClr val="0070C0"/>
                </a:solidFill>
              </a:rPr>
              <a:t>Mr</a:t>
            </a:r>
            <a:r>
              <a:rPr lang="pl-PL" dirty="0">
                <a:solidFill>
                  <a:srgbClr val="0070C0"/>
                </a:solidFill>
              </a:rPr>
              <a:t>. Flap </a:t>
            </a:r>
            <a:r>
              <a:rPr lang="pl-PL" dirty="0" err="1">
                <a:solidFill>
                  <a:srgbClr val="0070C0"/>
                </a:solidFill>
              </a:rPr>
              <a:t>mistreating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the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victim</a:t>
            </a:r>
            <a:r>
              <a:rPr lang="pl-PL" dirty="0">
                <a:solidFill>
                  <a:srgbClr val="0070C0"/>
                </a:solidFill>
              </a:rPr>
              <a:t>?</a:t>
            </a:r>
          </a:p>
          <a:p>
            <a:pPr>
              <a:buFontTx/>
              <a:buChar char="-"/>
            </a:pPr>
            <a:r>
              <a:rPr lang="pl-PL" dirty="0">
                <a:solidFill>
                  <a:srgbClr val="0070C0"/>
                </a:solidFill>
              </a:rPr>
              <a:t>I </a:t>
            </a:r>
            <a:r>
              <a:rPr lang="pl-PL" dirty="0" err="1">
                <a:solidFill>
                  <a:srgbClr val="0070C0"/>
                </a:solidFill>
              </a:rPr>
              <a:t>saw</a:t>
            </a:r>
            <a:r>
              <a:rPr lang="pl-PL" dirty="0">
                <a:solidFill>
                  <a:srgbClr val="0070C0"/>
                </a:solidFill>
              </a:rPr>
              <a:t> Flip </a:t>
            </a:r>
            <a:r>
              <a:rPr lang="pl-PL" dirty="0" err="1">
                <a:solidFill>
                  <a:srgbClr val="0070C0"/>
                </a:solidFill>
              </a:rPr>
              <a:t>mistreating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her</a:t>
            </a:r>
            <a:r>
              <a:rPr lang="pl-PL" dirty="0">
                <a:solidFill>
                  <a:srgbClr val="0070C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38666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Implicatures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Some speech acts include some suggestions which are not explicitly stated – an „</a:t>
            </a:r>
            <a:r>
              <a:rPr lang="en-US" dirty="0" err="1"/>
              <a:t>implicature</a:t>
            </a:r>
            <a:r>
              <a:rPr lang="en-US" dirty="0"/>
              <a:t>”.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0070C0"/>
                </a:solidFill>
              </a:rPr>
              <a:t>Professor X was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sober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during the lecture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today</a:t>
            </a:r>
            <a:r>
              <a:rPr lang="en-US" dirty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r>
              <a:rPr lang="en-US" i="1" dirty="0">
                <a:solidFill>
                  <a:srgbClr val="0070C0"/>
                </a:solidFill>
              </a:rPr>
              <a:t>	-&gt; He is usually drunk during lectures.</a:t>
            </a:r>
          </a:p>
          <a:p>
            <a:pPr>
              <a:buNone/>
            </a:pPr>
            <a:endParaRPr lang="en-US" i="1" dirty="0"/>
          </a:p>
          <a:p>
            <a:pPr>
              <a:buNone/>
            </a:pPr>
            <a:r>
              <a:rPr lang="en-US" dirty="0"/>
              <a:t>Conversational </a:t>
            </a:r>
            <a:r>
              <a:rPr lang="en-US" dirty="0" err="1"/>
              <a:t>implicatures</a:t>
            </a:r>
            <a:r>
              <a:rPr lang="en-US" dirty="0"/>
              <a:t> are the result of assumption that speaker ob</a:t>
            </a:r>
            <a:r>
              <a:rPr lang="pl-PL" dirty="0" err="1"/>
              <a:t>serves</a:t>
            </a:r>
            <a:r>
              <a:rPr lang="en-US" dirty="0"/>
              <a:t> principles of rational cooperation in conversation.</a:t>
            </a:r>
          </a:p>
        </p:txBody>
      </p:sp>
    </p:spTree>
    <p:extLst>
      <p:ext uri="{BB962C8B-B14F-4D97-AF65-F5344CB8AC3E}">
        <p14:creationId xmlns:p14="http://schemas.microsoft.com/office/powerpoint/2010/main" val="2513992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Herbert Paul </a:t>
            </a:r>
            <a:r>
              <a:rPr lang="pl-PL" dirty="0" err="1"/>
              <a:t>Grice</a:t>
            </a:r>
            <a:r>
              <a:rPr lang="pl-PL" dirty="0"/>
              <a:t>: </a:t>
            </a:r>
            <a:r>
              <a:rPr lang="pl-PL" dirty="0" err="1"/>
              <a:t>conversational</a:t>
            </a:r>
            <a:r>
              <a:rPr lang="pl-PL" dirty="0"/>
              <a:t> </a:t>
            </a:r>
            <a:r>
              <a:rPr lang="pl-PL" dirty="0" err="1"/>
              <a:t>maxims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6270938" cy="435133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u="sng" dirty="0"/>
              <a:t>Cooperative Principle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i="1" dirty="0">
                <a:solidFill>
                  <a:srgbClr val="0070C0"/>
                </a:solidFill>
              </a:rPr>
              <a:t>Make your contribution such as it is required, at the stage at which it occurs, by the accepted purpose or direction of the talk exchange in which you are engaged.</a:t>
            </a:r>
          </a:p>
          <a:p>
            <a:pPr>
              <a:buNone/>
            </a:pPr>
            <a:endParaRPr lang="en-US" i="1" dirty="0"/>
          </a:p>
          <a:p>
            <a:pPr>
              <a:buNone/>
            </a:pPr>
            <a:r>
              <a:rPr lang="en-US" dirty="0"/>
              <a:t>Principles as </a:t>
            </a:r>
            <a:r>
              <a:rPr lang="pl-PL" dirty="0" err="1"/>
              <a:t>pre</a:t>
            </a:r>
            <a:r>
              <a:rPr lang="en-US" dirty="0" err="1"/>
              <a:t>sumptions</a:t>
            </a:r>
            <a:r>
              <a:rPr lang="en-US" dirty="0"/>
              <a:t>, not prescriptions!</a:t>
            </a:r>
          </a:p>
        </p:txBody>
      </p:sp>
      <p:pic>
        <p:nvPicPr>
          <p:cNvPr id="1026" name="Picture 2" descr="Znalezione obrazy dla zapytania grice herbert paul">
            <a:extLst>
              <a:ext uri="{FF2B5EF4-FFF2-40B4-BE49-F238E27FC236}">
                <a16:creationId xmlns:a16="http://schemas.microsoft.com/office/drawing/2014/main" id="{6AD33C46-E185-440D-9252-1F6C539D83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825625"/>
            <a:ext cx="4257541" cy="457146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7503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Particular</a:t>
            </a:r>
            <a:r>
              <a:rPr lang="pl-PL" dirty="0"/>
              <a:t> </a:t>
            </a:r>
            <a:r>
              <a:rPr lang="pl-PL" dirty="0" err="1"/>
              <a:t>maxims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1) Maxim of </a:t>
            </a:r>
            <a:r>
              <a:rPr lang="pl-PL" dirty="0" err="1"/>
              <a:t>Quality</a:t>
            </a:r>
            <a:r>
              <a:rPr lang="pl-PL" dirty="0"/>
              <a:t> – „</a:t>
            </a:r>
            <a:r>
              <a:rPr lang="pl-PL" dirty="0" err="1"/>
              <a:t>Say</a:t>
            </a:r>
            <a:r>
              <a:rPr lang="pl-PL" dirty="0"/>
              <a:t> a </a:t>
            </a:r>
            <a:r>
              <a:rPr lang="pl-PL" dirty="0" err="1"/>
              <a:t>truth</a:t>
            </a:r>
            <a:r>
              <a:rPr lang="pl-PL" dirty="0"/>
              <a:t>”</a:t>
            </a:r>
          </a:p>
          <a:p>
            <a:r>
              <a:rPr lang="en-US" dirty="0">
                <a:solidFill>
                  <a:srgbClr val="0070C0"/>
                </a:solidFill>
              </a:rPr>
              <a:t>Do not say what you believe to be false.</a:t>
            </a:r>
          </a:p>
          <a:p>
            <a:r>
              <a:rPr lang="en-US" dirty="0">
                <a:solidFill>
                  <a:srgbClr val="0070C0"/>
                </a:solidFill>
              </a:rPr>
              <a:t>Do not say that for which you lack adequate evidence</a:t>
            </a:r>
            <a:r>
              <a:rPr lang="pl-PL" dirty="0">
                <a:solidFill>
                  <a:srgbClr val="0070C0"/>
                </a:solidFill>
              </a:rPr>
              <a:t>.</a:t>
            </a:r>
          </a:p>
          <a:p>
            <a:endParaRPr lang="pl-PL" dirty="0"/>
          </a:p>
          <a:p>
            <a:pPr>
              <a:buFontTx/>
              <a:buChar char="-"/>
            </a:pPr>
            <a:r>
              <a:rPr lang="pl-PL" i="1" dirty="0"/>
              <a:t>I </a:t>
            </a:r>
            <a:r>
              <a:rPr lang="pl-PL" i="1" dirty="0" err="1"/>
              <a:t>have</a:t>
            </a:r>
            <a:r>
              <a:rPr lang="pl-PL" i="1" dirty="0"/>
              <a:t> </a:t>
            </a:r>
            <a:r>
              <a:rPr lang="pl-PL" i="1" dirty="0" err="1"/>
              <a:t>heard</a:t>
            </a:r>
            <a:r>
              <a:rPr lang="pl-PL" i="1" dirty="0"/>
              <a:t> </a:t>
            </a:r>
            <a:r>
              <a:rPr lang="pl-PL" i="1" dirty="0" err="1"/>
              <a:t>that</a:t>
            </a:r>
            <a:r>
              <a:rPr lang="pl-PL" i="1" dirty="0"/>
              <a:t> Christine </a:t>
            </a:r>
            <a:r>
              <a:rPr lang="pl-PL" i="1" dirty="0" err="1"/>
              <a:t>is</a:t>
            </a:r>
            <a:r>
              <a:rPr lang="pl-PL" i="1" dirty="0"/>
              <a:t> </a:t>
            </a:r>
            <a:r>
              <a:rPr lang="pl-PL" i="1" dirty="0" err="1"/>
              <a:t>cheating</a:t>
            </a:r>
            <a:r>
              <a:rPr lang="pl-PL" i="1" dirty="0"/>
              <a:t> </a:t>
            </a:r>
            <a:r>
              <a:rPr lang="pl-PL" i="1" dirty="0" err="1"/>
              <a:t>our</a:t>
            </a:r>
            <a:r>
              <a:rPr lang="pl-PL" i="1" dirty="0"/>
              <a:t> </a:t>
            </a:r>
            <a:r>
              <a:rPr lang="pl-PL" i="1" dirty="0" err="1"/>
              <a:t>clients</a:t>
            </a:r>
            <a:r>
              <a:rPr lang="pl-PL" i="1" dirty="0"/>
              <a:t>.</a:t>
            </a:r>
          </a:p>
          <a:p>
            <a:pPr>
              <a:buFontTx/>
              <a:buChar char="-"/>
            </a:pPr>
            <a:r>
              <a:rPr lang="pl-PL" i="1" dirty="0" err="1"/>
              <a:t>Yes</a:t>
            </a:r>
            <a:r>
              <a:rPr lang="pl-PL" i="1" dirty="0"/>
              <a:t>, and I </a:t>
            </a:r>
            <a:r>
              <a:rPr lang="pl-PL" i="1" dirty="0" err="1"/>
              <a:t>have</a:t>
            </a:r>
            <a:r>
              <a:rPr lang="pl-PL" i="1" dirty="0"/>
              <a:t> </a:t>
            </a:r>
            <a:r>
              <a:rPr lang="pl-PL" i="1" dirty="0" err="1"/>
              <a:t>heard</a:t>
            </a:r>
            <a:r>
              <a:rPr lang="pl-PL" i="1" dirty="0"/>
              <a:t> </a:t>
            </a:r>
            <a:r>
              <a:rPr lang="pl-PL" i="1" dirty="0" err="1"/>
              <a:t>that</a:t>
            </a:r>
            <a:r>
              <a:rPr lang="pl-PL" i="1" dirty="0"/>
              <a:t> </a:t>
            </a:r>
            <a:r>
              <a:rPr lang="pl-PL" i="1" dirty="0" err="1"/>
              <a:t>our</a:t>
            </a:r>
            <a:r>
              <a:rPr lang="pl-PL" i="1" dirty="0"/>
              <a:t> HR manager </a:t>
            </a:r>
            <a:r>
              <a:rPr lang="pl-PL" i="1" dirty="0" err="1"/>
              <a:t>is</a:t>
            </a:r>
            <a:r>
              <a:rPr lang="pl-PL" i="1" dirty="0"/>
              <a:t> an </a:t>
            </a:r>
            <a:r>
              <a:rPr lang="pl-PL" i="1" dirty="0" err="1"/>
              <a:t>Alien</a:t>
            </a:r>
            <a:r>
              <a:rPr lang="pl-PL" i="1" dirty="0"/>
              <a:t>.</a:t>
            </a:r>
            <a:endParaRPr lang="en-US" i="1" dirty="0"/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50924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476673"/>
            <a:ext cx="8229600" cy="5649491"/>
          </a:xfrm>
        </p:spPr>
        <p:txBody>
          <a:bodyPr/>
          <a:lstStyle/>
          <a:p>
            <a:pPr>
              <a:buNone/>
            </a:pPr>
            <a:r>
              <a:rPr lang="pl-PL" dirty="0"/>
              <a:t>2) Maxim of </a:t>
            </a:r>
            <a:r>
              <a:rPr lang="pl-PL" dirty="0" err="1"/>
              <a:t>Quantity</a:t>
            </a:r>
            <a:endParaRPr lang="pl-PL" dirty="0"/>
          </a:p>
          <a:p>
            <a:pPr>
              <a:buNone/>
            </a:pPr>
            <a:r>
              <a:rPr lang="pl-PL" dirty="0"/>
              <a:t>„Do not </a:t>
            </a:r>
            <a:r>
              <a:rPr lang="pl-PL" dirty="0" err="1"/>
              <a:t>say</a:t>
            </a:r>
            <a:r>
              <a:rPr lang="pl-PL" dirty="0"/>
              <a:t> </a:t>
            </a:r>
            <a:r>
              <a:rPr lang="pl-PL" dirty="0" err="1"/>
              <a:t>too</a:t>
            </a:r>
            <a:r>
              <a:rPr lang="pl-PL" dirty="0"/>
              <a:t> much nor </a:t>
            </a:r>
            <a:r>
              <a:rPr lang="pl-PL" dirty="0" err="1"/>
              <a:t>too</a:t>
            </a:r>
            <a:r>
              <a:rPr lang="pl-PL" dirty="0"/>
              <a:t> less.”</a:t>
            </a:r>
          </a:p>
          <a:p>
            <a:pPr>
              <a:buNone/>
            </a:pPr>
            <a:r>
              <a:rPr lang="en-US" i="1" dirty="0">
                <a:solidFill>
                  <a:srgbClr val="0070C0"/>
                </a:solidFill>
              </a:rPr>
              <a:t>Do not make your contribution </a:t>
            </a:r>
            <a:r>
              <a:rPr lang="pl-PL" i="1" dirty="0">
                <a:solidFill>
                  <a:srgbClr val="0070C0"/>
                </a:solidFill>
              </a:rPr>
              <a:t>less nor </a:t>
            </a:r>
            <a:r>
              <a:rPr lang="en-US" i="1" dirty="0">
                <a:solidFill>
                  <a:srgbClr val="0070C0"/>
                </a:solidFill>
              </a:rPr>
              <a:t>more informative than required</a:t>
            </a:r>
            <a:r>
              <a:rPr lang="pl-PL" i="1" dirty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endParaRPr lang="pl-PL" i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pl-PL" i="1" dirty="0"/>
              <a:t>John </a:t>
            </a:r>
            <a:r>
              <a:rPr lang="pl-PL" i="1" dirty="0" err="1"/>
              <a:t>has</a:t>
            </a:r>
            <a:r>
              <a:rPr lang="pl-PL" i="1" dirty="0"/>
              <a:t> </a:t>
            </a:r>
            <a:r>
              <a:rPr lang="pl-PL" i="1" dirty="0" err="1"/>
              <a:t>three</a:t>
            </a:r>
            <a:r>
              <a:rPr lang="pl-PL" i="1" dirty="0"/>
              <a:t> </a:t>
            </a:r>
            <a:r>
              <a:rPr lang="pl-PL" i="1" dirty="0" err="1"/>
              <a:t>children</a:t>
            </a:r>
            <a:r>
              <a:rPr lang="pl-PL" i="1" dirty="0"/>
              <a:t>.</a:t>
            </a:r>
          </a:p>
          <a:p>
            <a:pPr>
              <a:buNone/>
            </a:pPr>
            <a:endParaRPr lang="pl-PL" i="1" dirty="0"/>
          </a:p>
          <a:p>
            <a:pPr>
              <a:buNone/>
            </a:pPr>
            <a:r>
              <a:rPr lang="pl-PL" i="1" dirty="0"/>
              <a:t>Tony </a:t>
            </a:r>
            <a:r>
              <a:rPr lang="pl-PL" i="1" dirty="0" err="1"/>
              <a:t>is</a:t>
            </a:r>
            <a:r>
              <a:rPr lang="pl-PL" i="1" dirty="0"/>
              <a:t> </a:t>
            </a:r>
            <a:r>
              <a:rPr lang="pl-PL" i="1" dirty="0" err="1"/>
              <a:t>eihter</a:t>
            </a:r>
            <a:r>
              <a:rPr lang="pl-PL" i="1" dirty="0"/>
              <a:t> in his </a:t>
            </a:r>
            <a:r>
              <a:rPr lang="pl-PL" i="1" dirty="0" err="1"/>
              <a:t>office</a:t>
            </a:r>
            <a:r>
              <a:rPr lang="pl-PL" i="1" dirty="0"/>
              <a:t> </a:t>
            </a:r>
            <a:r>
              <a:rPr lang="pl-PL" i="1" dirty="0" err="1"/>
              <a:t>or</a:t>
            </a:r>
            <a:r>
              <a:rPr lang="pl-PL" i="1" dirty="0"/>
              <a:t> in a pub.</a:t>
            </a:r>
          </a:p>
        </p:txBody>
      </p:sp>
    </p:spTree>
    <p:extLst>
      <p:ext uri="{BB962C8B-B14F-4D97-AF65-F5344CB8AC3E}">
        <p14:creationId xmlns:p14="http://schemas.microsoft.com/office/powerpoint/2010/main" val="90510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476673"/>
            <a:ext cx="8229600" cy="5649491"/>
          </a:xfrm>
        </p:spPr>
        <p:txBody>
          <a:bodyPr/>
          <a:lstStyle/>
          <a:p>
            <a:pPr>
              <a:buNone/>
            </a:pPr>
            <a:r>
              <a:rPr lang="en-US" dirty="0"/>
              <a:t>3) Maxim of Relevance</a:t>
            </a:r>
          </a:p>
          <a:p>
            <a:pPr>
              <a:buNone/>
            </a:pPr>
            <a:r>
              <a:rPr lang="en-US" dirty="0"/>
              <a:t>„Be relevant.”</a:t>
            </a:r>
          </a:p>
          <a:p>
            <a:pPr>
              <a:buNone/>
            </a:pPr>
            <a:r>
              <a:rPr lang="en-US" i="1" dirty="0">
                <a:solidFill>
                  <a:srgbClr val="0070C0"/>
                </a:solidFill>
              </a:rPr>
              <a:t>Make your contribution relevant.</a:t>
            </a:r>
          </a:p>
          <a:p>
            <a:pPr>
              <a:buNone/>
            </a:pPr>
            <a:endParaRPr lang="en-US" i="1" dirty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endParaRPr lang="en-US" i="1" dirty="0"/>
          </a:p>
          <a:p>
            <a:pPr>
              <a:buFontTx/>
              <a:buChar char="-"/>
            </a:pPr>
            <a:r>
              <a:rPr lang="en-US" i="1" dirty="0"/>
              <a:t>We are almost out of gas.</a:t>
            </a:r>
          </a:p>
          <a:p>
            <a:pPr>
              <a:buFontTx/>
              <a:buChar char="-"/>
            </a:pPr>
            <a:r>
              <a:rPr lang="en-US" i="1" dirty="0"/>
              <a:t>There is a garage around the corner.</a:t>
            </a:r>
            <a:endParaRPr lang="pl-PL" i="1" dirty="0"/>
          </a:p>
          <a:p>
            <a:pPr>
              <a:buFontTx/>
              <a:buChar char="-"/>
            </a:pPr>
            <a:endParaRPr lang="pl-PL" i="1" dirty="0"/>
          </a:p>
          <a:p>
            <a:pPr>
              <a:buFontTx/>
              <a:buChar char="-"/>
            </a:pPr>
            <a:r>
              <a:rPr lang="en-US" i="1" dirty="0"/>
              <a:t>Honey, do you now where is my chain-saw?</a:t>
            </a:r>
          </a:p>
          <a:p>
            <a:pPr>
              <a:buFontTx/>
              <a:buChar char="-"/>
            </a:pPr>
            <a:r>
              <a:rPr lang="en-US" i="1" dirty="0"/>
              <a:t>There are some strange noises in the children’</a:t>
            </a:r>
            <a:r>
              <a:rPr lang="pl-PL" i="1" dirty="0"/>
              <a:t>s</a:t>
            </a:r>
            <a:r>
              <a:rPr lang="en-US" i="1" dirty="0"/>
              <a:t> room.</a:t>
            </a:r>
          </a:p>
        </p:txBody>
      </p:sp>
    </p:spTree>
    <p:extLst>
      <p:ext uri="{BB962C8B-B14F-4D97-AF65-F5344CB8AC3E}">
        <p14:creationId xmlns:p14="http://schemas.microsoft.com/office/powerpoint/2010/main" val="2143799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548681"/>
            <a:ext cx="8229600" cy="5577483"/>
          </a:xfrm>
        </p:spPr>
        <p:txBody>
          <a:bodyPr/>
          <a:lstStyle/>
          <a:p>
            <a:pPr>
              <a:buNone/>
            </a:pPr>
            <a:r>
              <a:rPr lang="en-US" dirty="0"/>
              <a:t>4) Maxim of Manner – „Be clear.”</a:t>
            </a:r>
          </a:p>
          <a:p>
            <a:pPr>
              <a:buNone/>
            </a:pPr>
            <a:r>
              <a:rPr lang="pl-PL" dirty="0" err="1">
                <a:solidFill>
                  <a:srgbClr val="0070C0"/>
                </a:solidFill>
              </a:rPr>
              <a:t>Avoid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obscurity</a:t>
            </a:r>
            <a:r>
              <a:rPr lang="pl-PL" dirty="0">
                <a:solidFill>
                  <a:srgbClr val="0070C0"/>
                </a:solidFill>
              </a:rPr>
              <a:t> and </a:t>
            </a:r>
            <a:r>
              <a:rPr lang="pl-PL" dirty="0" err="1">
                <a:solidFill>
                  <a:srgbClr val="0070C0"/>
                </a:solidFill>
              </a:rPr>
              <a:t>ambiguity</a:t>
            </a:r>
            <a:r>
              <a:rPr lang="pl-PL" dirty="0">
                <a:solidFill>
                  <a:srgbClr val="0070C0"/>
                </a:solidFill>
              </a:rPr>
              <a:t>, </a:t>
            </a:r>
            <a:r>
              <a:rPr lang="pl-PL" dirty="0" err="1">
                <a:solidFill>
                  <a:srgbClr val="0070C0"/>
                </a:solidFill>
              </a:rPr>
              <a:t>strive</a:t>
            </a:r>
            <a:r>
              <a:rPr lang="pl-PL" dirty="0">
                <a:solidFill>
                  <a:srgbClr val="0070C0"/>
                </a:solidFill>
              </a:rPr>
              <a:t> for </a:t>
            </a:r>
            <a:r>
              <a:rPr lang="pl-PL" dirty="0" err="1">
                <a:solidFill>
                  <a:srgbClr val="0070C0"/>
                </a:solidFill>
              </a:rPr>
              <a:t>brevity</a:t>
            </a:r>
            <a:r>
              <a:rPr lang="pl-PL" dirty="0">
                <a:solidFill>
                  <a:srgbClr val="0070C0"/>
                </a:solidFill>
              </a:rPr>
              <a:t> and order.</a:t>
            </a:r>
            <a:endParaRPr lang="en-US" dirty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i="1" dirty="0"/>
              <a:t>He shot himself and felt dead on a floor.</a:t>
            </a:r>
            <a:endParaRPr lang="pl-PL" i="1" dirty="0"/>
          </a:p>
          <a:p>
            <a:pPr>
              <a:buNone/>
            </a:pPr>
            <a:endParaRPr lang="pl-PL" i="1" dirty="0"/>
          </a:p>
          <a:p>
            <a:pPr>
              <a:buNone/>
            </a:pPr>
            <a:r>
              <a:rPr lang="en-US" i="1" dirty="0"/>
              <a:t>He felt dead on a floor</a:t>
            </a:r>
            <a:r>
              <a:rPr lang="pl-PL" i="1" dirty="0"/>
              <a:t> and </a:t>
            </a:r>
            <a:r>
              <a:rPr lang="en-US" i="1" dirty="0"/>
              <a:t>shot himself.</a:t>
            </a:r>
            <a:endParaRPr lang="pl-PL" i="1" dirty="0"/>
          </a:p>
          <a:p>
            <a:pPr>
              <a:buNone/>
            </a:pPr>
            <a:endParaRPr lang="pl-PL" i="1" dirty="0"/>
          </a:p>
          <a:p>
            <a:pPr>
              <a:buNone/>
            </a:pPr>
            <a:r>
              <a:rPr lang="pl-PL" i="1" dirty="0" err="1"/>
              <a:t>Beware</a:t>
            </a:r>
            <a:r>
              <a:rPr lang="pl-PL" i="1" dirty="0"/>
              <a:t>! My </a:t>
            </a:r>
            <a:r>
              <a:rPr lang="pl-PL" i="1" dirty="0" err="1"/>
              <a:t>uncle</a:t>
            </a:r>
            <a:r>
              <a:rPr lang="pl-PL" i="1" dirty="0"/>
              <a:t> </a:t>
            </a:r>
            <a:r>
              <a:rPr lang="pl-PL" i="1" dirty="0" err="1"/>
              <a:t>smoke</a:t>
            </a:r>
            <a:r>
              <a:rPr lang="pl-PL" i="1" dirty="0"/>
              <a:t> </a:t>
            </a:r>
            <a:r>
              <a:rPr lang="pl-PL" i="1" dirty="0" err="1"/>
              <a:t>cigarettes</a:t>
            </a:r>
            <a:r>
              <a:rPr lang="pl-PL" i="1" dirty="0"/>
              <a:t> for 30 </a:t>
            </a:r>
            <a:r>
              <a:rPr lang="pl-PL" i="1" dirty="0" err="1"/>
              <a:t>years</a:t>
            </a:r>
            <a:r>
              <a:rPr lang="pl-PL" i="1" dirty="0"/>
              <a:t> and he </a:t>
            </a:r>
            <a:r>
              <a:rPr lang="pl-PL" i="1" dirty="0" err="1"/>
              <a:t>finally</a:t>
            </a:r>
            <a:r>
              <a:rPr lang="pl-PL" i="1" dirty="0"/>
              <a:t> </a:t>
            </a:r>
            <a:r>
              <a:rPr lang="pl-PL" i="1" dirty="0" err="1"/>
              <a:t>died</a:t>
            </a:r>
            <a:r>
              <a:rPr lang="pl-PL" i="1" dirty="0"/>
              <a:t>.</a:t>
            </a:r>
          </a:p>
          <a:p>
            <a:pPr>
              <a:buNone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353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</a:t>
            </a:r>
            <a:r>
              <a:rPr lang="en-US" dirty="0" err="1"/>
              <a:t>implicatures</a:t>
            </a:r>
            <a:r>
              <a:rPr lang="pl-PL" dirty="0"/>
              <a:t> v.1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i="1" dirty="0">
                <a:solidFill>
                  <a:srgbClr val="0070C0"/>
                </a:solidFill>
              </a:rPr>
              <a:t>- </a:t>
            </a:r>
            <a:r>
              <a:rPr lang="pl-PL" i="1" dirty="0" err="1">
                <a:solidFill>
                  <a:srgbClr val="0070C0"/>
                </a:solidFill>
              </a:rPr>
              <a:t>Have</a:t>
            </a:r>
            <a:r>
              <a:rPr lang="pl-PL" i="1" dirty="0">
                <a:solidFill>
                  <a:srgbClr val="0070C0"/>
                </a:solidFill>
              </a:rPr>
              <a:t> </a:t>
            </a:r>
            <a:r>
              <a:rPr lang="pl-PL" i="1" dirty="0" err="1">
                <a:solidFill>
                  <a:srgbClr val="0070C0"/>
                </a:solidFill>
              </a:rPr>
              <a:t>you</a:t>
            </a:r>
            <a:r>
              <a:rPr lang="pl-PL" i="1" dirty="0">
                <a:solidFill>
                  <a:srgbClr val="0070C0"/>
                </a:solidFill>
              </a:rPr>
              <a:t> </a:t>
            </a:r>
            <a:r>
              <a:rPr lang="pl-PL" i="1" dirty="0" err="1">
                <a:solidFill>
                  <a:srgbClr val="0070C0"/>
                </a:solidFill>
              </a:rPr>
              <a:t>heard</a:t>
            </a:r>
            <a:r>
              <a:rPr lang="pl-PL" i="1" dirty="0">
                <a:solidFill>
                  <a:srgbClr val="0070C0"/>
                </a:solidFill>
              </a:rPr>
              <a:t>? Jimmy </a:t>
            </a:r>
            <a:r>
              <a:rPr lang="pl-PL" i="1" dirty="0" err="1">
                <a:solidFill>
                  <a:srgbClr val="0070C0"/>
                </a:solidFill>
              </a:rPr>
              <a:t>had</a:t>
            </a:r>
            <a:r>
              <a:rPr lang="pl-PL" i="1" dirty="0">
                <a:solidFill>
                  <a:srgbClr val="0070C0"/>
                </a:solidFill>
              </a:rPr>
              <a:t> a car </a:t>
            </a:r>
            <a:r>
              <a:rPr lang="pl-PL" i="1" dirty="0" err="1">
                <a:solidFill>
                  <a:srgbClr val="0070C0"/>
                </a:solidFill>
              </a:rPr>
              <a:t>accident</a:t>
            </a:r>
            <a:r>
              <a:rPr lang="pl-PL" i="1" dirty="0">
                <a:solidFill>
                  <a:srgbClr val="0070C0"/>
                </a:solidFill>
              </a:rPr>
              <a:t> </a:t>
            </a:r>
            <a:r>
              <a:rPr lang="pl-PL" i="1" dirty="0" err="1">
                <a:solidFill>
                  <a:srgbClr val="0070C0"/>
                </a:solidFill>
              </a:rPr>
              <a:t>today</a:t>
            </a:r>
            <a:r>
              <a:rPr lang="pl-PL" i="1" dirty="0">
                <a:solidFill>
                  <a:srgbClr val="0070C0"/>
                </a:solidFill>
              </a:rPr>
              <a:t> </a:t>
            </a:r>
            <a:r>
              <a:rPr lang="pl-PL" i="1" dirty="0" err="1">
                <a:solidFill>
                  <a:srgbClr val="0070C0"/>
                </a:solidFill>
              </a:rPr>
              <a:t>morning</a:t>
            </a:r>
            <a:r>
              <a:rPr lang="pl-PL" i="1" dirty="0">
                <a:solidFill>
                  <a:srgbClr val="0070C0"/>
                </a:solidFill>
              </a:rPr>
              <a:t>, and he </a:t>
            </a:r>
            <a:r>
              <a:rPr lang="pl-PL" i="1" dirty="0" err="1">
                <a:solidFill>
                  <a:srgbClr val="0070C0"/>
                </a:solidFill>
              </a:rPr>
              <a:t>broke</a:t>
            </a:r>
            <a:r>
              <a:rPr lang="pl-PL" i="1" dirty="0">
                <a:solidFill>
                  <a:srgbClr val="0070C0"/>
                </a:solidFill>
              </a:rPr>
              <a:t> his </a:t>
            </a:r>
            <a:r>
              <a:rPr lang="pl-PL" i="1" dirty="0" err="1">
                <a:solidFill>
                  <a:srgbClr val="0070C0"/>
                </a:solidFill>
              </a:rPr>
              <a:t>glasses</a:t>
            </a:r>
            <a:r>
              <a:rPr lang="pl-PL" i="1" dirty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endParaRPr lang="pl-PL" i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pl-PL" dirty="0"/>
              <a:t>S </a:t>
            </a:r>
            <a:r>
              <a:rPr lang="pl-PL" dirty="0" err="1"/>
              <a:t>says</a:t>
            </a:r>
            <a:r>
              <a:rPr lang="pl-PL" dirty="0"/>
              <a:t> </a:t>
            </a:r>
            <a:r>
              <a:rPr lang="pl-PL" i="1" dirty="0"/>
              <a:t>p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 err="1"/>
              <a:t>There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good</a:t>
            </a:r>
            <a:r>
              <a:rPr lang="pl-PL" dirty="0"/>
              <a:t> </a:t>
            </a:r>
            <a:r>
              <a:rPr lang="pl-PL" dirty="0" err="1"/>
              <a:t>reasons</a:t>
            </a:r>
            <a:r>
              <a:rPr lang="pl-PL" dirty="0"/>
              <a:t> to </a:t>
            </a:r>
            <a:r>
              <a:rPr lang="pl-PL" dirty="0" err="1"/>
              <a:t>presume</a:t>
            </a:r>
            <a:r>
              <a:rPr lang="pl-PL" dirty="0"/>
              <a:t> </a:t>
            </a:r>
            <a:r>
              <a:rPr lang="pl-PL" dirty="0" err="1"/>
              <a:t>that</a:t>
            </a:r>
            <a:r>
              <a:rPr lang="pl-PL" dirty="0"/>
              <a:t> S </a:t>
            </a:r>
            <a:r>
              <a:rPr lang="pl-PL" dirty="0" err="1"/>
              <a:t>observes</a:t>
            </a:r>
            <a:r>
              <a:rPr lang="pl-PL" dirty="0"/>
              <a:t> </a:t>
            </a:r>
            <a:r>
              <a:rPr lang="pl-PL" dirty="0" err="1"/>
              <a:t>Cooperative</a:t>
            </a:r>
            <a:r>
              <a:rPr lang="pl-PL" dirty="0"/>
              <a:t> </a:t>
            </a:r>
            <a:r>
              <a:rPr lang="pl-PL" dirty="0" err="1"/>
              <a:t>Principle</a:t>
            </a:r>
            <a:r>
              <a:rPr lang="pl-PL" dirty="0"/>
              <a:t>, as </a:t>
            </a:r>
            <a:r>
              <a:rPr lang="pl-PL" dirty="0" err="1"/>
              <a:t>well</a:t>
            </a:r>
            <a:r>
              <a:rPr lang="pl-PL" dirty="0"/>
              <a:t> as </a:t>
            </a:r>
            <a:r>
              <a:rPr lang="pl-PL" dirty="0" err="1"/>
              <a:t>other</a:t>
            </a:r>
            <a:r>
              <a:rPr lang="pl-PL" dirty="0"/>
              <a:t> </a:t>
            </a:r>
            <a:r>
              <a:rPr lang="pl-PL" dirty="0" err="1"/>
              <a:t>maxims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For S to </a:t>
            </a:r>
            <a:r>
              <a:rPr lang="pl-PL" dirty="0" err="1"/>
              <a:t>say</a:t>
            </a:r>
            <a:r>
              <a:rPr lang="pl-PL" dirty="0"/>
              <a:t> </a:t>
            </a:r>
            <a:r>
              <a:rPr lang="pl-PL" i="1" dirty="0"/>
              <a:t>p </a:t>
            </a:r>
            <a:r>
              <a:rPr lang="pl-PL" dirty="0"/>
              <a:t>and to be </a:t>
            </a:r>
            <a:r>
              <a:rPr lang="pl-PL" dirty="0" err="1"/>
              <a:t>presumed</a:t>
            </a:r>
            <a:r>
              <a:rPr lang="pl-PL" dirty="0"/>
              <a:t> to </a:t>
            </a:r>
            <a:r>
              <a:rPr lang="pl-PL" dirty="0" err="1"/>
              <a:t>observe</a:t>
            </a:r>
            <a:r>
              <a:rPr lang="pl-PL" dirty="0"/>
              <a:t> </a:t>
            </a:r>
            <a:r>
              <a:rPr lang="pl-PL" dirty="0" err="1"/>
              <a:t>maxims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required</a:t>
            </a:r>
            <a:r>
              <a:rPr lang="pl-PL" dirty="0"/>
              <a:t> to </a:t>
            </a:r>
            <a:r>
              <a:rPr lang="pl-PL" dirty="0" err="1"/>
              <a:t>accept</a:t>
            </a:r>
            <a:r>
              <a:rPr lang="pl-PL" dirty="0"/>
              <a:t> </a:t>
            </a:r>
            <a:r>
              <a:rPr lang="pl-PL" i="1" dirty="0"/>
              <a:t>q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______________________________________</a:t>
            </a:r>
          </a:p>
          <a:p>
            <a:pPr>
              <a:buNone/>
            </a:pPr>
            <a:r>
              <a:rPr lang="pl-PL" dirty="0"/>
              <a:t>S </a:t>
            </a:r>
            <a:r>
              <a:rPr lang="pl-PL" dirty="0" err="1"/>
              <a:t>accepts</a:t>
            </a:r>
            <a:r>
              <a:rPr lang="pl-PL" dirty="0"/>
              <a:t> (</a:t>
            </a:r>
            <a:r>
              <a:rPr lang="pl-PL" dirty="0" err="1"/>
              <a:t>implicates</a:t>
            </a:r>
            <a:r>
              <a:rPr lang="pl-PL" dirty="0"/>
              <a:t>) </a:t>
            </a:r>
            <a:r>
              <a:rPr lang="pl-PL" i="1" dirty="0"/>
              <a:t>q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6660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</a:t>
            </a:r>
            <a:r>
              <a:rPr lang="en-US" dirty="0" err="1"/>
              <a:t>implicatures</a:t>
            </a:r>
            <a:r>
              <a:rPr lang="pl-PL" dirty="0"/>
              <a:t> v.2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pl-PL" i="1" dirty="0">
                <a:solidFill>
                  <a:srgbClr val="0070C0"/>
                </a:solidFill>
              </a:rPr>
              <a:t>We </a:t>
            </a:r>
            <a:r>
              <a:rPr lang="pl-PL" i="1" dirty="0" err="1">
                <a:solidFill>
                  <a:srgbClr val="0070C0"/>
                </a:solidFill>
              </a:rPr>
              <a:t>are</a:t>
            </a:r>
            <a:r>
              <a:rPr lang="pl-PL" i="1" dirty="0">
                <a:solidFill>
                  <a:srgbClr val="0070C0"/>
                </a:solidFill>
              </a:rPr>
              <a:t> </a:t>
            </a:r>
            <a:r>
              <a:rPr lang="pl-PL" i="1" dirty="0" err="1">
                <a:solidFill>
                  <a:srgbClr val="0070C0"/>
                </a:solidFill>
              </a:rPr>
              <a:t>almost</a:t>
            </a:r>
            <a:r>
              <a:rPr lang="pl-PL" i="1" dirty="0">
                <a:solidFill>
                  <a:srgbClr val="0070C0"/>
                </a:solidFill>
              </a:rPr>
              <a:t> out of gas.</a:t>
            </a:r>
          </a:p>
          <a:p>
            <a:pPr>
              <a:buFontTx/>
              <a:buChar char="-"/>
            </a:pPr>
            <a:r>
              <a:rPr lang="pl-PL" i="1" dirty="0" err="1">
                <a:solidFill>
                  <a:srgbClr val="0070C0"/>
                </a:solidFill>
              </a:rPr>
              <a:t>There</a:t>
            </a:r>
            <a:r>
              <a:rPr lang="pl-PL" i="1" dirty="0">
                <a:solidFill>
                  <a:srgbClr val="0070C0"/>
                </a:solidFill>
              </a:rPr>
              <a:t> </a:t>
            </a:r>
            <a:r>
              <a:rPr lang="pl-PL" i="1" dirty="0" err="1">
                <a:solidFill>
                  <a:srgbClr val="0070C0"/>
                </a:solidFill>
              </a:rPr>
              <a:t>is</a:t>
            </a:r>
            <a:r>
              <a:rPr lang="pl-PL" i="1" dirty="0">
                <a:solidFill>
                  <a:srgbClr val="0070C0"/>
                </a:solidFill>
              </a:rPr>
              <a:t> a </a:t>
            </a:r>
            <a:r>
              <a:rPr lang="pl-PL" i="1" dirty="0" err="1">
                <a:solidFill>
                  <a:srgbClr val="0070C0"/>
                </a:solidFill>
              </a:rPr>
              <a:t>garage</a:t>
            </a:r>
            <a:r>
              <a:rPr lang="pl-PL" i="1" dirty="0">
                <a:solidFill>
                  <a:srgbClr val="0070C0"/>
                </a:solidFill>
              </a:rPr>
              <a:t> </a:t>
            </a:r>
            <a:r>
              <a:rPr lang="pl-PL" i="1" dirty="0" err="1">
                <a:solidFill>
                  <a:srgbClr val="0070C0"/>
                </a:solidFill>
              </a:rPr>
              <a:t>around</a:t>
            </a:r>
            <a:r>
              <a:rPr lang="pl-PL" i="1" dirty="0">
                <a:solidFill>
                  <a:srgbClr val="0070C0"/>
                </a:solidFill>
              </a:rPr>
              <a:t> </a:t>
            </a:r>
            <a:r>
              <a:rPr lang="pl-PL" i="1" dirty="0" err="1">
                <a:solidFill>
                  <a:srgbClr val="0070C0"/>
                </a:solidFill>
              </a:rPr>
              <a:t>the</a:t>
            </a:r>
            <a:r>
              <a:rPr lang="pl-PL" i="1" dirty="0">
                <a:solidFill>
                  <a:srgbClr val="0070C0"/>
                </a:solidFill>
              </a:rPr>
              <a:t> </a:t>
            </a:r>
            <a:r>
              <a:rPr lang="pl-PL" i="1" dirty="0" err="1">
                <a:solidFill>
                  <a:srgbClr val="0070C0"/>
                </a:solidFill>
              </a:rPr>
              <a:t>corner</a:t>
            </a:r>
            <a:r>
              <a:rPr lang="pl-PL" i="1" dirty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endParaRPr lang="pl-PL" i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pl-PL" i="1" dirty="0" err="1">
                <a:solidFill>
                  <a:srgbClr val="0070C0"/>
                </a:solidFill>
              </a:rPr>
              <a:t>Boys</a:t>
            </a:r>
            <a:r>
              <a:rPr lang="pl-PL" i="1" dirty="0">
                <a:solidFill>
                  <a:srgbClr val="0070C0"/>
                </a:solidFill>
              </a:rPr>
              <a:t> </a:t>
            </a:r>
            <a:r>
              <a:rPr lang="pl-PL" i="1" dirty="0" err="1">
                <a:solidFill>
                  <a:srgbClr val="0070C0"/>
                </a:solidFill>
              </a:rPr>
              <a:t>are</a:t>
            </a:r>
            <a:r>
              <a:rPr lang="pl-PL" i="1" dirty="0">
                <a:solidFill>
                  <a:srgbClr val="0070C0"/>
                </a:solidFill>
              </a:rPr>
              <a:t> </a:t>
            </a:r>
            <a:r>
              <a:rPr lang="pl-PL" i="1" dirty="0" err="1">
                <a:solidFill>
                  <a:srgbClr val="0070C0"/>
                </a:solidFill>
              </a:rPr>
              <a:t>boys</a:t>
            </a:r>
            <a:r>
              <a:rPr lang="pl-PL" i="1" dirty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endParaRPr lang="pl-PL" i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pl-PL" dirty="0"/>
              <a:t>S </a:t>
            </a:r>
            <a:r>
              <a:rPr lang="pl-PL" dirty="0" err="1"/>
              <a:t>says</a:t>
            </a:r>
            <a:r>
              <a:rPr lang="pl-PL" dirty="0"/>
              <a:t> </a:t>
            </a:r>
            <a:r>
              <a:rPr lang="pl-PL" i="1" dirty="0"/>
              <a:t>p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By </a:t>
            </a:r>
            <a:r>
              <a:rPr lang="pl-PL" dirty="0" err="1"/>
              <a:t>saying</a:t>
            </a:r>
            <a:r>
              <a:rPr lang="pl-PL" dirty="0"/>
              <a:t> p, S </a:t>
            </a:r>
            <a:r>
              <a:rPr lang="pl-PL" dirty="0" err="1"/>
              <a:t>clearly</a:t>
            </a:r>
            <a:r>
              <a:rPr lang="pl-PL" dirty="0"/>
              <a:t> </a:t>
            </a:r>
            <a:r>
              <a:rPr lang="pl-PL" dirty="0" err="1"/>
              <a:t>breaches</a:t>
            </a:r>
            <a:r>
              <a:rPr lang="pl-PL" dirty="0"/>
              <a:t> one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more</a:t>
            </a:r>
            <a:r>
              <a:rPr lang="pl-PL" dirty="0"/>
              <a:t> </a:t>
            </a:r>
            <a:r>
              <a:rPr lang="pl-PL" dirty="0" err="1"/>
              <a:t>maxims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 err="1"/>
              <a:t>There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good</a:t>
            </a:r>
            <a:r>
              <a:rPr lang="pl-PL" dirty="0"/>
              <a:t> </a:t>
            </a:r>
            <a:r>
              <a:rPr lang="pl-PL" dirty="0" err="1"/>
              <a:t>reasons</a:t>
            </a:r>
            <a:r>
              <a:rPr lang="pl-PL" dirty="0"/>
              <a:t> to </a:t>
            </a:r>
            <a:r>
              <a:rPr lang="pl-PL" dirty="0" err="1"/>
              <a:t>presume</a:t>
            </a:r>
            <a:r>
              <a:rPr lang="pl-PL" dirty="0"/>
              <a:t> </a:t>
            </a:r>
            <a:r>
              <a:rPr lang="pl-PL" dirty="0" err="1"/>
              <a:t>that</a:t>
            </a:r>
            <a:r>
              <a:rPr lang="pl-PL" dirty="0"/>
              <a:t> S </a:t>
            </a:r>
            <a:r>
              <a:rPr lang="pl-PL" dirty="0" err="1"/>
              <a:t>observes</a:t>
            </a:r>
            <a:r>
              <a:rPr lang="pl-PL" dirty="0"/>
              <a:t> </a:t>
            </a:r>
            <a:r>
              <a:rPr lang="pl-PL" dirty="0" err="1"/>
              <a:t>Cooperative</a:t>
            </a:r>
            <a:r>
              <a:rPr lang="pl-PL" dirty="0"/>
              <a:t> </a:t>
            </a:r>
            <a:r>
              <a:rPr lang="pl-PL" dirty="0" err="1"/>
              <a:t>Principle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For S to </a:t>
            </a:r>
            <a:r>
              <a:rPr lang="pl-PL" dirty="0" err="1"/>
              <a:t>say</a:t>
            </a:r>
            <a:r>
              <a:rPr lang="pl-PL" dirty="0"/>
              <a:t> </a:t>
            </a:r>
            <a:r>
              <a:rPr lang="pl-PL" i="1" dirty="0"/>
              <a:t>p </a:t>
            </a:r>
            <a:r>
              <a:rPr lang="pl-PL" dirty="0"/>
              <a:t>and to be </a:t>
            </a:r>
            <a:r>
              <a:rPr lang="pl-PL" dirty="0" err="1"/>
              <a:t>presumed</a:t>
            </a:r>
            <a:r>
              <a:rPr lang="pl-PL" dirty="0"/>
              <a:t> to </a:t>
            </a:r>
            <a:r>
              <a:rPr lang="pl-PL" dirty="0" err="1"/>
              <a:t>observe</a:t>
            </a:r>
            <a:r>
              <a:rPr lang="pl-PL" dirty="0"/>
              <a:t> CP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required</a:t>
            </a:r>
            <a:r>
              <a:rPr lang="pl-PL" dirty="0"/>
              <a:t> to </a:t>
            </a:r>
            <a:r>
              <a:rPr lang="pl-PL" dirty="0" err="1"/>
              <a:t>accept</a:t>
            </a:r>
            <a:r>
              <a:rPr lang="pl-PL" dirty="0"/>
              <a:t> </a:t>
            </a:r>
            <a:r>
              <a:rPr lang="pl-PL" i="1" dirty="0"/>
              <a:t>q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______________________________________</a:t>
            </a:r>
          </a:p>
          <a:p>
            <a:pPr>
              <a:buNone/>
            </a:pPr>
            <a:r>
              <a:rPr lang="pl-PL" dirty="0"/>
              <a:t>S </a:t>
            </a:r>
            <a:r>
              <a:rPr lang="pl-PL" dirty="0" err="1"/>
              <a:t>accepts</a:t>
            </a:r>
            <a:r>
              <a:rPr lang="pl-PL" dirty="0"/>
              <a:t> (</a:t>
            </a:r>
            <a:r>
              <a:rPr lang="pl-PL" dirty="0" err="1"/>
              <a:t>implicates</a:t>
            </a:r>
            <a:r>
              <a:rPr lang="pl-PL" dirty="0"/>
              <a:t>) </a:t>
            </a:r>
            <a:r>
              <a:rPr lang="pl-PL" i="1" dirty="0"/>
              <a:t>q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503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562</Words>
  <Application>Microsoft Office PowerPoint</Application>
  <PresentationFormat>Panoramiczny</PresentationFormat>
  <Paragraphs>82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Motyw pakietu Office</vt:lpstr>
      <vt:lpstr>Critical Thinking &amp; Argumentation Conversational Implicatures</vt:lpstr>
      <vt:lpstr>Implicatures</vt:lpstr>
      <vt:lpstr>Herbert Paul Grice: conversational maxims</vt:lpstr>
      <vt:lpstr>Particular maxims</vt:lpstr>
      <vt:lpstr>Prezentacja programu PowerPoint</vt:lpstr>
      <vt:lpstr>Prezentacja programu PowerPoint</vt:lpstr>
      <vt:lpstr>Prezentacja programu PowerPoint</vt:lpstr>
      <vt:lpstr>Generating implicatures v.1</vt:lpstr>
      <vt:lpstr>Generating implicatures v.2</vt:lpstr>
      <vt:lpstr>Cancellation of implicature</vt:lpstr>
      <vt:lpstr>‘True lies’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Argumentation and Critical Thinking  Conversational Implicatures</dc:title>
  <dc:creator>Maciej Pichlak</dc:creator>
  <cp:lastModifiedBy>Maciej Pichlak</cp:lastModifiedBy>
  <cp:revision>11</cp:revision>
  <dcterms:created xsi:type="dcterms:W3CDTF">2017-12-20T08:41:48Z</dcterms:created>
  <dcterms:modified xsi:type="dcterms:W3CDTF">2019-10-30T10:30:14Z</dcterms:modified>
</cp:coreProperties>
</file>