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160"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printerSettings" Target="printerSettings/printerSettings1.bin"/><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 name="Shape 143"/>
          <p:cNvSpPr>
            <a:spLocks noGrp="1" noRot="1" noChangeAspect="1"/>
          </p:cNvSpPr>
          <p:nvPr>
            <p:ph type="sldImg"/>
          </p:nvPr>
        </p:nvSpPr>
        <p:spPr>
          <a:xfrm>
            <a:off x="1143000" y="685800"/>
            <a:ext cx="4572000" cy="3429000"/>
          </a:xfrm>
          <a:prstGeom prst="rect">
            <a:avLst/>
          </a:prstGeom>
        </p:spPr>
        <p:txBody>
          <a:bodyPr/>
          <a:lstStyle/>
          <a:p>
            <a:endParaRPr/>
          </a:p>
        </p:txBody>
      </p:sp>
      <p:sp>
        <p:nvSpPr>
          <p:cNvPr id="144" name="Shape 14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75698861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ytuł i podtytuł">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270000" y="1638300"/>
            <a:ext cx="10464800" cy="3302000"/>
          </a:xfrm>
          <a:prstGeom prst="rect">
            <a:avLst/>
          </a:prstGeom>
        </p:spPr>
        <p:txBody>
          <a:bodyPr anchor="b"/>
          <a:lstStyle/>
          <a:p>
            <a:r>
              <a:t>Tekst tytułowy</a:t>
            </a:r>
          </a:p>
        </p:txBody>
      </p:sp>
      <p:sp>
        <p:nvSpPr>
          <p:cNvPr id="12" name="Treść - poziom 1…"/>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Treść - poziom 1…"/>
          <p:cNvSpPr txBox="1">
            <a:spLocks noGrp="1"/>
          </p:cNvSpPr>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33" indent="-296333" algn="ctr">
              <a:spcBef>
                <a:spcPts val="0"/>
              </a:spcBef>
              <a:defRPr sz="2400">
                <a:latin typeface="+mj-lt"/>
                <a:ea typeface="+mj-ea"/>
                <a:cs typeface="+mj-cs"/>
                <a:sym typeface="Helvetica"/>
              </a:defRPr>
            </a:lvl2pPr>
            <a:lvl3pPr marL="1185333" indent="-296333" algn="ctr">
              <a:spcBef>
                <a:spcPts val="0"/>
              </a:spcBef>
              <a:defRPr sz="2400">
                <a:latin typeface="+mj-lt"/>
                <a:ea typeface="+mj-ea"/>
                <a:cs typeface="+mj-cs"/>
                <a:sym typeface="Helvetica"/>
              </a:defRPr>
            </a:lvl3pPr>
            <a:lvl4pPr marL="1629833" indent="-296333" algn="ctr">
              <a:spcBef>
                <a:spcPts val="0"/>
              </a:spcBef>
              <a:defRPr sz="2400">
                <a:latin typeface="+mj-lt"/>
                <a:ea typeface="+mj-ea"/>
                <a:cs typeface="+mj-cs"/>
                <a:sym typeface="Helvetica"/>
              </a:defRPr>
            </a:lvl4pPr>
            <a:lvl5pPr marL="2074333" indent="-296333" algn="ctr">
              <a:spcBef>
                <a:spcPts val="0"/>
              </a:spcBef>
              <a:defRPr sz="2400">
                <a:latin typeface="+mj-lt"/>
                <a:ea typeface="+mj-ea"/>
                <a:cs typeface="+mj-cs"/>
                <a:sym typeface="Helvetica"/>
              </a:defRPr>
            </a:lvl5pPr>
          </a:lstStyle>
          <a:p>
            <a:r>
              <a:t>Treść - poziom 1</a:t>
            </a:r>
          </a:p>
          <a:p>
            <a:pPr lvl="1"/>
            <a:r>
              <a:t>Treść - poziom 2</a:t>
            </a:r>
          </a:p>
          <a:p>
            <a:pPr lvl="2"/>
            <a:r>
              <a:t>Treść - poziom 3</a:t>
            </a:r>
          </a:p>
          <a:p>
            <a:pPr lvl="3"/>
            <a:r>
              <a:t>Treść - poziom 4</a:t>
            </a:r>
          </a:p>
          <a:p>
            <a:pPr lvl="4"/>
            <a:r>
              <a:t>Treść - poziom 5</a:t>
            </a:r>
          </a:p>
        </p:txBody>
      </p:sp>
      <p:sp>
        <p:nvSpPr>
          <p:cNvPr id="94" name="„Wpisz tu cytat.”"/>
          <p:cNvSpPr>
            <a:spLocks noGrp="1"/>
          </p:cNvSpPr>
          <p:nvPr>
            <p:ph type="body" sz="quarter" idx="13"/>
          </p:nvPr>
        </p:nvSpPr>
        <p:spPr>
          <a:xfrm>
            <a:off x="1270000" y="4267200"/>
            <a:ext cx="10464800" cy="685800"/>
          </a:xfrm>
          <a:prstGeom prst="rect">
            <a:avLst/>
          </a:prstGeom>
        </p:spPr>
        <p:txBody>
          <a:bodyPr/>
          <a:lstStyle/>
          <a:p>
            <a:pPr marL="0" indent="0" algn="ctr">
              <a:spcBef>
                <a:spcPts val="0"/>
              </a:spcBef>
              <a:buSzTx/>
              <a:buNone/>
              <a:defRPr sz="3800"/>
            </a:pPr>
            <a:endParaRPr/>
          </a:p>
        </p:txBody>
      </p:sp>
      <p:sp>
        <p:nvSpPr>
          <p:cNvPr id="95"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Zdjęcie">
    <p:spTree>
      <p:nvGrpSpPr>
        <p:cNvPr id="1" name=""/>
        <p:cNvGrpSpPr/>
        <p:nvPr/>
      </p:nvGrpSpPr>
      <p:grpSpPr>
        <a:xfrm>
          <a:off x="0" y="0"/>
          <a:ext cx="0" cy="0"/>
          <a:chOff x="0" y="0"/>
          <a:chExt cx="0" cy="0"/>
        </a:xfrm>
      </p:grpSpPr>
      <p:sp>
        <p:nvSpPr>
          <p:cNvPr id="102" name="Obrazek"/>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110"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bg>
      <p:bgPr>
        <a:gradFill flip="none" rotWithShape="1">
          <a:gsLst>
            <a:gs pos="0">
              <a:srgbClr val="641C66">
                <a:alpha val="90979"/>
              </a:srgbClr>
            </a:gs>
            <a:gs pos="42001">
              <a:srgbClr val="000000">
                <a:alpha val="94767"/>
              </a:srgbClr>
            </a:gs>
            <a:gs pos="100000">
              <a:srgbClr val="000000"/>
            </a:gs>
          </a:gsLst>
          <a:lin ang="16200000" scaled="0"/>
        </a:gradFill>
        <a:effectLst/>
      </p:bgPr>
    </p:bg>
    <p:spTree>
      <p:nvGrpSpPr>
        <p:cNvPr id="1" name=""/>
        <p:cNvGrpSpPr/>
        <p:nvPr/>
      </p:nvGrpSpPr>
      <p:grpSpPr>
        <a:xfrm>
          <a:off x="0" y="0"/>
          <a:ext cx="0" cy="0"/>
          <a:chOff x="0" y="0"/>
          <a:chExt cx="0" cy="0"/>
        </a:xfrm>
      </p:grpSpPr>
      <p:sp>
        <p:nvSpPr>
          <p:cNvPr id="117" name="Tekst tytułowy"/>
          <p:cNvSpPr txBox="1">
            <a:spLocks noGrp="1"/>
          </p:cNvSpPr>
          <p:nvPr>
            <p:ph type="title"/>
          </p:nvPr>
        </p:nvSpPr>
        <p:spPr>
          <a:xfrm>
            <a:off x="650238" y="390595"/>
            <a:ext cx="11704324" cy="1625601"/>
          </a:xfrm>
          <a:prstGeom prst="rect">
            <a:avLst/>
          </a:prstGeom>
        </p:spPr>
        <p:txBody>
          <a:bodyPr lIns="65021" tIns="65021" rIns="65021" bIns="65021"/>
          <a:lstStyle>
            <a:lvl1pPr defTabSz="1300480">
              <a:defRPr sz="6200">
                <a:latin typeface="Calibri"/>
                <a:ea typeface="Calibri"/>
                <a:cs typeface="Calibri"/>
                <a:sym typeface="Calibri"/>
              </a:defRPr>
            </a:lvl1pPr>
          </a:lstStyle>
          <a:p>
            <a:r>
              <a:t>Tekst tytułowy</a:t>
            </a:r>
          </a:p>
        </p:txBody>
      </p:sp>
      <p:sp>
        <p:nvSpPr>
          <p:cNvPr id="118" name="Treść - poziom 1…"/>
          <p:cNvSpPr txBox="1">
            <a:spLocks noGrp="1"/>
          </p:cNvSpPr>
          <p:nvPr>
            <p:ph type="body" idx="1"/>
          </p:nvPr>
        </p:nvSpPr>
        <p:spPr>
          <a:xfrm>
            <a:off x="650238" y="2275838"/>
            <a:ext cx="11704324" cy="6436928"/>
          </a:xfrm>
          <a:prstGeom prst="rect">
            <a:avLst/>
          </a:prstGeom>
        </p:spPr>
        <p:txBody>
          <a:bodyPr lIns="65021" tIns="65021" rIns="65021" bIns="65021" anchor="t"/>
          <a:lstStyle>
            <a:lvl1pPr marL="471487" indent="-471487" defTabSz="1300480">
              <a:spcBef>
                <a:spcPts val="900"/>
              </a:spcBef>
              <a:buSzPct val="100000"/>
              <a:buFont typeface="Arial"/>
              <a:buChar char="»"/>
              <a:defRPr sz="4400">
                <a:latin typeface="Calibri"/>
                <a:ea typeface="Calibri"/>
                <a:cs typeface="Calibri"/>
                <a:sym typeface="Calibri"/>
              </a:defRPr>
            </a:lvl1pPr>
            <a:lvl2pPr marL="1252713" indent="-795513" defTabSz="1300480">
              <a:spcBef>
                <a:spcPts val="900"/>
              </a:spcBef>
              <a:buSzPct val="100000"/>
              <a:buFont typeface="Arial"/>
              <a:buChar char="–"/>
              <a:defRPr sz="4400">
                <a:latin typeface="Calibri"/>
                <a:ea typeface="Calibri"/>
                <a:cs typeface="Calibri"/>
                <a:sym typeface="Calibri"/>
              </a:defRPr>
            </a:lvl2pPr>
            <a:lvl3pPr marL="1659465" indent="-745065" defTabSz="1300480">
              <a:spcBef>
                <a:spcPts val="900"/>
              </a:spcBef>
              <a:buSzPct val="100000"/>
              <a:buFont typeface="Arial"/>
              <a:defRPr sz="4400">
                <a:latin typeface="Calibri"/>
                <a:ea typeface="Calibri"/>
                <a:cs typeface="Calibri"/>
                <a:sym typeface="Calibri"/>
              </a:defRPr>
            </a:lvl3pPr>
            <a:lvl4pPr marL="2264126" indent="-892527" defTabSz="1300480">
              <a:spcBef>
                <a:spcPts val="900"/>
              </a:spcBef>
              <a:buSzPct val="100000"/>
              <a:buFont typeface="Arial"/>
              <a:buChar char="–"/>
              <a:defRPr sz="4400">
                <a:latin typeface="Calibri"/>
                <a:ea typeface="Calibri"/>
                <a:cs typeface="Calibri"/>
                <a:sym typeface="Calibri"/>
              </a:defRPr>
            </a:lvl4pPr>
            <a:lvl5pPr marL="2721326" indent="-892526" defTabSz="1300480">
              <a:spcBef>
                <a:spcPts val="900"/>
              </a:spcBef>
              <a:buSzPct val="100000"/>
              <a:buFont typeface="Arial"/>
              <a:buChar char="»"/>
              <a:defRPr sz="4400">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19" name="Numer slajdu"/>
          <p:cNvSpPr txBox="1">
            <a:spLocks noGrp="1"/>
          </p:cNvSpPr>
          <p:nvPr>
            <p:ph type="sldNum" sz="quarter" idx="2"/>
          </p:nvPr>
        </p:nvSpPr>
        <p:spPr>
          <a:xfrm>
            <a:off x="11985797" y="9122660"/>
            <a:ext cx="368763" cy="351996"/>
          </a:xfrm>
          <a:prstGeom prst="rect">
            <a:avLst/>
          </a:prstGeom>
        </p:spPr>
        <p:txBody>
          <a:bodyPr lIns="65021" tIns="65021" rIns="65021" bIns="65021" anchor="ctr"/>
          <a:lstStyle>
            <a:lvl1pPr algn="r" defTabSz="1300480">
              <a:defRPr sz="1600">
                <a:solidFill>
                  <a:srgbClr val="888888"/>
                </a:solidFill>
                <a:latin typeface="Arial"/>
                <a:ea typeface="Arial"/>
                <a:cs typeface="Arial"/>
                <a:sym typeface="Arial"/>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Slajd tytułowy">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26" name="Tekst tytułowy"/>
          <p:cNvSpPr txBox="1">
            <a:spLocks noGrp="1"/>
          </p:cNvSpPr>
          <p:nvPr>
            <p:ph type="title"/>
          </p:nvPr>
        </p:nvSpPr>
        <p:spPr>
          <a:xfrm>
            <a:off x="975358" y="3029935"/>
            <a:ext cx="11054083" cy="2090706"/>
          </a:xfrm>
          <a:prstGeom prst="rect">
            <a:avLst/>
          </a:prstGeom>
        </p:spPr>
        <p:txBody>
          <a:bodyPr lIns="65022" tIns="65022" rIns="65022" bIns="65022"/>
          <a:lstStyle>
            <a:lvl1pPr defTabSz="1300480">
              <a:defRPr sz="6200">
                <a:latin typeface="Calibri"/>
                <a:ea typeface="Calibri"/>
                <a:cs typeface="Calibri"/>
                <a:sym typeface="Calibri"/>
              </a:defRPr>
            </a:lvl1pPr>
          </a:lstStyle>
          <a:p>
            <a:r>
              <a:t>Tekst tytułowy</a:t>
            </a:r>
          </a:p>
        </p:txBody>
      </p:sp>
      <p:sp>
        <p:nvSpPr>
          <p:cNvPr id="127" name="Treść - poziom 1…"/>
          <p:cNvSpPr txBox="1">
            <a:spLocks noGrp="1"/>
          </p:cNvSpPr>
          <p:nvPr>
            <p:ph type="body" sz="quarter" idx="1"/>
          </p:nvPr>
        </p:nvSpPr>
        <p:spPr>
          <a:xfrm>
            <a:off x="1950717" y="5527040"/>
            <a:ext cx="9103365" cy="2492589"/>
          </a:xfrm>
          <a:prstGeom prst="rect">
            <a:avLst/>
          </a:prstGeom>
        </p:spPr>
        <p:txBody>
          <a:bodyPr lIns="65022" tIns="65022" rIns="65022" bIns="65022" anchor="t"/>
          <a:lstStyle>
            <a:lvl1pPr marL="0" indent="0" algn="ctr" defTabSz="1300480">
              <a:spcBef>
                <a:spcPts val="900"/>
              </a:spcBef>
              <a:buSzTx/>
              <a:buNone/>
              <a:defRPr sz="4400">
                <a:solidFill>
                  <a:srgbClr val="888888"/>
                </a:solidFill>
                <a:latin typeface="Calibri"/>
                <a:ea typeface="Calibri"/>
                <a:cs typeface="Calibri"/>
                <a:sym typeface="Calibri"/>
              </a:defRPr>
            </a:lvl1pPr>
            <a:lvl2pPr marL="0" indent="0" algn="ctr" defTabSz="1300480">
              <a:spcBef>
                <a:spcPts val="900"/>
              </a:spcBef>
              <a:buSzTx/>
              <a:buNone/>
              <a:defRPr sz="4400">
                <a:solidFill>
                  <a:srgbClr val="888888"/>
                </a:solidFill>
                <a:latin typeface="Calibri"/>
                <a:ea typeface="Calibri"/>
                <a:cs typeface="Calibri"/>
                <a:sym typeface="Calibri"/>
              </a:defRPr>
            </a:lvl2pPr>
            <a:lvl3pPr marL="0" indent="0" algn="ctr" defTabSz="1300480">
              <a:spcBef>
                <a:spcPts val="900"/>
              </a:spcBef>
              <a:buSzTx/>
              <a:buNone/>
              <a:defRPr sz="4400">
                <a:solidFill>
                  <a:srgbClr val="888888"/>
                </a:solidFill>
                <a:latin typeface="Calibri"/>
                <a:ea typeface="Calibri"/>
                <a:cs typeface="Calibri"/>
                <a:sym typeface="Calibri"/>
              </a:defRPr>
            </a:lvl3pPr>
            <a:lvl4pPr marL="0" indent="0" algn="ctr" defTabSz="1300480">
              <a:spcBef>
                <a:spcPts val="900"/>
              </a:spcBef>
              <a:buSzTx/>
              <a:buNone/>
              <a:defRPr sz="4400">
                <a:solidFill>
                  <a:srgbClr val="888888"/>
                </a:solidFill>
                <a:latin typeface="Calibri"/>
                <a:ea typeface="Calibri"/>
                <a:cs typeface="Calibri"/>
                <a:sym typeface="Calibri"/>
              </a:defRPr>
            </a:lvl4pPr>
            <a:lvl5pPr marL="0" indent="0" algn="ctr" defTabSz="1300480">
              <a:spcBef>
                <a:spcPts val="900"/>
              </a:spcBef>
              <a:buSzTx/>
              <a:buNone/>
              <a:defRPr sz="4400">
                <a:solidFill>
                  <a:srgbClr val="888888"/>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28" name="Numer slajdu"/>
          <p:cNvSpPr txBox="1">
            <a:spLocks noGrp="1"/>
          </p:cNvSpPr>
          <p:nvPr>
            <p:ph type="sldNum" sz="quarter" idx="2"/>
          </p:nvPr>
        </p:nvSpPr>
        <p:spPr>
          <a:xfrm>
            <a:off x="12005840"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ytuł i zawartość">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35" name="Tekst tytułowy"/>
          <p:cNvSpPr txBox="1">
            <a:spLocks noGrp="1"/>
          </p:cNvSpPr>
          <p:nvPr>
            <p:ph type="title"/>
          </p:nvPr>
        </p:nvSpPr>
        <p:spPr>
          <a:xfrm>
            <a:off x="650238" y="390595"/>
            <a:ext cx="11704326" cy="1625603"/>
          </a:xfrm>
          <a:prstGeom prst="rect">
            <a:avLst/>
          </a:prstGeom>
        </p:spPr>
        <p:txBody>
          <a:bodyPr lIns="65022" tIns="65022" rIns="65022" bIns="65022"/>
          <a:lstStyle>
            <a:lvl1pPr defTabSz="1300480">
              <a:defRPr sz="6200">
                <a:latin typeface="Calibri"/>
                <a:ea typeface="Calibri"/>
                <a:cs typeface="Calibri"/>
                <a:sym typeface="Calibri"/>
              </a:defRPr>
            </a:lvl1pPr>
          </a:lstStyle>
          <a:p>
            <a:r>
              <a:t>Tekst tytułowy</a:t>
            </a:r>
          </a:p>
        </p:txBody>
      </p:sp>
      <p:sp>
        <p:nvSpPr>
          <p:cNvPr id="136" name="Treść - poziom 1…"/>
          <p:cNvSpPr txBox="1">
            <a:spLocks noGrp="1"/>
          </p:cNvSpPr>
          <p:nvPr>
            <p:ph type="body" idx="1"/>
          </p:nvPr>
        </p:nvSpPr>
        <p:spPr>
          <a:xfrm>
            <a:off x="650238" y="2275838"/>
            <a:ext cx="11704326" cy="6436930"/>
          </a:xfrm>
          <a:prstGeom prst="rect">
            <a:avLst/>
          </a:prstGeom>
        </p:spPr>
        <p:txBody>
          <a:bodyPr lIns="65022" tIns="65022" rIns="65022" bIns="65022" anchor="t"/>
          <a:lstStyle>
            <a:lvl1pPr marL="471487" indent="-471487" defTabSz="1300480">
              <a:spcBef>
                <a:spcPts val="900"/>
              </a:spcBef>
              <a:buSzPct val="100000"/>
              <a:buFont typeface="Arial"/>
              <a:defRPr sz="4400">
                <a:latin typeface="Calibri"/>
                <a:ea typeface="Calibri"/>
                <a:cs typeface="Calibri"/>
                <a:sym typeface="Calibri"/>
              </a:defRPr>
            </a:lvl1pPr>
            <a:lvl2pPr marL="906234" indent="-449033" defTabSz="1300480">
              <a:spcBef>
                <a:spcPts val="900"/>
              </a:spcBef>
              <a:buSzPct val="100000"/>
              <a:buFont typeface="Arial"/>
              <a:buChar char="–"/>
              <a:defRPr sz="4400">
                <a:latin typeface="Calibri"/>
                <a:ea typeface="Calibri"/>
                <a:cs typeface="Calibri"/>
                <a:sym typeface="Calibri"/>
              </a:defRPr>
            </a:lvl2pPr>
            <a:lvl3pPr indent="-419100" defTabSz="1300480">
              <a:spcBef>
                <a:spcPts val="900"/>
              </a:spcBef>
              <a:buSzPct val="100000"/>
              <a:buFont typeface="Arial"/>
              <a:defRPr sz="4400">
                <a:latin typeface="Calibri"/>
                <a:ea typeface="Calibri"/>
                <a:cs typeface="Calibri"/>
                <a:sym typeface="Calibri"/>
              </a:defRPr>
            </a:lvl3pPr>
            <a:lvl4pPr marL="1874520" indent="-502919" defTabSz="1300480">
              <a:spcBef>
                <a:spcPts val="900"/>
              </a:spcBef>
              <a:buSzPct val="100000"/>
              <a:buFont typeface="Arial"/>
              <a:buChar char="–"/>
              <a:defRPr sz="4400">
                <a:latin typeface="Calibri"/>
                <a:ea typeface="Calibri"/>
                <a:cs typeface="Calibri"/>
                <a:sym typeface="Calibri"/>
              </a:defRPr>
            </a:lvl4pPr>
            <a:lvl5pPr marL="2331720" indent="-502920" defTabSz="1300480">
              <a:spcBef>
                <a:spcPts val="900"/>
              </a:spcBef>
              <a:buSzPct val="100000"/>
              <a:buFont typeface="Arial"/>
              <a:buChar char="»"/>
              <a:defRPr sz="4400">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37" name="Numer slajdu"/>
          <p:cNvSpPr txBox="1">
            <a:spLocks noGrp="1"/>
          </p:cNvSpPr>
          <p:nvPr>
            <p:ph type="sldNum" sz="quarter" idx="2"/>
          </p:nvPr>
        </p:nvSpPr>
        <p:spPr>
          <a:xfrm>
            <a:off x="12005840"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Zdjęcie (poziomo)">
    <p:spTree>
      <p:nvGrpSpPr>
        <p:cNvPr id="1" name=""/>
        <p:cNvGrpSpPr/>
        <p:nvPr/>
      </p:nvGrpSpPr>
      <p:grpSpPr>
        <a:xfrm>
          <a:off x="0" y="0"/>
          <a:ext cx="0" cy="0"/>
          <a:chOff x="0" y="0"/>
          <a:chExt cx="0" cy="0"/>
        </a:xfrm>
      </p:grpSpPr>
      <p:sp>
        <p:nvSpPr>
          <p:cNvPr id="20" name="Obrazek"/>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Tekst tytułowy"/>
          <p:cNvSpPr txBox="1">
            <a:spLocks noGrp="1"/>
          </p:cNvSpPr>
          <p:nvPr>
            <p:ph type="title"/>
          </p:nvPr>
        </p:nvSpPr>
        <p:spPr>
          <a:xfrm>
            <a:off x="1270000" y="6718300"/>
            <a:ext cx="10464800" cy="1422400"/>
          </a:xfrm>
          <a:prstGeom prst="rect">
            <a:avLst/>
          </a:prstGeom>
        </p:spPr>
        <p:txBody>
          <a:bodyPr anchor="b"/>
          <a:lstStyle/>
          <a:p>
            <a:r>
              <a:t>Tekst tytułowy</a:t>
            </a:r>
          </a:p>
        </p:txBody>
      </p:sp>
      <p:sp>
        <p:nvSpPr>
          <p:cNvPr id="22" name="Treść - poziom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23" name="Numer slajdu"/>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ytuł (na środku)">
    <p:spTree>
      <p:nvGrpSpPr>
        <p:cNvPr id="1" name=""/>
        <p:cNvGrpSpPr/>
        <p:nvPr/>
      </p:nvGrpSpPr>
      <p:grpSpPr>
        <a:xfrm>
          <a:off x="0" y="0"/>
          <a:ext cx="0" cy="0"/>
          <a:chOff x="0" y="0"/>
          <a:chExt cx="0" cy="0"/>
        </a:xfrm>
      </p:grpSpPr>
      <p:sp>
        <p:nvSpPr>
          <p:cNvPr id="30" name="Tekst tytułowy"/>
          <p:cNvSpPr txBox="1">
            <a:spLocks noGrp="1"/>
          </p:cNvSpPr>
          <p:nvPr>
            <p:ph type="title"/>
          </p:nvPr>
        </p:nvSpPr>
        <p:spPr>
          <a:xfrm>
            <a:off x="1270000" y="3225800"/>
            <a:ext cx="10464800" cy="3302000"/>
          </a:xfrm>
          <a:prstGeom prst="rect">
            <a:avLst/>
          </a:prstGeom>
        </p:spPr>
        <p:txBody>
          <a:bodyPr/>
          <a:lstStyle/>
          <a:p>
            <a:r>
              <a:t>Tekst tytułowy</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djęcie (pionowo)">
    <p:spTree>
      <p:nvGrpSpPr>
        <p:cNvPr id="1" name=""/>
        <p:cNvGrpSpPr/>
        <p:nvPr/>
      </p:nvGrpSpPr>
      <p:grpSpPr>
        <a:xfrm>
          <a:off x="0" y="0"/>
          <a:ext cx="0" cy="0"/>
          <a:chOff x="0" y="0"/>
          <a:chExt cx="0" cy="0"/>
        </a:xfrm>
      </p:grpSpPr>
      <p:sp>
        <p:nvSpPr>
          <p:cNvPr id="38" name="Obrazek"/>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Tekst tytułowy"/>
          <p:cNvSpPr txBox="1">
            <a:spLocks noGrp="1"/>
          </p:cNvSpPr>
          <p:nvPr>
            <p:ph type="title"/>
          </p:nvPr>
        </p:nvSpPr>
        <p:spPr>
          <a:xfrm>
            <a:off x="952500" y="635000"/>
            <a:ext cx="5334000" cy="3987800"/>
          </a:xfrm>
          <a:prstGeom prst="rect">
            <a:avLst/>
          </a:prstGeom>
        </p:spPr>
        <p:txBody>
          <a:bodyPr anchor="b"/>
          <a:lstStyle>
            <a:lvl1pPr>
              <a:defRPr sz="6000"/>
            </a:lvl1pPr>
          </a:lstStyle>
          <a:p>
            <a:r>
              <a:t>Tekst tytułowy</a:t>
            </a:r>
          </a:p>
        </p:txBody>
      </p:sp>
      <p:sp>
        <p:nvSpPr>
          <p:cNvPr id="40" name="Treść - poziom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4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ytuł (na górze)">
    <p:spTree>
      <p:nvGrpSpPr>
        <p:cNvPr id="1" name=""/>
        <p:cNvGrpSpPr/>
        <p:nvPr/>
      </p:nvGrpSpPr>
      <p:grpSpPr>
        <a:xfrm>
          <a:off x="0" y="0"/>
          <a:ext cx="0" cy="0"/>
          <a:chOff x="0" y="0"/>
          <a:chExt cx="0" cy="0"/>
        </a:xfrm>
      </p:grpSpPr>
      <p:sp>
        <p:nvSpPr>
          <p:cNvPr id="48" name="Tekst tytułowy"/>
          <p:cNvSpPr txBox="1">
            <a:spLocks noGrp="1"/>
          </p:cNvSpPr>
          <p:nvPr>
            <p:ph type="title"/>
          </p:nvPr>
        </p:nvSpPr>
        <p:spPr>
          <a:prstGeom prst="rect">
            <a:avLst/>
          </a:prstGeom>
        </p:spPr>
        <p:txBody>
          <a:bodyPr/>
          <a:lstStyle/>
          <a:p>
            <a:r>
              <a:t>Tekst tytułowy</a:t>
            </a:r>
          </a:p>
        </p:txBody>
      </p:sp>
      <p:sp>
        <p:nvSpPr>
          <p:cNvPr id="49"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tuł i punktory">
    <p:spTree>
      <p:nvGrpSpPr>
        <p:cNvPr id="1" name=""/>
        <p:cNvGrpSpPr/>
        <p:nvPr/>
      </p:nvGrpSpPr>
      <p:grpSpPr>
        <a:xfrm>
          <a:off x="0" y="0"/>
          <a:ext cx="0" cy="0"/>
          <a:chOff x="0" y="0"/>
          <a:chExt cx="0" cy="0"/>
        </a:xfrm>
      </p:grpSpPr>
      <p:sp>
        <p:nvSpPr>
          <p:cNvPr id="56" name="Tekst tytułowy"/>
          <p:cNvSpPr txBox="1">
            <a:spLocks noGrp="1"/>
          </p:cNvSpPr>
          <p:nvPr>
            <p:ph type="title"/>
          </p:nvPr>
        </p:nvSpPr>
        <p:spPr>
          <a:prstGeom prst="rect">
            <a:avLst/>
          </a:prstGeom>
        </p:spPr>
        <p:txBody>
          <a:bodyPr/>
          <a:lstStyle/>
          <a:p>
            <a:r>
              <a:t>Tekst tytułowy</a:t>
            </a:r>
          </a:p>
        </p:txBody>
      </p:sp>
      <p:sp>
        <p:nvSpPr>
          <p:cNvPr id="57"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ytuł i punktory ze zdjęciem">
    <p:spTree>
      <p:nvGrpSpPr>
        <p:cNvPr id="1" name=""/>
        <p:cNvGrpSpPr/>
        <p:nvPr/>
      </p:nvGrpSpPr>
      <p:grpSpPr>
        <a:xfrm>
          <a:off x="0" y="0"/>
          <a:ext cx="0" cy="0"/>
          <a:chOff x="0" y="0"/>
          <a:chExt cx="0" cy="0"/>
        </a:xfrm>
      </p:grpSpPr>
      <p:sp>
        <p:nvSpPr>
          <p:cNvPr id="65" name="Obrazek"/>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Tekst tytułowy"/>
          <p:cNvSpPr txBox="1">
            <a:spLocks noGrp="1"/>
          </p:cNvSpPr>
          <p:nvPr>
            <p:ph type="title"/>
          </p:nvPr>
        </p:nvSpPr>
        <p:spPr>
          <a:prstGeom prst="rect">
            <a:avLst/>
          </a:prstGeom>
        </p:spPr>
        <p:txBody>
          <a:bodyPr/>
          <a:lstStyle/>
          <a:p>
            <a:r>
              <a:t>Tekst tytułowy</a:t>
            </a:r>
          </a:p>
        </p:txBody>
      </p:sp>
      <p:sp>
        <p:nvSpPr>
          <p:cNvPr id="67" name="Treść - poziom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Treść - poziom 1</a:t>
            </a:r>
          </a:p>
          <a:p>
            <a:pPr lvl="1"/>
            <a:r>
              <a:t>Treść - poziom 2</a:t>
            </a:r>
          </a:p>
          <a:p>
            <a:pPr lvl="2"/>
            <a:r>
              <a:t>Treść - poziom 3</a:t>
            </a:r>
          </a:p>
          <a:p>
            <a:pPr lvl="3"/>
            <a:r>
              <a:t>Treść - poziom 4</a:t>
            </a:r>
          </a:p>
          <a:p>
            <a:pPr lvl="4"/>
            <a:r>
              <a:t>Treść - poziom 5</a:t>
            </a:r>
          </a:p>
        </p:txBody>
      </p:sp>
      <p:sp>
        <p:nvSpPr>
          <p:cNvPr id="6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ktory">
    <p:spTree>
      <p:nvGrpSpPr>
        <p:cNvPr id="1" name=""/>
        <p:cNvGrpSpPr/>
        <p:nvPr/>
      </p:nvGrpSpPr>
      <p:grpSpPr>
        <a:xfrm>
          <a:off x="0" y="0"/>
          <a:ext cx="0" cy="0"/>
          <a:chOff x="0" y="0"/>
          <a:chExt cx="0" cy="0"/>
        </a:xfrm>
      </p:grpSpPr>
      <p:sp>
        <p:nvSpPr>
          <p:cNvPr id="75" name="Treść - poziom 1…"/>
          <p:cNvSpPr txBox="1">
            <a:spLocks noGrp="1"/>
          </p:cNvSpPr>
          <p:nvPr>
            <p:ph type="body" idx="1"/>
          </p:nvPr>
        </p:nvSpPr>
        <p:spPr>
          <a:xfrm>
            <a:off x="952500" y="1270000"/>
            <a:ext cx="11099800" cy="7213600"/>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7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Zdjęcie (3 sztuki)">
    <p:spTree>
      <p:nvGrpSpPr>
        <p:cNvPr id="1" name=""/>
        <p:cNvGrpSpPr/>
        <p:nvPr/>
      </p:nvGrpSpPr>
      <p:grpSpPr>
        <a:xfrm>
          <a:off x="0" y="0"/>
          <a:ext cx="0" cy="0"/>
          <a:chOff x="0" y="0"/>
          <a:chExt cx="0" cy="0"/>
        </a:xfrm>
      </p:grpSpPr>
      <p:sp>
        <p:nvSpPr>
          <p:cNvPr id="83" name="Obrazek"/>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Obrazek"/>
          <p:cNvSpPr>
            <a:spLocks noGrp="1"/>
          </p:cNvSpPr>
          <p:nvPr>
            <p:ph type="pic" sz="quarter" idx="14"/>
          </p:nvPr>
        </p:nvSpPr>
        <p:spPr>
          <a:xfrm>
            <a:off x="6724518" y="889000"/>
            <a:ext cx="5334002" cy="3771900"/>
          </a:xfrm>
          <a:prstGeom prst="rect">
            <a:avLst/>
          </a:prstGeom>
        </p:spPr>
        <p:txBody>
          <a:bodyPr lIns="91439" tIns="45719" rIns="91439" bIns="45719" anchor="t">
            <a:noAutofit/>
          </a:bodyPr>
          <a:lstStyle/>
          <a:p>
            <a:endParaRPr/>
          </a:p>
        </p:txBody>
      </p:sp>
      <p:sp>
        <p:nvSpPr>
          <p:cNvPr id="85" name="Obrazek"/>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Tekst tytułowy</a:t>
            </a:r>
          </a:p>
        </p:txBody>
      </p:sp>
      <p:sp>
        <p:nvSpPr>
          <p:cNvPr id="3" name="Treść - poziom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53"/>
          <p:cNvSpPr txBox="1">
            <a:spLocks noGrp="1"/>
          </p:cNvSpPr>
          <p:nvPr>
            <p:ph type="title"/>
          </p:nvPr>
        </p:nvSpPr>
        <p:spPr>
          <a:xfrm>
            <a:off x="664950" y="1394811"/>
            <a:ext cx="11054082" cy="2765113"/>
          </a:xfrm>
          <a:prstGeom prst="rect">
            <a:avLst/>
          </a:prstGeom>
        </p:spPr>
        <p:txBody>
          <a:bodyPr/>
          <a:lstStyle/>
          <a:p>
            <a:pPr defTabSz="663244">
              <a:defRPr sz="4200">
                <a:solidFill>
                  <a:srgbClr val="FFFFFF"/>
                </a:solidFill>
                <a:latin typeface="Book Antiqua"/>
                <a:ea typeface="Book Antiqua"/>
                <a:cs typeface="Book Antiqua"/>
                <a:sym typeface="Book Antiqua"/>
              </a:defRPr>
            </a:pPr>
            <a:r>
              <a:t>Prawo rzymskie:</a:t>
            </a:r>
          </a:p>
          <a:p>
            <a:pPr defTabSz="663244">
              <a:defRPr sz="4200">
                <a:solidFill>
                  <a:srgbClr val="FFFFFF"/>
                </a:solidFill>
                <a:latin typeface="Book Antiqua"/>
                <a:ea typeface="Book Antiqua"/>
                <a:cs typeface="Book Antiqua"/>
                <a:sym typeface="Book Antiqua"/>
              </a:defRPr>
            </a:pPr>
            <a:r>
              <a:t>Część ogólna prawa zobowiązań</a:t>
            </a:r>
          </a:p>
        </p:txBody>
      </p:sp>
      <p:sp>
        <p:nvSpPr>
          <p:cNvPr id="147" name="Shape 154"/>
          <p:cNvSpPr txBox="1">
            <a:spLocks noGrp="1"/>
          </p:cNvSpPr>
          <p:nvPr>
            <p:ph type="body" sz="quarter" idx="1"/>
          </p:nvPr>
        </p:nvSpPr>
        <p:spPr>
          <a:xfrm>
            <a:off x="1950717" y="6105030"/>
            <a:ext cx="9103366" cy="2492589"/>
          </a:xfrm>
          <a:prstGeom prst="rect">
            <a:avLst/>
          </a:prstGeom>
        </p:spPr>
        <p:txBody>
          <a:bodyPr/>
          <a:lstStyle/>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smtClean="0"/>
              <a:t>Zakład </a:t>
            </a:r>
            <a:r>
              <a:rPr dirty="0"/>
              <a:t>Prawa Rzymskiego</a:t>
            </a:r>
          </a:p>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dirty="0"/>
              <a:t>Wydział Prawa Administracji i Ekonomii</a:t>
            </a:r>
          </a:p>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dirty="0"/>
              <a:t>Uniwersytet Wrocławski</a:t>
            </a: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rminologia"/>
          <p:cNvSpPr txBox="1">
            <a:spLocks noGrp="1"/>
          </p:cNvSpPr>
          <p:nvPr>
            <p:ph type="title"/>
          </p:nvPr>
        </p:nvSpPr>
        <p:spPr>
          <a:xfrm>
            <a:off x="650238" y="390595"/>
            <a:ext cx="11704324" cy="1625601"/>
          </a:xfrm>
          <a:prstGeom prst="rect">
            <a:avLst/>
          </a:prstGeom>
        </p:spPr>
        <p:txBody>
          <a:bodyPr/>
          <a:lstStyle>
            <a:lvl1pPr>
              <a:defRPr>
                <a:solidFill>
                  <a:srgbClr val="FFFFFF"/>
                </a:solidFill>
              </a:defRPr>
            </a:lvl1pPr>
          </a:lstStyle>
          <a:p>
            <a:r>
              <a:t>Terminologia </a:t>
            </a:r>
          </a:p>
        </p:txBody>
      </p:sp>
      <p:sp>
        <p:nvSpPr>
          <p:cNvPr id="175" name="Zobowiązanie jako węzeł prawny (vinculum iuris)…"/>
          <p:cNvSpPr txBox="1">
            <a:spLocks noGrp="1"/>
          </p:cNvSpPr>
          <p:nvPr>
            <p:ph type="body" idx="1"/>
          </p:nvPr>
        </p:nvSpPr>
        <p:spPr>
          <a:xfrm>
            <a:off x="650238" y="1803963"/>
            <a:ext cx="11704324" cy="7680961"/>
          </a:xfrm>
          <a:prstGeom prst="rect">
            <a:avLst/>
          </a:prstGeom>
        </p:spPr>
        <p:txBody>
          <a:bodyPr/>
          <a:lstStyle/>
          <a:p>
            <a:pPr algn="just">
              <a:buFont typeface="Book Antiqua"/>
              <a:buChar char="➢"/>
              <a:defRPr>
                <a:solidFill>
                  <a:srgbClr val="FFFFFF"/>
                </a:solidFill>
                <a:latin typeface="Book Antiqua"/>
                <a:ea typeface="Book Antiqua"/>
                <a:cs typeface="Book Antiqua"/>
                <a:sym typeface="Book Antiqua"/>
              </a:defRPr>
            </a:pPr>
            <a:r>
              <a:t>Zobowiązanie jako węzeł prawny (vinculum iuris)</a:t>
            </a:r>
          </a:p>
          <a:p>
            <a:pPr algn="just">
              <a:buFont typeface="Book Antiqua"/>
              <a:buChar char="➢"/>
              <a:defRPr>
                <a:solidFill>
                  <a:srgbClr val="FFFFFF"/>
                </a:solidFill>
                <a:latin typeface="Book Antiqua"/>
                <a:ea typeface="Book Antiqua"/>
                <a:cs typeface="Book Antiqua"/>
                <a:sym typeface="Book Antiqua"/>
              </a:defRPr>
            </a:pPr>
            <a:r>
              <a:t>Zobowiązywać = wiązać (ligare) – (religio)</a:t>
            </a:r>
          </a:p>
          <a:p>
            <a:pPr algn="just">
              <a:buFont typeface="Book Antiqua"/>
              <a:buChar char="➢"/>
              <a:defRPr>
                <a:solidFill>
                  <a:srgbClr val="FFFFFF"/>
                </a:solidFill>
                <a:latin typeface="Book Antiqua"/>
                <a:ea typeface="Book Antiqua"/>
                <a:cs typeface="Book Antiqua"/>
                <a:sym typeface="Book Antiqua"/>
              </a:defRPr>
            </a:pPr>
            <a:r>
              <a:t>Zwalniać = rozwiązywać (solvere) </a:t>
            </a:r>
          </a:p>
          <a:p>
            <a:pPr algn="just">
              <a:buFont typeface="Book Antiqua"/>
              <a:buChar char="➢"/>
              <a:defRPr>
                <a:solidFill>
                  <a:srgbClr val="FFFFFF"/>
                </a:solidFill>
                <a:latin typeface="Book Antiqua"/>
                <a:ea typeface="Book Antiqua"/>
                <a:cs typeface="Book Antiqua"/>
                <a:sym typeface="Book Antiqua"/>
              </a:defRPr>
            </a:pPr>
            <a:r>
              <a:t>Terminologia związana w dużej mierze z najwcześniejszą formą egzekucji zobowiązań – egzekucja osobistą ( „z dłużnika), która z czasem utraciła na znaczeniu wobec egzekucji majątkowej („z majątku dłużnika)</a:t>
            </a: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178" name="Zobowiązanie a prawo rzeczowe…"/>
          <p:cNvSpPr txBox="1">
            <a:spLocks noGrp="1"/>
          </p:cNvSpPr>
          <p:nvPr>
            <p:ph type="body" idx="1"/>
          </p:nvPr>
        </p:nvSpPr>
        <p:spPr>
          <a:xfrm>
            <a:off x="255127" y="266417"/>
            <a:ext cx="12390688" cy="9114650"/>
          </a:xfrm>
          <a:prstGeom prst="rect">
            <a:avLst/>
          </a:prstGeom>
        </p:spPr>
        <p:txBody>
          <a:bodyPr/>
          <a:lstStyle/>
          <a:p>
            <a:pPr marL="487680" indent="-487680" algn="just">
              <a:lnSpc>
                <a:spcPct val="80000"/>
              </a:lnSpc>
              <a:spcBef>
                <a:spcPts val="2500"/>
              </a:spcBef>
              <a:buSzTx/>
              <a:buNone/>
              <a:defRPr sz="4200" b="1">
                <a:solidFill>
                  <a:srgbClr val="FFFFFF"/>
                </a:solidFill>
                <a:latin typeface="Book Antiqua"/>
                <a:ea typeface="Book Antiqua"/>
                <a:cs typeface="Book Antiqua"/>
                <a:sym typeface="Book Antiqua"/>
              </a:defRPr>
            </a:pPr>
            <a:r>
              <a:t>Zobowiązanie a prawo rzeczowe</a:t>
            </a:r>
            <a:endParaRPr sz="3800"/>
          </a:p>
          <a:p>
            <a:pPr marL="487680" indent="-487680" algn="just">
              <a:lnSpc>
                <a:spcPct val="80000"/>
              </a:lnSpc>
              <a:spcBef>
                <a:spcPts val="2500"/>
              </a:spcBef>
              <a:buSzTx/>
              <a:buNone/>
              <a:defRPr sz="4200">
                <a:solidFill>
                  <a:srgbClr val="FFFFFF"/>
                </a:solidFill>
                <a:latin typeface="Book Antiqua"/>
                <a:ea typeface="Book Antiqua"/>
                <a:cs typeface="Book Antiqua"/>
                <a:sym typeface="Book Antiqua"/>
              </a:defRPr>
            </a:pPr>
            <a:r>
              <a:t> 	Węzeł obligacyjny istnieje tylko pomiędzy wierzycielem a dłużnikiem, stąd mówimy, że zobowiązania są prawem podmiotowym względnym, czyli skutecznym tylko </a:t>
            </a:r>
            <a:r>
              <a:rPr i="1"/>
              <a:t>inter partes</a:t>
            </a:r>
            <a:r>
              <a:t> (między konkretnymi stronami) w odróżnieniu od praw rzeczowych, które kształtują stosunki prawne potencjalnie skuteczne </a:t>
            </a:r>
            <a:r>
              <a:rPr i="1"/>
              <a:t>erga omnes. </a:t>
            </a:r>
            <a:endParaRPr sz="3800"/>
          </a:p>
          <a:p>
            <a:pPr marL="487680" indent="-487680" algn="just">
              <a:lnSpc>
                <a:spcPct val="80000"/>
              </a:lnSpc>
              <a:spcBef>
                <a:spcPts val="2500"/>
              </a:spcBef>
              <a:buSzTx/>
              <a:buNone/>
              <a:defRPr sz="4200">
                <a:solidFill>
                  <a:srgbClr val="FFFFFF"/>
                </a:solidFill>
                <a:latin typeface="Book Antiqua"/>
                <a:ea typeface="Book Antiqua"/>
                <a:cs typeface="Book Antiqua"/>
                <a:sym typeface="Book Antiqua"/>
              </a:defRPr>
            </a:pPr>
            <a:r>
              <a:t>Zależność ta wpływa na krąg podmiotowy ewentualnych pozwanych.</a:t>
            </a:r>
            <a:endParaRPr sz="3800"/>
          </a:p>
          <a:p>
            <a:pPr marL="487680" indent="-487680" algn="just">
              <a:lnSpc>
                <a:spcPct val="80000"/>
              </a:lnSpc>
              <a:spcBef>
                <a:spcPts val="2500"/>
              </a:spcBef>
              <a:buSzTx/>
              <a:buNone/>
              <a:defRPr sz="4200">
                <a:solidFill>
                  <a:srgbClr val="FFFFFF"/>
                </a:solidFill>
                <a:latin typeface="Book Antiqua"/>
                <a:ea typeface="Book Antiqua"/>
                <a:cs typeface="Book Antiqua"/>
                <a:sym typeface="Book Antiqua"/>
              </a:defRPr>
            </a:pPr>
            <a:r>
              <a:t>Zobowiązanie samo w sobie stanowiło „rodzaj rzeczy” (jedną z </a:t>
            </a:r>
            <a:r>
              <a:rPr i="1"/>
              <a:t>res incorporales), </a:t>
            </a:r>
            <a:r>
              <a:t>a więc mogło być przedmiotem samodzielnego obrotu </a:t>
            </a: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Źródła zobowiązań I - Gaius"/>
          <p:cNvSpPr txBox="1">
            <a:spLocks noGrp="1"/>
          </p:cNvSpPr>
          <p:nvPr>
            <p:ph type="title"/>
          </p:nvPr>
        </p:nvSpPr>
        <p:spPr>
          <a:xfrm>
            <a:off x="650238" y="390595"/>
            <a:ext cx="11704324" cy="1625601"/>
          </a:xfrm>
          <a:prstGeom prst="rect">
            <a:avLst/>
          </a:prstGeom>
        </p:spPr>
        <p:txBody>
          <a:bodyPr/>
          <a:lstStyle>
            <a:lvl1pPr>
              <a:defRPr>
                <a:solidFill>
                  <a:srgbClr val="FFFFFF"/>
                </a:solidFill>
              </a:defRPr>
            </a:lvl1pPr>
          </a:lstStyle>
          <a:p>
            <a:r>
              <a:t>Źródła zobowiązań I - Gaius</a:t>
            </a:r>
          </a:p>
        </p:txBody>
      </p:sp>
      <p:sp>
        <p:nvSpPr>
          <p:cNvPr id="181" name="(„Institutiones” oraz „Res cottidianae”)…"/>
          <p:cNvSpPr txBox="1">
            <a:spLocks noGrp="1"/>
          </p:cNvSpPr>
          <p:nvPr>
            <p:ph type="body" idx="1"/>
          </p:nvPr>
        </p:nvSpPr>
        <p:spPr>
          <a:xfrm>
            <a:off x="650238" y="1905563"/>
            <a:ext cx="12354564" cy="7475503"/>
          </a:xfrm>
          <a:prstGeom prst="rect">
            <a:avLst/>
          </a:prstGeom>
        </p:spPr>
        <p:txBody>
          <a:bodyPr/>
          <a:lstStyle/>
          <a:p>
            <a:pPr marL="487680" indent="-487680" algn="ctr">
              <a:buSzTx/>
              <a:buNone/>
              <a:defRPr>
                <a:solidFill>
                  <a:srgbClr val="FFFFFF"/>
                </a:solidFill>
                <a:latin typeface="Book Antiqua"/>
                <a:ea typeface="Book Antiqua"/>
                <a:cs typeface="Book Antiqua"/>
                <a:sym typeface="Book Antiqua"/>
              </a:defRPr>
            </a:pPr>
            <a:r>
              <a:t>(„Institutiones” oraz „Res cottidianae”)</a:t>
            </a:r>
          </a:p>
          <a:p>
            <a:pPr marL="487680" indent="-487680" algn="ctr">
              <a:spcBef>
                <a:spcPts val="1100"/>
              </a:spcBef>
              <a:buSzTx/>
              <a:buNone/>
              <a:defRPr sz="5000">
                <a:solidFill>
                  <a:srgbClr val="FFFFFF"/>
                </a:solidFill>
                <a:latin typeface="Book Antiqua"/>
                <a:ea typeface="Book Antiqua"/>
                <a:cs typeface="Book Antiqua"/>
                <a:sym typeface="Book Antiqua"/>
              </a:defRPr>
            </a:pPr>
            <a:r>
              <a:t>Summa divisio obligationum </a:t>
            </a:r>
            <a:endParaRPr b="1"/>
          </a:p>
          <a:p>
            <a:pPr marL="487680" indent="-487680" algn="just">
              <a:buSzTx/>
              <a:buNone/>
              <a:defRPr sz="5000" b="1">
                <a:solidFill>
                  <a:srgbClr val="FFFFFF"/>
                </a:solidFill>
                <a:latin typeface="Book Antiqua"/>
                <a:ea typeface="Book Antiqua"/>
                <a:cs typeface="Book Antiqua"/>
                <a:sym typeface="Book Antiqua"/>
              </a:defRPr>
            </a:pPr>
            <a:endParaRPr b="1"/>
          </a:p>
          <a:p>
            <a:pPr marL="487680" indent="-487680" algn="just">
              <a:buSzTx/>
              <a:buNone/>
              <a:defRPr sz="5000" b="1">
                <a:solidFill>
                  <a:srgbClr val="FFFFFF"/>
                </a:solidFill>
                <a:latin typeface="Book Antiqua"/>
                <a:ea typeface="Book Antiqua"/>
                <a:cs typeface="Book Antiqua"/>
                <a:sym typeface="Book Antiqua"/>
              </a:defRPr>
            </a:pPr>
            <a:endParaRPr b="1"/>
          </a:p>
          <a:p>
            <a:pPr marL="487680" indent="-487680" algn="just">
              <a:spcBef>
                <a:spcPts val="1100"/>
              </a:spcBef>
              <a:buSzTx/>
              <a:buNone/>
              <a:defRPr sz="5000" b="1">
                <a:solidFill>
                  <a:srgbClr val="FFFFFF"/>
                </a:solidFill>
                <a:latin typeface="Book Antiqua"/>
                <a:ea typeface="Book Antiqua"/>
                <a:cs typeface="Book Antiqua"/>
                <a:sym typeface="Book Antiqua"/>
              </a:defRPr>
            </a:pPr>
            <a:r>
              <a:t>Contractus</a:t>
            </a:r>
            <a:r>
              <a:rPr sz="4400" b="0"/>
              <a:t>					</a:t>
            </a:r>
            <a:r>
              <a:t>Delictum</a:t>
            </a:r>
          </a:p>
          <a:p>
            <a:pPr marL="487680" indent="-487680" algn="just">
              <a:buSzTx/>
              <a:buNone/>
              <a:defRPr>
                <a:solidFill>
                  <a:srgbClr val="FFFFFF"/>
                </a:solidFill>
                <a:latin typeface="Book Antiqua"/>
                <a:ea typeface="Book Antiqua"/>
                <a:cs typeface="Book Antiqua"/>
                <a:sym typeface="Book Antiqua"/>
              </a:defRPr>
            </a:pPr>
            <a:endParaRPr/>
          </a:p>
          <a:p>
            <a:pPr marL="487680" indent="-487680" algn="just">
              <a:buSzTx/>
              <a:buNone/>
              <a:defRPr>
                <a:solidFill>
                  <a:srgbClr val="FFFFFF"/>
                </a:solidFill>
                <a:latin typeface="Book Antiqua"/>
                <a:ea typeface="Book Antiqua"/>
                <a:cs typeface="Book Antiqua"/>
                <a:sym typeface="Book Antiqua"/>
              </a:defRPr>
            </a:pPr>
            <a:endParaRPr/>
          </a:p>
          <a:p>
            <a:pPr marL="487680" indent="-487680" algn="ctr">
              <a:spcBef>
                <a:spcPts val="1100"/>
              </a:spcBef>
              <a:buSzTx/>
              <a:buNone/>
              <a:defRPr sz="5000" b="1" i="1">
                <a:solidFill>
                  <a:srgbClr val="FFFFFF"/>
                </a:solidFill>
                <a:latin typeface="Book Antiqua"/>
                <a:ea typeface="Book Antiqua"/>
                <a:cs typeface="Book Antiqua"/>
                <a:sym typeface="Book Antiqua"/>
              </a:defRPr>
            </a:pPr>
            <a:r>
              <a:t>Variae causarum figurae</a:t>
            </a:r>
          </a:p>
        </p:txBody>
      </p:sp>
      <p:sp>
        <p:nvSpPr>
          <p:cNvPr id="182" name="Kształt"/>
          <p:cNvSpPr/>
          <p:nvPr/>
        </p:nvSpPr>
        <p:spPr>
          <a:xfrm rot="10800000">
            <a:off x="4350737" y="5285457"/>
            <a:ext cx="5120642" cy="2867379"/>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3024" y="10800"/>
                </a:lnTo>
                <a:lnTo>
                  <a:pt x="3024" y="13500"/>
                </a:lnTo>
                <a:lnTo>
                  <a:pt x="9288" y="13500"/>
                </a:lnTo>
                <a:lnTo>
                  <a:pt x="9288" y="5400"/>
                </a:lnTo>
                <a:lnTo>
                  <a:pt x="7776" y="5400"/>
                </a:lnTo>
                <a:lnTo>
                  <a:pt x="10800" y="0"/>
                </a:lnTo>
                <a:lnTo>
                  <a:pt x="13824" y="5400"/>
                </a:lnTo>
                <a:lnTo>
                  <a:pt x="12312" y="5400"/>
                </a:lnTo>
                <a:lnTo>
                  <a:pt x="12312" y="13500"/>
                </a:lnTo>
                <a:lnTo>
                  <a:pt x="18576" y="13500"/>
                </a:lnTo>
                <a:lnTo>
                  <a:pt x="18576" y="10800"/>
                </a:lnTo>
                <a:lnTo>
                  <a:pt x="21600" y="16200"/>
                </a:lnTo>
                <a:lnTo>
                  <a:pt x="18576" y="21600"/>
                </a:lnTo>
                <a:lnTo>
                  <a:pt x="18576" y="18900"/>
                </a:lnTo>
                <a:lnTo>
                  <a:pt x="3024" y="18900"/>
                </a:lnTo>
                <a:lnTo>
                  <a:pt x="3024" y="21600"/>
                </a:lnTo>
                <a:close/>
              </a:path>
            </a:pathLst>
          </a:custGeom>
          <a:solidFill>
            <a:srgbClr val="FFFFFF"/>
          </a:solidFill>
          <a:ln w="25400">
            <a:solidFill>
              <a:srgbClr val="660033"/>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
        <p:nvSpPr>
          <p:cNvPr id="183" name="Kształt"/>
          <p:cNvSpPr/>
          <p:nvPr/>
        </p:nvSpPr>
        <p:spPr>
          <a:xfrm rot="2378408">
            <a:off x="3734363" y="3616959"/>
            <a:ext cx="688624" cy="2169727"/>
          </a:xfrm>
          <a:custGeom>
            <a:avLst/>
            <a:gdLst/>
            <a:ahLst/>
            <a:cxnLst>
              <a:cxn ang="0">
                <a:pos x="wd2" y="hd2"/>
              </a:cxn>
              <a:cxn ang="5400000">
                <a:pos x="wd2" y="hd2"/>
              </a:cxn>
              <a:cxn ang="10800000">
                <a:pos x="wd2" y="hd2"/>
              </a:cxn>
              <a:cxn ang="16200000">
                <a:pos x="wd2" y="hd2"/>
              </a:cxn>
            </a:cxnLst>
            <a:rect l="0" t="0" r="r" b="b"/>
            <a:pathLst>
              <a:path w="21600" h="21600" extrusionOk="0">
                <a:moveTo>
                  <a:pt x="0" y="18167"/>
                </a:moveTo>
                <a:lnTo>
                  <a:pt x="5400" y="18167"/>
                </a:lnTo>
                <a:lnTo>
                  <a:pt x="5400" y="0"/>
                </a:lnTo>
                <a:lnTo>
                  <a:pt x="16200" y="0"/>
                </a:lnTo>
                <a:lnTo>
                  <a:pt x="16200" y="18167"/>
                </a:lnTo>
                <a:lnTo>
                  <a:pt x="21600" y="18167"/>
                </a:lnTo>
                <a:lnTo>
                  <a:pt x="10800" y="21600"/>
                </a:lnTo>
                <a:close/>
              </a:path>
            </a:pathLst>
          </a:cu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
        <p:nvSpPr>
          <p:cNvPr id="184" name="Kształt"/>
          <p:cNvSpPr/>
          <p:nvPr/>
        </p:nvSpPr>
        <p:spPr>
          <a:xfrm rot="19009158">
            <a:off x="9462345" y="3709529"/>
            <a:ext cx="688624" cy="2041033"/>
          </a:xfrm>
          <a:custGeom>
            <a:avLst/>
            <a:gdLst/>
            <a:ahLst/>
            <a:cxnLst>
              <a:cxn ang="0">
                <a:pos x="wd2" y="hd2"/>
              </a:cxn>
              <a:cxn ang="5400000">
                <a:pos x="wd2" y="hd2"/>
              </a:cxn>
              <a:cxn ang="10800000">
                <a:pos x="wd2" y="hd2"/>
              </a:cxn>
              <a:cxn ang="16200000">
                <a:pos x="wd2" y="hd2"/>
              </a:cxn>
            </a:cxnLst>
            <a:rect l="0" t="0" r="r" b="b"/>
            <a:pathLst>
              <a:path w="21600" h="21600" extrusionOk="0">
                <a:moveTo>
                  <a:pt x="0" y="17955"/>
                </a:moveTo>
                <a:lnTo>
                  <a:pt x="5400" y="17955"/>
                </a:lnTo>
                <a:lnTo>
                  <a:pt x="5400" y="0"/>
                </a:lnTo>
                <a:lnTo>
                  <a:pt x="16200" y="0"/>
                </a:lnTo>
                <a:lnTo>
                  <a:pt x="16200" y="17955"/>
                </a:lnTo>
                <a:lnTo>
                  <a:pt x="21600" y="17955"/>
                </a:lnTo>
                <a:lnTo>
                  <a:pt x="10800" y="21600"/>
                </a:lnTo>
                <a:close/>
              </a:path>
            </a:pathLst>
          </a:cu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Źródła zobowiązań II - Justynian"/>
          <p:cNvSpPr txBox="1">
            <a:spLocks noGrp="1"/>
          </p:cNvSpPr>
          <p:nvPr>
            <p:ph type="title"/>
          </p:nvPr>
        </p:nvSpPr>
        <p:spPr>
          <a:xfrm>
            <a:off x="650238" y="390595"/>
            <a:ext cx="11704324" cy="1625601"/>
          </a:xfrm>
          <a:prstGeom prst="rect">
            <a:avLst/>
          </a:prstGeom>
        </p:spPr>
        <p:txBody>
          <a:bodyPr/>
          <a:lstStyle>
            <a:lvl1pPr>
              <a:defRPr>
                <a:solidFill>
                  <a:srgbClr val="FFFFFF"/>
                </a:solidFill>
              </a:defRPr>
            </a:lvl1pPr>
          </a:lstStyle>
          <a:p>
            <a:r>
              <a:t>Źródła zobowiązań II - Justynian</a:t>
            </a:r>
          </a:p>
        </p:txBody>
      </p:sp>
      <p:sp>
        <p:nvSpPr>
          <p:cNvPr id="187" name="Treść"/>
          <p:cNvSpPr txBox="1">
            <a:spLocks noGrp="1"/>
          </p:cNvSpPr>
          <p:nvPr>
            <p:ph type="body" idx="1"/>
          </p:nvPr>
        </p:nvSpPr>
        <p:spPr>
          <a:xfrm>
            <a:off x="650238" y="1700105"/>
            <a:ext cx="11704324" cy="7579361"/>
          </a:xfrm>
          <a:prstGeom prst="rect">
            <a:avLst/>
          </a:prstGeom>
        </p:spPr>
        <p:txBody>
          <a:bodyPr/>
          <a:lstStyle/>
          <a:p>
            <a:pPr marL="487680" indent="-487680" algn="ctr">
              <a:buSzTx/>
              <a:buNone/>
              <a:defRPr>
                <a:solidFill>
                  <a:srgbClr val="FFFFFF"/>
                </a:solidFill>
              </a:defRPr>
            </a:pPr>
            <a:endParaRPr/>
          </a:p>
        </p:txBody>
      </p:sp>
      <p:grpSp>
        <p:nvGrpSpPr>
          <p:cNvPr id="200" name="Grupuj"/>
          <p:cNvGrpSpPr/>
          <p:nvPr/>
        </p:nvGrpSpPr>
        <p:grpSpPr>
          <a:xfrm>
            <a:off x="2968976" y="2007162"/>
            <a:ext cx="7371649" cy="7373907"/>
            <a:chOff x="0" y="-1"/>
            <a:chExt cx="7371647" cy="7373905"/>
          </a:xfrm>
        </p:grpSpPr>
        <p:grpSp>
          <p:nvGrpSpPr>
            <p:cNvPr id="190" name="Grupuj"/>
            <p:cNvGrpSpPr/>
            <p:nvPr/>
          </p:nvGrpSpPr>
          <p:grpSpPr>
            <a:xfrm>
              <a:off x="0" y="-2"/>
              <a:ext cx="3510311" cy="3511388"/>
              <a:chOff x="0" y="0"/>
              <a:chExt cx="3510310" cy="3511386"/>
            </a:xfrm>
          </p:grpSpPr>
          <p:sp>
            <p:nvSpPr>
              <p:cNvPr id="188" name="Prostokąt zaokrąglony"/>
              <p:cNvSpPr/>
              <p:nvPr/>
            </p:nvSpPr>
            <p:spPr>
              <a:xfrm>
                <a:off x="0" y="-1"/>
                <a:ext cx="3510312" cy="3511388"/>
              </a:xfrm>
              <a:prstGeom prst="roundRect">
                <a:avLst>
                  <a:gd name="adj" fmla="val 10000"/>
                </a:avLst>
              </a:prstGeom>
              <a:gradFill flip="none" rotWithShape="1">
                <a:gsLst>
                  <a:gs pos="0">
                    <a:srgbClr val="2E5E97"/>
                  </a:gs>
                  <a:gs pos="79998">
                    <a:srgbClr val="3C7BC7"/>
                  </a:gs>
                  <a:gs pos="100000">
                    <a:srgbClr val="3A7CCA"/>
                  </a:gs>
                </a:gsLst>
                <a:lin ang="16200000" scaled="0"/>
              </a:gradFill>
              <a:ln w="12700" cap="flat">
                <a:noFill/>
                <a:miter lim="400000"/>
              </a:ln>
              <a:effectLst>
                <a:outerShdw blurRad="50800" dist="25400" dir="5400000" rotWithShape="0">
                  <a:srgbClr val="000000">
                    <a:alpha val="34999"/>
                  </a:srgbClr>
                </a:outerShdw>
              </a:effectLst>
            </p:spPr>
            <p:txBody>
              <a:bodyPr wrap="square" lIns="50800" tIns="50800" rIns="50800" bIns="50800" numCol="1" anchor="ctr">
                <a:noAutofit/>
              </a:bodyPr>
              <a:lstStyle/>
              <a:p>
                <a:pPr defTabSz="1300480">
                  <a:defRPr sz="5400" b="1">
                    <a:solidFill>
                      <a:srgbClr val="FFFFFF"/>
                    </a:solidFill>
                    <a:latin typeface="Calibri"/>
                    <a:ea typeface="Calibri"/>
                    <a:cs typeface="Calibri"/>
                    <a:sym typeface="Calibri"/>
                  </a:defRPr>
                </a:pPr>
                <a:endParaRPr/>
              </a:p>
            </p:txBody>
          </p:sp>
          <p:sp>
            <p:nvSpPr>
              <p:cNvPr id="189" name="Ex contractu"/>
              <p:cNvSpPr txBox="1"/>
              <p:nvPr/>
            </p:nvSpPr>
            <p:spPr>
              <a:xfrm>
                <a:off x="102868" y="852465"/>
                <a:ext cx="3304571" cy="180644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spAutoFit/>
              </a:bodyPr>
              <a:lstStyle>
                <a:lvl1pPr defTabSz="1300480">
                  <a:defRPr sz="5400" b="1">
                    <a:solidFill>
                      <a:srgbClr val="FFFFFF"/>
                    </a:solidFill>
                    <a:latin typeface="Calibri"/>
                    <a:ea typeface="Calibri"/>
                    <a:cs typeface="Calibri"/>
                    <a:sym typeface="Calibri"/>
                  </a:defRPr>
                </a:lvl1pPr>
              </a:lstStyle>
              <a:p>
                <a:r>
                  <a:t>Ex contractu</a:t>
                </a:r>
              </a:p>
            </p:txBody>
          </p:sp>
        </p:grpSp>
        <p:grpSp>
          <p:nvGrpSpPr>
            <p:cNvPr id="193" name="Grupuj"/>
            <p:cNvGrpSpPr/>
            <p:nvPr/>
          </p:nvGrpSpPr>
          <p:grpSpPr>
            <a:xfrm>
              <a:off x="3861333" y="-2"/>
              <a:ext cx="3510316" cy="3511388"/>
              <a:chOff x="0" y="0"/>
              <a:chExt cx="3510314" cy="3511386"/>
            </a:xfrm>
          </p:grpSpPr>
          <p:sp>
            <p:nvSpPr>
              <p:cNvPr id="191" name="Prostokąt zaokrąglony"/>
              <p:cNvSpPr/>
              <p:nvPr/>
            </p:nvSpPr>
            <p:spPr>
              <a:xfrm>
                <a:off x="-1" y="-1"/>
                <a:ext cx="3510315" cy="3511388"/>
              </a:xfrm>
              <a:prstGeom prst="roundRect">
                <a:avLst>
                  <a:gd name="adj" fmla="val 10000"/>
                </a:avLst>
              </a:prstGeom>
              <a:gradFill flip="none" rotWithShape="1">
                <a:gsLst>
                  <a:gs pos="0">
                    <a:srgbClr val="2E5E97"/>
                  </a:gs>
                  <a:gs pos="79998">
                    <a:srgbClr val="3C7BC7"/>
                  </a:gs>
                  <a:gs pos="100000">
                    <a:srgbClr val="3A7CCA"/>
                  </a:gs>
                </a:gsLst>
                <a:lin ang="16200000" scaled="0"/>
              </a:gradFill>
              <a:ln w="12700" cap="flat">
                <a:noFill/>
                <a:miter lim="400000"/>
              </a:ln>
              <a:effectLst>
                <a:outerShdw blurRad="50800" dist="25400" dir="5400000" rotWithShape="0">
                  <a:srgbClr val="000000">
                    <a:alpha val="34999"/>
                  </a:srgbClr>
                </a:outerShdw>
              </a:effectLst>
            </p:spPr>
            <p:txBody>
              <a:bodyPr wrap="square" lIns="50800" tIns="50800" rIns="50800" bIns="50800" numCol="1" anchor="ctr">
                <a:noAutofit/>
              </a:bodyPr>
              <a:lstStyle/>
              <a:p>
                <a:pPr defTabSz="1300480">
                  <a:defRPr sz="5400" b="1">
                    <a:solidFill>
                      <a:srgbClr val="FFFFFF"/>
                    </a:solidFill>
                    <a:latin typeface="Calibri"/>
                    <a:ea typeface="Calibri"/>
                    <a:cs typeface="Calibri"/>
                    <a:sym typeface="Calibri"/>
                  </a:defRPr>
                </a:pPr>
                <a:endParaRPr/>
              </a:p>
            </p:txBody>
          </p:sp>
          <p:sp>
            <p:nvSpPr>
              <p:cNvPr id="192" name="Ex delictu"/>
              <p:cNvSpPr txBox="1"/>
              <p:nvPr/>
            </p:nvSpPr>
            <p:spPr>
              <a:xfrm>
                <a:off x="102867" y="1271565"/>
                <a:ext cx="3304575" cy="96824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spAutoFit/>
              </a:bodyPr>
              <a:lstStyle>
                <a:lvl1pPr defTabSz="1300480">
                  <a:defRPr sz="5400" b="1">
                    <a:solidFill>
                      <a:srgbClr val="FFFFFF"/>
                    </a:solidFill>
                    <a:latin typeface="Calibri"/>
                    <a:ea typeface="Calibri"/>
                    <a:cs typeface="Calibri"/>
                    <a:sym typeface="Calibri"/>
                  </a:defRPr>
                </a:lvl1pPr>
              </a:lstStyle>
              <a:p>
                <a:r>
                  <a:t>Ex delictu</a:t>
                </a:r>
              </a:p>
            </p:txBody>
          </p:sp>
        </p:grpSp>
        <p:grpSp>
          <p:nvGrpSpPr>
            <p:cNvPr id="196" name="Grupuj"/>
            <p:cNvGrpSpPr/>
            <p:nvPr/>
          </p:nvGrpSpPr>
          <p:grpSpPr>
            <a:xfrm>
              <a:off x="3861333" y="3862516"/>
              <a:ext cx="3510316" cy="3511389"/>
              <a:chOff x="0" y="0"/>
              <a:chExt cx="3510314" cy="3511388"/>
            </a:xfrm>
          </p:grpSpPr>
          <p:sp>
            <p:nvSpPr>
              <p:cNvPr id="194" name="Prostokąt zaokrąglony"/>
              <p:cNvSpPr/>
              <p:nvPr/>
            </p:nvSpPr>
            <p:spPr>
              <a:xfrm>
                <a:off x="-1" y="-1"/>
                <a:ext cx="3510315" cy="3511390"/>
              </a:xfrm>
              <a:prstGeom prst="roundRect">
                <a:avLst>
                  <a:gd name="adj" fmla="val 10000"/>
                </a:avLst>
              </a:prstGeom>
              <a:gradFill flip="none" rotWithShape="1">
                <a:gsLst>
                  <a:gs pos="0">
                    <a:srgbClr val="2E5E97"/>
                  </a:gs>
                  <a:gs pos="79998">
                    <a:srgbClr val="3C7BC7"/>
                  </a:gs>
                  <a:gs pos="100000">
                    <a:srgbClr val="3A7CCA"/>
                  </a:gs>
                </a:gsLst>
                <a:lin ang="16200000" scaled="0"/>
              </a:gradFill>
              <a:ln w="12700" cap="flat">
                <a:noFill/>
                <a:miter lim="400000"/>
              </a:ln>
              <a:effectLst>
                <a:outerShdw blurRad="50800" dist="25400" dir="5400000" rotWithShape="0">
                  <a:srgbClr val="000000">
                    <a:alpha val="34999"/>
                  </a:srgbClr>
                </a:outerShdw>
              </a:effectLst>
            </p:spPr>
            <p:txBody>
              <a:bodyPr wrap="square" lIns="50800" tIns="50800" rIns="50800" bIns="50800" numCol="1" anchor="ctr">
                <a:noAutofit/>
              </a:bodyPr>
              <a:lstStyle/>
              <a:p>
                <a:pPr defTabSz="1300480">
                  <a:defRPr sz="5400" b="1">
                    <a:solidFill>
                      <a:srgbClr val="FFFFFF"/>
                    </a:solidFill>
                    <a:latin typeface="Calibri"/>
                    <a:ea typeface="Calibri"/>
                    <a:cs typeface="Calibri"/>
                    <a:sym typeface="Calibri"/>
                  </a:defRPr>
                </a:pPr>
                <a:endParaRPr/>
              </a:p>
            </p:txBody>
          </p:sp>
          <p:sp>
            <p:nvSpPr>
              <p:cNvPr id="195" name="Quasi ex contractu"/>
              <p:cNvSpPr txBox="1"/>
              <p:nvPr/>
            </p:nvSpPr>
            <p:spPr>
              <a:xfrm>
                <a:off x="102867" y="852467"/>
                <a:ext cx="3304575" cy="180644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spAutoFit/>
              </a:bodyPr>
              <a:lstStyle>
                <a:lvl1pPr defTabSz="1300480">
                  <a:defRPr sz="5400" b="1">
                    <a:solidFill>
                      <a:srgbClr val="FFFFFF"/>
                    </a:solidFill>
                    <a:latin typeface="Calibri"/>
                    <a:ea typeface="Calibri"/>
                    <a:cs typeface="Calibri"/>
                    <a:sym typeface="Calibri"/>
                  </a:defRPr>
                </a:lvl1pPr>
              </a:lstStyle>
              <a:p>
                <a:r>
                  <a:t>Quasi ex contractu</a:t>
                </a:r>
              </a:p>
            </p:txBody>
          </p:sp>
        </p:grpSp>
        <p:grpSp>
          <p:nvGrpSpPr>
            <p:cNvPr id="199" name="Grupuj"/>
            <p:cNvGrpSpPr/>
            <p:nvPr/>
          </p:nvGrpSpPr>
          <p:grpSpPr>
            <a:xfrm>
              <a:off x="0" y="3862516"/>
              <a:ext cx="3510311" cy="3511389"/>
              <a:chOff x="0" y="0"/>
              <a:chExt cx="3510310" cy="3511388"/>
            </a:xfrm>
          </p:grpSpPr>
          <p:sp>
            <p:nvSpPr>
              <p:cNvPr id="197" name="Prostokąt zaokrąglony"/>
              <p:cNvSpPr/>
              <p:nvPr/>
            </p:nvSpPr>
            <p:spPr>
              <a:xfrm>
                <a:off x="0" y="-1"/>
                <a:ext cx="3510312" cy="3511390"/>
              </a:xfrm>
              <a:prstGeom prst="roundRect">
                <a:avLst>
                  <a:gd name="adj" fmla="val 10000"/>
                </a:avLst>
              </a:prstGeom>
              <a:gradFill flip="none" rotWithShape="1">
                <a:gsLst>
                  <a:gs pos="0">
                    <a:srgbClr val="2E5E97"/>
                  </a:gs>
                  <a:gs pos="79998">
                    <a:srgbClr val="3C7BC7"/>
                  </a:gs>
                  <a:gs pos="100000">
                    <a:srgbClr val="3A7CCA"/>
                  </a:gs>
                </a:gsLst>
                <a:lin ang="16200000" scaled="0"/>
              </a:gradFill>
              <a:ln w="12700" cap="flat">
                <a:noFill/>
                <a:miter lim="400000"/>
              </a:ln>
              <a:effectLst>
                <a:outerShdw blurRad="50800" dist="25400" dir="5400000" rotWithShape="0">
                  <a:srgbClr val="000000">
                    <a:alpha val="34999"/>
                  </a:srgbClr>
                </a:outerShdw>
              </a:effectLst>
            </p:spPr>
            <p:txBody>
              <a:bodyPr wrap="square" lIns="50800" tIns="50800" rIns="50800" bIns="50800" numCol="1" anchor="ctr">
                <a:noAutofit/>
              </a:bodyPr>
              <a:lstStyle/>
              <a:p>
                <a:pPr defTabSz="1300480">
                  <a:defRPr sz="5400" b="1">
                    <a:solidFill>
                      <a:srgbClr val="FFFFFF"/>
                    </a:solidFill>
                    <a:latin typeface="Calibri"/>
                    <a:ea typeface="Calibri"/>
                    <a:cs typeface="Calibri"/>
                    <a:sym typeface="Calibri"/>
                  </a:defRPr>
                </a:pPr>
                <a:endParaRPr/>
              </a:p>
            </p:txBody>
          </p:sp>
          <p:sp>
            <p:nvSpPr>
              <p:cNvPr id="198" name="Quasi ex delictu"/>
              <p:cNvSpPr txBox="1"/>
              <p:nvPr/>
            </p:nvSpPr>
            <p:spPr>
              <a:xfrm>
                <a:off x="102868" y="852467"/>
                <a:ext cx="3304571" cy="180644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spAutoFit/>
              </a:bodyPr>
              <a:lstStyle>
                <a:lvl1pPr defTabSz="1300480">
                  <a:defRPr sz="5400" b="1">
                    <a:solidFill>
                      <a:srgbClr val="FFFFFF"/>
                    </a:solidFill>
                    <a:latin typeface="Calibri"/>
                    <a:ea typeface="Calibri"/>
                    <a:cs typeface="Calibri"/>
                    <a:sym typeface="Calibri"/>
                  </a:defRPr>
                </a:lvl1pPr>
              </a:lstStyle>
              <a:p>
                <a:r>
                  <a:t>Quasi ex delictu</a:t>
                </a:r>
              </a:p>
            </p:txBody>
          </p:sp>
        </p:grpSp>
      </p:gr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Ewolucja rzymskiego prawa zobowiązań"/>
          <p:cNvSpPr txBox="1">
            <a:spLocks noGrp="1"/>
          </p:cNvSpPr>
          <p:nvPr>
            <p:ph type="title"/>
          </p:nvPr>
        </p:nvSpPr>
        <p:spPr>
          <a:xfrm>
            <a:off x="650238" y="390595"/>
            <a:ext cx="11704324" cy="1625601"/>
          </a:xfrm>
          <a:prstGeom prst="rect">
            <a:avLst/>
          </a:prstGeom>
        </p:spPr>
        <p:txBody>
          <a:bodyPr/>
          <a:lstStyle>
            <a:lvl1pPr>
              <a:defRPr sz="5400">
                <a:solidFill>
                  <a:srgbClr val="FFFFFF"/>
                </a:solidFill>
              </a:defRPr>
            </a:lvl1pPr>
          </a:lstStyle>
          <a:p>
            <a:r>
              <a:t>Ewolucja rzymskiego prawa zobowiązań</a:t>
            </a:r>
          </a:p>
        </p:txBody>
      </p:sp>
      <p:sp>
        <p:nvSpPr>
          <p:cNvPr id="203" name="brak potrzeb dla powstania stosunków obligacyjnych we wczesnych etapach rozwoju państwa rzymskiego – zaspokajanie potrzeb materialnych w ramach gospodarki naturalnej…"/>
          <p:cNvSpPr txBox="1">
            <a:spLocks noGrp="1"/>
          </p:cNvSpPr>
          <p:nvPr>
            <p:ph type="body" idx="1"/>
          </p:nvPr>
        </p:nvSpPr>
        <p:spPr>
          <a:xfrm>
            <a:off x="650238" y="2275838"/>
            <a:ext cx="11704324" cy="7477761"/>
          </a:xfrm>
          <a:prstGeom prst="rect">
            <a:avLst/>
          </a:prstGeom>
        </p:spPr>
        <p:txBody>
          <a:bodyPr/>
          <a:lstStyle/>
          <a:p>
            <a:pPr algn="just">
              <a:buFont typeface="Book Antiqua"/>
              <a:buChar char="➢"/>
              <a:defRPr>
                <a:solidFill>
                  <a:srgbClr val="FFFFFF"/>
                </a:solidFill>
                <a:latin typeface="Book Antiqua"/>
                <a:ea typeface="Book Antiqua"/>
                <a:cs typeface="Book Antiqua"/>
                <a:sym typeface="Book Antiqua"/>
              </a:defRPr>
            </a:pPr>
            <a:r>
              <a:t>brak potrzeb dla powstania stosunków obligacyjnych we wczesnych etapach rozwoju państwa rzymskiego – zaspokajanie potrzeb materialnych w ramach gospodarki naturalnej</a:t>
            </a:r>
          </a:p>
          <a:p>
            <a:pPr algn="just">
              <a:buFont typeface="Book Antiqua"/>
              <a:buChar char="➢"/>
              <a:defRPr>
                <a:solidFill>
                  <a:srgbClr val="FFFFFF"/>
                </a:solidFill>
                <a:latin typeface="Book Antiqua"/>
                <a:ea typeface="Book Antiqua"/>
                <a:cs typeface="Book Antiqua"/>
                <a:sym typeface="Book Antiqua"/>
              </a:defRPr>
            </a:pPr>
            <a:r>
              <a:t>wczesny rozwój prawa własności oraz instytucji prawa spadkowego jako podstawa zapewnienia materialnego istnienia rzymskiej familii </a:t>
            </a: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ola magistratur w rozwoju prawa zobowiązań (actio in factum)…"/>
          <p:cNvSpPr txBox="1">
            <a:spLocks noGrp="1"/>
          </p:cNvSpPr>
          <p:nvPr>
            <p:ph type="body" idx="1"/>
          </p:nvPr>
        </p:nvSpPr>
        <p:spPr>
          <a:xfrm>
            <a:off x="650238" y="573475"/>
            <a:ext cx="11704324" cy="8911450"/>
          </a:xfrm>
          <a:prstGeom prst="rect">
            <a:avLst/>
          </a:prstGeom>
        </p:spPr>
        <p:txBody>
          <a:bodyPr/>
          <a:lstStyle/>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Rola magistratur w rozwoju prawa zobowiązań (actio in factum)</a:t>
            </a:r>
          </a:p>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Powstawanie kolejnych </a:t>
            </a:r>
            <a:r>
              <a:rPr i="1"/>
              <a:t>obligationes </a:t>
            </a:r>
            <a:r>
              <a:t>poprzez tworzenie ochrony prawnej dla już faktycznie istniejących stosunków prawnych</a:t>
            </a:r>
          </a:p>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Niespotykany w innych gałęziach prawa rzymskiego rozwój prawa zobowiązaniowego – nie tylko instytucji, ale także naukowej refleksji prawników rzymskich nad nimi</a:t>
            </a:r>
          </a:p>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Ekspansja terytorialna Rzymu po wojnach punickich oraz wprowadzenie do obrotu bitej monety jako przyczyny rozwoju zobowiązań umownych</a:t>
            </a: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08" name="Najstarsze zobowiązania – ex delictu (od „krwawej zemsty”, przez prawo talionu do odszkodowania i zobowiązania deliktowego) – przekształcenie się odpłaty w zobowiązanie Fritz Schultz określa jako „unikalne osiągnięcie w historii ludzkiej cywilizacji”…"/>
          <p:cNvSpPr txBox="1">
            <a:spLocks noGrp="1"/>
          </p:cNvSpPr>
          <p:nvPr>
            <p:ph type="body" idx="1"/>
          </p:nvPr>
        </p:nvSpPr>
        <p:spPr>
          <a:xfrm>
            <a:off x="-1" y="266417"/>
            <a:ext cx="12747415" cy="9487183"/>
          </a:xfrm>
          <a:prstGeom prst="rect">
            <a:avLst/>
          </a:prstGeom>
        </p:spPr>
        <p:txBody>
          <a:bodyPr/>
          <a:lstStyle/>
          <a:p>
            <a:pPr marL="463793" indent="-463793" algn="just" defTabSz="1273386">
              <a:lnSpc>
                <a:spcPct val="80000"/>
              </a:lnSpc>
              <a:spcBef>
                <a:spcPts val="2100"/>
              </a:spcBef>
              <a:buFont typeface="Book Antiqua"/>
              <a:buChar char="➢"/>
              <a:defRPr sz="3600">
                <a:solidFill>
                  <a:srgbClr val="FFFFFF"/>
                </a:solidFill>
                <a:latin typeface="Book Antiqua"/>
                <a:ea typeface="Book Antiqua"/>
                <a:cs typeface="Book Antiqua"/>
                <a:sym typeface="Book Antiqua"/>
              </a:defRPr>
            </a:pPr>
            <a:r>
              <a:t>Najstarsze zobowiązania – ex delictu (od „krwawej zemsty”, przez prawo talionu do odszkodowania i zobowiązania deliktowego) – przekształcenie się odpłaty w zobowiązanie Fritz Schultz określa jako „unikalne osiągnięcie w historii ludzkiej cywilizacji”</a:t>
            </a:r>
          </a:p>
          <a:p>
            <a:pPr marL="463793" indent="-463793" algn="just" defTabSz="1273386">
              <a:lnSpc>
                <a:spcPct val="80000"/>
              </a:lnSpc>
              <a:spcBef>
                <a:spcPts val="2100"/>
              </a:spcBef>
              <a:buFont typeface="Book Antiqua"/>
              <a:buChar char="➢"/>
              <a:defRPr sz="3600">
                <a:solidFill>
                  <a:srgbClr val="FFFFFF"/>
                </a:solidFill>
                <a:latin typeface="Book Antiqua"/>
                <a:ea typeface="Book Antiqua"/>
                <a:cs typeface="Book Antiqua"/>
                <a:sym typeface="Book Antiqua"/>
              </a:defRPr>
            </a:pPr>
            <a:r>
              <a:t>Odszkodowanie pieniężne początkowo jako jedna z form „zadośćuczynienia za krzywdę” – z czasem oczekiwana przez społeczeństwo, w końcu egzekwowana przez państwo</a:t>
            </a:r>
          </a:p>
          <a:p>
            <a:pPr marL="463793" indent="-463793" algn="just" defTabSz="1273386">
              <a:lnSpc>
                <a:spcPct val="80000"/>
              </a:lnSpc>
              <a:spcBef>
                <a:spcPts val="2100"/>
              </a:spcBef>
              <a:buFont typeface="Book Antiqua"/>
              <a:buChar char="➢"/>
              <a:defRPr sz="3600">
                <a:solidFill>
                  <a:srgbClr val="FFFFFF"/>
                </a:solidFill>
                <a:latin typeface="Book Antiqua"/>
                <a:ea typeface="Book Antiqua"/>
                <a:cs typeface="Book Antiqua"/>
                <a:sym typeface="Book Antiqua"/>
              </a:defRPr>
            </a:pPr>
            <a:r>
              <a:t>Forma odszkodowania: pecus 	    	pecunia</a:t>
            </a:r>
          </a:p>
          <a:p>
            <a:pPr marL="463793" indent="-463793" algn="just" defTabSz="1273386">
              <a:lnSpc>
                <a:spcPct val="80000"/>
              </a:lnSpc>
              <a:spcBef>
                <a:spcPts val="2100"/>
              </a:spcBef>
              <a:buFont typeface="Book Antiqua"/>
              <a:buChar char="➢"/>
              <a:defRPr sz="3600">
                <a:solidFill>
                  <a:srgbClr val="FFFFFF"/>
                </a:solidFill>
                <a:latin typeface="Book Antiqua"/>
                <a:ea typeface="Book Antiqua"/>
                <a:cs typeface="Book Antiqua"/>
                <a:sym typeface="Book Antiqua"/>
              </a:defRPr>
            </a:pPr>
            <a:r>
              <a:t>Rozwój deliktów – słabość państwa (teoria przestępstw prywatnych i przestępstw publicznych)?</a:t>
            </a:r>
          </a:p>
          <a:p>
            <a:pPr marL="463793" indent="-463793" algn="just" defTabSz="1273386">
              <a:lnSpc>
                <a:spcPct val="80000"/>
              </a:lnSpc>
              <a:spcBef>
                <a:spcPts val="2100"/>
              </a:spcBef>
              <a:buFont typeface="Book Antiqua"/>
              <a:buChar char="➢"/>
              <a:defRPr sz="3600">
                <a:solidFill>
                  <a:srgbClr val="FFFFFF"/>
                </a:solidFill>
                <a:latin typeface="Book Antiqua"/>
                <a:ea typeface="Book Antiqua"/>
                <a:cs typeface="Book Antiqua"/>
                <a:sym typeface="Book Antiqua"/>
              </a:defRPr>
            </a:pPr>
            <a:r>
              <a:t>Zatarcie się granic źródeł zobowiązań w czasach nowożytnych: „Death of Contract” (Grant Gilmore, 1974), przykład: odpowiedzialność producenta za produkt niebezpieczny – Francja (kontrakt)/ Wielka Brytania (delikt)</a:t>
            </a:r>
          </a:p>
        </p:txBody>
      </p:sp>
      <p:sp>
        <p:nvSpPr>
          <p:cNvPr id="209" name="Strzałka"/>
          <p:cNvSpPr/>
          <p:nvPr/>
        </p:nvSpPr>
        <p:spPr>
          <a:xfrm>
            <a:off x="7423573" y="4671341"/>
            <a:ext cx="1228233" cy="688624"/>
          </a:xfrm>
          <a:prstGeom prst="rightArrow">
            <a:avLst>
              <a:gd name="adj1" fmla="val 50000"/>
              <a:gd name="adj2" fmla="val 50015"/>
            </a:avLst>
          </a:pr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Zobowiązanie jako wyraz stosunków kredytowych (K. Kolańczyk)"/>
          <p:cNvSpPr txBox="1">
            <a:spLocks noGrp="1"/>
          </p:cNvSpPr>
          <p:nvPr>
            <p:ph type="title"/>
          </p:nvPr>
        </p:nvSpPr>
        <p:spPr>
          <a:xfrm>
            <a:off x="650238" y="390595"/>
            <a:ext cx="11704324" cy="1625601"/>
          </a:xfrm>
          <a:prstGeom prst="rect">
            <a:avLst/>
          </a:prstGeom>
        </p:spPr>
        <p:txBody>
          <a:bodyPr/>
          <a:lstStyle>
            <a:lvl1pPr defTabSz="1131145">
              <a:defRPr sz="4600">
                <a:solidFill>
                  <a:srgbClr val="FFFFFF"/>
                </a:solidFill>
              </a:defRPr>
            </a:lvl1pPr>
          </a:lstStyle>
          <a:p>
            <a:r>
              <a:t>Zobowiązanie jako wyraz stosunków kredytowych (K. Kolańczyk)</a:t>
            </a:r>
          </a:p>
        </p:txBody>
      </p:sp>
      <p:sp>
        <p:nvSpPr>
          <p:cNvPr id="212" name="pozorna równość stron…"/>
          <p:cNvSpPr txBox="1">
            <a:spLocks noGrp="1"/>
          </p:cNvSpPr>
          <p:nvPr>
            <p:ph type="body" idx="1"/>
          </p:nvPr>
        </p:nvSpPr>
        <p:spPr>
          <a:xfrm>
            <a:off x="650238" y="2111021"/>
            <a:ext cx="11704324" cy="7168445"/>
          </a:xfrm>
          <a:prstGeom prst="rect">
            <a:avLst/>
          </a:prstGeom>
        </p:spPr>
        <p:txBody>
          <a:bodyPr/>
          <a:lstStyle/>
          <a:p>
            <a:pPr algn="just">
              <a:lnSpc>
                <a:spcPct val="90000"/>
              </a:lnSpc>
              <a:buFont typeface="Calibri"/>
              <a:buChar char="➢"/>
              <a:defRPr>
                <a:solidFill>
                  <a:srgbClr val="FFFFFF"/>
                </a:solidFill>
              </a:defRPr>
            </a:pPr>
            <a:r>
              <a:t>pozorna równość stron</a:t>
            </a:r>
          </a:p>
          <a:p>
            <a:pPr algn="just">
              <a:lnSpc>
                <a:spcPct val="90000"/>
              </a:lnSpc>
              <a:buFont typeface="Calibri"/>
              <a:buChar char="➢"/>
              <a:defRPr>
                <a:solidFill>
                  <a:srgbClr val="FFFFFF"/>
                </a:solidFill>
              </a:defRPr>
            </a:pPr>
            <a:r>
              <a:t>instytucje chroniące wierzycieli (okrutna egzekucja osobista – z uwięzieniem dłużnika, możliwością jego sprzedaży </a:t>
            </a:r>
            <a:r>
              <a:rPr i="1"/>
              <a:t>trans Tiberim</a:t>
            </a:r>
            <a:r>
              <a:t>, a nawet egzekucja w drodze </a:t>
            </a:r>
            <a:r>
              <a:rPr i="1"/>
              <a:t>partes secanto </a:t>
            </a:r>
            <a:r>
              <a:t>– do czego nawiązywał W. Shakespeare poprzez funt ciała w </a:t>
            </a:r>
            <a:r>
              <a:rPr i="1"/>
              <a:t>Kupcu Weneckim </a:t>
            </a:r>
          </a:p>
          <a:p>
            <a:pPr algn="just">
              <a:lnSpc>
                <a:spcPct val="90000"/>
              </a:lnSpc>
              <a:buFont typeface="Calibri"/>
              <a:buChar char="➢"/>
              <a:defRPr>
                <a:solidFill>
                  <a:srgbClr val="FFFFFF"/>
                </a:solidFill>
              </a:defRPr>
            </a:pPr>
            <a:r>
              <a:t>stworzenie całej kategorii osób „półwolnych” – dłużników w dużej mierze zależnych od wierzycieli (</a:t>
            </a:r>
            <a:r>
              <a:rPr i="1"/>
              <a:t>nexi, addicti)</a:t>
            </a: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Cechy zobowiązań"/>
          <p:cNvSpPr txBox="1">
            <a:spLocks noGrp="1"/>
          </p:cNvSpPr>
          <p:nvPr>
            <p:ph type="title"/>
          </p:nvPr>
        </p:nvSpPr>
        <p:spPr>
          <a:xfrm>
            <a:off x="650238" y="-2"/>
            <a:ext cx="11704324" cy="1700110"/>
          </a:xfrm>
          <a:prstGeom prst="rect">
            <a:avLst/>
          </a:prstGeom>
        </p:spPr>
        <p:txBody>
          <a:bodyPr/>
          <a:lstStyle>
            <a:lvl1pPr>
              <a:defRPr>
                <a:solidFill>
                  <a:srgbClr val="FFFFFF"/>
                </a:solidFill>
              </a:defRPr>
            </a:lvl1pPr>
          </a:lstStyle>
          <a:p>
            <a:r>
              <a:t>Cechy zobowiązań</a:t>
            </a:r>
          </a:p>
        </p:txBody>
      </p:sp>
      <p:sp>
        <p:nvSpPr>
          <p:cNvPr id="215" name="z uwagi na ilość węzłów zobowiązaniowych łączących strony: jednostronne / dwustronne…"/>
          <p:cNvSpPr txBox="1">
            <a:spLocks noGrp="1"/>
          </p:cNvSpPr>
          <p:nvPr>
            <p:ph type="body" idx="1"/>
          </p:nvPr>
        </p:nvSpPr>
        <p:spPr>
          <a:xfrm>
            <a:off x="650238" y="1496906"/>
            <a:ext cx="11704324" cy="7782560"/>
          </a:xfrm>
          <a:prstGeom prst="rect">
            <a:avLst/>
          </a:prstGeom>
        </p:spPr>
        <p:txBody>
          <a:bodyPr/>
          <a:lstStyle/>
          <a:p>
            <a:pPr marL="785812" indent="-785812" algn="just">
              <a:lnSpc>
                <a:spcPct val="90000"/>
              </a:lnSpc>
              <a:buFontTx/>
              <a:buAutoNum type="romanUcPeriod"/>
              <a:defRPr>
                <a:solidFill>
                  <a:srgbClr val="FFFFFF"/>
                </a:solidFill>
                <a:latin typeface="Book Antiqua"/>
                <a:ea typeface="Book Antiqua"/>
                <a:cs typeface="Book Antiqua"/>
                <a:sym typeface="Book Antiqua"/>
              </a:defRPr>
            </a:pPr>
            <a:r>
              <a:t>z uwagi na ilość węzłów zobowiązaniowych łączących strony: jednostronne / dwustronne</a:t>
            </a:r>
          </a:p>
          <a:p>
            <a:pPr marL="785812" indent="-785812" algn="just">
              <a:lnSpc>
                <a:spcPct val="90000"/>
              </a:lnSpc>
              <a:buFontTx/>
              <a:buAutoNum type="romanUcPeriod"/>
              <a:defRPr>
                <a:solidFill>
                  <a:srgbClr val="FFFFFF"/>
                </a:solidFill>
                <a:latin typeface="Book Antiqua"/>
                <a:ea typeface="Book Antiqua"/>
                <a:cs typeface="Book Antiqua"/>
                <a:sym typeface="Book Antiqua"/>
              </a:defRPr>
            </a:pPr>
            <a:r>
              <a:t>z uwagi na zaskarżalność:              cywilne / naturalne</a:t>
            </a:r>
          </a:p>
          <a:p>
            <a:pPr marL="785812" indent="-785812" algn="just">
              <a:lnSpc>
                <a:spcPct val="90000"/>
              </a:lnSpc>
              <a:buFontTx/>
              <a:buAutoNum type="romanUcPeriod"/>
              <a:defRPr>
                <a:solidFill>
                  <a:srgbClr val="FFFFFF"/>
                </a:solidFill>
                <a:latin typeface="Book Antiqua"/>
                <a:ea typeface="Book Antiqua"/>
                <a:cs typeface="Book Antiqua"/>
                <a:sym typeface="Book Antiqua"/>
              </a:defRPr>
            </a:pPr>
            <a:r>
              <a:t>z uwagi na budowę powództw:         stricti iuris / bonae fidei</a:t>
            </a:r>
          </a:p>
          <a:p>
            <a:pPr marL="785812" indent="-785812" algn="just">
              <a:lnSpc>
                <a:spcPct val="90000"/>
              </a:lnSpc>
              <a:buFontTx/>
              <a:buAutoNum type="romanUcPeriod"/>
              <a:defRPr>
                <a:solidFill>
                  <a:srgbClr val="FFFFFF"/>
                </a:solidFill>
                <a:latin typeface="Book Antiqua"/>
                <a:ea typeface="Book Antiqua"/>
                <a:cs typeface="Book Antiqua"/>
                <a:sym typeface="Book Antiqua"/>
              </a:defRPr>
            </a:pPr>
            <a:r>
              <a:t>z uwagi na ilość świadczeń :        zobowiązania zwykłe/zobowiązania przemienne/ zobowiązania z upoważnieniem przemiennym </a:t>
            </a: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18" name="Zobowiązania cywilne…"/>
          <p:cNvSpPr txBox="1">
            <a:spLocks noGrp="1"/>
          </p:cNvSpPr>
          <p:nvPr>
            <p:ph type="body" idx="1"/>
          </p:nvPr>
        </p:nvSpPr>
        <p:spPr>
          <a:xfrm>
            <a:off x="507998" y="471875"/>
            <a:ext cx="11844306" cy="8295076"/>
          </a:xfrm>
          <a:prstGeom prst="rect">
            <a:avLst/>
          </a:prstGeom>
        </p:spPr>
        <p:txBody>
          <a:bodyPr/>
          <a:lstStyle/>
          <a:p>
            <a:pPr marL="487680" indent="-487680" algn="ctr">
              <a:lnSpc>
                <a:spcPct val="90000"/>
              </a:lnSpc>
              <a:spcBef>
                <a:spcPts val="2900"/>
              </a:spcBef>
              <a:buSzTx/>
              <a:buNone/>
              <a:defRPr sz="5000" b="1">
                <a:solidFill>
                  <a:srgbClr val="FFFFFF"/>
                </a:solidFill>
                <a:latin typeface="Book Antiqua"/>
                <a:ea typeface="Book Antiqua"/>
                <a:cs typeface="Book Antiqua"/>
                <a:sym typeface="Book Antiqua"/>
              </a:defRPr>
            </a:pPr>
            <a:r>
              <a:t>Zobowiązania cywilne </a:t>
            </a:r>
          </a:p>
          <a:p>
            <a:pPr marL="487680" indent="-487680" algn="just">
              <a:lnSpc>
                <a:spcPct val="90000"/>
              </a:lnSpc>
              <a:spcBef>
                <a:spcPts val="2900"/>
              </a:spcBef>
              <a:buSzTx/>
              <a:buNone/>
              <a:defRPr sz="5000">
                <a:solidFill>
                  <a:srgbClr val="FFFFFF"/>
                </a:solidFill>
                <a:latin typeface="Book Antiqua"/>
                <a:ea typeface="Book Antiqua"/>
                <a:cs typeface="Book Antiqua"/>
                <a:sym typeface="Book Antiqua"/>
              </a:defRPr>
            </a:pPr>
            <a:r>
              <a:t> czyli zobowiązania zaskarżalne, prawnie skuteczne.</a:t>
            </a:r>
          </a:p>
          <a:p>
            <a:pPr marL="487680" indent="-487680" algn="just">
              <a:lnSpc>
                <a:spcPct val="90000"/>
              </a:lnSpc>
              <a:spcBef>
                <a:spcPts val="2900"/>
              </a:spcBef>
              <a:buSzTx/>
              <a:buNone/>
              <a:defRPr sz="5000">
                <a:solidFill>
                  <a:srgbClr val="FFFFFF"/>
                </a:solidFill>
                <a:latin typeface="Book Antiqua"/>
                <a:ea typeface="Book Antiqua"/>
                <a:cs typeface="Book Antiqua"/>
                <a:sym typeface="Book Antiqua"/>
              </a:defRPr>
            </a:pPr>
            <a:r>
              <a:t>Umożliwiały:</a:t>
            </a:r>
          </a:p>
          <a:p>
            <a:pPr marL="476250" indent="-476250" algn="just">
              <a:lnSpc>
                <a:spcPct val="90000"/>
              </a:lnSpc>
              <a:spcBef>
                <a:spcPts val="2900"/>
              </a:spcBef>
              <a:buChar char="•"/>
              <a:defRPr sz="5000">
                <a:solidFill>
                  <a:srgbClr val="FFFFFF"/>
                </a:solidFill>
                <a:latin typeface="Book Antiqua"/>
                <a:ea typeface="Book Antiqua"/>
                <a:cs typeface="Book Antiqua"/>
                <a:sym typeface="Book Antiqua"/>
              </a:defRPr>
            </a:pPr>
            <a:r>
              <a:t>dochodzenie swoich praw w drodze procesu (na podstawie odpowiedniej actio)</a:t>
            </a:r>
            <a:endParaRPr i="1"/>
          </a:p>
          <a:p>
            <a:pPr marL="476250" indent="-476250" algn="just">
              <a:lnSpc>
                <a:spcPct val="90000"/>
              </a:lnSpc>
              <a:spcBef>
                <a:spcPts val="2900"/>
              </a:spcBef>
              <a:buChar char="•"/>
              <a:defRPr sz="5000">
                <a:solidFill>
                  <a:srgbClr val="FFFFFF"/>
                </a:solidFill>
                <a:latin typeface="Book Antiqua"/>
                <a:ea typeface="Book Antiqua"/>
                <a:cs typeface="Book Antiqua"/>
                <a:sym typeface="Book Antiqua"/>
              </a:defRPr>
            </a:pPr>
            <a:r>
              <a:t>prowadzenia egzekucji na podstawie wyroku</a:t>
            </a: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28"/>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a:t>
            </a:r>
          </a:p>
        </p:txBody>
      </p:sp>
      <p:sp>
        <p:nvSpPr>
          <p:cNvPr id="150" name="Shape 129"/>
          <p:cNvSpPr txBox="1">
            <a:spLocks noGrp="1"/>
          </p:cNvSpPr>
          <p:nvPr>
            <p:ph type="body" idx="1"/>
          </p:nvPr>
        </p:nvSpPr>
        <p:spPr>
          <a:xfrm>
            <a:off x="357713" y="1702043"/>
            <a:ext cx="12289374" cy="8051559"/>
          </a:xfrm>
          <a:prstGeom prst="rect">
            <a:avLst/>
          </a:prstGeom>
        </p:spPr>
        <p:txBody>
          <a:bodyPr/>
          <a:lstStyle>
            <a:lvl1pPr marL="0" indent="0" algn="just" defTabSz="1248460">
              <a:lnSpc>
                <a:spcPct val="120000"/>
              </a:lnSpc>
              <a:spcBef>
                <a:spcPts val="800"/>
              </a:spcBef>
              <a:buSzTx/>
              <a:buNone/>
              <a:defRPr sz="3800">
                <a:solidFill>
                  <a:srgbClr val="FFFFFF"/>
                </a:solidFill>
                <a:latin typeface="Times New Roman"/>
                <a:ea typeface="Times New Roman"/>
                <a:cs typeface="Times New Roman"/>
                <a:sym typeface="Times New Roman"/>
              </a:defRPr>
            </a:lvl1pPr>
          </a:lstStyle>
          <a:p>
            <a:r>
              <a:t>Za panowania Wespazjana ojciec Gajusa wziął od Tytusa w użyczenie niewolnika Tryboniana. Po śmierci ojca Gajus – przekonany, że Trybonian stanowił własność jego ojca, przeniósł własność tego niewolnika w drodze mancypacji na Marka. Po roku Tytus widząc swojego niewolnika zabrał go do siebie. Udziel porady prawnej Markowi</a:t>
            </a: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21" name="Zobowiązania naturalne…"/>
          <p:cNvSpPr txBox="1">
            <a:spLocks noGrp="1"/>
          </p:cNvSpPr>
          <p:nvPr>
            <p:ph type="body" idx="1"/>
          </p:nvPr>
        </p:nvSpPr>
        <p:spPr>
          <a:xfrm>
            <a:off x="255127" y="-1"/>
            <a:ext cx="12390688" cy="9753601"/>
          </a:xfrm>
          <a:prstGeom prst="rect">
            <a:avLst/>
          </a:prstGeom>
        </p:spPr>
        <p:txBody>
          <a:bodyPr/>
          <a:lstStyle/>
          <a:p>
            <a:pPr marL="487680" indent="-487680" algn="ctr">
              <a:lnSpc>
                <a:spcPct val="80000"/>
              </a:lnSpc>
              <a:spcBef>
                <a:spcPts val="2500"/>
              </a:spcBef>
              <a:buSzTx/>
              <a:buNone/>
              <a:defRPr sz="4200" b="1">
                <a:solidFill>
                  <a:srgbClr val="FFFFFF"/>
                </a:solidFill>
                <a:latin typeface="Book Antiqua"/>
                <a:ea typeface="Book Antiqua"/>
                <a:cs typeface="Book Antiqua"/>
                <a:sym typeface="Book Antiqua"/>
              </a:defRPr>
            </a:pPr>
            <a:r>
              <a:t>Zobowiązania naturalne </a:t>
            </a:r>
            <a:endParaRPr sz="5000"/>
          </a:p>
          <a:p>
            <a:pPr marL="480059" indent="-480059" algn="just">
              <a:lnSpc>
                <a:spcPct val="80000"/>
              </a:lnSpc>
              <a:spcBef>
                <a:spcPts val="2500"/>
              </a:spcBef>
              <a:buFont typeface="Book Antiqua"/>
              <a:buChar char="➢"/>
              <a:defRPr sz="4200">
                <a:solidFill>
                  <a:srgbClr val="FFFFFF"/>
                </a:solidFill>
                <a:latin typeface="Book Antiqua"/>
                <a:ea typeface="Book Antiqua"/>
                <a:cs typeface="Book Antiqua"/>
                <a:sym typeface="Book Antiqua"/>
              </a:defRPr>
            </a:pPr>
            <a:r>
              <a:t>	są niezaskarżalne (nie można dochodzić ich zasądzenia w drodze procesu oraz nie można ich egzekwować)</a:t>
            </a:r>
            <a:endParaRPr sz="3800"/>
          </a:p>
          <a:p>
            <a:pPr marL="476250" indent="-476250" algn="just">
              <a:lnSpc>
                <a:spcPct val="80000"/>
              </a:lnSpc>
              <a:spcBef>
                <a:spcPts val="2200"/>
              </a:spcBef>
              <a:buFont typeface="Book Antiqua"/>
              <a:buChar char="➢"/>
              <a:defRPr sz="5000">
                <a:solidFill>
                  <a:srgbClr val="FFFFFF"/>
                </a:solidFill>
                <a:latin typeface="Book Antiqua"/>
                <a:ea typeface="Book Antiqua"/>
                <a:cs typeface="Book Antiqua"/>
                <a:sym typeface="Book Antiqua"/>
              </a:defRPr>
            </a:pPr>
            <a:endParaRPr sz="3800"/>
          </a:p>
          <a:p>
            <a:pPr marL="480059" indent="-480059" algn="just">
              <a:lnSpc>
                <a:spcPct val="80000"/>
              </a:lnSpc>
              <a:buFont typeface="Book Antiqua"/>
              <a:buChar char="➢"/>
              <a:defRPr sz="4200">
                <a:solidFill>
                  <a:srgbClr val="FFFFFF"/>
                </a:solidFill>
                <a:latin typeface="Book Antiqua"/>
                <a:ea typeface="Book Antiqua"/>
                <a:cs typeface="Book Antiqua"/>
                <a:sym typeface="Book Antiqua"/>
              </a:defRPr>
            </a:pPr>
            <a:r>
              <a:t>ich wykonanie oznaczało spełnienie obowiązku prawnego (dłużnik, który spełnił zobowiązanie naturalne nie mógł domagać się zwrotu świadczenia na podstawie np. bezpodstawnego wzbogacenia)</a:t>
            </a:r>
            <a:endParaRPr sz="3800"/>
          </a:p>
          <a:p>
            <a:pPr marL="476250" indent="-476250" algn="just">
              <a:lnSpc>
                <a:spcPct val="80000"/>
              </a:lnSpc>
              <a:spcBef>
                <a:spcPts val="800"/>
              </a:spcBef>
              <a:buFont typeface="Book Antiqua"/>
              <a:buChar char="➢"/>
              <a:defRPr sz="5000">
                <a:solidFill>
                  <a:srgbClr val="FFFFFF"/>
                </a:solidFill>
                <a:latin typeface="Book Antiqua"/>
                <a:ea typeface="Book Antiqua"/>
                <a:cs typeface="Book Antiqua"/>
                <a:sym typeface="Book Antiqua"/>
              </a:defRPr>
            </a:pPr>
            <a:endParaRPr sz="3800"/>
          </a:p>
          <a:p>
            <a:pPr marL="480059" indent="-480059" algn="just">
              <a:lnSpc>
                <a:spcPct val="80000"/>
              </a:lnSpc>
              <a:buFont typeface="Book Antiqua"/>
              <a:buChar char="➢"/>
              <a:defRPr sz="4200">
                <a:solidFill>
                  <a:srgbClr val="FFFFFF"/>
                </a:solidFill>
                <a:latin typeface="Book Antiqua"/>
                <a:ea typeface="Book Antiqua"/>
                <a:cs typeface="Book Antiqua"/>
                <a:sym typeface="Book Antiqua"/>
              </a:defRPr>
            </a:pPr>
            <a:r>
              <a:t>ich wykonanie mogło być zabezpieczone przez poręczenie (np. odpowiednią stypulację) lub prawo zastawu lub przekształcone w drodze nowacji w zobowiązanie cywilne</a:t>
            </a:r>
          </a:p>
        </p:txBody>
      </p:sp>
    </p:spTree>
  </p:cSld>
  <p:clrMapOvr>
    <a:masterClrMapping/>
  </p:clrMapOvr>
  <p:transition xmlns:p14="http://schemas.microsoft.com/office/powerpoint/2010/mai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24" name="Źródła powstania zobowiązań naturalnych…"/>
          <p:cNvSpPr txBox="1">
            <a:spLocks noGrp="1"/>
          </p:cNvSpPr>
          <p:nvPr>
            <p:ph type="body" idx="1"/>
          </p:nvPr>
        </p:nvSpPr>
        <p:spPr>
          <a:xfrm>
            <a:off x="255127" y="-1"/>
            <a:ext cx="12492288" cy="9753601"/>
          </a:xfrm>
          <a:prstGeom prst="rect">
            <a:avLst/>
          </a:prstGeom>
        </p:spPr>
        <p:txBody>
          <a:bodyPr/>
          <a:lstStyle/>
          <a:p>
            <a:pPr marL="487680" indent="-487680" algn="ctr">
              <a:lnSpc>
                <a:spcPct val="90000"/>
              </a:lnSpc>
              <a:spcBef>
                <a:spcPts val="2200"/>
              </a:spcBef>
              <a:buSzTx/>
              <a:buNone/>
              <a:defRPr sz="3800" b="1">
                <a:solidFill>
                  <a:srgbClr val="FFFFFF"/>
                </a:solidFill>
                <a:latin typeface="Book Antiqua"/>
                <a:ea typeface="Book Antiqua"/>
                <a:cs typeface="Book Antiqua"/>
                <a:sym typeface="Book Antiqua"/>
              </a:defRPr>
            </a:pPr>
            <a:r>
              <a:t>Źródła powstania zobowiązań naturalnych</a:t>
            </a:r>
          </a:p>
          <a:p>
            <a:pPr marL="466344" indent="-466344" algn="just">
              <a:lnSpc>
                <a:spcPct val="90000"/>
              </a:lnSpc>
              <a:spcBef>
                <a:spcPts val="800"/>
              </a:spcBef>
              <a:buChar char="•"/>
              <a:defRPr sz="3400">
                <a:solidFill>
                  <a:srgbClr val="FFFFFF"/>
                </a:solidFill>
                <a:latin typeface="Book Antiqua"/>
                <a:ea typeface="Book Antiqua"/>
                <a:cs typeface="Book Antiqua"/>
                <a:sym typeface="Book Antiqua"/>
              </a:defRPr>
            </a:pPr>
            <a:r>
              <a:t>umowy zawierane z niewolnikami oraz osobami </a:t>
            </a:r>
            <a:r>
              <a:rPr i="1"/>
              <a:t>alieni iuris (</a:t>
            </a:r>
            <a:r>
              <a:t>często w ramach </a:t>
            </a:r>
            <a:r>
              <a:rPr i="1"/>
              <a:t>peculium), </a:t>
            </a:r>
            <a:r>
              <a:t>a także między członkami tej samej rodziny (także z ich </a:t>
            </a:r>
            <a:r>
              <a:rPr i="1"/>
              <a:t>paterfamilias)</a:t>
            </a:r>
            <a:endParaRPr sz="3800"/>
          </a:p>
          <a:p>
            <a:pPr marL="466344" indent="-466344" algn="just">
              <a:lnSpc>
                <a:spcPct val="90000"/>
              </a:lnSpc>
              <a:spcBef>
                <a:spcPts val="800"/>
              </a:spcBef>
              <a:buChar char="•"/>
              <a:defRPr sz="3400">
                <a:solidFill>
                  <a:srgbClr val="FFFFFF"/>
                </a:solidFill>
                <a:latin typeface="Book Antiqua"/>
                <a:ea typeface="Book Antiqua"/>
                <a:cs typeface="Book Antiqua"/>
                <a:sym typeface="Book Antiqua"/>
              </a:defRPr>
            </a:pPr>
            <a:r>
              <a:t>umowy zawierane przez pupila, a także kobietę bez zgody opiekuna</a:t>
            </a:r>
            <a:endParaRPr sz="3800"/>
          </a:p>
          <a:p>
            <a:pPr marL="466344" indent="-466344" algn="just">
              <a:lnSpc>
                <a:spcPct val="90000"/>
              </a:lnSpc>
              <a:spcBef>
                <a:spcPts val="800"/>
              </a:spcBef>
              <a:buChar char="•"/>
              <a:defRPr sz="3400">
                <a:solidFill>
                  <a:srgbClr val="FFFFFF"/>
                </a:solidFill>
                <a:latin typeface="Book Antiqua"/>
                <a:ea typeface="Book Antiqua"/>
                <a:cs typeface="Book Antiqua"/>
                <a:sym typeface="Book Antiqua"/>
              </a:defRPr>
            </a:pPr>
            <a:r>
              <a:t>nieformalne przyrzeczenia zapłaty odsetek przy pożyczce oraz kwestia </a:t>
            </a:r>
            <a:r>
              <a:rPr i="1"/>
              <a:t>sentatus consultum Macedonianum </a:t>
            </a:r>
            <a:endParaRPr sz="4200"/>
          </a:p>
          <a:p>
            <a:pPr marL="466344" indent="-466344" algn="just">
              <a:lnSpc>
                <a:spcPct val="90000"/>
              </a:lnSpc>
              <a:spcBef>
                <a:spcPts val="800"/>
              </a:spcBef>
              <a:buChar char="•"/>
              <a:defRPr sz="3400">
                <a:solidFill>
                  <a:srgbClr val="FFFFFF"/>
                </a:solidFill>
                <a:latin typeface="Book Antiqua"/>
                <a:ea typeface="Book Antiqua"/>
                <a:cs typeface="Book Antiqua"/>
                <a:sym typeface="Book Antiqua"/>
              </a:defRPr>
            </a:pPr>
            <a:r>
              <a:t>zobowiązania osób dotkniętych </a:t>
            </a:r>
            <a:r>
              <a:rPr i="1"/>
              <a:t>capitis deminutio</a:t>
            </a:r>
            <a:endParaRPr sz="4200" i="1"/>
          </a:p>
          <a:p>
            <a:pPr marL="487680" indent="-487680" algn="just">
              <a:lnSpc>
                <a:spcPct val="90000"/>
              </a:lnSpc>
              <a:spcBef>
                <a:spcPts val="800"/>
              </a:spcBef>
              <a:buSzTx/>
              <a:buNone/>
              <a:defRPr sz="3400" i="1" u="sng">
                <a:solidFill>
                  <a:srgbClr val="FFFFFF"/>
                </a:solidFill>
                <a:latin typeface="Book Antiqua"/>
                <a:ea typeface="Book Antiqua"/>
                <a:cs typeface="Book Antiqua"/>
                <a:sym typeface="Book Antiqua"/>
              </a:defRPr>
            </a:pPr>
            <a:r>
              <a:t>Zasadnicza różnica między prawem rzymskim a współczesnym: </a:t>
            </a:r>
            <a:r>
              <a:rPr i="0" u="none"/>
              <a:t> Rzymianie uważali, że choć zobowiązania te nie wynikają z prawa cywilnego (więc nie mogą być wymagalne), to należy je wypełniać (a obowiązek ten zamiast z prawa wynika z moralności) – obecnie zobowiązania niezaskarżalne to te, które uznajemy z jakiegoś powodu za niesłuszne np. zobowiązania z tytułu hazardu</a:t>
            </a:r>
          </a:p>
        </p:txBody>
      </p:sp>
    </p:spTree>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Zobowiązania  jednostronne / dwustronne"/>
          <p:cNvSpPr txBox="1">
            <a:spLocks noGrp="1"/>
          </p:cNvSpPr>
          <p:nvPr>
            <p:ph type="title"/>
          </p:nvPr>
        </p:nvSpPr>
        <p:spPr>
          <a:xfrm>
            <a:off x="663785" y="-1"/>
            <a:ext cx="11704323" cy="1625602"/>
          </a:xfrm>
          <a:prstGeom prst="rect">
            <a:avLst/>
          </a:prstGeom>
        </p:spPr>
        <p:txBody>
          <a:bodyPr/>
          <a:lstStyle/>
          <a:p>
            <a:pPr defTabSz="1131145">
              <a:defRPr sz="4600">
                <a:solidFill>
                  <a:srgbClr val="FFFFFF"/>
                </a:solidFill>
                <a:latin typeface="Book Antiqua"/>
                <a:ea typeface="Book Antiqua"/>
                <a:cs typeface="Book Antiqua"/>
                <a:sym typeface="Book Antiqua"/>
              </a:defRPr>
            </a:pPr>
            <a:r>
              <a:t>Zobowiązania </a:t>
            </a:r>
            <a:br/>
            <a:r>
              <a:t>jednostronne / dwustronne</a:t>
            </a:r>
          </a:p>
        </p:txBody>
      </p:sp>
      <p:sp>
        <p:nvSpPr>
          <p:cNvPr id="227" name="Podział zobowiązań z punktu widzenia natury zobowiązania i odpowiedzi na pytanie – ile w ramach tego samego stosunku prawnego istnieje prawnie wiążących te same strony stosunków zobowiązaniowych…"/>
          <p:cNvSpPr txBox="1">
            <a:spLocks noGrp="1"/>
          </p:cNvSpPr>
          <p:nvPr>
            <p:ph type="body" idx="1"/>
          </p:nvPr>
        </p:nvSpPr>
        <p:spPr>
          <a:xfrm>
            <a:off x="356727" y="2111021"/>
            <a:ext cx="12187488" cy="7373903"/>
          </a:xfrm>
          <a:prstGeom prst="rect">
            <a:avLst/>
          </a:prstGeom>
        </p:spPr>
        <p:txBody>
          <a:bodyPr/>
          <a:lstStyle/>
          <a:p>
            <a:pPr algn="just">
              <a:lnSpc>
                <a:spcPct val="90000"/>
              </a:lnSpc>
              <a:buFont typeface="Book Antiqua"/>
              <a:buChar char="➢"/>
              <a:defRPr>
                <a:solidFill>
                  <a:srgbClr val="FFFFFF"/>
                </a:solidFill>
                <a:latin typeface="Book Antiqua"/>
                <a:ea typeface="Book Antiqua"/>
                <a:cs typeface="Book Antiqua"/>
                <a:sym typeface="Book Antiqua"/>
              </a:defRPr>
            </a:pPr>
            <a:r>
              <a:t>Podział zobowiązań z punktu widzenia natury zobowiązania i odpowiedzi na pytanie – ile w ramach tego samego </a:t>
            </a:r>
            <a:r>
              <a:rPr b="1"/>
              <a:t>stosunku prawnego </a:t>
            </a:r>
            <a:r>
              <a:t>istnieje prawnie wiążących te same strony stosunków zobowiązaniowych</a:t>
            </a:r>
          </a:p>
          <a:p>
            <a:pPr algn="just">
              <a:lnSpc>
                <a:spcPct val="90000"/>
              </a:lnSpc>
              <a:buFont typeface="Book Antiqua"/>
              <a:buChar char="➢"/>
              <a:defRPr>
                <a:solidFill>
                  <a:srgbClr val="FFFFFF"/>
                </a:solidFill>
                <a:latin typeface="Book Antiqua"/>
                <a:ea typeface="Book Antiqua"/>
                <a:cs typeface="Book Antiqua"/>
                <a:sym typeface="Book Antiqua"/>
              </a:defRPr>
            </a:pPr>
            <a:r>
              <a:t>W ramach tego podziału wyróżniamy:</a:t>
            </a:r>
          </a:p>
          <a:p>
            <a:pPr algn="just">
              <a:lnSpc>
                <a:spcPct val="90000"/>
              </a:lnSpc>
              <a:buFontTx/>
              <a:buChar char="▪"/>
              <a:defRPr>
                <a:solidFill>
                  <a:srgbClr val="FFFFFF"/>
                </a:solidFill>
                <a:latin typeface="Book Antiqua"/>
                <a:ea typeface="Book Antiqua"/>
                <a:cs typeface="Book Antiqua"/>
                <a:sym typeface="Book Antiqua"/>
              </a:defRPr>
            </a:pPr>
            <a:r>
              <a:t>zobowiązania jednostronne</a:t>
            </a:r>
          </a:p>
          <a:p>
            <a:pPr algn="just">
              <a:lnSpc>
                <a:spcPct val="90000"/>
              </a:lnSpc>
              <a:buFontTx/>
              <a:buChar char="▪"/>
              <a:defRPr>
                <a:solidFill>
                  <a:srgbClr val="FFFFFF"/>
                </a:solidFill>
                <a:latin typeface="Book Antiqua"/>
                <a:ea typeface="Book Antiqua"/>
                <a:cs typeface="Book Antiqua"/>
                <a:sym typeface="Book Antiqua"/>
              </a:defRPr>
            </a:pPr>
            <a:r>
              <a:t>zobowiązania dwustronne zupełne</a:t>
            </a:r>
          </a:p>
          <a:p>
            <a:pPr algn="just">
              <a:lnSpc>
                <a:spcPct val="90000"/>
              </a:lnSpc>
              <a:buFontTx/>
              <a:buChar char="▪"/>
              <a:defRPr>
                <a:solidFill>
                  <a:srgbClr val="FFFFFF"/>
                </a:solidFill>
                <a:latin typeface="Book Antiqua"/>
                <a:ea typeface="Book Antiqua"/>
                <a:cs typeface="Book Antiqua"/>
                <a:sym typeface="Book Antiqua"/>
              </a:defRPr>
            </a:pPr>
            <a:r>
              <a:t>zobowiązania dwustronne niezupełne</a:t>
            </a:r>
          </a:p>
        </p:txBody>
      </p:sp>
    </p:spTree>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30" name="Zobowiązania jednostronnie wiążące…"/>
          <p:cNvSpPr txBox="1">
            <a:spLocks noGrp="1"/>
          </p:cNvSpPr>
          <p:nvPr>
            <p:ph type="body" idx="1"/>
          </p:nvPr>
        </p:nvSpPr>
        <p:spPr>
          <a:xfrm>
            <a:off x="356727" y="471875"/>
            <a:ext cx="12289088" cy="9013050"/>
          </a:xfrm>
          <a:prstGeom prst="rect">
            <a:avLst/>
          </a:prstGeom>
        </p:spPr>
        <p:txBody>
          <a:bodyPr/>
          <a:lstStyle/>
          <a:p>
            <a:pPr marL="480906" indent="-480906" algn="ctr" defTabSz="1286932">
              <a:lnSpc>
                <a:spcPct val="90000"/>
              </a:lnSpc>
              <a:spcBef>
                <a:spcPts val="2400"/>
              </a:spcBef>
              <a:buSzTx/>
              <a:buNone/>
              <a:defRPr sz="4000" b="1">
                <a:solidFill>
                  <a:srgbClr val="FFFFFF"/>
                </a:solidFill>
                <a:latin typeface="Book Antiqua"/>
                <a:ea typeface="Book Antiqua"/>
                <a:cs typeface="Book Antiqua"/>
                <a:sym typeface="Book Antiqua"/>
              </a:defRPr>
            </a:pPr>
            <a:r>
              <a:t>Zobowiązania jednostronnie wiążące</a:t>
            </a:r>
            <a:endParaRPr sz="4800">
              <a:solidFill>
                <a:srgbClr val="FFFF00"/>
              </a:solidFill>
            </a:endParaRPr>
          </a:p>
          <a:p>
            <a:pPr marL="466395" indent="-466395" algn="just" defTabSz="1286932">
              <a:lnSpc>
                <a:spcPct val="90000"/>
              </a:lnSpc>
              <a:buChar char="•"/>
              <a:defRPr sz="4000">
                <a:solidFill>
                  <a:srgbClr val="FFFFFF"/>
                </a:solidFill>
                <a:latin typeface="Book Antiqua"/>
                <a:ea typeface="Book Antiqua"/>
                <a:cs typeface="Book Antiqua"/>
                <a:sym typeface="Book Antiqua"/>
              </a:defRPr>
            </a:pPr>
            <a:r>
              <a:t>jedna strona była wyłącznie wierzycielem, a druga – wyłącznie dłużnikiem</a:t>
            </a:r>
            <a:endParaRPr sz="3600"/>
          </a:p>
          <a:p>
            <a:pPr marL="466395" indent="-466395" algn="just" defTabSz="1286932">
              <a:lnSpc>
                <a:spcPct val="90000"/>
              </a:lnSpc>
              <a:buChar char="•"/>
              <a:defRPr sz="4000">
                <a:solidFill>
                  <a:srgbClr val="FFFFFF"/>
                </a:solidFill>
                <a:latin typeface="Book Antiqua"/>
                <a:ea typeface="Book Antiqua"/>
                <a:cs typeface="Book Antiqua"/>
                <a:sym typeface="Book Antiqua"/>
              </a:defRPr>
            </a:pPr>
            <a:r>
              <a:t>w procesie powództwo przysługiwało tylko wierzycielowi, było to najczęściej powództwo ścisłego prawa</a:t>
            </a:r>
            <a:endParaRPr sz="3600"/>
          </a:p>
          <a:p>
            <a:pPr marL="466395" indent="-466395" algn="just" defTabSz="1286932">
              <a:lnSpc>
                <a:spcPct val="90000"/>
              </a:lnSpc>
              <a:buChar char="•"/>
              <a:defRPr sz="4000">
                <a:solidFill>
                  <a:srgbClr val="FFFFFF"/>
                </a:solidFill>
                <a:latin typeface="Book Antiqua"/>
                <a:ea typeface="Book Antiqua"/>
                <a:cs typeface="Book Antiqua"/>
                <a:sym typeface="Book Antiqua"/>
              </a:defRPr>
            </a:pPr>
            <a:r>
              <a:t>do tej grupy należały najstarsze zobowiązania, które cechowała prosta struktura dogmatyczna (np. kontrakty realne)</a:t>
            </a:r>
            <a:endParaRPr sz="3600"/>
          </a:p>
          <a:p>
            <a:pPr marL="480906" indent="-480906" algn="ctr" defTabSz="1286932">
              <a:lnSpc>
                <a:spcPct val="90000"/>
              </a:lnSpc>
              <a:spcBef>
                <a:spcPts val="800"/>
              </a:spcBef>
              <a:buSzTx/>
              <a:buNone/>
              <a:defRPr sz="4800">
                <a:solidFill>
                  <a:srgbClr val="FFFFFF"/>
                </a:solidFill>
                <a:latin typeface="Book Antiqua"/>
                <a:ea typeface="Book Antiqua"/>
                <a:cs typeface="Book Antiqua"/>
                <a:sym typeface="Book Antiqua"/>
              </a:defRPr>
            </a:pPr>
            <a:endParaRPr sz="3600"/>
          </a:p>
          <a:p>
            <a:pPr marL="480906" indent="-480906" algn="ctr" defTabSz="1286932">
              <a:lnSpc>
                <a:spcPct val="90000"/>
              </a:lnSpc>
              <a:buSzTx/>
              <a:buNone/>
              <a:defRPr sz="4000">
                <a:solidFill>
                  <a:srgbClr val="FFFFFF"/>
                </a:solidFill>
                <a:latin typeface="Book Antiqua"/>
                <a:ea typeface="Book Antiqua"/>
                <a:cs typeface="Book Antiqua"/>
                <a:sym typeface="Book Antiqua"/>
              </a:defRPr>
            </a:pPr>
            <a:r>
              <a:t>Przykład: umowa pożyczki</a:t>
            </a:r>
            <a:endParaRPr sz="3600"/>
          </a:p>
          <a:p>
            <a:pPr marL="480906" indent="-480906" algn="just" defTabSz="1286932">
              <a:lnSpc>
                <a:spcPct val="90000"/>
              </a:lnSpc>
              <a:buSzTx/>
              <a:buNone/>
              <a:defRPr sz="4000">
                <a:solidFill>
                  <a:srgbClr val="FFFFFF"/>
                </a:solidFill>
                <a:latin typeface="Book Antiqua"/>
                <a:ea typeface="Book Antiqua"/>
                <a:cs typeface="Book Antiqua"/>
                <a:sym typeface="Book Antiqua"/>
              </a:defRPr>
            </a:pPr>
            <a:r>
              <a:t>		Gaius					Tytus</a:t>
            </a:r>
            <a:endParaRPr sz="3600"/>
          </a:p>
          <a:p>
            <a:pPr marL="480906" indent="-480906" algn="just" defTabSz="1286932">
              <a:lnSpc>
                <a:spcPct val="90000"/>
              </a:lnSpc>
              <a:buSzTx/>
              <a:buNone/>
              <a:defRPr sz="4000">
                <a:solidFill>
                  <a:srgbClr val="FFFFFF"/>
                </a:solidFill>
                <a:latin typeface="Book Antiqua"/>
                <a:ea typeface="Book Antiqua"/>
                <a:cs typeface="Book Antiqua"/>
                <a:sym typeface="Book Antiqua"/>
              </a:defRPr>
            </a:pPr>
            <a:r>
              <a:t>(pożyczkodawca)		        (pożyczkobiorca)</a:t>
            </a:r>
          </a:p>
        </p:txBody>
      </p:sp>
      <p:sp>
        <p:nvSpPr>
          <p:cNvPr id="231" name="Strzałka"/>
          <p:cNvSpPr/>
          <p:nvPr/>
        </p:nvSpPr>
        <p:spPr>
          <a:xfrm>
            <a:off x="4043679" y="7947376"/>
            <a:ext cx="4608127" cy="690882"/>
          </a:xfrm>
          <a:prstGeom prst="rightArrow">
            <a:avLst>
              <a:gd name="adj1" fmla="val 50000"/>
              <a:gd name="adj2" fmla="val 49870"/>
            </a:avLst>
          </a:pr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34" name="Zobowiązania dwustronnie wiążące doskonałe /zupełne…"/>
          <p:cNvSpPr txBox="1">
            <a:spLocks noGrp="1"/>
          </p:cNvSpPr>
          <p:nvPr>
            <p:ph type="body" idx="1"/>
          </p:nvPr>
        </p:nvSpPr>
        <p:spPr>
          <a:xfrm>
            <a:off x="255128" y="266417"/>
            <a:ext cx="12747415" cy="9487183"/>
          </a:xfrm>
          <a:prstGeom prst="rect">
            <a:avLst/>
          </a:prstGeom>
        </p:spPr>
        <p:txBody>
          <a:bodyPr/>
          <a:lstStyle/>
          <a:p>
            <a:pPr marL="476390" indent="-476390" algn="ctr" defTabSz="1273386">
              <a:lnSpc>
                <a:spcPct val="80000"/>
              </a:lnSpc>
              <a:spcBef>
                <a:spcPts val="1900"/>
              </a:spcBef>
              <a:buSzTx/>
              <a:buNone/>
              <a:defRPr sz="3400" b="1">
                <a:solidFill>
                  <a:srgbClr val="FFFFFF"/>
                </a:solidFill>
                <a:latin typeface="Book Antiqua"/>
                <a:ea typeface="Book Antiqua"/>
                <a:cs typeface="Book Antiqua"/>
                <a:sym typeface="Book Antiqua"/>
              </a:defRPr>
            </a:pPr>
            <a:r>
              <a:t>Zobowiązania dwustronnie wiążące doskonałe /zupełne</a:t>
            </a:r>
            <a:endParaRPr sz="2800"/>
          </a:p>
          <a:p>
            <a:pPr marL="474529" indent="-474529" algn="just" defTabSz="1273386">
              <a:lnSpc>
                <a:spcPct val="80000"/>
              </a:lnSpc>
              <a:spcBef>
                <a:spcPts val="700"/>
              </a:spcBef>
              <a:buChar char="•"/>
              <a:defRPr sz="3400">
                <a:solidFill>
                  <a:srgbClr val="FFFFFF"/>
                </a:solidFill>
                <a:latin typeface="Book Antiqua"/>
                <a:ea typeface="Book Antiqua"/>
                <a:cs typeface="Book Antiqua"/>
                <a:sym typeface="Book Antiqua"/>
              </a:defRPr>
            </a:pPr>
            <a:r>
              <a:t>każda strona była wierzycielem co do jednego świadczenia i jednocześnie dłużnikiem co do innego świadczenia</a:t>
            </a:r>
            <a:endParaRPr sz="2800"/>
          </a:p>
          <a:p>
            <a:pPr marL="474529" indent="-474529" algn="just" defTabSz="1273386">
              <a:lnSpc>
                <a:spcPct val="80000"/>
              </a:lnSpc>
              <a:spcBef>
                <a:spcPts val="700"/>
              </a:spcBef>
              <a:buChar char="•"/>
              <a:defRPr sz="3400">
                <a:solidFill>
                  <a:srgbClr val="FFFFFF"/>
                </a:solidFill>
                <a:latin typeface="Book Antiqua"/>
                <a:ea typeface="Book Antiqua"/>
                <a:cs typeface="Book Antiqua"/>
                <a:sym typeface="Book Antiqua"/>
              </a:defRPr>
            </a:pPr>
            <a:r>
              <a:t>obowiązywała ekwiwalencja, czyli odpowiedniość świadczeń oraz (jeżeli nie umówiono się inaczej) obowiązek ich równoczesnego spełnienia </a:t>
            </a:r>
            <a:endParaRPr sz="2800"/>
          </a:p>
          <a:p>
            <a:pPr marL="474529" indent="-474529" algn="just" defTabSz="1273386">
              <a:lnSpc>
                <a:spcPct val="80000"/>
              </a:lnSpc>
              <a:spcBef>
                <a:spcPts val="700"/>
              </a:spcBef>
              <a:buChar char="•"/>
              <a:defRPr sz="3400">
                <a:solidFill>
                  <a:srgbClr val="FFFFFF"/>
                </a:solidFill>
                <a:latin typeface="Book Antiqua"/>
                <a:ea typeface="Book Antiqua"/>
                <a:cs typeface="Book Antiqua"/>
                <a:sym typeface="Book Antiqua"/>
              </a:defRPr>
            </a:pPr>
            <a:r>
              <a:t>fakt istnienia dwóch węzłów zobowiązaniowych wynika z natury kontraktu, obie strony dysponują własnymi powództwami</a:t>
            </a:r>
            <a:endParaRPr sz="2800"/>
          </a:p>
          <a:p>
            <a:pPr marL="476390" indent="-476390" algn="ctr" defTabSz="1273386">
              <a:lnSpc>
                <a:spcPct val="80000"/>
              </a:lnSpc>
              <a:spcBef>
                <a:spcPts val="700"/>
              </a:spcBef>
              <a:buSzTx/>
              <a:buNone/>
              <a:defRPr sz="3400" b="1">
                <a:solidFill>
                  <a:srgbClr val="FFFFFF"/>
                </a:solidFill>
                <a:latin typeface="Book Antiqua"/>
                <a:ea typeface="Book Antiqua"/>
                <a:cs typeface="Book Antiqua"/>
                <a:sym typeface="Book Antiqua"/>
              </a:defRPr>
            </a:pPr>
            <a:r>
              <a:t>Przykład: kontrakt emptio venditio (kupna – sprzedaży)</a:t>
            </a:r>
            <a:endParaRPr sz="2800"/>
          </a:p>
          <a:p>
            <a:pPr marL="476390" indent="-476390" algn="ctr" defTabSz="1273386">
              <a:lnSpc>
                <a:spcPct val="80000"/>
              </a:lnSpc>
              <a:spcBef>
                <a:spcPts val="700"/>
              </a:spcBef>
              <a:buSzTx/>
              <a:buNone/>
              <a:defRPr sz="4800" b="1">
                <a:solidFill>
                  <a:srgbClr val="FFFFFF"/>
                </a:solidFill>
                <a:latin typeface="Book Antiqua"/>
                <a:ea typeface="Book Antiqua"/>
                <a:cs typeface="Book Antiqua"/>
                <a:sym typeface="Book Antiqua"/>
              </a:defRPr>
            </a:pPr>
            <a:endParaRPr sz="2800"/>
          </a:p>
          <a:p>
            <a:pPr marL="476390" indent="-476390" algn="ctr" defTabSz="1273386">
              <a:lnSpc>
                <a:spcPct val="80000"/>
              </a:lnSpc>
              <a:spcBef>
                <a:spcPts val="700"/>
              </a:spcBef>
              <a:buSzTx/>
              <a:buNone/>
              <a:defRPr sz="3400" b="1">
                <a:solidFill>
                  <a:srgbClr val="FFFFFF"/>
                </a:solidFill>
                <a:latin typeface="Book Antiqua"/>
                <a:ea typeface="Book Antiqua"/>
                <a:cs typeface="Book Antiqua"/>
                <a:sym typeface="Book Antiqua"/>
              </a:defRPr>
            </a:pPr>
            <a:r>
              <a:t>obowiązek dostarczenia rzeczy</a:t>
            </a:r>
            <a:endParaRPr sz="2800"/>
          </a:p>
          <a:p>
            <a:pPr marL="476390" indent="-476390" algn="just" defTabSz="1273386">
              <a:lnSpc>
                <a:spcPct val="80000"/>
              </a:lnSpc>
              <a:spcBef>
                <a:spcPts val="700"/>
              </a:spcBef>
              <a:buSzTx/>
              <a:buNone/>
              <a:defRPr sz="3400">
                <a:solidFill>
                  <a:srgbClr val="FFFFFF"/>
                </a:solidFill>
                <a:latin typeface="Book Antiqua"/>
                <a:ea typeface="Book Antiqua"/>
                <a:cs typeface="Book Antiqua"/>
                <a:sym typeface="Book Antiqua"/>
              </a:defRPr>
            </a:pPr>
            <a:r>
              <a:t>			      </a:t>
            </a:r>
            <a:r>
              <a:rPr i="1"/>
              <a:t>prawo żądania zapłaty ceny</a:t>
            </a:r>
            <a:endParaRPr sz="2800"/>
          </a:p>
          <a:p>
            <a:pPr marL="476390" indent="-476390" algn="just" defTabSz="1273386">
              <a:lnSpc>
                <a:spcPct val="80000"/>
              </a:lnSpc>
              <a:spcBef>
                <a:spcPts val="700"/>
              </a:spcBef>
              <a:buSzTx/>
              <a:buNone/>
              <a:defRPr sz="3400">
                <a:solidFill>
                  <a:srgbClr val="FFFFFF"/>
                </a:solidFill>
                <a:latin typeface="Book Antiqua"/>
                <a:ea typeface="Book Antiqua"/>
                <a:cs typeface="Book Antiqua"/>
                <a:sym typeface="Book Antiqua"/>
              </a:defRPr>
            </a:pPr>
            <a:r>
              <a:t>Gaius							     	Tytus </a:t>
            </a:r>
            <a:endParaRPr sz="2800"/>
          </a:p>
          <a:p>
            <a:pPr marL="476390" indent="-476390" defTabSz="1273386">
              <a:lnSpc>
                <a:spcPct val="80000"/>
              </a:lnSpc>
              <a:spcBef>
                <a:spcPts val="1900"/>
              </a:spcBef>
              <a:buSzTx/>
              <a:buNone/>
              <a:defRPr sz="3400">
                <a:solidFill>
                  <a:srgbClr val="FFFFFF"/>
                </a:solidFill>
                <a:latin typeface="Book Antiqua"/>
                <a:ea typeface="Book Antiqua"/>
                <a:cs typeface="Book Antiqua"/>
                <a:sym typeface="Book Antiqua"/>
              </a:defRPr>
            </a:pPr>
            <a:r>
              <a:t>(sprzedawca)					      (nabywca)</a:t>
            </a:r>
            <a:endParaRPr sz="2800"/>
          </a:p>
          <a:p>
            <a:pPr marL="476390" indent="-476390" defTabSz="1273386">
              <a:lnSpc>
                <a:spcPct val="80000"/>
              </a:lnSpc>
              <a:spcBef>
                <a:spcPts val="1900"/>
              </a:spcBef>
              <a:buSzTx/>
              <a:buNone/>
              <a:defRPr sz="3400" i="1">
                <a:solidFill>
                  <a:srgbClr val="FF9900"/>
                </a:solidFill>
              </a:defRPr>
            </a:pPr>
            <a:r>
              <a:t>			</a:t>
            </a:r>
            <a:r>
              <a:rPr b="1" i="0">
                <a:solidFill>
                  <a:srgbClr val="FFFFFF"/>
                </a:solidFill>
                <a:latin typeface="Book Antiqua"/>
                <a:ea typeface="Book Antiqua"/>
                <a:cs typeface="Book Antiqua"/>
                <a:sym typeface="Book Antiqua"/>
              </a:rPr>
              <a:t>obowiązek zapłaty ceny</a:t>
            </a:r>
            <a:endParaRPr sz="2800"/>
          </a:p>
          <a:p>
            <a:pPr marL="476390" indent="-476390" defTabSz="1273386">
              <a:lnSpc>
                <a:spcPct val="80000"/>
              </a:lnSpc>
              <a:spcBef>
                <a:spcPts val="1900"/>
              </a:spcBef>
              <a:buSzTx/>
              <a:buNone/>
              <a:defRPr sz="3400" i="1">
                <a:solidFill>
                  <a:srgbClr val="FFFFFF"/>
                </a:solidFill>
                <a:latin typeface="Book Antiqua"/>
                <a:ea typeface="Book Antiqua"/>
                <a:cs typeface="Book Antiqua"/>
                <a:sym typeface="Book Antiqua"/>
              </a:defRPr>
            </a:pPr>
            <a:r>
              <a:t>			prawo żądanie wydania rzeczy</a:t>
            </a:r>
          </a:p>
        </p:txBody>
      </p:sp>
      <p:grpSp>
        <p:nvGrpSpPr>
          <p:cNvPr id="238" name="Grupuj"/>
          <p:cNvGrpSpPr/>
          <p:nvPr/>
        </p:nvGrpSpPr>
        <p:grpSpPr>
          <a:xfrm>
            <a:off x="1790417" y="6206630"/>
            <a:ext cx="9478155" cy="614118"/>
            <a:chOff x="0" y="0"/>
            <a:chExt cx="9478154" cy="614117"/>
          </a:xfrm>
        </p:grpSpPr>
        <p:sp>
          <p:nvSpPr>
            <p:cNvPr id="235" name="Kształt"/>
            <p:cNvSpPr/>
            <p:nvPr/>
          </p:nvSpPr>
          <p:spPr>
            <a:xfrm>
              <a:off x="0" y="-1"/>
              <a:ext cx="9478155" cy="614119"/>
            </a:xfrm>
            <a:custGeom>
              <a:avLst/>
              <a:gdLst/>
              <a:ahLst/>
              <a:cxnLst>
                <a:cxn ang="0">
                  <a:pos x="wd2" y="hd2"/>
                </a:cxn>
                <a:cxn ang="5400000">
                  <a:pos x="wd2" y="hd2"/>
                </a:cxn>
                <a:cxn ang="10800000">
                  <a:pos x="wd2" y="hd2"/>
                </a:cxn>
                <a:cxn ang="16200000">
                  <a:pos x="wd2" y="hd2"/>
                </a:cxn>
              </a:cxnLst>
              <a:rect l="0" t="0" r="r" b="b"/>
              <a:pathLst>
                <a:path w="21600" h="21600" extrusionOk="0">
                  <a:moveTo>
                    <a:pt x="21590" y="21600"/>
                  </a:moveTo>
                  <a:lnTo>
                    <a:pt x="20900" y="16200"/>
                  </a:lnTo>
                  <a:lnTo>
                    <a:pt x="21075" y="16200"/>
                  </a:lnTo>
                  <a:cubicBezTo>
                    <a:pt x="19854" y="6663"/>
                    <a:pt x="15590" y="0"/>
                    <a:pt x="10707" y="0"/>
                  </a:cubicBezTo>
                  <a:lnTo>
                    <a:pt x="11058" y="0"/>
                  </a:lnTo>
                  <a:cubicBezTo>
                    <a:pt x="15940" y="0"/>
                    <a:pt x="20204" y="6663"/>
                    <a:pt x="21425" y="16200"/>
                  </a:cubicBezTo>
                  <a:lnTo>
                    <a:pt x="21600" y="16200"/>
                  </a:lnTo>
                  <a:close/>
                  <a:moveTo>
                    <a:pt x="10882" y="3"/>
                  </a:moveTo>
                  <a:cubicBezTo>
                    <a:pt x="5038" y="196"/>
                    <a:pt x="350" y="9808"/>
                    <a:pt x="350" y="21600"/>
                  </a:cubicBezTo>
                  <a:lnTo>
                    <a:pt x="0" y="21600"/>
                  </a:lnTo>
                  <a:cubicBezTo>
                    <a:pt x="0" y="9671"/>
                    <a:pt x="4794" y="0"/>
                    <a:pt x="10707" y="0"/>
                  </a:cubicBezTo>
                  <a:cubicBezTo>
                    <a:pt x="10766" y="0"/>
                    <a:pt x="10824" y="1"/>
                    <a:pt x="10882" y="3"/>
                  </a:cubicBezTo>
                  <a:close/>
                </a:path>
              </a:pathLst>
            </a:custGeom>
            <a:solidFill>
              <a:srgbClr val="FFFFFF"/>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36" name="Kształt"/>
            <p:cNvSpPr/>
            <p:nvPr/>
          </p:nvSpPr>
          <p:spPr>
            <a:xfrm>
              <a:off x="0" y="-1"/>
              <a:ext cx="4775272" cy="614119"/>
            </a:xfrm>
            <a:custGeom>
              <a:avLst/>
              <a:gdLst/>
              <a:ahLst/>
              <a:cxnLst>
                <a:cxn ang="0">
                  <a:pos x="wd2" y="hd2"/>
                </a:cxn>
                <a:cxn ang="5400000">
                  <a:pos x="wd2" y="hd2"/>
                </a:cxn>
                <a:cxn ang="10800000">
                  <a:pos x="wd2" y="hd2"/>
                </a:cxn>
                <a:cxn ang="16200000">
                  <a:pos x="wd2" y="hd2"/>
                </a:cxn>
              </a:cxnLst>
              <a:rect l="0" t="0" r="r" b="b"/>
              <a:pathLst>
                <a:path w="21600" h="21600" extrusionOk="0">
                  <a:moveTo>
                    <a:pt x="21600" y="3"/>
                  </a:moveTo>
                  <a:cubicBezTo>
                    <a:pt x="10000" y="196"/>
                    <a:pt x="695" y="9808"/>
                    <a:pt x="695" y="21600"/>
                  </a:cubicBezTo>
                  <a:lnTo>
                    <a:pt x="0" y="21600"/>
                  </a:lnTo>
                  <a:cubicBezTo>
                    <a:pt x="0" y="9671"/>
                    <a:pt x="9515" y="0"/>
                    <a:pt x="21253" y="0"/>
                  </a:cubicBezTo>
                  <a:cubicBezTo>
                    <a:pt x="21368" y="0"/>
                    <a:pt x="21484" y="1"/>
                    <a:pt x="21600" y="3"/>
                  </a:cubicBezTo>
                  <a:close/>
                </a:path>
              </a:pathLst>
            </a:custGeom>
            <a:solidFill>
              <a:srgbClr val="000000">
                <a:alpha val="19999"/>
              </a:srgbClr>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37" name="Linia"/>
            <p:cNvSpPr/>
            <p:nvPr/>
          </p:nvSpPr>
          <p:spPr>
            <a:xfrm>
              <a:off x="0" y="-1"/>
              <a:ext cx="9478155" cy="614119"/>
            </a:xfrm>
            <a:custGeom>
              <a:avLst/>
              <a:gdLst/>
              <a:ahLst/>
              <a:cxnLst>
                <a:cxn ang="0">
                  <a:pos x="wd2" y="hd2"/>
                </a:cxn>
                <a:cxn ang="5400000">
                  <a:pos x="wd2" y="hd2"/>
                </a:cxn>
                <a:cxn ang="10800000">
                  <a:pos x="wd2" y="hd2"/>
                </a:cxn>
                <a:cxn ang="16200000">
                  <a:pos x="wd2" y="hd2"/>
                </a:cxn>
              </a:cxnLst>
              <a:rect l="0" t="0" r="r" b="b"/>
              <a:pathLst>
                <a:path w="21600" h="21600" extrusionOk="0">
                  <a:moveTo>
                    <a:pt x="10882" y="3"/>
                  </a:moveTo>
                  <a:cubicBezTo>
                    <a:pt x="5038" y="196"/>
                    <a:pt x="350" y="9808"/>
                    <a:pt x="350" y="21600"/>
                  </a:cubicBezTo>
                  <a:lnTo>
                    <a:pt x="0" y="21600"/>
                  </a:lnTo>
                  <a:cubicBezTo>
                    <a:pt x="0" y="9671"/>
                    <a:pt x="4794" y="0"/>
                    <a:pt x="10707" y="0"/>
                  </a:cubicBezTo>
                  <a:lnTo>
                    <a:pt x="11058" y="0"/>
                  </a:lnTo>
                  <a:cubicBezTo>
                    <a:pt x="15940" y="0"/>
                    <a:pt x="20204" y="6663"/>
                    <a:pt x="21425" y="16200"/>
                  </a:cubicBezTo>
                  <a:lnTo>
                    <a:pt x="21600" y="16200"/>
                  </a:lnTo>
                  <a:lnTo>
                    <a:pt x="21590" y="21600"/>
                  </a:lnTo>
                  <a:lnTo>
                    <a:pt x="20900" y="16200"/>
                  </a:lnTo>
                  <a:lnTo>
                    <a:pt x="21075" y="16200"/>
                  </a:lnTo>
                  <a:cubicBezTo>
                    <a:pt x="19854" y="6663"/>
                    <a:pt x="15590" y="0"/>
                    <a:pt x="10707" y="0"/>
                  </a:cubicBezTo>
                </a:path>
              </a:pathLst>
            </a:custGeom>
            <a:noFill/>
            <a:ln w="25400" cap="flat">
              <a:solidFill>
                <a:srgbClr val="3A5E8A"/>
              </a:solidFill>
              <a:prstDash val="solid"/>
              <a:round/>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grpSp>
      <p:grpSp>
        <p:nvGrpSpPr>
          <p:cNvPr id="242" name="Grupuj"/>
          <p:cNvGrpSpPr/>
          <p:nvPr/>
        </p:nvGrpSpPr>
        <p:grpSpPr>
          <a:xfrm>
            <a:off x="1435945" y="8051235"/>
            <a:ext cx="10083239" cy="896340"/>
            <a:chOff x="0" y="0"/>
            <a:chExt cx="10083238" cy="896338"/>
          </a:xfrm>
        </p:grpSpPr>
        <p:sp>
          <p:nvSpPr>
            <p:cNvPr id="239" name="Kształt"/>
            <p:cNvSpPr/>
            <p:nvPr/>
          </p:nvSpPr>
          <p:spPr>
            <a:xfrm rot="10800000">
              <a:off x="-1" y="0"/>
              <a:ext cx="10083239" cy="896338"/>
            </a:xfrm>
            <a:custGeom>
              <a:avLst/>
              <a:gdLst/>
              <a:ahLst/>
              <a:cxnLst>
                <a:cxn ang="0">
                  <a:pos x="wd2" y="hd2"/>
                </a:cxn>
                <a:cxn ang="5400000">
                  <a:pos x="wd2" y="hd2"/>
                </a:cxn>
                <a:cxn ang="10800000">
                  <a:pos x="wd2" y="hd2"/>
                </a:cxn>
                <a:cxn ang="16200000">
                  <a:pos x="wd2" y="hd2"/>
                </a:cxn>
              </a:cxnLst>
              <a:rect l="0" t="0" r="r" b="b"/>
              <a:pathLst>
                <a:path w="21600" h="21600" extrusionOk="0">
                  <a:moveTo>
                    <a:pt x="21457" y="21600"/>
                  </a:moveTo>
                  <a:lnTo>
                    <a:pt x="20640" y="16200"/>
                  </a:lnTo>
                  <a:lnTo>
                    <a:pt x="20880" y="16200"/>
                  </a:lnTo>
                  <a:cubicBezTo>
                    <a:pt x="19671" y="6663"/>
                    <a:pt x="15446" y="0"/>
                    <a:pt x="10608" y="0"/>
                  </a:cubicBezTo>
                  <a:lnTo>
                    <a:pt x="11088" y="0"/>
                  </a:lnTo>
                  <a:cubicBezTo>
                    <a:pt x="15926" y="0"/>
                    <a:pt x="20151" y="6663"/>
                    <a:pt x="21360" y="16200"/>
                  </a:cubicBezTo>
                  <a:lnTo>
                    <a:pt x="21600" y="16200"/>
                  </a:lnTo>
                  <a:close/>
                  <a:moveTo>
                    <a:pt x="10848" y="6"/>
                  </a:moveTo>
                  <a:cubicBezTo>
                    <a:pt x="5085" y="271"/>
                    <a:pt x="480" y="9861"/>
                    <a:pt x="480" y="21600"/>
                  </a:cubicBezTo>
                  <a:lnTo>
                    <a:pt x="0" y="21600"/>
                  </a:lnTo>
                  <a:cubicBezTo>
                    <a:pt x="0" y="9671"/>
                    <a:pt x="4750" y="0"/>
                    <a:pt x="10608" y="0"/>
                  </a:cubicBezTo>
                  <a:cubicBezTo>
                    <a:pt x="10688" y="0"/>
                    <a:pt x="10768" y="2"/>
                    <a:pt x="10848" y="6"/>
                  </a:cubicBezTo>
                  <a:close/>
                </a:path>
              </a:pathLst>
            </a:custGeom>
            <a:solidFill>
              <a:srgbClr val="FFFFFF"/>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40" name="Kształt"/>
            <p:cNvSpPr/>
            <p:nvPr/>
          </p:nvSpPr>
          <p:spPr>
            <a:xfrm rot="10800000">
              <a:off x="5019016" y="0"/>
              <a:ext cx="5064223" cy="896338"/>
            </a:xfrm>
            <a:custGeom>
              <a:avLst/>
              <a:gdLst/>
              <a:ahLst/>
              <a:cxnLst>
                <a:cxn ang="0">
                  <a:pos x="wd2" y="hd2"/>
                </a:cxn>
                <a:cxn ang="5400000">
                  <a:pos x="wd2" y="hd2"/>
                </a:cxn>
                <a:cxn ang="10800000">
                  <a:pos x="wd2" y="hd2"/>
                </a:cxn>
                <a:cxn ang="16200000">
                  <a:pos x="wd2" y="hd2"/>
                </a:cxn>
              </a:cxnLst>
              <a:rect l="0" t="0" r="r" b="b"/>
              <a:pathLst>
                <a:path w="21600" h="21600" extrusionOk="0">
                  <a:moveTo>
                    <a:pt x="21600" y="6"/>
                  </a:moveTo>
                  <a:cubicBezTo>
                    <a:pt x="10124" y="271"/>
                    <a:pt x="956" y="9861"/>
                    <a:pt x="956" y="21600"/>
                  </a:cubicBezTo>
                  <a:lnTo>
                    <a:pt x="0" y="21600"/>
                  </a:lnTo>
                  <a:cubicBezTo>
                    <a:pt x="0" y="9671"/>
                    <a:pt x="9457" y="0"/>
                    <a:pt x="21122" y="0"/>
                  </a:cubicBezTo>
                  <a:cubicBezTo>
                    <a:pt x="21281" y="0"/>
                    <a:pt x="21441" y="2"/>
                    <a:pt x="21600" y="6"/>
                  </a:cubicBezTo>
                  <a:close/>
                </a:path>
              </a:pathLst>
            </a:custGeom>
            <a:solidFill>
              <a:srgbClr val="000000">
                <a:alpha val="19999"/>
              </a:srgbClr>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41" name="Linia"/>
            <p:cNvSpPr/>
            <p:nvPr/>
          </p:nvSpPr>
          <p:spPr>
            <a:xfrm rot="10800000">
              <a:off x="-1" y="0"/>
              <a:ext cx="10083239" cy="896338"/>
            </a:xfrm>
            <a:custGeom>
              <a:avLst/>
              <a:gdLst/>
              <a:ahLst/>
              <a:cxnLst>
                <a:cxn ang="0">
                  <a:pos x="wd2" y="hd2"/>
                </a:cxn>
                <a:cxn ang="5400000">
                  <a:pos x="wd2" y="hd2"/>
                </a:cxn>
                <a:cxn ang="10800000">
                  <a:pos x="wd2" y="hd2"/>
                </a:cxn>
                <a:cxn ang="16200000">
                  <a:pos x="wd2" y="hd2"/>
                </a:cxn>
              </a:cxnLst>
              <a:rect l="0" t="0" r="r" b="b"/>
              <a:pathLst>
                <a:path w="21600" h="21600" extrusionOk="0">
                  <a:moveTo>
                    <a:pt x="10848" y="6"/>
                  </a:moveTo>
                  <a:cubicBezTo>
                    <a:pt x="5085" y="271"/>
                    <a:pt x="480" y="9861"/>
                    <a:pt x="480" y="21600"/>
                  </a:cubicBezTo>
                  <a:lnTo>
                    <a:pt x="0" y="21600"/>
                  </a:lnTo>
                  <a:cubicBezTo>
                    <a:pt x="0" y="9671"/>
                    <a:pt x="4750" y="0"/>
                    <a:pt x="10608" y="0"/>
                  </a:cubicBezTo>
                  <a:lnTo>
                    <a:pt x="11088" y="0"/>
                  </a:lnTo>
                  <a:cubicBezTo>
                    <a:pt x="15926" y="0"/>
                    <a:pt x="20151" y="6663"/>
                    <a:pt x="21360" y="16200"/>
                  </a:cubicBezTo>
                  <a:lnTo>
                    <a:pt x="21600" y="16200"/>
                  </a:lnTo>
                  <a:lnTo>
                    <a:pt x="21457" y="21600"/>
                  </a:lnTo>
                  <a:lnTo>
                    <a:pt x="20640" y="16200"/>
                  </a:lnTo>
                  <a:lnTo>
                    <a:pt x="20880" y="16200"/>
                  </a:lnTo>
                  <a:cubicBezTo>
                    <a:pt x="19671" y="6663"/>
                    <a:pt x="15446" y="0"/>
                    <a:pt x="10608" y="0"/>
                  </a:cubicBezTo>
                </a:path>
              </a:pathLst>
            </a:custGeom>
            <a:noFill/>
            <a:ln w="25400" cap="flat">
              <a:solidFill>
                <a:srgbClr val="3A5E8A"/>
              </a:solidFill>
              <a:prstDash val="solid"/>
              <a:round/>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45" name="Zobowiązania dwustronnie wiążące niezupełne / niedoskonałe…"/>
          <p:cNvSpPr txBox="1">
            <a:spLocks noGrp="1"/>
          </p:cNvSpPr>
          <p:nvPr>
            <p:ph type="body" idx="1"/>
          </p:nvPr>
        </p:nvSpPr>
        <p:spPr>
          <a:xfrm>
            <a:off x="507998" y="370275"/>
            <a:ext cx="11844306" cy="9383326"/>
          </a:xfrm>
          <a:prstGeom prst="rect">
            <a:avLst/>
          </a:prstGeom>
        </p:spPr>
        <p:txBody>
          <a:bodyPr/>
          <a:lstStyle/>
          <a:p>
            <a:pPr marL="471874" indent="-471874" algn="just" defTabSz="1259838">
              <a:lnSpc>
                <a:spcPct val="80000"/>
              </a:lnSpc>
              <a:spcBef>
                <a:spcPts val="1900"/>
              </a:spcBef>
              <a:buSzTx/>
              <a:buNone/>
              <a:defRPr sz="3400" b="1">
                <a:solidFill>
                  <a:srgbClr val="FFFFFF"/>
                </a:solidFill>
                <a:latin typeface="Book Antiqua"/>
                <a:ea typeface="Book Antiqua"/>
                <a:cs typeface="Book Antiqua"/>
                <a:sym typeface="Book Antiqua"/>
              </a:defRPr>
            </a:pPr>
            <a:r>
              <a:t>Zobowiązania dwustronnie wiążące niezupełne / niedoskonałe</a:t>
            </a:r>
            <a:endParaRPr sz="2800"/>
          </a:p>
          <a:p>
            <a:pPr marL="452437" indent="-452437" algn="just" defTabSz="1259838">
              <a:lnSpc>
                <a:spcPct val="80000"/>
              </a:lnSpc>
              <a:spcBef>
                <a:spcPts val="1800"/>
              </a:spcBef>
              <a:buChar char="•"/>
              <a:defRPr sz="3000">
                <a:solidFill>
                  <a:srgbClr val="FFFFFF"/>
                </a:solidFill>
                <a:latin typeface="Book Antiqua"/>
                <a:ea typeface="Book Antiqua"/>
                <a:cs typeface="Book Antiqua"/>
                <a:sym typeface="Book Antiqua"/>
              </a:defRPr>
            </a:pPr>
            <a:r>
              <a:t>w momencie zawarcia zobowiązania tylko jedna strona jest dłużnikiem – a druga jest wierzycielem</a:t>
            </a:r>
            <a:endParaRPr sz="2800"/>
          </a:p>
          <a:p>
            <a:pPr marL="452437" indent="-452437" algn="just" defTabSz="1259838">
              <a:lnSpc>
                <a:spcPct val="80000"/>
              </a:lnSpc>
              <a:spcBef>
                <a:spcPts val="1800"/>
              </a:spcBef>
              <a:buChar char="•"/>
              <a:defRPr sz="3000">
                <a:solidFill>
                  <a:srgbClr val="FFFFFF"/>
                </a:solidFill>
                <a:latin typeface="Book Antiqua"/>
                <a:ea typeface="Book Antiqua"/>
                <a:cs typeface="Book Antiqua"/>
                <a:sym typeface="Book Antiqua"/>
              </a:defRPr>
            </a:pPr>
            <a:r>
              <a:t>na skutek późniejszych zdarzeń pierwotny stosunek zobowiązaniowy może zostać uzupełniony o nowe zobowiązanie (tzw. zobowiązanie uboczne), o „przeciwnych zwrotach”</a:t>
            </a:r>
            <a:endParaRPr sz="2800"/>
          </a:p>
          <a:p>
            <a:pPr marL="452437" indent="-452437" algn="just" defTabSz="1259838">
              <a:lnSpc>
                <a:spcPct val="80000"/>
              </a:lnSpc>
              <a:spcBef>
                <a:spcPts val="1800"/>
              </a:spcBef>
              <a:buChar char="•"/>
              <a:defRPr sz="3000">
                <a:solidFill>
                  <a:srgbClr val="FFFFFF"/>
                </a:solidFill>
                <a:latin typeface="Book Antiqua"/>
                <a:ea typeface="Book Antiqua"/>
                <a:cs typeface="Book Antiqua"/>
                <a:sym typeface="Book Antiqua"/>
              </a:defRPr>
            </a:pPr>
            <a:r>
              <a:t>w ramach nowego zobowiązania przewidziano zamiast osobnego powództwa tzw. powództwa przeciwne</a:t>
            </a:r>
            <a:endParaRPr sz="2800"/>
          </a:p>
          <a:p>
            <a:pPr marL="471874" indent="-471874" algn="ctr" defTabSz="1259838">
              <a:lnSpc>
                <a:spcPct val="80000"/>
              </a:lnSpc>
              <a:spcBef>
                <a:spcPts val="1900"/>
              </a:spcBef>
              <a:buSzTx/>
              <a:buNone/>
              <a:defRPr sz="3400">
                <a:solidFill>
                  <a:srgbClr val="FFFFFF"/>
                </a:solidFill>
                <a:latin typeface="Book Antiqua"/>
                <a:ea typeface="Book Antiqua"/>
                <a:cs typeface="Book Antiqua"/>
                <a:sym typeface="Book Antiqua"/>
              </a:defRPr>
            </a:pPr>
            <a:r>
              <a:t>Przykład: umowa depozytu</a:t>
            </a:r>
            <a:endParaRPr sz="2800"/>
          </a:p>
          <a:p>
            <a:pPr marL="471874" indent="-471874" algn="just" defTabSz="1259838">
              <a:lnSpc>
                <a:spcPct val="80000"/>
              </a:lnSpc>
              <a:spcBef>
                <a:spcPts val="1900"/>
              </a:spcBef>
              <a:buSzTx/>
              <a:buNone/>
              <a:defRPr sz="3400">
                <a:solidFill>
                  <a:srgbClr val="FFFFFF"/>
                </a:solidFill>
                <a:latin typeface="Book Antiqua"/>
                <a:ea typeface="Book Antiqua"/>
                <a:cs typeface="Book Antiqua"/>
                <a:sym typeface="Book Antiqua"/>
              </a:defRPr>
            </a:pPr>
            <a:r>
              <a:t>Gaius							Tytus</a:t>
            </a:r>
            <a:endParaRPr sz="2800"/>
          </a:p>
          <a:p>
            <a:pPr marL="471874" indent="-471874" algn="just" defTabSz="1259838">
              <a:lnSpc>
                <a:spcPct val="80000"/>
              </a:lnSpc>
              <a:spcBef>
                <a:spcPts val="1900"/>
              </a:spcBef>
              <a:buSzTx/>
              <a:buNone/>
              <a:defRPr sz="3400">
                <a:solidFill>
                  <a:srgbClr val="FFFFFF"/>
                </a:solidFill>
                <a:latin typeface="Book Antiqua"/>
                <a:ea typeface="Book Antiqua"/>
                <a:cs typeface="Book Antiqua"/>
                <a:sym typeface="Book Antiqua"/>
              </a:defRPr>
            </a:pPr>
            <a:r>
              <a:t>(depontent)		</a:t>
            </a:r>
            <a:r>
              <a:rPr b="1"/>
              <a:t>obowiązek</a:t>
            </a:r>
            <a:r>
              <a:t>		(depozytariusz)</a:t>
            </a:r>
            <a:endParaRPr sz="2800"/>
          </a:p>
          <a:p>
            <a:pPr marL="471874" indent="-471874" algn="just" defTabSz="1259838">
              <a:lnSpc>
                <a:spcPct val="80000"/>
              </a:lnSpc>
              <a:spcBef>
                <a:spcPts val="1900"/>
              </a:spcBef>
              <a:buSzTx/>
              <a:buNone/>
              <a:defRPr sz="3400">
                <a:solidFill>
                  <a:srgbClr val="FFFFFF"/>
                </a:solidFill>
                <a:latin typeface="Book Antiqua"/>
                <a:ea typeface="Book Antiqua"/>
                <a:cs typeface="Book Antiqua"/>
                <a:sym typeface="Book Antiqua"/>
              </a:defRPr>
            </a:pPr>
            <a:r>
              <a:t>				</a:t>
            </a:r>
            <a:r>
              <a:rPr b="1"/>
              <a:t>zwrotu rzeczy</a:t>
            </a:r>
            <a:endParaRPr sz="2800"/>
          </a:p>
          <a:p>
            <a:pPr marL="471874" indent="-471874" algn="ctr" defTabSz="1259838">
              <a:lnSpc>
                <a:spcPct val="80000"/>
              </a:lnSpc>
              <a:spcBef>
                <a:spcPts val="1700"/>
              </a:spcBef>
              <a:buSzTx/>
              <a:buNone/>
              <a:defRPr sz="4800">
                <a:solidFill>
                  <a:srgbClr val="FFFFFF"/>
                </a:solidFill>
                <a:latin typeface="Book Antiqua"/>
                <a:ea typeface="Book Antiqua"/>
                <a:cs typeface="Book Antiqua"/>
                <a:sym typeface="Book Antiqua"/>
              </a:defRPr>
            </a:pPr>
            <a:endParaRPr sz="2800"/>
          </a:p>
          <a:p>
            <a:pPr marL="471874" indent="-471874" algn="ctr" defTabSz="1259838">
              <a:lnSpc>
                <a:spcPct val="80000"/>
              </a:lnSpc>
              <a:spcBef>
                <a:spcPts val="1900"/>
              </a:spcBef>
              <a:buSzTx/>
              <a:buNone/>
              <a:defRPr sz="3400" b="1">
                <a:solidFill>
                  <a:srgbClr val="FFFFFF"/>
                </a:solidFill>
                <a:latin typeface="Book Antiqua"/>
                <a:ea typeface="Book Antiqua"/>
                <a:cs typeface="Book Antiqua"/>
                <a:sym typeface="Book Antiqua"/>
              </a:defRPr>
            </a:pPr>
            <a:r>
              <a:t>roszczenie z tytułu poniesionych na rzecz nakła</a:t>
            </a:r>
            <a:r>
              <a:rPr b="0"/>
              <a:t>dów  </a:t>
            </a:r>
          </a:p>
        </p:txBody>
      </p:sp>
      <p:sp>
        <p:nvSpPr>
          <p:cNvPr id="246" name="Kształt"/>
          <p:cNvSpPr/>
          <p:nvPr/>
        </p:nvSpPr>
        <p:spPr>
          <a:xfrm>
            <a:off x="3838221" y="6001172"/>
            <a:ext cx="4608128" cy="690882"/>
          </a:xfrm>
          <a:custGeom>
            <a:avLst/>
            <a:gdLst/>
            <a:ahLst/>
            <a:cxnLst>
              <a:cxn ang="0">
                <a:pos x="wd2" y="hd2"/>
              </a:cxn>
              <a:cxn ang="5400000">
                <a:pos x="wd2" y="hd2"/>
              </a:cxn>
              <a:cxn ang="10800000">
                <a:pos x="wd2" y="hd2"/>
              </a:cxn>
              <a:cxn ang="16200000">
                <a:pos x="wd2" y="hd2"/>
              </a:cxn>
            </a:cxnLst>
            <a:rect l="0" t="0" r="r" b="b"/>
            <a:pathLst>
              <a:path w="21600" h="21600" extrusionOk="0">
                <a:moveTo>
                  <a:pt x="0" y="5400"/>
                </a:moveTo>
                <a:lnTo>
                  <a:pt x="19985" y="5400"/>
                </a:lnTo>
                <a:lnTo>
                  <a:pt x="19985" y="0"/>
                </a:lnTo>
                <a:lnTo>
                  <a:pt x="21600" y="10800"/>
                </a:lnTo>
                <a:lnTo>
                  <a:pt x="19985" y="21600"/>
                </a:lnTo>
                <a:lnTo>
                  <a:pt x="19985" y="16200"/>
                </a:lnTo>
                <a:lnTo>
                  <a:pt x="0" y="16200"/>
                </a:lnTo>
                <a:lnTo>
                  <a:pt x="808" y="10800"/>
                </a:lnTo>
                <a:close/>
              </a:path>
            </a:pathLst>
          </a:cu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grpSp>
        <p:nvGrpSpPr>
          <p:cNvPr id="250" name="Grupuj"/>
          <p:cNvGrpSpPr/>
          <p:nvPr/>
        </p:nvGrpSpPr>
        <p:grpSpPr>
          <a:xfrm>
            <a:off x="2515163" y="7434861"/>
            <a:ext cx="7251985" cy="1246298"/>
            <a:chOff x="0" y="0"/>
            <a:chExt cx="7251984" cy="1246296"/>
          </a:xfrm>
        </p:grpSpPr>
        <p:sp>
          <p:nvSpPr>
            <p:cNvPr id="247" name="Kształt"/>
            <p:cNvSpPr/>
            <p:nvPr/>
          </p:nvSpPr>
          <p:spPr>
            <a:xfrm rot="10800000">
              <a:off x="-1" y="-1"/>
              <a:ext cx="7251985" cy="1246297"/>
            </a:xfrm>
            <a:custGeom>
              <a:avLst/>
              <a:gdLst/>
              <a:ahLst/>
              <a:cxnLst>
                <a:cxn ang="0">
                  <a:pos x="wd2" y="hd2"/>
                </a:cxn>
                <a:cxn ang="5400000">
                  <a:pos x="wd2" y="hd2"/>
                </a:cxn>
                <a:cxn ang="10800000">
                  <a:pos x="wd2" y="hd2"/>
                </a:cxn>
                <a:cxn ang="16200000">
                  <a:pos x="wd2" y="hd2"/>
                </a:cxn>
              </a:cxnLst>
              <a:rect l="0" t="0" r="r" b="b"/>
              <a:pathLst>
                <a:path w="21600" h="21600" extrusionOk="0">
                  <a:moveTo>
                    <a:pt x="20999" y="21600"/>
                  </a:moveTo>
                  <a:lnTo>
                    <a:pt x="19746" y="16200"/>
                  </a:lnTo>
                  <a:lnTo>
                    <a:pt x="20209" y="16200"/>
                  </a:lnTo>
                  <a:cubicBezTo>
                    <a:pt x="19039" y="6663"/>
                    <a:pt x="14950" y="0"/>
                    <a:pt x="10268" y="0"/>
                  </a:cubicBezTo>
                  <a:lnTo>
                    <a:pt x="11195" y="0"/>
                  </a:lnTo>
                  <a:cubicBezTo>
                    <a:pt x="15877" y="0"/>
                    <a:pt x="19966" y="6663"/>
                    <a:pt x="21136" y="16200"/>
                  </a:cubicBezTo>
                  <a:lnTo>
                    <a:pt x="21600" y="16200"/>
                  </a:lnTo>
                  <a:close/>
                  <a:moveTo>
                    <a:pt x="10731" y="22"/>
                  </a:moveTo>
                  <a:cubicBezTo>
                    <a:pt x="5246" y="543"/>
                    <a:pt x="927" y="10050"/>
                    <a:pt x="927" y="21600"/>
                  </a:cubicBezTo>
                  <a:lnTo>
                    <a:pt x="0" y="21600"/>
                  </a:lnTo>
                  <a:cubicBezTo>
                    <a:pt x="0" y="9671"/>
                    <a:pt x="4597" y="0"/>
                    <a:pt x="10268" y="0"/>
                  </a:cubicBezTo>
                  <a:cubicBezTo>
                    <a:pt x="10422" y="0"/>
                    <a:pt x="10577" y="7"/>
                    <a:pt x="10731" y="22"/>
                  </a:cubicBezTo>
                  <a:close/>
                </a:path>
              </a:pathLst>
            </a:custGeom>
            <a:solidFill>
              <a:srgbClr val="FFFFFF"/>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48" name="Kształt"/>
            <p:cNvSpPr/>
            <p:nvPr/>
          </p:nvSpPr>
          <p:spPr>
            <a:xfrm rot="10800000">
              <a:off x="3649071" y="-1"/>
              <a:ext cx="3602910" cy="1246297"/>
            </a:xfrm>
            <a:custGeom>
              <a:avLst/>
              <a:gdLst/>
              <a:ahLst/>
              <a:cxnLst>
                <a:cxn ang="0">
                  <a:pos x="wd2" y="hd2"/>
                </a:cxn>
                <a:cxn ang="5400000">
                  <a:pos x="wd2" y="hd2"/>
                </a:cxn>
                <a:cxn ang="10800000">
                  <a:pos x="wd2" y="hd2"/>
                </a:cxn>
                <a:cxn ang="16200000">
                  <a:pos x="wd2" y="hd2"/>
                </a:cxn>
              </a:cxnLst>
              <a:rect l="0" t="0" r="r" b="b"/>
              <a:pathLst>
                <a:path w="21600" h="21600" extrusionOk="0">
                  <a:moveTo>
                    <a:pt x="21600" y="22"/>
                  </a:moveTo>
                  <a:cubicBezTo>
                    <a:pt x="10560" y="543"/>
                    <a:pt x="1866" y="10050"/>
                    <a:pt x="1866" y="21600"/>
                  </a:cubicBezTo>
                  <a:lnTo>
                    <a:pt x="0" y="21600"/>
                  </a:lnTo>
                  <a:cubicBezTo>
                    <a:pt x="0" y="9671"/>
                    <a:pt x="9253" y="0"/>
                    <a:pt x="20667" y="0"/>
                  </a:cubicBezTo>
                  <a:cubicBezTo>
                    <a:pt x="20978" y="0"/>
                    <a:pt x="21289" y="7"/>
                    <a:pt x="21600" y="22"/>
                  </a:cubicBezTo>
                  <a:close/>
                </a:path>
              </a:pathLst>
            </a:custGeom>
            <a:solidFill>
              <a:srgbClr val="000000">
                <a:alpha val="19999"/>
              </a:srgbClr>
            </a:solidFill>
            <a:ln w="12700" cap="flat">
              <a:noFill/>
              <a:miter lim="400000"/>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sp>
          <p:nvSpPr>
            <p:cNvPr id="249" name="Linia"/>
            <p:cNvSpPr/>
            <p:nvPr/>
          </p:nvSpPr>
          <p:spPr>
            <a:xfrm rot="10800000">
              <a:off x="-1" y="-1"/>
              <a:ext cx="7251985" cy="1246297"/>
            </a:xfrm>
            <a:custGeom>
              <a:avLst/>
              <a:gdLst/>
              <a:ahLst/>
              <a:cxnLst>
                <a:cxn ang="0">
                  <a:pos x="wd2" y="hd2"/>
                </a:cxn>
                <a:cxn ang="5400000">
                  <a:pos x="wd2" y="hd2"/>
                </a:cxn>
                <a:cxn ang="10800000">
                  <a:pos x="wd2" y="hd2"/>
                </a:cxn>
                <a:cxn ang="16200000">
                  <a:pos x="wd2" y="hd2"/>
                </a:cxn>
              </a:cxnLst>
              <a:rect l="0" t="0" r="r" b="b"/>
              <a:pathLst>
                <a:path w="21600" h="21600" extrusionOk="0">
                  <a:moveTo>
                    <a:pt x="10731" y="22"/>
                  </a:moveTo>
                  <a:cubicBezTo>
                    <a:pt x="5246" y="543"/>
                    <a:pt x="927" y="10050"/>
                    <a:pt x="927" y="21600"/>
                  </a:cubicBezTo>
                  <a:lnTo>
                    <a:pt x="0" y="21600"/>
                  </a:lnTo>
                  <a:cubicBezTo>
                    <a:pt x="0" y="9671"/>
                    <a:pt x="4597" y="0"/>
                    <a:pt x="10268" y="0"/>
                  </a:cubicBezTo>
                  <a:lnTo>
                    <a:pt x="11195" y="0"/>
                  </a:lnTo>
                  <a:cubicBezTo>
                    <a:pt x="15877" y="0"/>
                    <a:pt x="19966" y="6663"/>
                    <a:pt x="21136" y="16200"/>
                  </a:cubicBezTo>
                  <a:lnTo>
                    <a:pt x="21600" y="16200"/>
                  </a:lnTo>
                  <a:lnTo>
                    <a:pt x="20999" y="21600"/>
                  </a:lnTo>
                  <a:lnTo>
                    <a:pt x="19746" y="16200"/>
                  </a:lnTo>
                  <a:lnTo>
                    <a:pt x="20209" y="16200"/>
                  </a:lnTo>
                  <a:cubicBezTo>
                    <a:pt x="19039" y="6663"/>
                    <a:pt x="14950" y="0"/>
                    <a:pt x="10268" y="0"/>
                  </a:cubicBezTo>
                </a:path>
              </a:pathLst>
            </a:custGeom>
            <a:noFill/>
            <a:ln w="25400" cap="flat">
              <a:solidFill>
                <a:srgbClr val="3A5E8A"/>
              </a:solidFill>
              <a:prstDash val="solid"/>
              <a:round/>
            </a:ln>
            <a:effectLst/>
          </p:spPr>
          <p:txBody>
            <a:bodyPr wrap="square" lIns="50800" tIns="50800" rIns="50800" bIns="50800" numCol="1" anchor="ctr">
              <a:noAutofit/>
            </a:bodyPr>
            <a:lstStyle/>
            <a:p>
              <a:pPr defTabSz="1300480">
                <a:defRPr sz="2400">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53" name="Zobowiązania stricti iuris (ścisłego prawa)…"/>
          <p:cNvSpPr txBox="1">
            <a:spLocks noGrp="1"/>
          </p:cNvSpPr>
          <p:nvPr>
            <p:ph type="body" idx="1"/>
          </p:nvPr>
        </p:nvSpPr>
        <p:spPr>
          <a:xfrm>
            <a:off x="255127" y="370275"/>
            <a:ext cx="12390688" cy="9010792"/>
          </a:xfrm>
          <a:prstGeom prst="rect">
            <a:avLst/>
          </a:prstGeom>
        </p:spPr>
        <p:txBody>
          <a:bodyPr/>
          <a:lstStyle/>
          <a:p>
            <a:pPr marL="487680" indent="-487680" algn="ctr">
              <a:lnSpc>
                <a:spcPct val="80000"/>
              </a:lnSpc>
              <a:spcBef>
                <a:spcPts val="2100"/>
              </a:spcBef>
              <a:buSzTx/>
              <a:buNone/>
              <a:defRPr sz="3400" b="1">
                <a:solidFill>
                  <a:srgbClr val="FFFFFF"/>
                </a:solidFill>
                <a:latin typeface="Book Antiqua"/>
                <a:ea typeface="Book Antiqua"/>
                <a:cs typeface="Book Antiqua"/>
                <a:sym typeface="Book Antiqua"/>
              </a:defRPr>
            </a:pPr>
            <a:r>
              <a:t>Zobowiązania </a:t>
            </a:r>
            <a:r>
              <a:rPr i="1"/>
              <a:t>stricti iuris (ścisłego prawa)</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przedmiotem powództwa w przypadku tych zobowiązań było dokładnie to, na co strony się umówiły zawierając stosunek prawny</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oceniając wywiązanie się z zobowiązania sędzia oceniał jedynie zgodność z początkowymi ustaleniami (nie brał pod uwagę zachowania się stron w trakcie trwania umowy)</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podział ściśle rzymski – kładł nacisk na ochronę procesową przewidzianą dla danego zobowiązania</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co do zasady starsze zobowiązania – quasi ex contractu oraz jednostronne zobowiązania umowne miały cechę zobowiązań stricti iuris</a:t>
            </a:r>
            <a:endParaRPr sz="5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niebezpieczeństwo odrzucenia powództwa w efekcie </a:t>
            </a:r>
            <a:r>
              <a:rPr b="1" i="1" u="sng"/>
              <a:t>pluris petitio </a:t>
            </a:r>
            <a:r>
              <a:rPr i="1"/>
              <a:t>(re, tempore, loco, causa) </a:t>
            </a:r>
            <a:r>
              <a:t>oraz utraty uprawnienia procesowego, jeżeli sytuacja to wystąpiła po </a:t>
            </a:r>
            <a:r>
              <a:rPr i="1"/>
              <a:t>litis contestatio </a:t>
            </a:r>
            <a:r>
              <a:t>(np. gdy żądano świadczeń ubocznych, takich jak odsetki)</a:t>
            </a:r>
          </a:p>
        </p:txBody>
      </p:sp>
    </p:spTree>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56" name="Zobowiązania bonae fidei (dobrej wiary)…"/>
          <p:cNvSpPr txBox="1">
            <a:spLocks noGrp="1"/>
          </p:cNvSpPr>
          <p:nvPr>
            <p:ph type="body" idx="1"/>
          </p:nvPr>
        </p:nvSpPr>
        <p:spPr>
          <a:xfrm>
            <a:off x="255127" y="-1"/>
            <a:ext cx="12492288" cy="9753601"/>
          </a:xfrm>
          <a:prstGeom prst="rect">
            <a:avLst/>
          </a:prstGeom>
        </p:spPr>
        <p:txBody>
          <a:bodyPr/>
          <a:lstStyle/>
          <a:p>
            <a:pPr marL="485422" indent="-485422" algn="ctr">
              <a:lnSpc>
                <a:spcPct val="80000"/>
              </a:lnSpc>
              <a:spcBef>
                <a:spcPts val="1900"/>
              </a:spcBef>
              <a:buSzTx/>
              <a:buNone/>
              <a:defRPr sz="3400" b="1">
                <a:solidFill>
                  <a:srgbClr val="FFFFFF"/>
                </a:solidFill>
                <a:latin typeface="Book Antiqua"/>
                <a:ea typeface="Book Antiqua"/>
                <a:cs typeface="Book Antiqua"/>
                <a:sym typeface="Book Antiqua"/>
              </a:defRPr>
            </a:pPr>
            <a:r>
              <a:t>Zobowiązania </a:t>
            </a:r>
            <a:r>
              <a:rPr i="1"/>
              <a:t>bonae fidei (dobrej wiary)</a:t>
            </a:r>
            <a:endParaRPr sz="2400"/>
          </a:p>
          <a:p>
            <a:pPr marL="485422" indent="-485422" algn="just">
              <a:lnSpc>
                <a:spcPct val="80000"/>
              </a:lnSpc>
              <a:spcBef>
                <a:spcPts val="1500"/>
              </a:spcBef>
              <a:buSzTx/>
              <a:buNone/>
              <a:defRPr sz="2600">
                <a:solidFill>
                  <a:srgbClr val="FFFFFF"/>
                </a:solidFill>
                <a:latin typeface="Book Antiqua"/>
                <a:ea typeface="Book Antiqua"/>
                <a:cs typeface="Book Antiqua"/>
                <a:sym typeface="Book Antiqua"/>
              </a:defRPr>
            </a:pPr>
            <a:r>
              <a:t>powództwa o elastycznej strukturze – świadczeniem, które należało spełnić nie było świadczenie precyzyjnie określone w kontrakcie, a raczej świadczenie wymagalne wg ówcześnie rozumianych zasad dobrej wiary (co do zasady nowsze zobowiązania – dwustronnie zobowiązujące, w szczególności kontrakty konsensualne)</a:t>
            </a:r>
            <a:endParaRPr sz="2400"/>
          </a:p>
          <a:p>
            <a:pPr marL="485422" indent="-485422" algn="just">
              <a:lnSpc>
                <a:spcPct val="80000"/>
              </a:lnSpc>
              <a:spcBef>
                <a:spcPts val="1500"/>
              </a:spcBef>
              <a:buSzTx/>
              <a:buNone/>
              <a:defRPr sz="2600">
                <a:solidFill>
                  <a:srgbClr val="FFFFFF"/>
                </a:solidFill>
                <a:latin typeface="Book Antiqua"/>
                <a:ea typeface="Book Antiqua"/>
                <a:cs typeface="Book Antiqua"/>
                <a:sym typeface="Book Antiqua"/>
              </a:defRPr>
            </a:pPr>
            <a:r>
              <a:t>sędzia miał możliwość:</a:t>
            </a:r>
            <a:endParaRPr sz="2400"/>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wziąć pod uwagę </a:t>
            </a:r>
            <a:r>
              <a:rPr b="1" i="1" u="sng"/>
              <a:t>pacta adiecta </a:t>
            </a:r>
            <a:r>
              <a:rPr i="1"/>
              <a:t>(</a:t>
            </a:r>
            <a:r>
              <a:t>klauzule dodatkowo modyfikujące treść pierwotnej umowy)</a:t>
            </a:r>
            <a:endParaRPr sz="5000" i="1"/>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zasądzić </a:t>
            </a:r>
            <a:r>
              <a:rPr b="1" u="sng"/>
              <a:t>należności uboczne</a:t>
            </a:r>
            <a:r>
              <a:t>, np. pożytki i odsetki</a:t>
            </a:r>
            <a:endParaRPr sz="2400"/>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zasądzić </a:t>
            </a:r>
            <a:r>
              <a:rPr b="1" u="sng"/>
              <a:t>odszkodowanie</a:t>
            </a:r>
            <a:r>
              <a:t> w przypadku braku należytej staranności jednej ze stron </a:t>
            </a:r>
            <a:endParaRPr sz="2400"/>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wydać wyrok wobec </a:t>
            </a:r>
            <a:r>
              <a:rPr b="1" u="sng"/>
              <a:t>ograniczenia / zmniejszenia roszczenia</a:t>
            </a:r>
            <a:r>
              <a:t>, a także zasądzić mniejszą sumę w przypadku powództwa dotkniętego </a:t>
            </a:r>
            <a:r>
              <a:rPr i="1"/>
              <a:t>pluris petitio</a:t>
            </a:r>
            <a:endParaRPr sz="5000" i="1"/>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mógł ograniczyć roszczenie w drodze </a:t>
            </a:r>
            <a:r>
              <a:rPr b="1" u="sng"/>
              <a:t>potrącenia</a:t>
            </a:r>
            <a:r>
              <a:t> z wymagalną wierzytelnością przysługującą pozwanemu wobec powoda</a:t>
            </a:r>
            <a:endParaRPr sz="2400"/>
          </a:p>
          <a:p>
            <a:pPr marL="467058" indent="-467058" algn="just">
              <a:lnSpc>
                <a:spcPct val="80000"/>
              </a:lnSpc>
              <a:spcBef>
                <a:spcPts val="500"/>
              </a:spcBef>
              <a:buFont typeface="Book Antiqua"/>
              <a:buChar char="❖"/>
              <a:defRPr sz="2600" b="1" u="sng">
                <a:solidFill>
                  <a:srgbClr val="FFFFFF"/>
                </a:solidFill>
                <a:latin typeface="Book Antiqua"/>
                <a:ea typeface="Book Antiqua"/>
                <a:cs typeface="Book Antiqua"/>
                <a:sym typeface="Book Antiqua"/>
              </a:defRPr>
            </a:pPr>
            <a:r>
              <a:t>oddalenie powództwa</a:t>
            </a:r>
            <a:r>
              <a:rPr b="0" u="none"/>
              <a:t>, jeżeli po </a:t>
            </a:r>
            <a:r>
              <a:rPr b="0" i="1" u="none"/>
              <a:t>litis contestatio </a:t>
            </a:r>
            <a:r>
              <a:rPr b="0" u="none"/>
              <a:t>doszło do spełnienia zobowiązania</a:t>
            </a:r>
            <a:endParaRPr sz="2400"/>
          </a:p>
          <a:p>
            <a:pPr marL="467058" indent="-467058" algn="just">
              <a:lnSpc>
                <a:spcPct val="80000"/>
              </a:lnSpc>
              <a:spcBef>
                <a:spcPts val="500"/>
              </a:spcBef>
              <a:buFont typeface="Book Antiqua"/>
              <a:buChar char="❖"/>
              <a:defRPr sz="2600">
                <a:solidFill>
                  <a:srgbClr val="FFFFFF"/>
                </a:solidFill>
                <a:latin typeface="Book Antiqua"/>
                <a:ea typeface="Book Antiqua"/>
                <a:cs typeface="Book Antiqua"/>
                <a:sym typeface="Book Antiqua"/>
              </a:defRPr>
            </a:pPr>
            <a:r>
              <a:t>uwzględnienia w szerszym zakresie </a:t>
            </a:r>
            <a:r>
              <a:rPr b="1" u="sng"/>
              <a:t>zarzutów</a:t>
            </a:r>
            <a:r>
              <a:t> – także tych generalnych, nie umieszczanych w samej treści formułki pretorskiej (np. z powodu postępu lub groźby)</a:t>
            </a:r>
          </a:p>
        </p:txBody>
      </p:sp>
    </p:spTree>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Podmiot zobowiązań"/>
          <p:cNvSpPr txBox="1">
            <a:spLocks noGrp="1"/>
          </p:cNvSpPr>
          <p:nvPr>
            <p:ph type="title"/>
          </p:nvPr>
        </p:nvSpPr>
        <p:spPr>
          <a:xfrm>
            <a:off x="663785" y="-1"/>
            <a:ext cx="11704323" cy="1309513"/>
          </a:xfrm>
          <a:prstGeom prst="rect">
            <a:avLst/>
          </a:prstGeom>
        </p:spPr>
        <p:txBody>
          <a:bodyPr/>
          <a:lstStyle>
            <a:lvl1pPr>
              <a:defRPr sz="4800">
                <a:solidFill>
                  <a:srgbClr val="FFFFFF"/>
                </a:solidFill>
                <a:latin typeface="Book Antiqua"/>
                <a:ea typeface="Book Antiqua"/>
                <a:cs typeface="Book Antiqua"/>
                <a:sym typeface="Book Antiqua"/>
              </a:defRPr>
            </a:lvl1pPr>
          </a:lstStyle>
          <a:p>
            <a:r>
              <a:t>Podmiot zobowiązań</a:t>
            </a:r>
          </a:p>
        </p:txBody>
      </p:sp>
      <p:sp>
        <p:nvSpPr>
          <p:cNvPr id="259" name="zobowiązanie jako ściśle osobista relacja między dwoma podmiotami (wierzycielem i dłużnikiem)…"/>
          <p:cNvSpPr txBox="1">
            <a:spLocks noGrp="1"/>
          </p:cNvSpPr>
          <p:nvPr>
            <p:ph type="body" idx="1"/>
          </p:nvPr>
        </p:nvSpPr>
        <p:spPr>
          <a:xfrm>
            <a:off x="356727" y="984389"/>
            <a:ext cx="12390688" cy="8766955"/>
          </a:xfrm>
          <a:prstGeom prst="rect">
            <a:avLst/>
          </a:prstGeom>
        </p:spPr>
        <p:txBody>
          <a:bodyPr/>
          <a:lstStyle/>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zobowiązanie jako ściśle osobista relacja między dwoma podmiotami (wierzycielem i dłużnikiem)</a:t>
            </a:r>
          </a:p>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możliwość wystąpienia osób trzecich związanych bezpośrednio z zobowiązaniem (większa liczba wierzycieli lub dłużników) lub związanych jedynie pośrednio z zobowiązaniem (np. poręczycieli)</a:t>
            </a:r>
          </a:p>
          <a:p>
            <a:pPr marL="472964" indent="-472964" algn="just">
              <a:lnSpc>
                <a:spcPct val="90000"/>
              </a:lnSpc>
              <a:spcBef>
                <a:spcPts val="800"/>
              </a:spcBef>
              <a:buFont typeface="Book Antiqua"/>
              <a:buChar char="➢"/>
              <a:defRPr sz="4000">
                <a:solidFill>
                  <a:srgbClr val="FFFFFF"/>
                </a:solidFill>
                <a:latin typeface="Book Antiqua"/>
                <a:ea typeface="Book Antiqua"/>
                <a:cs typeface="Book Antiqua"/>
                <a:sym typeface="Book Antiqua"/>
              </a:defRPr>
            </a:pPr>
            <a:r>
              <a:t>istnienie większej liczby np. wierzycieli mogło wynikać bądź z przepisów prawa (np. współdziedzice wobec wierzytelności wchodzących w skład spadku) lub czynności prawnej (np. wspólnie udzielona pożyczka)</a:t>
            </a:r>
          </a:p>
        </p:txBody>
      </p:sp>
    </p:spTree>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nomina ipso iure divisia – wierzytelność dzieli się z mocy samego prawa, naczelna zasada, która stwierdzała, że jeżeli świadczenia ma cechę podzielności, to dzieli się na tyle długów (wierzytelności) ilu jest dłużników (wierzycieli)…"/>
          <p:cNvSpPr txBox="1">
            <a:spLocks noGrp="1"/>
          </p:cNvSpPr>
          <p:nvPr>
            <p:ph type="body" idx="1"/>
          </p:nvPr>
        </p:nvSpPr>
        <p:spPr>
          <a:xfrm>
            <a:off x="255127" y="266417"/>
            <a:ext cx="12492288" cy="9487183"/>
          </a:xfrm>
          <a:prstGeom prst="rect">
            <a:avLst/>
          </a:prstGeom>
        </p:spPr>
        <p:txBody>
          <a:bodyPr/>
          <a:lstStyle/>
          <a:p>
            <a:pPr marL="723900" indent="-723900" algn="just">
              <a:lnSpc>
                <a:spcPct val="90000"/>
              </a:lnSpc>
              <a:spcBef>
                <a:spcPts val="800"/>
              </a:spcBef>
              <a:buFont typeface="Book Antiqua"/>
              <a:buChar char="➢"/>
              <a:defRPr sz="3800" b="1" i="1">
                <a:solidFill>
                  <a:srgbClr val="FFFFFF"/>
                </a:solidFill>
                <a:latin typeface="Book Antiqua"/>
                <a:ea typeface="Book Antiqua"/>
                <a:cs typeface="Book Antiqua"/>
                <a:sym typeface="Book Antiqua"/>
              </a:defRPr>
            </a:pPr>
            <a:r>
              <a:t>nomina ipso iure divisia </a:t>
            </a:r>
            <a:r>
              <a:rPr b="0"/>
              <a:t>– </a:t>
            </a:r>
            <a:r>
              <a:rPr b="0" i="0"/>
              <a:t>wierzytelność dzieli się z mocy samego prawa, naczelna zasada, która stwierdzała, że jeżeli świadczenia ma cechę podzielności, to dzieli się na tyle długów (wierzytelności) ilu jest dłużników (wierzycieli) </a:t>
            </a:r>
          </a:p>
          <a:p>
            <a:pPr marL="731519" indent="-731519" algn="ctr">
              <a:lnSpc>
                <a:spcPct val="90000"/>
              </a:lnSpc>
              <a:spcBef>
                <a:spcPts val="800"/>
              </a:spcBef>
              <a:buSzTx/>
              <a:buNone/>
              <a:defRPr sz="3800">
                <a:solidFill>
                  <a:srgbClr val="FFFF00"/>
                </a:solidFill>
                <a:latin typeface="Book Antiqua"/>
                <a:ea typeface="Book Antiqua"/>
                <a:cs typeface="Book Antiqua"/>
                <a:sym typeface="Book Antiqua"/>
              </a:defRPr>
            </a:pPr>
            <a:r>
              <a:t>1 zobowiązanie : x ilość dłużników=   </a:t>
            </a:r>
          </a:p>
          <a:p>
            <a:pPr marL="731519" indent="-731519" algn="ctr">
              <a:lnSpc>
                <a:spcPct val="90000"/>
              </a:lnSpc>
              <a:spcBef>
                <a:spcPts val="800"/>
              </a:spcBef>
              <a:buSzTx/>
              <a:buNone/>
              <a:defRPr sz="3800">
                <a:solidFill>
                  <a:srgbClr val="FFFF00"/>
                </a:solidFill>
                <a:latin typeface="Book Antiqua"/>
                <a:ea typeface="Book Antiqua"/>
                <a:cs typeface="Book Antiqua"/>
                <a:sym typeface="Book Antiqua"/>
              </a:defRPr>
            </a:pPr>
            <a:r>
              <a:t>x indywidualnych zobowiązań (mniejszych)</a:t>
            </a:r>
          </a:p>
          <a:p>
            <a:pPr marL="723900" indent="-723900" algn="just">
              <a:lnSpc>
                <a:spcPct val="90000"/>
              </a:lnSpc>
              <a:spcBef>
                <a:spcPts val="800"/>
              </a:spcBef>
              <a:buFont typeface="Book Antiqua"/>
              <a:buChar char="➢"/>
              <a:defRPr sz="3800" b="1">
                <a:solidFill>
                  <a:srgbClr val="FFFFFF"/>
                </a:solidFill>
                <a:latin typeface="Book Antiqua"/>
                <a:ea typeface="Book Antiqua"/>
                <a:cs typeface="Book Antiqua"/>
                <a:sym typeface="Book Antiqua"/>
              </a:defRPr>
            </a:pPr>
            <a:r>
              <a:t>zobowiązania kumulatywne </a:t>
            </a:r>
            <a:r>
              <a:rPr b="0"/>
              <a:t>– wobec penalnego charakteru niektórych powództw i jednej podstawy zobowiązania (szkody) powstałej w wyniku wszystkich zobowiązanych każdy musiał osobno spełnić </a:t>
            </a:r>
            <a:r>
              <a:t>całe </a:t>
            </a:r>
            <a:r>
              <a:rPr b="0"/>
              <a:t>zobowiązanie – przykład. kradzież oraz żądanie od sprawcy (duplum /quadruplum)</a:t>
            </a:r>
          </a:p>
          <a:p>
            <a:pPr marL="731519" indent="-731519" algn="ctr">
              <a:lnSpc>
                <a:spcPct val="90000"/>
              </a:lnSpc>
              <a:spcBef>
                <a:spcPts val="800"/>
              </a:spcBef>
              <a:buSzTx/>
              <a:buNone/>
              <a:defRPr sz="3800">
                <a:solidFill>
                  <a:srgbClr val="FFFF00"/>
                </a:solidFill>
                <a:latin typeface="Book Antiqua"/>
                <a:ea typeface="Book Antiqua"/>
                <a:cs typeface="Book Antiqua"/>
                <a:sym typeface="Book Antiqua"/>
              </a:defRPr>
            </a:pPr>
            <a:r>
              <a:t>1 zobowiązanie x ilość dłużników = x indywidualnych zobowiązań (tej samej wysokości) </a:t>
            </a: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31"/>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a:t>
            </a:r>
          </a:p>
        </p:txBody>
      </p:sp>
      <p:sp>
        <p:nvSpPr>
          <p:cNvPr id="153" name="Shape 132"/>
          <p:cNvSpPr txBox="1">
            <a:spLocks noGrp="1"/>
          </p:cNvSpPr>
          <p:nvPr>
            <p:ph type="body" idx="1"/>
          </p:nvPr>
        </p:nvSpPr>
        <p:spPr>
          <a:xfrm>
            <a:off x="357713" y="1702043"/>
            <a:ext cx="12289374" cy="8051559"/>
          </a:xfrm>
          <a:prstGeom prst="rect">
            <a:avLst/>
          </a:prstGeom>
        </p:spPr>
        <p:txBody>
          <a:bodyPr/>
          <a:lstStyle>
            <a:lvl1pPr marL="0" indent="0" algn="just" defTabSz="1148582">
              <a:lnSpc>
                <a:spcPct val="120000"/>
              </a:lnSpc>
              <a:spcBef>
                <a:spcPts val="700"/>
              </a:spcBef>
              <a:buSzTx/>
              <a:buNone/>
              <a:defRPr sz="3400">
                <a:solidFill>
                  <a:srgbClr val="FFFFFF"/>
                </a:solidFill>
                <a:latin typeface="Times New Roman"/>
                <a:ea typeface="Times New Roman"/>
                <a:cs typeface="Times New Roman"/>
                <a:sym typeface="Times New Roman"/>
              </a:defRPr>
            </a:lvl1pPr>
          </a:lstStyle>
          <a:p>
            <a:r>
              <a:t>Aulus ustanowił na rzecz Tytusa prawo do czerpania wody ze źródła położonego na jego nieruchomości. Tytus korzystał z tego źródła przez około 5 lat, jednak z czasem postanowił wykopać na swojej nieruchomości studnię. Z tego nowego źródła wody korzystał Tytus, a po jego śmierci jego syn, zaś po jego śmierci wnuk Tytusa – Lucjusz. Za jego czasów przyszła wielka susza i studnia wyschła. Lucjusz przypomniał sobie jednak, że jego dziadek czerpał kiedyś wodę ze źródła położonego na sąsiednim gruncie, więc sam też postanowił tak uczynić. Marcjan – wnuk Aulusa, który w tym czasie był właścicielem sąsiedniej nieruchomości nie zgadzał się aby Lucjusz korzystał z jego źródła. Oceń racje stron.</a:t>
            </a:r>
          </a:p>
        </p:txBody>
      </p:sp>
    </p:spTree>
  </p:cSld>
  <p:clrMapOvr>
    <a:masterClrMapping/>
  </p:clrMapOvr>
  <p:transition xmlns:p14="http://schemas.microsoft.com/office/powerpoint/2010/mai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64" name="Zobowiązania solidarne…"/>
          <p:cNvSpPr txBox="1">
            <a:spLocks noGrp="1"/>
          </p:cNvSpPr>
          <p:nvPr>
            <p:ph type="body" idx="1"/>
          </p:nvPr>
        </p:nvSpPr>
        <p:spPr>
          <a:xfrm>
            <a:off x="255127" y="-1"/>
            <a:ext cx="12492288" cy="9753601"/>
          </a:xfrm>
          <a:prstGeom prst="rect">
            <a:avLst/>
          </a:prstGeom>
        </p:spPr>
        <p:txBody>
          <a:bodyPr/>
          <a:lstStyle/>
          <a:p>
            <a:pPr marL="487680" indent="-487680" algn="ctr">
              <a:lnSpc>
                <a:spcPct val="80000"/>
              </a:lnSpc>
              <a:spcBef>
                <a:spcPts val="2100"/>
              </a:spcBef>
              <a:buSzTx/>
              <a:buNone/>
              <a:defRPr sz="3400" b="1">
                <a:solidFill>
                  <a:srgbClr val="FFFFFF"/>
                </a:solidFill>
                <a:latin typeface="Book Antiqua"/>
                <a:ea typeface="Book Antiqua"/>
                <a:cs typeface="Book Antiqua"/>
                <a:sym typeface="Book Antiqua"/>
              </a:defRPr>
            </a:pPr>
            <a:r>
              <a:t>Zobowiązania solidarne</a:t>
            </a:r>
            <a:endParaRPr sz="5000" i="1"/>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pomimo wielości podmiotów świadczenie jest tylko jedno (występowały w przypadku świadczeń niepodzielnych – np. obowiązku dostarczenia niewolnika)</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może mieć miejsce zarówno po stronie wierzycieli (solidarność czynna) jak i po stronie dłużników (solidarność bierna).</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od każdego dłużnika można było żądać spełnienia całego świadczenia – mógł tego żądać każdy wierzyciel (w przypadku spełnienia świadczenia wszyscy dłużnicy byli zwolnieni z zobowiązania)</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możliwość wyboru – najbardziej wypłacalnego dłużnika lub najbliższego wierzyciela (ryzyko konsumującego skutku litis contestatio, który wobec tych zobowiązań został zniesiony przez Justyniana – umorzenie dopiero po rzeczywistym zaspokojeniu</a:t>
            </a:r>
            <a:endParaRPr sz="3000"/>
          </a:p>
          <a:p>
            <a:pPr marL="466344" indent="-466344" algn="just">
              <a:lnSpc>
                <a:spcPct val="80000"/>
              </a:lnSpc>
              <a:spcBef>
                <a:spcPts val="800"/>
              </a:spcBef>
              <a:buFont typeface="Book Antiqua"/>
              <a:buChar char="➢"/>
              <a:defRPr sz="3400">
                <a:solidFill>
                  <a:srgbClr val="FFFFFF"/>
                </a:solidFill>
                <a:latin typeface="Book Antiqua"/>
                <a:ea typeface="Book Antiqua"/>
                <a:cs typeface="Book Antiqua"/>
                <a:sym typeface="Book Antiqua"/>
              </a:defRPr>
            </a:pPr>
            <a:r>
              <a:t>prawo regresu – zarówno dla dłużników, jak i wierzycieli</a:t>
            </a:r>
            <a:endParaRPr sz="3000"/>
          </a:p>
          <a:p>
            <a:pPr marL="466344" indent="-466344" algn="just">
              <a:lnSpc>
                <a:spcPct val="80000"/>
              </a:lnSpc>
              <a:spcBef>
                <a:spcPts val="800"/>
              </a:spcBef>
              <a:buFont typeface="Book Antiqua"/>
              <a:buChar char="➢"/>
              <a:defRPr sz="3400" i="1">
                <a:solidFill>
                  <a:srgbClr val="FFFFFF"/>
                </a:solidFill>
                <a:latin typeface="Book Antiqua"/>
                <a:ea typeface="Book Antiqua"/>
                <a:cs typeface="Book Antiqua"/>
                <a:sym typeface="Book Antiqua"/>
              </a:defRPr>
            </a:pPr>
            <a:r>
              <a:t>beneficium divisionis – </a:t>
            </a:r>
            <a:r>
              <a:rPr i="0"/>
              <a:t>reforma Justyniana zasadniczo znosząca solidarność zobowiązań, omijana przez praktykę</a:t>
            </a:r>
          </a:p>
        </p:txBody>
      </p:sp>
    </p:spTree>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67" name="Zobowiązanie przemienne             (Obligatio alternativa)…"/>
          <p:cNvSpPr txBox="1">
            <a:spLocks noGrp="1"/>
          </p:cNvSpPr>
          <p:nvPr>
            <p:ph type="body" idx="1"/>
          </p:nvPr>
        </p:nvSpPr>
        <p:spPr>
          <a:xfrm>
            <a:off x="255127" y="370275"/>
            <a:ext cx="12289088" cy="9010792"/>
          </a:xfrm>
          <a:prstGeom prst="rect">
            <a:avLst/>
          </a:prstGeom>
        </p:spPr>
        <p:txBody>
          <a:bodyPr/>
          <a:lstStyle/>
          <a:p>
            <a:pPr marL="487680" indent="-487680" algn="ctr">
              <a:lnSpc>
                <a:spcPct val="90000"/>
              </a:lnSpc>
              <a:spcBef>
                <a:spcPts val="2900"/>
              </a:spcBef>
              <a:buSzTx/>
              <a:buNone/>
              <a:defRPr sz="4800">
                <a:solidFill>
                  <a:srgbClr val="FFFFFF"/>
                </a:solidFill>
                <a:latin typeface="Book Antiqua"/>
                <a:ea typeface="Book Antiqua"/>
                <a:cs typeface="Book Antiqua"/>
                <a:sym typeface="Book Antiqua"/>
              </a:defRPr>
            </a:pPr>
            <a:r>
              <a:t>Zobowiązanie przemienne             (</a:t>
            </a:r>
            <a:r>
              <a:rPr i="1"/>
              <a:t>Obligatio alternativa)</a:t>
            </a:r>
          </a:p>
          <a:p>
            <a:pPr marL="487680" indent="-487680" algn="ctr">
              <a:lnSpc>
                <a:spcPct val="90000"/>
              </a:lnSpc>
              <a:spcBef>
                <a:spcPts val="2700"/>
              </a:spcBef>
              <a:buSzTx/>
              <a:buNone/>
              <a:defRPr sz="4000" i="1">
                <a:solidFill>
                  <a:srgbClr val="FFFFFF"/>
                </a:solidFill>
                <a:latin typeface="Book Antiqua"/>
                <a:ea typeface="Book Antiqua"/>
                <a:cs typeface="Book Antiqua"/>
                <a:sym typeface="Book Antiqua"/>
              </a:defRPr>
            </a:pPr>
            <a:endParaRPr i="1"/>
          </a:p>
          <a:p>
            <a:pPr marL="487680" indent="-487680" algn="just">
              <a:lnSpc>
                <a:spcPct val="90000"/>
              </a:lnSpc>
              <a:buSzTx/>
              <a:buNone/>
              <a:defRPr sz="4200" b="1" i="1">
                <a:solidFill>
                  <a:srgbClr val="FFFFFF"/>
                </a:solidFill>
                <a:latin typeface="Book Antiqua"/>
                <a:ea typeface="Book Antiqua"/>
                <a:cs typeface="Book Antiqua"/>
                <a:sym typeface="Book Antiqua"/>
              </a:defRPr>
            </a:pPr>
            <a:r>
              <a:t>„Duae res sunt in obligatione, una in solutione” </a:t>
            </a:r>
            <a:r>
              <a:rPr b="0"/>
              <a:t>– w treści zobowiązania istnieją dwa świadczenia, ale wykonanie jest tylko jedno</a:t>
            </a:r>
          </a:p>
          <a:p>
            <a:pPr marL="465363" indent="-465363" algn="just">
              <a:lnSpc>
                <a:spcPct val="90000"/>
              </a:lnSpc>
              <a:spcBef>
                <a:spcPts val="800"/>
              </a:spcBef>
              <a:buFont typeface="Book Antiqua"/>
              <a:buChar char="❖"/>
              <a:defRPr sz="3800">
                <a:solidFill>
                  <a:srgbClr val="FFFFFF"/>
                </a:solidFill>
                <a:latin typeface="Book Antiqua"/>
                <a:ea typeface="Book Antiqua"/>
                <a:cs typeface="Book Antiqua"/>
                <a:sym typeface="Book Antiqua"/>
              </a:defRPr>
            </a:pPr>
            <a:r>
              <a:t>przykład uelastycznienia węzła zobowiązaniowego</a:t>
            </a:r>
          </a:p>
          <a:p>
            <a:pPr marL="465363" indent="-465363" algn="just">
              <a:lnSpc>
                <a:spcPct val="90000"/>
              </a:lnSpc>
              <a:spcBef>
                <a:spcPts val="800"/>
              </a:spcBef>
              <a:buFont typeface="Book Antiqua"/>
              <a:buChar char="❖"/>
              <a:defRPr sz="3800">
                <a:solidFill>
                  <a:srgbClr val="FFFFFF"/>
                </a:solidFill>
                <a:latin typeface="Book Antiqua"/>
                <a:ea typeface="Book Antiqua"/>
                <a:cs typeface="Book Antiqua"/>
                <a:sym typeface="Book Antiqua"/>
              </a:defRPr>
            </a:pPr>
            <a:r>
              <a:t>prawo wyboru – teoria a praktyka, </a:t>
            </a:r>
            <a:r>
              <a:rPr i="1"/>
              <a:t>favor debitoris </a:t>
            </a:r>
            <a:r>
              <a:t>w przypadku braku wyboru </a:t>
            </a:r>
          </a:p>
          <a:p>
            <a:pPr marL="465363" indent="-465363" algn="just">
              <a:lnSpc>
                <a:spcPct val="90000"/>
              </a:lnSpc>
              <a:spcBef>
                <a:spcPts val="800"/>
              </a:spcBef>
              <a:buFont typeface="Book Antiqua"/>
              <a:buChar char="❖"/>
              <a:defRPr sz="3800">
                <a:solidFill>
                  <a:srgbClr val="FFFFFF"/>
                </a:solidFill>
                <a:latin typeface="Book Antiqua"/>
                <a:ea typeface="Book Antiqua"/>
                <a:cs typeface="Book Antiqua"/>
                <a:sym typeface="Book Antiqua"/>
              </a:defRPr>
            </a:pPr>
            <a:r>
              <a:t>przy niemożliwości spełnienia jednego ze świadczeń zobowiązanie dalej istniało – dłużnik był zobligowany do spełnienia jednego z dalej możliwych do spełnienia świadczeń </a:t>
            </a:r>
          </a:p>
        </p:txBody>
      </p:sp>
    </p:spTree>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270" name="Upoważnienie przemienne…"/>
          <p:cNvSpPr txBox="1">
            <a:spLocks noGrp="1"/>
          </p:cNvSpPr>
          <p:nvPr>
            <p:ph type="body" idx="1"/>
          </p:nvPr>
        </p:nvSpPr>
        <p:spPr>
          <a:xfrm>
            <a:off x="255127" y="370275"/>
            <a:ext cx="12492288" cy="9383326"/>
          </a:xfrm>
          <a:prstGeom prst="rect">
            <a:avLst/>
          </a:prstGeom>
        </p:spPr>
        <p:txBody>
          <a:bodyPr/>
          <a:lstStyle/>
          <a:p>
            <a:pPr marL="487680" indent="-487680" algn="ctr">
              <a:lnSpc>
                <a:spcPct val="80000"/>
              </a:lnSpc>
              <a:spcBef>
                <a:spcPts val="2200"/>
              </a:spcBef>
              <a:buSzTx/>
              <a:buNone/>
              <a:defRPr sz="3800">
                <a:solidFill>
                  <a:srgbClr val="FFFFFF"/>
                </a:solidFill>
                <a:latin typeface="Book Antiqua"/>
                <a:ea typeface="Book Antiqua"/>
                <a:cs typeface="Book Antiqua"/>
                <a:sym typeface="Book Antiqua"/>
              </a:defRPr>
            </a:pPr>
            <a:r>
              <a:t>Upoważnienie przemienne            </a:t>
            </a:r>
            <a:endParaRPr sz="3400"/>
          </a:p>
          <a:p>
            <a:pPr marL="487680" indent="-487680" algn="ctr">
              <a:lnSpc>
                <a:spcPct val="80000"/>
              </a:lnSpc>
              <a:spcBef>
                <a:spcPts val="2200"/>
              </a:spcBef>
              <a:buSzTx/>
              <a:buNone/>
              <a:defRPr sz="3800">
                <a:solidFill>
                  <a:srgbClr val="FFFFFF"/>
                </a:solidFill>
                <a:latin typeface="Book Antiqua"/>
                <a:ea typeface="Book Antiqua"/>
                <a:cs typeface="Book Antiqua"/>
                <a:sym typeface="Book Antiqua"/>
              </a:defRPr>
            </a:pPr>
            <a:r>
              <a:t> (</a:t>
            </a:r>
            <a:r>
              <a:rPr i="1"/>
              <a:t>Facultas alternativa)</a:t>
            </a:r>
            <a:endParaRPr sz="3400"/>
          </a:p>
          <a:p>
            <a:pPr marL="487680" indent="-487680" algn="just">
              <a:lnSpc>
                <a:spcPct val="80000"/>
              </a:lnSpc>
              <a:spcBef>
                <a:spcPts val="800"/>
              </a:spcBef>
              <a:buSzTx/>
              <a:buNone/>
              <a:defRPr sz="3800" b="1">
                <a:solidFill>
                  <a:srgbClr val="FFFFFF"/>
                </a:solidFill>
                <a:latin typeface="Book Antiqua"/>
                <a:ea typeface="Book Antiqua"/>
                <a:cs typeface="Book Antiqua"/>
                <a:sym typeface="Book Antiqua"/>
              </a:defRPr>
            </a:pPr>
            <a:r>
              <a:t>„</a:t>
            </a:r>
            <a:r>
              <a:rPr b="0" i="1"/>
              <a:t>Una res est in obligatione, duae in solutione” – Jedno świadczenie w zobowiązaniu, dwa możliwe do wykonania</a:t>
            </a:r>
            <a:endParaRPr sz="3400"/>
          </a:p>
          <a:p>
            <a:pPr marL="482600" indent="-482600" algn="just">
              <a:lnSpc>
                <a:spcPct val="80000"/>
              </a:lnSpc>
              <a:spcBef>
                <a:spcPts val="800"/>
              </a:spcBef>
              <a:buFont typeface="Book Antiqua"/>
              <a:buChar char="❖"/>
              <a:defRPr sz="3800">
                <a:solidFill>
                  <a:srgbClr val="FFFFFF"/>
                </a:solidFill>
                <a:latin typeface="Book Antiqua"/>
                <a:ea typeface="Book Antiqua"/>
                <a:cs typeface="Book Antiqua"/>
                <a:sym typeface="Book Antiqua"/>
              </a:defRPr>
            </a:pPr>
            <a:r>
              <a:t>kolejny przykład uelastycznienia węzła zobowiązaniowego</a:t>
            </a:r>
            <a:endParaRPr sz="3400"/>
          </a:p>
          <a:p>
            <a:pPr marL="482600" indent="-482600" algn="just">
              <a:lnSpc>
                <a:spcPct val="80000"/>
              </a:lnSpc>
              <a:spcBef>
                <a:spcPts val="800"/>
              </a:spcBef>
              <a:buFont typeface="Book Antiqua"/>
              <a:buChar char="❖"/>
              <a:defRPr sz="3800">
                <a:solidFill>
                  <a:srgbClr val="FFFFFF"/>
                </a:solidFill>
                <a:latin typeface="Book Antiqua"/>
                <a:ea typeface="Book Antiqua"/>
                <a:cs typeface="Book Antiqua"/>
                <a:sym typeface="Book Antiqua"/>
              </a:defRPr>
            </a:pPr>
            <a:r>
              <a:t>możliwość zwolnienia się z zobowiązania przez dokonanie świadczenia, które nie jest elementem stosunku zobowiązaniowego – świadczenia, którego spełnienie nie może zostać wybrane przez wierzyciela oraz którego spełnienie nie można domagać się w drodze procesu sądowego</a:t>
            </a:r>
            <a:endParaRPr sz="3400"/>
          </a:p>
          <a:p>
            <a:pPr marL="482600" indent="-482600" algn="just">
              <a:lnSpc>
                <a:spcPct val="80000"/>
              </a:lnSpc>
              <a:spcBef>
                <a:spcPts val="800"/>
              </a:spcBef>
              <a:buFont typeface="Book Antiqua"/>
              <a:buChar char="❖"/>
              <a:defRPr sz="3800">
                <a:solidFill>
                  <a:srgbClr val="FFFFFF"/>
                </a:solidFill>
                <a:latin typeface="Book Antiqua"/>
                <a:ea typeface="Book Antiqua"/>
                <a:cs typeface="Book Antiqua"/>
                <a:sym typeface="Book Antiqua"/>
              </a:defRPr>
            </a:pPr>
            <a:r>
              <a:t>uprawnienie dla dłużnika, który może zwolnić się z zobowiązania w innych sposób niż dokonanie pierwotnie umówionego świadczenia</a:t>
            </a:r>
            <a:endParaRPr sz="3400"/>
          </a:p>
          <a:p>
            <a:pPr marL="482600" indent="-482600" algn="just">
              <a:lnSpc>
                <a:spcPct val="80000"/>
              </a:lnSpc>
              <a:spcBef>
                <a:spcPts val="800"/>
              </a:spcBef>
              <a:buFont typeface="Book Antiqua"/>
              <a:buChar char="❖"/>
              <a:defRPr sz="3800">
                <a:solidFill>
                  <a:srgbClr val="FFFFFF"/>
                </a:solidFill>
                <a:latin typeface="Book Antiqua"/>
                <a:ea typeface="Book Antiqua"/>
                <a:cs typeface="Book Antiqua"/>
                <a:sym typeface="Book Antiqua"/>
              </a:defRPr>
            </a:pPr>
            <a:r>
              <a:t>niemożliwość świadczenia – jeżeli nastąpiła bez winy dłużnika, to zobowiązanie wygasa</a:t>
            </a:r>
          </a:p>
        </p:txBody>
      </p:sp>
    </p:spTree>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zęść ogólna prawa zobowiązań – skutki niewłaściwego wykonania zobowiązań oraz umocnienie zobowiązań"/>
          <p:cNvSpPr txBox="1">
            <a:spLocks noGrp="1"/>
          </p:cNvSpPr>
          <p:nvPr>
            <p:ph type="title"/>
          </p:nvPr>
        </p:nvSpPr>
        <p:spPr>
          <a:xfrm>
            <a:off x="663785" y="1393048"/>
            <a:ext cx="11054083" cy="2765780"/>
          </a:xfrm>
          <a:prstGeom prst="rect">
            <a:avLst/>
          </a:prstGeom>
        </p:spPr>
        <p:txBody>
          <a:bodyPr/>
          <a:lstStyle/>
          <a:p>
            <a:pPr defTabSz="986648">
              <a:defRPr sz="4000">
                <a:solidFill>
                  <a:srgbClr val="FFFFFF"/>
                </a:solidFill>
                <a:latin typeface="Book Antiqua"/>
                <a:ea typeface="Book Antiqua"/>
                <a:cs typeface="Book Antiqua"/>
                <a:sym typeface="Book Antiqua"/>
              </a:defRPr>
            </a:pPr>
            <a:r>
              <a:t/>
            </a:r>
            <a:br/>
            <a:r>
              <a:t>Część ogólna prawa zobowiązań – skutki niewłaściwego wykonania zobowiązań oraz umocnienie zobowiązań</a:t>
            </a:r>
          </a:p>
        </p:txBody>
      </p:sp>
    </p:spTree>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Przedmiot zajęć"/>
          <p:cNvSpPr txBox="1">
            <a:spLocks noGrp="1"/>
          </p:cNvSpPr>
          <p:nvPr>
            <p:ph type="title"/>
          </p:nvPr>
        </p:nvSpPr>
        <p:spPr>
          <a:xfrm>
            <a:off x="650238" y="390595"/>
            <a:ext cx="11704324" cy="1625601"/>
          </a:xfrm>
          <a:prstGeom prst="rect">
            <a:avLst/>
          </a:prstGeom>
        </p:spPr>
        <p:txBody>
          <a:bodyPr/>
          <a:lstStyle>
            <a:lvl1pPr>
              <a:defRPr>
                <a:solidFill>
                  <a:srgbClr val="FFFFFF"/>
                </a:solidFill>
              </a:defRPr>
            </a:lvl1pPr>
          </a:lstStyle>
          <a:p>
            <a:r>
              <a:t>Przedmiot zajęć</a:t>
            </a:r>
          </a:p>
        </p:txBody>
      </p:sp>
      <p:sp>
        <p:nvSpPr>
          <p:cNvPr id="275" name="Skutki niewłaściwego wykonania zobowiązań (szkoda i zwłoka)…"/>
          <p:cNvSpPr txBox="1">
            <a:spLocks noGrp="1"/>
          </p:cNvSpPr>
          <p:nvPr>
            <p:ph type="body" idx="1"/>
          </p:nvPr>
        </p:nvSpPr>
        <p:spPr>
          <a:xfrm>
            <a:off x="650238" y="1700105"/>
            <a:ext cx="11704324" cy="7784819"/>
          </a:xfrm>
          <a:prstGeom prst="rect">
            <a:avLst/>
          </a:prstGeom>
        </p:spPr>
        <p:txBody>
          <a:bodyPr/>
          <a:lstStyle/>
          <a:p>
            <a:pPr marL="785812" indent="-785812" algn="just">
              <a:lnSpc>
                <a:spcPct val="90000"/>
              </a:lnSpc>
              <a:buFontTx/>
              <a:buAutoNum type="romanUcPeriod"/>
              <a:defRPr>
                <a:solidFill>
                  <a:srgbClr val="FFFFFF"/>
                </a:solidFill>
              </a:defRPr>
            </a:pPr>
            <a:r>
              <a:t>Skutki niewłaściwego wykonania zobowiązań (szkoda i zwłoka)</a:t>
            </a:r>
          </a:p>
          <a:p>
            <a:pPr marL="785812" indent="-785812" algn="just">
              <a:lnSpc>
                <a:spcPct val="90000"/>
              </a:lnSpc>
              <a:buFontTx/>
              <a:buAutoNum type="romanUcPeriod"/>
              <a:defRPr>
                <a:solidFill>
                  <a:srgbClr val="FFFFFF"/>
                </a:solidFill>
              </a:defRPr>
            </a:pPr>
            <a:endParaRPr/>
          </a:p>
          <a:p>
            <a:pPr marL="812800" indent="-812800" algn="just">
              <a:lnSpc>
                <a:spcPct val="90000"/>
              </a:lnSpc>
              <a:buSzTx/>
              <a:buNone/>
              <a:defRPr>
                <a:solidFill>
                  <a:srgbClr val="FFFFFF"/>
                </a:solidFill>
              </a:defRPr>
            </a:pPr>
            <a:r>
              <a:t>II. Umocnienie zobowiązań </a:t>
            </a:r>
          </a:p>
          <a:p>
            <a:pPr marL="812800" indent="-812800" algn="just">
              <a:lnSpc>
                <a:spcPct val="90000"/>
              </a:lnSpc>
              <a:buSzTx/>
              <a:buNone/>
              <a:defRPr>
                <a:solidFill>
                  <a:srgbClr val="FFFFFF"/>
                </a:solidFill>
              </a:defRPr>
            </a:pPr>
            <a:endParaRPr/>
          </a:p>
          <a:p>
            <a:pPr marL="812800" indent="-812800" algn="just">
              <a:lnSpc>
                <a:spcPct val="90000"/>
              </a:lnSpc>
              <a:buSzTx/>
              <a:buNone/>
              <a:defRPr>
                <a:solidFill>
                  <a:srgbClr val="FFFFFF"/>
                </a:solidFill>
              </a:defRPr>
            </a:pPr>
            <a:r>
              <a:t>III. Zmiana podmiotu zobowiązania (przeniesienie zobowiązań)</a:t>
            </a:r>
          </a:p>
          <a:p>
            <a:pPr marL="812800" indent="-812800" algn="just">
              <a:lnSpc>
                <a:spcPct val="90000"/>
              </a:lnSpc>
              <a:buSzTx/>
              <a:buNone/>
              <a:defRPr>
                <a:solidFill>
                  <a:srgbClr val="FFFFFF"/>
                </a:solidFill>
              </a:defRPr>
            </a:pPr>
            <a:endParaRPr/>
          </a:p>
          <a:p>
            <a:pPr marL="812800" indent="-812800" algn="just">
              <a:lnSpc>
                <a:spcPct val="90000"/>
              </a:lnSpc>
              <a:buSzTx/>
              <a:buNone/>
              <a:defRPr>
                <a:solidFill>
                  <a:srgbClr val="FFFFFF"/>
                </a:solidFill>
              </a:defRPr>
            </a:pPr>
            <a:r>
              <a:t>IV. Umorzenie zobowiązań (formy rozwiązania oraz wygaśnięcia węzła zobowiżaniowego)</a:t>
            </a:r>
          </a:p>
        </p:txBody>
      </p:sp>
    </p:spTree>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Przedmiot świadczenia"/>
          <p:cNvSpPr txBox="1">
            <a:spLocks noGrp="1"/>
          </p:cNvSpPr>
          <p:nvPr>
            <p:ph type="title"/>
          </p:nvPr>
        </p:nvSpPr>
        <p:spPr>
          <a:prstGeom prst="rect">
            <a:avLst/>
          </a:prstGeom>
        </p:spPr>
        <p:txBody>
          <a:bodyPr/>
          <a:lstStyle>
            <a:lvl1pPr>
              <a:defRPr>
                <a:solidFill>
                  <a:srgbClr val="FFFFFF"/>
                </a:solidFill>
              </a:defRPr>
            </a:lvl1pPr>
          </a:lstStyle>
          <a:p>
            <a:r>
              <a:t>Przedmiot świadczenia</a:t>
            </a:r>
          </a:p>
        </p:txBody>
      </p:sp>
      <p:sp>
        <p:nvSpPr>
          <p:cNvPr id="278" name="dare - przeniesienia na własność rzeczy lub ustanowienie ograniczonego prawa rzeczowego…"/>
          <p:cNvSpPr txBox="1">
            <a:spLocks noGrp="1"/>
          </p:cNvSpPr>
          <p:nvPr>
            <p:ph type="body" idx="1"/>
          </p:nvPr>
        </p:nvSpPr>
        <p:spPr>
          <a:prstGeom prst="rect">
            <a:avLst/>
          </a:prstGeom>
        </p:spPr>
        <p:txBody>
          <a:bodyPr/>
          <a:lstStyle/>
          <a:p>
            <a:pPr marL="424338" indent="-424338" algn="just" defTabSz="1170431">
              <a:spcBef>
                <a:spcPts val="800"/>
              </a:spcBef>
              <a:defRPr sz="3959">
                <a:solidFill>
                  <a:srgbClr val="FFFFFF"/>
                </a:solidFill>
                <a:latin typeface="Times New Roman"/>
                <a:ea typeface="Times New Roman"/>
                <a:cs typeface="Times New Roman"/>
                <a:sym typeface="Times New Roman"/>
              </a:defRPr>
            </a:pPr>
            <a:r>
              <a:t>dare - przeniesienia na własność rzeczy lub ustanowienie ograniczonego prawa rzeczowego</a:t>
            </a:r>
          </a:p>
          <a:p>
            <a:pPr marL="424338" indent="-424338" algn="just" defTabSz="1170431">
              <a:spcBef>
                <a:spcPts val="800"/>
              </a:spcBef>
              <a:defRPr sz="3959">
                <a:solidFill>
                  <a:srgbClr val="FFFFFF"/>
                </a:solidFill>
                <a:latin typeface="Times New Roman"/>
                <a:ea typeface="Times New Roman"/>
                <a:cs typeface="Times New Roman"/>
                <a:sym typeface="Times New Roman"/>
              </a:defRPr>
            </a:pPr>
            <a:r>
              <a:t>facere - wydanie rzeczy w posiadanie lub dzierżenie, jak również wykonanie czynności o charakterze faktycznym (kwestia </a:t>
            </a:r>
            <a:r>
              <a:rPr i="1"/>
              <a:t>non facere</a:t>
            </a:r>
            <a:r>
              <a:t>)</a:t>
            </a:r>
          </a:p>
          <a:p>
            <a:pPr marL="424338" indent="-424338" algn="just" defTabSz="1170431">
              <a:spcBef>
                <a:spcPts val="800"/>
              </a:spcBef>
              <a:defRPr sz="3959">
                <a:solidFill>
                  <a:srgbClr val="FFFFFF"/>
                </a:solidFill>
                <a:latin typeface="Times New Roman"/>
                <a:ea typeface="Times New Roman"/>
                <a:cs typeface="Times New Roman"/>
                <a:sym typeface="Times New Roman"/>
              </a:defRPr>
            </a:pPr>
            <a:r>
              <a:t>praestare :</a:t>
            </a:r>
          </a:p>
          <a:p>
            <a:pPr marL="835818" lvl="1" indent="-424338" algn="just" defTabSz="1170431">
              <a:spcBef>
                <a:spcPts val="800"/>
              </a:spcBef>
              <a:buChar char="»"/>
              <a:defRPr sz="3959">
                <a:solidFill>
                  <a:srgbClr val="FFFFFF"/>
                </a:solidFill>
                <a:latin typeface="Times New Roman"/>
                <a:ea typeface="Times New Roman"/>
                <a:cs typeface="Times New Roman"/>
                <a:sym typeface="Times New Roman"/>
              </a:defRPr>
            </a:pPr>
            <a:r>
              <a:t>sensu largo: to co ogólnie mogło być treścią zobowiązania</a:t>
            </a:r>
          </a:p>
          <a:p>
            <a:pPr marL="835818" lvl="1" indent="-424338" algn="just" defTabSz="1170431">
              <a:spcBef>
                <a:spcPts val="800"/>
              </a:spcBef>
              <a:buChar char="»"/>
              <a:defRPr sz="3959">
                <a:solidFill>
                  <a:srgbClr val="FFFFFF"/>
                </a:solidFill>
                <a:latin typeface="Times New Roman"/>
                <a:ea typeface="Times New Roman"/>
                <a:cs typeface="Times New Roman"/>
                <a:sym typeface="Times New Roman"/>
              </a:defRPr>
            </a:pPr>
            <a:r>
              <a:t>sensu stricto: zobowiązanie gwarancyjne/odszkodowawcze</a:t>
            </a:r>
          </a:p>
        </p:txBody>
      </p:sp>
    </p:spTree>
  </p:cSld>
  <p:clrMapOvr>
    <a:masterClrMapping/>
  </p:clrMapOvr>
  <p:transition xmlns:p14="http://schemas.microsoft.com/office/powerpoint/2010/mai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Wymogi stawiane świadczeniu"/>
          <p:cNvSpPr txBox="1">
            <a:spLocks noGrp="1"/>
          </p:cNvSpPr>
          <p:nvPr>
            <p:ph type="title"/>
          </p:nvPr>
        </p:nvSpPr>
        <p:spPr>
          <a:prstGeom prst="rect">
            <a:avLst/>
          </a:prstGeom>
        </p:spPr>
        <p:txBody>
          <a:bodyPr/>
          <a:lstStyle>
            <a:lvl1pPr>
              <a:defRPr>
                <a:solidFill>
                  <a:srgbClr val="FFFFFF"/>
                </a:solidFill>
              </a:defRPr>
            </a:lvl1pPr>
          </a:lstStyle>
          <a:p>
            <a:r>
              <a:t>Wymogi stawiane świadczeniu</a:t>
            </a:r>
          </a:p>
        </p:txBody>
      </p:sp>
      <p:sp>
        <p:nvSpPr>
          <p:cNvPr id="281" name="impossibilium nulla obligatio est - nie istniejące w naturze/ wyjęte z obrotu/ już w posiadaniu wierzyciela…"/>
          <p:cNvSpPr txBox="1">
            <a:spLocks noGrp="1"/>
          </p:cNvSpPr>
          <p:nvPr>
            <p:ph type="body" idx="1"/>
          </p:nvPr>
        </p:nvSpPr>
        <p:spPr>
          <a:prstGeom prst="rect">
            <a:avLst/>
          </a:prstGeom>
        </p:spPr>
        <p:txBody>
          <a:bodyPr/>
          <a:lstStyle/>
          <a:p>
            <a:pPr algn="just">
              <a:defRPr i="1">
                <a:solidFill>
                  <a:srgbClr val="FFFFFF"/>
                </a:solidFill>
                <a:latin typeface="Times New Roman"/>
                <a:ea typeface="Times New Roman"/>
                <a:cs typeface="Times New Roman"/>
                <a:sym typeface="Times New Roman"/>
              </a:defRPr>
            </a:pPr>
            <a:r>
              <a:t>impossibilium nulla obligatio est - </a:t>
            </a:r>
            <a:r>
              <a:rPr i="0"/>
              <a:t>nie istniejące w naturze/ wyjęte z obrotu/ już w posiadaniu wierzyciela</a:t>
            </a:r>
          </a:p>
          <a:p>
            <a:pPr algn="just">
              <a:defRPr>
                <a:solidFill>
                  <a:srgbClr val="FFFFFF"/>
                </a:solidFill>
                <a:latin typeface="Times New Roman"/>
                <a:ea typeface="Times New Roman"/>
                <a:cs typeface="Times New Roman"/>
                <a:sym typeface="Times New Roman"/>
              </a:defRPr>
            </a:pPr>
            <a:r>
              <a:t>zgodność z prawem i dobrymi obyczajami</a:t>
            </a:r>
          </a:p>
          <a:p>
            <a:pPr algn="just">
              <a:defRPr>
                <a:solidFill>
                  <a:srgbClr val="FFFFFF"/>
                </a:solidFill>
                <a:latin typeface="Times New Roman"/>
                <a:ea typeface="Times New Roman"/>
                <a:cs typeface="Times New Roman"/>
                <a:sym typeface="Times New Roman"/>
              </a:defRPr>
            </a:pPr>
            <a:r>
              <a:t>problem określoności świadczenia</a:t>
            </a:r>
          </a:p>
          <a:p>
            <a:pPr algn="just">
              <a:defRPr>
                <a:solidFill>
                  <a:srgbClr val="FFFFFF"/>
                </a:solidFill>
                <a:latin typeface="Times New Roman"/>
                <a:ea typeface="Times New Roman"/>
                <a:cs typeface="Times New Roman"/>
                <a:sym typeface="Times New Roman"/>
              </a:defRPr>
            </a:pPr>
            <a:r>
              <a:t>wartość majątkowa - kondemnacja pieniężna</a:t>
            </a:r>
          </a:p>
        </p:txBody>
      </p:sp>
    </p:spTree>
  </p:cSld>
  <p:clrMapOvr>
    <a:masterClrMapping/>
  </p:clrMapOvr>
  <p:transition xmlns:p14="http://schemas.microsoft.com/office/powerpoint/2010/mai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Odsetki"/>
          <p:cNvSpPr txBox="1">
            <a:spLocks noGrp="1"/>
          </p:cNvSpPr>
          <p:nvPr>
            <p:ph type="title"/>
          </p:nvPr>
        </p:nvSpPr>
        <p:spPr>
          <a:prstGeom prst="rect">
            <a:avLst/>
          </a:prstGeom>
        </p:spPr>
        <p:txBody>
          <a:bodyPr/>
          <a:lstStyle>
            <a:lvl1pPr>
              <a:defRPr>
                <a:solidFill>
                  <a:srgbClr val="FFFFFF"/>
                </a:solidFill>
              </a:defRPr>
            </a:lvl1pPr>
          </a:lstStyle>
          <a:p>
            <a:r>
              <a:t>Odsetki</a:t>
            </a:r>
          </a:p>
        </p:txBody>
      </p:sp>
      <p:sp>
        <p:nvSpPr>
          <p:cNvPr id="284" name="świadczenie nie tylko pieniężne!…"/>
          <p:cNvSpPr txBox="1">
            <a:spLocks noGrp="1"/>
          </p:cNvSpPr>
          <p:nvPr>
            <p:ph type="body" idx="1"/>
          </p:nvPr>
        </p:nvSpPr>
        <p:spPr>
          <a:prstGeom prst="rect">
            <a:avLst/>
          </a:prstGeom>
        </p:spPr>
        <p:txBody>
          <a:bodyPr/>
          <a:lstStyle/>
          <a:p>
            <a:pPr marL="419623" indent="-419623" algn="just" defTabSz="1157427">
              <a:spcBef>
                <a:spcPts val="800"/>
              </a:spcBef>
              <a:defRPr sz="3916">
                <a:solidFill>
                  <a:srgbClr val="FFFFFF"/>
                </a:solidFill>
                <a:latin typeface="Times New Roman"/>
                <a:ea typeface="Times New Roman"/>
                <a:cs typeface="Times New Roman"/>
                <a:sym typeface="Times New Roman"/>
              </a:defRPr>
            </a:pPr>
            <a:r>
              <a:t>świadczenie nie tylko pieniężne!</a:t>
            </a:r>
          </a:p>
          <a:p>
            <a:pPr marL="419623" indent="-419623" algn="just" defTabSz="1157427">
              <a:spcBef>
                <a:spcPts val="800"/>
              </a:spcBef>
              <a:defRPr sz="3916">
                <a:solidFill>
                  <a:srgbClr val="FFFFFF"/>
                </a:solidFill>
                <a:latin typeface="Times New Roman"/>
                <a:ea typeface="Times New Roman"/>
                <a:cs typeface="Times New Roman"/>
                <a:sym typeface="Times New Roman"/>
              </a:defRPr>
            </a:pPr>
            <a:r>
              <a:t>rola ekwitów i ograniczenia dla wyższych warstw społeczeństwa</a:t>
            </a:r>
          </a:p>
          <a:p>
            <a:pPr marL="419623" indent="-419623" algn="just" defTabSz="1157427">
              <a:spcBef>
                <a:spcPts val="800"/>
              </a:spcBef>
              <a:defRPr sz="3916">
                <a:solidFill>
                  <a:srgbClr val="FFFFFF"/>
                </a:solidFill>
                <a:latin typeface="Times New Roman"/>
                <a:ea typeface="Times New Roman"/>
                <a:cs typeface="Times New Roman"/>
                <a:sym typeface="Times New Roman"/>
              </a:defRPr>
            </a:pPr>
            <a:r>
              <a:t>regulacja LDT - 1/12 miesięcznie (100% rocznie)</a:t>
            </a:r>
          </a:p>
          <a:p>
            <a:pPr marL="419623" indent="-419623" algn="just" defTabSz="1157427">
              <a:spcBef>
                <a:spcPts val="800"/>
              </a:spcBef>
              <a:defRPr sz="3916" i="1">
                <a:solidFill>
                  <a:srgbClr val="FFFFFF"/>
                </a:solidFill>
                <a:latin typeface="Times New Roman"/>
                <a:ea typeface="Times New Roman"/>
                <a:cs typeface="Times New Roman"/>
                <a:sym typeface="Times New Roman"/>
              </a:defRPr>
            </a:pPr>
            <a:r>
              <a:t>lex Genucia </a:t>
            </a:r>
            <a:r>
              <a:rPr i="0"/>
              <a:t>- zakaz pobierania odsetek</a:t>
            </a:r>
          </a:p>
          <a:p>
            <a:pPr marL="419623" indent="-419623" algn="just" defTabSz="1157427">
              <a:spcBef>
                <a:spcPts val="800"/>
              </a:spcBef>
              <a:defRPr sz="3916" i="1">
                <a:solidFill>
                  <a:srgbClr val="FFFFFF"/>
                </a:solidFill>
                <a:latin typeface="Times New Roman"/>
                <a:ea typeface="Times New Roman"/>
                <a:cs typeface="Times New Roman"/>
                <a:sym typeface="Times New Roman"/>
              </a:defRPr>
            </a:pPr>
            <a:r>
              <a:rPr i="0"/>
              <a:t>koniec republiki - 12% rocznie (kwestia pożyczki morskiej)</a:t>
            </a:r>
          </a:p>
          <a:p>
            <a:pPr marL="419623" indent="-419623" algn="just" defTabSz="1157427">
              <a:spcBef>
                <a:spcPts val="800"/>
              </a:spcBef>
              <a:defRPr sz="3916" i="1">
                <a:solidFill>
                  <a:srgbClr val="FFFFFF"/>
                </a:solidFill>
                <a:latin typeface="Times New Roman"/>
                <a:ea typeface="Times New Roman"/>
                <a:cs typeface="Times New Roman"/>
                <a:sym typeface="Times New Roman"/>
              </a:defRPr>
            </a:pPr>
            <a:r>
              <a:rPr i="0"/>
              <a:t>4 stawki Justyniana - 6/4/8/12 %</a:t>
            </a:r>
          </a:p>
          <a:p>
            <a:pPr marL="419623" indent="-419623" algn="just" defTabSz="1157427">
              <a:spcBef>
                <a:spcPts val="800"/>
              </a:spcBef>
              <a:defRPr sz="3916" i="1">
                <a:solidFill>
                  <a:srgbClr val="FFFFFF"/>
                </a:solidFill>
                <a:latin typeface="Times New Roman"/>
                <a:ea typeface="Times New Roman"/>
                <a:cs typeface="Times New Roman"/>
                <a:sym typeface="Times New Roman"/>
              </a:defRPr>
            </a:pPr>
            <a:r>
              <a:rPr i="0"/>
              <a:t>anatocyzm (</a:t>
            </a:r>
            <a:r>
              <a:t>usurae usurarum</a:t>
            </a:r>
            <a:r>
              <a:rPr i="0"/>
              <a:t>) - zakazany przez Justyniana</a:t>
            </a:r>
          </a:p>
        </p:txBody>
      </p:sp>
    </p:spTree>
  </p:cSld>
  <p:clrMapOvr>
    <a:masterClrMapping/>
  </p:clrMapOvr>
  <p:transition xmlns:p14="http://schemas.microsoft.com/office/powerpoint/2010/mai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W starożytnym Rzymie niewłaściwe wykonanie zobowiązań mogło spowodować:…"/>
          <p:cNvSpPr txBox="1">
            <a:spLocks noGrp="1"/>
          </p:cNvSpPr>
          <p:nvPr>
            <p:ph type="body" idx="1"/>
          </p:nvPr>
        </p:nvSpPr>
        <p:spPr>
          <a:xfrm>
            <a:off x="356727" y="266417"/>
            <a:ext cx="12289088" cy="9218508"/>
          </a:xfrm>
          <a:prstGeom prst="rect">
            <a:avLst/>
          </a:prstGeom>
        </p:spPr>
        <p:txBody>
          <a:bodyPr/>
          <a:lstStyle/>
          <a:p>
            <a:pPr marL="758612" indent="-758612">
              <a:spcBef>
                <a:spcPts val="800"/>
              </a:spcBef>
              <a:buSzTx/>
              <a:buNone/>
              <a:defRPr sz="4000" b="1">
                <a:solidFill>
                  <a:srgbClr val="FFFFFF"/>
                </a:solidFill>
                <a:latin typeface="Book Antiqua"/>
                <a:ea typeface="Book Antiqua"/>
                <a:cs typeface="Book Antiqua"/>
                <a:sym typeface="Book Antiqua"/>
              </a:defRPr>
            </a:pPr>
            <a:r>
              <a:t>W starożytnym Rzymie niewłaściwe wykonanie zobowiązań mogło spowodować:</a:t>
            </a:r>
          </a:p>
          <a:p>
            <a:pPr marL="735723" indent="-735723">
              <a:spcBef>
                <a:spcPts val="800"/>
              </a:spcBef>
              <a:buFontTx/>
              <a:buAutoNum type="romanUcPeriod"/>
              <a:defRPr sz="4000">
                <a:solidFill>
                  <a:srgbClr val="FFFFFF"/>
                </a:solidFill>
                <a:latin typeface="Book Antiqua"/>
                <a:ea typeface="Book Antiqua"/>
                <a:cs typeface="Book Antiqua"/>
                <a:sym typeface="Book Antiqua"/>
              </a:defRPr>
            </a:pPr>
            <a:r>
              <a:t>Powstanie odpowiedzialności odszkodowawczej w wyniku powstania szkody (damnum)</a:t>
            </a:r>
          </a:p>
          <a:p>
            <a:pPr marL="735723" indent="-735723">
              <a:spcBef>
                <a:spcPts val="800"/>
              </a:spcBef>
              <a:buFontTx/>
              <a:buAutoNum type="romanUcPeriod"/>
              <a:defRPr sz="4000">
                <a:solidFill>
                  <a:srgbClr val="FFFFFF"/>
                </a:solidFill>
                <a:latin typeface="Book Antiqua"/>
                <a:ea typeface="Book Antiqua"/>
                <a:cs typeface="Book Antiqua"/>
                <a:sym typeface="Book Antiqua"/>
              </a:defRPr>
            </a:pPr>
            <a:r>
              <a:t>Powstanie odpowiedzialności z tytułu nieterminowego wykonania zobowiązań – sytuacja tzw. zwłoki (mora)</a:t>
            </a:r>
          </a:p>
          <a:p>
            <a:pPr marL="758612" indent="-758612">
              <a:spcBef>
                <a:spcPts val="800"/>
              </a:spcBef>
              <a:buSzTx/>
              <a:buNone/>
              <a:defRPr sz="4000">
                <a:solidFill>
                  <a:srgbClr val="FFFFFF"/>
                </a:solidFill>
                <a:latin typeface="Book Antiqua"/>
                <a:ea typeface="Book Antiqua"/>
                <a:cs typeface="Book Antiqua"/>
                <a:sym typeface="Book Antiqua"/>
              </a:defRPr>
            </a:pPr>
            <a:r>
              <a:t>Podział zobowiązań z punktu widzenia szkody:</a:t>
            </a:r>
          </a:p>
          <a:p>
            <a:pPr marL="735723" indent="-735723">
              <a:spcBef>
                <a:spcPts val="800"/>
              </a:spcBef>
              <a:buFontTx/>
              <a:buAutoNum type="alphaLcParenR"/>
              <a:defRPr sz="4000">
                <a:solidFill>
                  <a:srgbClr val="FFFFFF"/>
                </a:solidFill>
                <a:latin typeface="Book Antiqua"/>
                <a:ea typeface="Book Antiqua"/>
                <a:cs typeface="Book Antiqua"/>
                <a:sym typeface="Book Antiqua"/>
              </a:defRPr>
            </a:pPr>
            <a:r>
              <a:t>Szkoda jako źródło powstania deliktu</a:t>
            </a:r>
          </a:p>
          <a:p>
            <a:pPr marL="735723" indent="-735723">
              <a:spcBef>
                <a:spcPts val="800"/>
              </a:spcBef>
              <a:buFontTx/>
              <a:buAutoNum type="alphaLcParenR"/>
              <a:defRPr sz="4000">
                <a:solidFill>
                  <a:srgbClr val="FFFFFF"/>
                </a:solidFill>
                <a:latin typeface="Book Antiqua"/>
                <a:ea typeface="Book Antiqua"/>
                <a:cs typeface="Book Antiqua"/>
                <a:sym typeface="Book Antiqua"/>
              </a:defRPr>
            </a:pPr>
            <a:r>
              <a:t>Szkoda jako czynnik modyfikujący treść pierwotnego zobowiązania kontraktowego</a:t>
            </a:r>
          </a:p>
        </p:txBody>
      </p:sp>
    </p:spTree>
  </p:cSld>
  <p:clrMapOvr>
    <a:masterClrMapping/>
  </p:clrMapOvr>
  <p:transition xmlns:p14="http://schemas.microsoft.com/office/powerpoint/2010/mai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Zasady odpowiedzialności za szkodę w prawie rzymskim"/>
          <p:cNvSpPr txBox="1">
            <a:spLocks noGrp="1"/>
          </p:cNvSpPr>
          <p:nvPr>
            <p:ph type="title"/>
          </p:nvPr>
        </p:nvSpPr>
        <p:spPr>
          <a:xfrm>
            <a:off x="663785" y="-1"/>
            <a:ext cx="11704323" cy="1625602"/>
          </a:xfrm>
          <a:prstGeom prst="rect">
            <a:avLst/>
          </a:prstGeom>
        </p:spPr>
        <p:txBody>
          <a:bodyPr/>
          <a:lstStyle>
            <a:lvl1pPr>
              <a:defRPr sz="4400">
                <a:solidFill>
                  <a:srgbClr val="FFFFFF"/>
                </a:solidFill>
                <a:latin typeface="Book Antiqua"/>
                <a:ea typeface="Book Antiqua"/>
                <a:cs typeface="Book Antiqua"/>
                <a:sym typeface="Book Antiqua"/>
              </a:defRPr>
            </a:lvl1pPr>
          </a:lstStyle>
          <a:p>
            <a:r>
              <a:t>Zasady odpowiedzialności za szkodę w prawie rzymskim</a:t>
            </a:r>
          </a:p>
        </p:txBody>
      </p:sp>
      <p:sp>
        <p:nvSpPr>
          <p:cNvPr id="289" name="Szkoda jako naruszenie prawnie chronionego interesu wierzyciela (a także uszczerbek w majątku osoby – „umniejszenie majątku” - na skutek działania lub zaniechania osoby trzeciej lub wyniku przypadku)…"/>
          <p:cNvSpPr txBox="1">
            <a:spLocks noGrp="1"/>
          </p:cNvSpPr>
          <p:nvPr>
            <p:ph type="body" idx="1"/>
          </p:nvPr>
        </p:nvSpPr>
        <p:spPr>
          <a:xfrm>
            <a:off x="255127" y="1700105"/>
            <a:ext cx="12492288" cy="7784819"/>
          </a:xfrm>
          <a:prstGeom prst="rect">
            <a:avLst/>
          </a:prstGeom>
        </p:spPr>
        <p:txBody>
          <a:bodyPr/>
          <a:lstStyle/>
          <a:p>
            <a:pPr marL="613102" indent="-613102" algn="just">
              <a:lnSpc>
                <a:spcPct val="80000"/>
              </a:lnSpc>
              <a:spcBef>
                <a:spcPts val="800"/>
              </a:spcBef>
              <a:buFont typeface="Book Antiqua"/>
              <a:buChar char="➢"/>
              <a:defRPr sz="4000">
                <a:solidFill>
                  <a:srgbClr val="FFFFFF"/>
                </a:solidFill>
                <a:latin typeface="Book Antiqua"/>
                <a:ea typeface="Book Antiqua"/>
                <a:cs typeface="Book Antiqua"/>
                <a:sym typeface="Book Antiqua"/>
              </a:defRPr>
            </a:pPr>
            <a:r>
              <a:t>Szkoda jako naruszenie prawnie chronionego interesu wierzyciela (a także uszczerbek w majątku osoby – „umniejszenie majątku” - na skutek </a:t>
            </a:r>
            <a:r>
              <a:rPr b="1" u="sng"/>
              <a:t>działania lub zaniechania osoby trzeciej </a:t>
            </a:r>
            <a:r>
              <a:t>lub wyniku </a:t>
            </a:r>
            <a:r>
              <a:rPr b="1" u="sng"/>
              <a:t>przypadku</a:t>
            </a:r>
            <a:r>
              <a:t>)</a:t>
            </a:r>
          </a:p>
          <a:p>
            <a:pPr marL="613102" indent="-613102" algn="just">
              <a:lnSpc>
                <a:spcPct val="80000"/>
              </a:lnSpc>
              <a:spcBef>
                <a:spcPts val="800"/>
              </a:spcBef>
              <a:buFont typeface="Book Antiqua"/>
              <a:buChar char="➢"/>
              <a:defRPr sz="4000">
                <a:solidFill>
                  <a:srgbClr val="FFFFFF"/>
                </a:solidFill>
                <a:latin typeface="Book Antiqua"/>
                <a:ea typeface="Book Antiqua"/>
                <a:cs typeface="Book Antiqua"/>
                <a:sym typeface="Book Antiqua"/>
              </a:defRPr>
            </a:pPr>
            <a:r>
              <a:t>Zasady odpowiedzialności za szkodę (definiują podmiot ponoszący odpowiedzialność oraz konieczność zawinionego powstania szkody):</a:t>
            </a:r>
          </a:p>
          <a:p>
            <a:pPr marL="613102" indent="-613102" algn="just">
              <a:lnSpc>
                <a:spcPct val="80000"/>
              </a:lnSpc>
              <a:spcBef>
                <a:spcPts val="800"/>
              </a:spcBef>
              <a:buFontTx/>
              <a:buAutoNum type="alphaLcPeriod"/>
              <a:defRPr sz="4000">
                <a:solidFill>
                  <a:srgbClr val="FFFFFF"/>
                </a:solidFill>
                <a:latin typeface="Book Antiqua"/>
                <a:ea typeface="Book Antiqua"/>
                <a:cs typeface="Book Antiqua"/>
                <a:sym typeface="Book Antiqua"/>
              </a:defRPr>
            </a:pPr>
            <a:r>
              <a:t>Odpowiedzialność na zasadzie winy (rozwój zagadnień związanych z </a:t>
            </a:r>
            <a:r>
              <a:rPr i="1"/>
              <a:t>culpa in commitendo </a:t>
            </a:r>
            <a:r>
              <a:t>oraz </a:t>
            </a:r>
            <a:r>
              <a:rPr i="1"/>
              <a:t>culpa in ommitendo)</a:t>
            </a:r>
          </a:p>
          <a:p>
            <a:pPr marL="613102" indent="-613102" algn="just">
              <a:lnSpc>
                <a:spcPct val="80000"/>
              </a:lnSpc>
              <a:spcBef>
                <a:spcPts val="800"/>
              </a:spcBef>
              <a:buFontTx/>
              <a:buAutoNum type="alphaLcPeriod"/>
              <a:defRPr sz="4000">
                <a:solidFill>
                  <a:srgbClr val="FFFFFF"/>
                </a:solidFill>
                <a:latin typeface="Book Antiqua"/>
                <a:ea typeface="Book Antiqua"/>
                <a:cs typeface="Book Antiqua"/>
                <a:sym typeface="Book Antiqua"/>
              </a:defRPr>
            </a:pPr>
            <a:r>
              <a:t>Odpowiedzialność na zasadzie ryzyka</a:t>
            </a:r>
          </a:p>
          <a:p>
            <a:pPr marL="613102" indent="-613102" algn="just">
              <a:lnSpc>
                <a:spcPct val="80000"/>
              </a:lnSpc>
              <a:spcBef>
                <a:spcPts val="800"/>
              </a:spcBef>
              <a:buFontTx/>
              <a:buAutoNum type="alphaLcPeriod"/>
              <a:defRPr sz="4000">
                <a:solidFill>
                  <a:srgbClr val="FFFFFF"/>
                </a:solidFill>
                <a:latin typeface="Book Antiqua"/>
                <a:ea typeface="Book Antiqua"/>
                <a:cs typeface="Book Antiqua"/>
                <a:sym typeface="Book Antiqua"/>
              </a:defRPr>
            </a:pPr>
            <a:r>
              <a:t>Odpowiedzialność na zasadzie custodii </a:t>
            </a: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34"/>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III</a:t>
            </a:r>
          </a:p>
        </p:txBody>
      </p:sp>
      <p:sp>
        <p:nvSpPr>
          <p:cNvPr id="156" name="Shape 135"/>
          <p:cNvSpPr txBox="1">
            <a:spLocks noGrp="1"/>
          </p:cNvSpPr>
          <p:nvPr>
            <p:ph type="body" idx="1"/>
          </p:nvPr>
        </p:nvSpPr>
        <p:spPr>
          <a:xfrm>
            <a:off x="357713" y="1702043"/>
            <a:ext cx="12289374" cy="8051559"/>
          </a:xfrm>
          <a:prstGeom prst="rect">
            <a:avLst/>
          </a:prstGeom>
        </p:spPr>
        <p:txBody>
          <a:bodyPr/>
          <a:lstStyle/>
          <a:p>
            <a:pPr marL="0" indent="0" algn="just" defTabSz="1123613">
              <a:lnSpc>
                <a:spcPct val="120000"/>
              </a:lnSpc>
              <a:spcBef>
                <a:spcPts val="700"/>
              </a:spcBef>
              <a:buSzTx/>
              <a:buNone/>
              <a:defRPr sz="3400">
                <a:solidFill>
                  <a:srgbClr val="FFFFFF"/>
                </a:solidFill>
                <a:latin typeface="Times New Roman"/>
                <a:ea typeface="Times New Roman"/>
                <a:cs typeface="Times New Roman"/>
                <a:sym typeface="Times New Roman"/>
              </a:defRPr>
            </a:pPr>
            <a:endParaRPr/>
          </a:p>
          <a:p>
            <a:pPr marL="0" indent="0" algn="just" defTabSz="1123613">
              <a:lnSpc>
                <a:spcPct val="120000"/>
              </a:lnSpc>
              <a:spcBef>
                <a:spcPts val="700"/>
              </a:spcBef>
              <a:buSzTx/>
              <a:buNone/>
              <a:defRPr sz="3400">
                <a:solidFill>
                  <a:srgbClr val="FFFFFF"/>
                </a:solidFill>
                <a:latin typeface="Times New Roman"/>
                <a:ea typeface="Times New Roman"/>
                <a:cs typeface="Times New Roman"/>
                <a:sym typeface="Times New Roman"/>
              </a:defRPr>
            </a:pPr>
            <a:r>
              <a:t>Gajus wziął od Belisariusza w użyczenie prasę do wyciskania oliwek, w zamian zaś Gajus zobowiązał się do goszczenia Belisariusza co roku przez tydzień w trakcie jego corocznej pielgrzymki do świątyni Marsa Mściciela. Pech chciał, że właśnie w trakcie pobytu Belisariusza spłonęła rezydencja Gajusa. W wyniku pożaru – oprócz kilkunastu niewolników – śmierć ponieśli Gajus i Belisariusz. Syn Gajusa postanowił zatrzymać prasę do wyciskania oliwek,  bowiem w wyniku pożaru rodzina Gajusa znalazła się w ciężkiej sytuacji finansowej. Po trzech latach zgłosił się do niego syn Belisariusza, który zażądał zwrotu prasy. Syn Gajusa odmówił, twierdził bowiem, że nabył jej własność w drodze zasiedzenia. Rozsądź spór.</a:t>
            </a:r>
          </a:p>
        </p:txBody>
      </p:sp>
    </p:spTree>
  </p:cSld>
  <p:clrMapOvr>
    <a:masterClrMapping/>
  </p:clrMapOvr>
  <p:transition xmlns:p14="http://schemas.microsoft.com/office/powerpoint/2010/mai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Rozmiar szkody"/>
          <p:cNvSpPr txBox="1">
            <a:spLocks noGrp="1"/>
          </p:cNvSpPr>
          <p:nvPr>
            <p:ph type="title"/>
          </p:nvPr>
        </p:nvSpPr>
        <p:spPr>
          <a:xfrm>
            <a:off x="663785" y="266417"/>
            <a:ext cx="11704323" cy="1625601"/>
          </a:xfrm>
          <a:prstGeom prst="rect">
            <a:avLst/>
          </a:prstGeom>
        </p:spPr>
        <p:txBody>
          <a:bodyPr/>
          <a:lstStyle>
            <a:lvl1pPr>
              <a:defRPr sz="5000">
                <a:solidFill>
                  <a:srgbClr val="FFFFFF"/>
                </a:solidFill>
              </a:defRPr>
            </a:lvl1pPr>
          </a:lstStyle>
          <a:p>
            <a:r>
              <a:t>Rozmiar szkody</a:t>
            </a:r>
          </a:p>
        </p:txBody>
      </p:sp>
      <p:sp>
        <p:nvSpPr>
          <p:cNvPr id="292" name="od damnum emergens („quanti ea res est” w przypadku actiones stricti iuris) po lucrum cessans (klauzule bonae fidei)…"/>
          <p:cNvSpPr txBox="1">
            <a:spLocks noGrp="1"/>
          </p:cNvSpPr>
          <p:nvPr>
            <p:ph type="body" idx="1"/>
          </p:nvPr>
        </p:nvSpPr>
        <p:spPr>
          <a:xfrm>
            <a:off x="356727" y="1905563"/>
            <a:ext cx="12390688" cy="7373903"/>
          </a:xfrm>
          <a:prstGeom prst="rect">
            <a:avLst/>
          </a:prstGeom>
        </p:spPr>
        <p:txBody>
          <a:bodyPr/>
          <a:lstStyle/>
          <a:p>
            <a:pPr marL="622639" indent="-622639" algn="just" defTabSz="1286932">
              <a:lnSpc>
                <a:spcPct val="90000"/>
              </a:lnSpc>
              <a:spcBef>
                <a:spcPts val="800"/>
              </a:spcBef>
              <a:buChar char="•"/>
              <a:defRPr sz="3800">
                <a:solidFill>
                  <a:srgbClr val="FFFFFF"/>
                </a:solidFill>
              </a:defRPr>
            </a:pPr>
            <a:r>
              <a:t>od </a:t>
            </a:r>
            <a:r>
              <a:rPr i="1"/>
              <a:t>damnum emergens („quanti ea res est” w przypadku actiones stricti iuris) </a:t>
            </a:r>
            <a:r>
              <a:t>po </a:t>
            </a:r>
            <a:r>
              <a:rPr i="1"/>
              <a:t>lucrum cessans </a:t>
            </a:r>
            <a:r>
              <a:t>(klauzule </a:t>
            </a:r>
            <a:r>
              <a:rPr i="1"/>
              <a:t>bonae fidei)</a:t>
            </a:r>
          </a:p>
          <a:p>
            <a:pPr marL="622639" indent="-622639" algn="just" defTabSz="1286932">
              <a:lnSpc>
                <a:spcPct val="90000"/>
              </a:lnSpc>
              <a:spcBef>
                <a:spcPts val="800"/>
              </a:spcBef>
              <a:buChar char="•"/>
              <a:defRPr sz="3800">
                <a:solidFill>
                  <a:srgbClr val="FFFFFF"/>
                </a:solidFill>
              </a:defRPr>
            </a:pPr>
            <a:r>
              <a:t>wysokość odszkodowania:</a:t>
            </a:r>
          </a:p>
          <a:p>
            <a:pPr marL="622639" indent="-622639" algn="just" defTabSz="1286932">
              <a:lnSpc>
                <a:spcPct val="90000"/>
              </a:lnSpc>
              <a:spcBef>
                <a:spcPts val="800"/>
              </a:spcBef>
              <a:buFontTx/>
              <a:buAutoNum type="alphaLcParenR"/>
              <a:defRPr sz="3800">
                <a:solidFill>
                  <a:srgbClr val="FFFFFF"/>
                </a:solidFill>
              </a:defRPr>
            </a:pPr>
            <a:r>
              <a:t>Pojedyncza, obiegowa wartość rzeczy</a:t>
            </a:r>
          </a:p>
          <a:p>
            <a:pPr marL="622639" indent="-622639" algn="just" defTabSz="1286932">
              <a:lnSpc>
                <a:spcPct val="90000"/>
              </a:lnSpc>
              <a:spcBef>
                <a:spcPts val="800"/>
              </a:spcBef>
              <a:buFontTx/>
              <a:buAutoNum type="alphaLcParenR"/>
              <a:defRPr sz="3800">
                <a:solidFill>
                  <a:srgbClr val="FFFFFF"/>
                </a:solidFill>
              </a:defRPr>
            </a:pPr>
            <a:r>
              <a:t>Pełne odszkodowanie</a:t>
            </a:r>
          </a:p>
          <a:p>
            <a:pPr marL="622639" indent="-622639" algn="just" defTabSz="1286932">
              <a:lnSpc>
                <a:spcPct val="90000"/>
              </a:lnSpc>
              <a:spcBef>
                <a:spcPts val="800"/>
              </a:spcBef>
              <a:buFontTx/>
              <a:buAutoNum type="alphaLcParenR"/>
              <a:defRPr sz="3800">
                <a:solidFill>
                  <a:srgbClr val="FFFFFF"/>
                </a:solidFill>
              </a:defRPr>
            </a:pPr>
            <a:r>
              <a:t>Wielokrotność odszkodowania:</a:t>
            </a:r>
          </a:p>
          <a:p>
            <a:pPr marL="652496" indent="-652496" algn="just" defTabSz="1286932">
              <a:lnSpc>
                <a:spcPct val="90000"/>
              </a:lnSpc>
              <a:spcBef>
                <a:spcPts val="800"/>
              </a:spcBef>
              <a:buSzTx/>
              <a:buNone/>
              <a:defRPr sz="3800">
                <a:solidFill>
                  <a:srgbClr val="FFFFFF"/>
                </a:solidFill>
              </a:defRPr>
            </a:pPr>
            <a:r>
              <a:t>-delikty: oprócz odszkodowania </a:t>
            </a:r>
            <a:r>
              <a:rPr b="1" u="sng"/>
              <a:t>charakter</a:t>
            </a:r>
            <a:r>
              <a:t> </a:t>
            </a:r>
            <a:r>
              <a:rPr b="1" u="sng"/>
              <a:t>penalny kar prywatnych;  (</a:t>
            </a:r>
            <a:r>
              <a:t>2,3,4-krotność, elastyczna stawka w przypadku zniewagi)</a:t>
            </a:r>
            <a:endParaRPr b="1" u="sng"/>
          </a:p>
          <a:p>
            <a:pPr marL="652496" indent="-652496" algn="just" defTabSz="1286932">
              <a:lnSpc>
                <a:spcPct val="90000"/>
              </a:lnSpc>
              <a:spcBef>
                <a:spcPts val="800"/>
              </a:spcBef>
              <a:buSzTx/>
              <a:buNone/>
              <a:defRPr sz="3800" b="1">
                <a:solidFill>
                  <a:srgbClr val="FFFFFF"/>
                </a:solidFill>
              </a:defRPr>
            </a:pPr>
            <a:r>
              <a:t>- </a:t>
            </a:r>
            <a:r>
              <a:rPr b="0"/>
              <a:t>powództwa bonae fidei: </a:t>
            </a:r>
            <a:r>
              <a:rPr b="0" i="1"/>
              <a:t>pretium affectionis</a:t>
            </a:r>
          </a:p>
        </p:txBody>
      </p:sp>
    </p:spTree>
  </p:cSld>
  <p:clrMapOvr>
    <a:masterClrMapping/>
  </p:clrMapOvr>
  <p:transition xmlns:p14="http://schemas.microsoft.com/office/powerpoint/2010/mai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Wystąpienie szkody"/>
          <p:cNvSpPr txBox="1">
            <a:spLocks noGrp="1"/>
          </p:cNvSpPr>
          <p:nvPr>
            <p:ph type="title"/>
          </p:nvPr>
        </p:nvSpPr>
        <p:spPr>
          <a:xfrm>
            <a:off x="562185" y="-2"/>
            <a:ext cx="11704323" cy="1291452"/>
          </a:xfrm>
          <a:prstGeom prst="rect">
            <a:avLst/>
          </a:prstGeom>
        </p:spPr>
        <p:txBody>
          <a:bodyPr/>
          <a:lstStyle>
            <a:lvl1pPr>
              <a:defRPr>
                <a:solidFill>
                  <a:srgbClr val="FFFFFF"/>
                </a:solidFill>
              </a:defRPr>
            </a:lvl1pPr>
          </a:lstStyle>
          <a:p>
            <a:r>
              <a:t>Wystąpienie szkody</a:t>
            </a:r>
          </a:p>
        </p:txBody>
      </p:sp>
      <p:sp>
        <p:nvSpPr>
          <p:cNvPr id="295" name="Podział szkód na bezpośrednie i pośrednie…"/>
          <p:cNvSpPr txBox="1">
            <a:spLocks noGrp="1"/>
          </p:cNvSpPr>
          <p:nvPr>
            <p:ph type="body" idx="1"/>
          </p:nvPr>
        </p:nvSpPr>
        <p:spPr>
          <a:xfrm>
            <a:off x="255127" y="1189848"/>
            <a:ext cx="12390688" cy="8191218"/>
          </a:xfrm>
          <a:prstGeom prst="rect">
            <a:avLst/>
          </a:prstGeom>
        </p:spPr>
        <p:txBody>
          <a:bodyPr/>
          <a:lstStyle/>
          <a:p>
            <a:pPr marL="472964" indent="-472964">
              <a:spcBef>
                <a:spcPts val="800"/>
              </a:spcBef>
              <a:buChar char="•"/>
              <a:defRPr sz="4000">
                <a:solidFill>
                  <a:srgbClr val="FFFFFF"/>
                </a:solidFill>
              </a:defRPr>
            </a:pPr>
            <a:r>
              <a:t>Podział szkód na bezpośrednie i pośrednie</a:t>
            </a:r>
          </a:p>
          <a:p>
            <a:pPr marL="472964" indent="-472964">
              <a:spcBef>
                <a:spcPts val="800"/>
              </a:spcBef>
              <a:buChar char="•"/>
              <a:defRPr sz="4000">
                <a:solidFill>
                  <a:srgbClr val="FFFFFF"/>
                </a:solidFill>
              </a:defRPr>
            </a:pPr>
            <a:r>
              <a:t>Wymóg istnienia </a:t>
            </a:r>
            <a:r>
              <a:rPr i="1"/>
              <a:t>nexus causalis </a:t>
            </a:r>
            <a:r>
              <a:t>pomiędzy przyczyną (np. działaniem sprawcy) a skutkiem (powstaniem szkody) </a:t>
            </a:r>
          </a:p>
          <a:p>
            <a:pPr marL="472964" indent="-472964">
              <a:spcBef>
                <a:spcPts val="800"/>
              </a:spcBef>
              <a:buChar char="•"/>
              <a:defRPr sz="4000">
                <a:solidFill>
                  <a:srgbClr val="FFFFFF"/>
                </a:solidFill>
              </a:defRPr>
            </a:pPr>
            <a:r>
              <a:t>Formy naprawienia szkody: proces formułkowy a proces kognicyjny </a:t>
            </a:r>
          </a:p>
          <a:p>
            <a:pPr marL="472964" indent="-472964">
              <a:spcBef>
                <a:spcPts val="800"/>
              </a:spcBef>
              <a:buChar char="•"/>
              <a:defRPr sz="4000">
                <a:solidFill>
                  <a:srgbClr val="FFFFFF"/>
                </a:solidFill>
              </a:defRPr>
            </a:pPr>
            <a:r>
              <a:t>Odpowiedzialność a kwestia zawinienia – wyjątki:</a:t>
            </a:r>
          </a:p>
          <a:p>
            <a:pPr marL="487680" indent="-487680">
              <a:spcBef>
                <a:spcPts val="800"/>
              </a:spcBef>
              <a:buSzTx/>
              <a:buNone/>
              <a:defRPr sz="4000">
                <a:solidFill>
                  <a:srgbClr val="FFFFFF"/>
                </a:solidFill>
              </a:defRPr>
            </a:pPr>
            <a:r>
              <a:t>a)Vis maior a casus fortuitus (odpowiedzialność na zasadzie ryzyka – ryzyko właścicielskie)</a:t>
            </a:r>
          </a:p>
          <a:p>
            <a:pPr marL="487680" indent="-487680">
              <a:spcBef>
                <a:spcPts val="800"/>
              </a:spcBef>
              <a:buSzTx/>
              <a:buNone/>
              <a:defRPr sz="4000">
                <a:solidFill>
                  <a:srgbClr val="FFFFFF"/>
                </a:solidFill>
              </a:defRPr>
            </a:pPr>
            <a:r>
              <a:t>b) Custodia – odpowiedzialność za winę osób trzecich ( ale już nie za skutki wywołane siłą wyższą) </a:t>
            </a:r>
          </a:p>
        </p:txBody>
      </p:sp>
    </p:spTree>
  </p:cSld>
  <p:clrMapOvr>
    <a:masterClrMapping/>
  </p:clrMapOvr>
  <p:transition xmlns:p14="http://schemas.microsoft.com/office/powerpoint/2010/mai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Wystąpienie szkody"/>
          <p:cNvSpPr txBox="1">
            <a:spLocks noGrp="1"/>
          </p:cNvSpPr>
          <p:nvPr>
            <p:ph type="title"/>
          </p:nvPr>
        </p:nvSpPr>
        <p:spPr>
          <a:xfrm>
            <a:off x="562185" y="-2"/>
            <a:ext cx="11704323" cy="1291452"/>
          </a:xfrm>
          <a:prstGeom prst="rect">
            <a:avLst/>
          </a:prstGeom>
        </p:spPr>
        <p:txBody>
          <a:bodyPr/>
          <a:lstStyle>
            <a:lvl1pPr defTabSz="1157427">
              <a:defRPr sz="5518">
                <a:solidFill>
                  <a:srgbClr val="FFFFFF"/>
                </a:solidFill>
              </a:defRPr>
            </a:lvl1pPr>
          </a:lstStyle>
          <a:p>
            <a:r>
              <a:t>Subiektywny element odpowiedzialności</a:t>
            </a:r>
          </a:p>
        </p:txBody>
      </p:sp>
      <p:sp>
        <p:nvSpPr>
          <p:cNvPr id="298" name="Podział szkód na bezpośrednie i pośrednie…"/>
          <p:cNvSpPr txBox="1">
            <a:spLocks noGrp="1"/>
          </p:cNvSpPr>
          <p:nvPr>
            <p:ph type="body" idx="1"/>
          </p:nvPr>
        </p:nvSpPr>
        <p:spPr>
          <a:xfrm>
            <a:off x="255127" y="1189848"/>
            <a:ext cx="12390688" cy="8191218"/>
          </a:xfrm>
          <a:prstGeom prst="rect">
            <a:avLst/>
          </a:prstGeom>
        </p:spPr>
        <p:txBody>
          <a:bodyPr/>
          <a:lstStyle/>
          <a:p>
            <a:pPr marL="472964" indent="-472964">
              <a:spcBef>
                <a:spcPts val="800"/>
              </a:spcBef>
              <a:buChar char="•"/>
              <a:defRPr sz="4000">
                <a:solidFill>
                  <a:srgbClr val="FFFFFF"/>
                </a:solidFill>
              </a:defRPr>
            </a:pPr>
            <a:r>
              <a:t>Stopnie winy</a:t>
            </a:r>
          </a:p>
          <a:p>
            <a:pPr marL="930164" lvl="1" indent="-472964">
              <a:spcBef>
                <a:spcPts val="800"/>
              </a:spcBef>
              <a:buChar char="•"/>
              <a:defRPr sz="4000" i="1">
                <a:solidFill>
                  <a:srgbClr val="FFFFFF"/>
                </a:solidFill>
              </a:defRPr>
            </a:pPr>
            <a:r>
              <a:t>Dolus</a:t>
            </a:r>
          </a:p>
          <a:p>
            <a:pPr marL="930164" lvl="1" indent="-472964">
              <a:spcBef>
                <a:spcPts val="800"/>
              </a:spcBef>
              <a:buChar char="•"/>
              <a:defRPr sz="4000" i="1">
                <a:solidFill>
                  <a:srgbClr val="FFFFFF"/>
                </a:solidFill>
              </a:defRPr>
            </a:pPr>
            <a:r>
              <a:t>Culpa</a:t>
            </a:r>
          </a:p>
          <a:p>
            <a:pPr marL="1387364" lvl="2" indent="-472964">
              <a:spcBef>
                <a:spcPts val="800"/>
              </a:spcBef>
              <a:defRPr sz="4000" i="1">
                <a:solidFill>
                  <a:srgbClr val="FFFFFF"/>
                </a:solidFill>
              </a:defRPr>
            </a:pPr>
            <a:r>
              <a:t>Culpa lata</a:t>
            </a:r>
          </a:p>
          <a:p>
            <a:pPr marL="1387364" lvl="2" indent="-472964">
              <a:spcBef>
                <a:spcPts val="800"/>
              </a:spcBef>
              <a:defRPr sz="4000" i="1">
                <a:solidFill>
                  <a:srgbClr val="FFFFFF"/>
                </a:solidFill>
              </a:defRPr>
            </a:pPr>
            <a:r>
              <a:t>Culpa levis:</a:t>
            </a:r>
          </a:p>
          <a:p>
            <a:pPr marL="1844564" lvl="3" indent="-472965">
              <a:spcBef>
                <a:spcPts val="800"/>
              </a:spcBef>
              <a:buChar char="•"/>
              <a:defRPr sz="4000" i="1">
                <a:solidFill>
                  <a:srgbClr val="FFFFFF"/>
                </a:solidFill>
              </a:defRPr>
            </a:pPr>
            <a:r>
              <a:t>in concreto</a:t>
            </a:r>
          </a:p>
          <a:p>
            <a:pPr marL="1844564" lvl="3" indent="-472965">
              <a:spcBef>
                <a:spcPts val="800"/>
              </a:spcBef>
              <a:buChar char="•"/>
              <a:defRPr sz="4000" i="1">
                <a:solidFill>
                  <a:srgbClr val="FFFFFF"/>
                </a:solidFill>
              </a:defRPr>
            </a:pPr>
            <a:r>
              <a:t>in abstracto </a:t>
            </a:r>
          </a:p>
          <a:p>
            <a:pPr marL="0" lvl="2" indent="457200">
              <a:spcBef>
                <a:spcPts val="800"/>
              </a:spcBef>
              <a:buSzTx/>
              <a:buFontTx/>
              <a:buNone/>
              <a:defRPr sz="4000" b="1" i="1">
                <a:solidFill>
                  <a:srgbClr val="FFFFFF"/>
                </a:solidFill>
              </a:defRPr>
            </a:pPr>
            <a:r>
              <a:t>Zasady:</a:t>
            </a:r>
          </a:p>
          <a:p>
            <a:pPr marL="0" lvl="2" indent="457200">
              <a:spcBef>
                <a:spcPts val="800"/>
              </a:spcBef>
              <a:buSzTx/>
              <a:buFontTx/>
              <a:buNone/>
              <a:defRPr sz="4000" b="1">
                <a:solidFill>
                  <a:srgbClr val="FFFFFF"/>
                </a:solidFill>
              </a:defRPr>
            </a:pPr>
            <a:r>
              <a:t>- </a:t>
            </a:r>
            <a:r>
              <a:rPr b="0"/>
              <a:t>odpowiedzialność za dolus</a:t>
            </a:r>
          </a:p>
          <a:p>
            <a:pPr marL="0" lvl="2" indent="457200">
              <a:spcBef>
                <a:spcPts val="800"/>
              </a:spcBef>
              <a:buSzTx/>
              <a:buFontTx/>
              <a:buNone/>
              <a:defRPr sz="4000" b="1">
                <a:solidFill>
                  <a:srgbClr val="FFFFFF"/>
                </a:solidFill>
              </a:defRPr>
            </a:pPr>
            <a:r>
              <a:rPr b="0"/>
              <a:t>- culpa lata a dolus</a:t>
            </a:r>
          </a:p>
          <a:p>
            <a:pPr marL="0" lvl="2" indent="457200">
              <a:spcBef>
                <a:spcPts val="800"/>
              </a:spcBef>
              <a:buSzTx/>
              <a:buFontTx/>
              <a:buNone/>
              <a:defRPr sz="4000" b="1">
                <a:solidFill>
                  <a:srgbClr val="FFFFFF"/>
                </a:solidFill>
              </a:defRPr>
            </a:pPr>
            <a:r>
              <a:rPr b="0"/>
              <a:t>- zasada utilitas </a:t>
            </a:r>
          </a:p>
        </p:txBody>
      </p:sp>
    </p:spTree>
  </p:cSld>
  <p:clrMapOvr>
    <a:masterClrMapping/>
  </p:clrMapOvr>
  <p:transition xmlns:p14="http://schemas.microsoft.com/office/powerpoint/2010/mai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Kara umowa"/>
          <p:cNvSpPr txBox="1">
            <a:spLocks noGrp="1"/>
          </p:cNvSpPr>
          <p:nvPr>
            <p:ph type="title"/>
          </p:nvPr>
        </p:nvSpPr>
        <p:spPr>
          <a:xfrm>
            <a:off x="765385" y="266417"/>
            <a:ext cx="11704323" cy="1625601"/>
          </a:xfrm>
          <a:prstGeom prst="rect">
            <a:avLst/>
          </a:prstGeom>
        </p:spPr>
        <p:txBody>
          <a:bodyPr/>
          <a:lstStyle>
            <a:lvl1pPr>
              <a:defRPr>
                <a:solidFill>
                  <a:srgbClr val="FFFFFF"/>
                </a:solidFill>
              </a:defRPr>
            </a:lvl1pPr>
          </a:lstStyle>
          <a:p>
            <a:r>
              <a:t>Kara umowa</a:t>
            </a:r>
          </a:p>
        </p:txBody>
      </p:sp>
      <p:sp>
        <p:nvSpPr>
          <p:cNvPr id="301" name="Wyjątkowa możliwość żądania odszkodowania za taki przypadek niewykonania zobowiązania, który nie powodował powstania szkody w majątku wierzyciela…"/>
          <p:cNvSpPr txBox="1">
            <a:spLocks noGrp="1"/>
          </p:cNvSpPr>
          <p:nvPr>
            <p:ph type="body" idx="1"/>
          </p:nvPr>
        </p:nvSpPr>
        <p:spPr>
          <a:xfrm>
            <a:off x="458327" y="1700105"/>
            <a:ext cx="12289088" cy="7680961"/>
          </a:xfrm>
          <a:prstGeom prst="rect">
            <a:avLst/>
          </a:prstGeom>
        </p:spPr>
        <p:txBody>
          <a:bodyPr/>
          <a:lstStyle/>
          <a:p>
            <a:pPr algn="just">
              <a:buChar char="•"/>
              <a:defRPr>
                <a:solidFill>
                  <a:srgbClr val="FFFFFF"/>
                </a:solidFill>
              </a:defRPr>
            </a:pPr>
            <a:r>
              <a:t>Wyjątkowa możliwość żądania odszkodowania za taki przypadek niewykonania zobowiązania, który nie powodował powstania szkody w majątku wierzyciela</a:t>
            </a:r>
          </a:p>
          <a:p>
            <a:pPr algn="just">
              <a:buChar char="•"/>
              <a:defRPr>
                <a:solidFill>
                  <a:srgbClr val="FFFFFF"/>
                </a:solidFill>
              </a:defRPr>
            </a:pPr>
            <a:r>
              <a:t>Warunkowe przyrzeczenie spełnienia w przyszłości dodatkowego świadczenia (np. zapłaty sumy pieniędzy) w przypadku niewykonania zobowiązania – warunek przyszły i negatywny</a:t>
            </a:r>
          </a:p>
          <a:p>
            <a:pPr algn="just">
              <a:buChar char="•"/>
              <a:defRPr>
                <a:solidFill>
                  <a:srgbClr val="FFFFFF"/>
                </a:solidFill>
              </a:defRPr>
            </a:pPr>
            <a:r>
              <a:t>Forma: stypulacja, potem także zwykłe pactum  </a:t>
            </a:r>
          </a:p>
        </p:txBody>
      </p:sp>
    </p:spTree>
  </p:cSld>
  <p:clrMapOvr>
    <a:masterClrMapping/>
  </p:clrMapOvr>
  <p:transition xmlns:p14="http://schemas.microsoft.com/office/powerpoint/2010/mai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Zwłoka (mora)"/>
          <p:cNvSpPr txBox="1">
            <a:spLocks noGrp="1"/>
          </p:cNvSpPr>
          <p:nvPr>
            <p:ph type="title"/>
          </p:nvPr>
        </p:nvSpPr>
        <p:spPr>
          <a:xfrm>
            <a:off x="663785" y="-345442"/>
            <a:ext cx="11704323" cy="1494652"/>
          </a:xfrm>
          <a:prstGeom prst="rect">
            <a:avLst/>
          </a:prstGeom>
        </p:spPr>
        <p:txBody>
          <a:bodyPr/>
          <a:lstStyle>
            <a:lvl1pPr>
              <a:defRPr sz="5000">
                <a:solidFill>
                  <a:srgbClr val="FFFFFF"/>
                </a:solidFill>
              </a:defRPr>
            </a:lvl1pPr>
          </a:lstStyle>
          <a:p>
            <a:r>
              <a:t>Zwłoka (mora)</a:t>
            </a:r>
          </a:p>
        </p:txBody>
      </p:sp>
      <p:sp>
        <p:nvSpPr>
          <p:cNvPr id="304" name="Zwłoka dłużnika a zwłoka wierzyciela – przyczyny…"/>
          <p:cNvSpPr txBox="1">
            <a:spLocks noGrp="1"/>
          </p:cNvSpPr>
          <p:nvPr>
            <p:ph type="body" idx="1"/>
          </p:nvPr>
        </p:nvSpPr>
        <p:spPr>
          <a:xfrm>
            <a:off x="255127" y="1085990"/>
            <a:ext cx="12492288" cy="8398935"/>
          </a:xfrm>
          <a:prstGeom prst="rect">
            <a:avLst/>
          </a:prstGeom>
        </p:spPr>
        <p:txBody>
          <a:bodyPr/>
          <a:lstStyle/>
          <a:p>
            <a:pPr algn="just">
              <a:lnSpc>
                <a:spcPct val="90000"/>
              </a:lnSpc>
              <a:buChar char="•"/>
              <a:defRPr>
                <a:solidFill>
                  <a:srgbClr val="FFFFFF"/>
                </a:solidFill>
              </a:defRPr>
            </a:pPr>
            <a:r>
              <a:t>Zwłoka dłużnika a zwłoka wierzyciela – przyczyny</a:t>
            </a:r>
          </a:p>
          <a:p>
            <a:pPr algn="just">
              <a:lnSpc>
                <a:spcPct val="90000"/>
              </a:lnSpc>
              <a:buChar char="•"/>
              <a:defRPr>
                <a:solidFill>
                  <a:srgbClr val="FFFFFF"/>
                </a:solidFill>
              </a:defRPr>
            </a:pPr>
            <a:r>
              <a:t>Zwłoka dłużnika – wymogi: wymagalność, zawinione opóźnienie, wezwanie (charakter), </a:t>
            </a:r>
          </a:p>
          <a:p>
            <a:pPr algn="just">
              <a:lnSpc>
                <a:spcPct val="90000"/>
              </a:lnSpc>
              <a:buChar char="•"/>
              <a:defRPr>
                <a:solidFill>
                  <a:srgbClr val="FFFFFF"/>
                </a:solidFill>
              </a:defRPr>
            </a:pPr>
            <a:r>
              <a:t>Moment powstania zwłoki: świadczenia terminowe/świadczenia bezterminowe/sytuacja złodzieja</a:t>
            </a:r>
          </a:p>
          <a:p>
            <a:pPr algn="just">
              <a:lnSpc>
                <a:spcPct val="90000"/>
              </a:lnSpc>
              <a:buChar char="•"/>
              <a:defRPr>
                <a:solidFill>
                  <a:srgbClr val="FFFFFF"/>
                </a:solidFill>
              </a:defRPr>
            </a:pPr>
            <a:r>
              <a:t>Skutek w postaci </a:t>
            </a:r>
            <a:r>
              <a:rPr i="1"/>
              <a:t>perpetuatio obligationis </a:t>
            </a:r>
          </a:p>
          <a:p>
            <a:pPr algn="just">
              <a:lnSpc>
                <a:spcPct val="90000"/>
              </a:lnSpc>
              <a:buChar char="•"/>
              <a:defRPr>
                <a:solidFill>
                  <a:srgbClr val="FFFFFF"/>
                </a:solidFill>
              </a:defRPr>
            </a:pPr>
            <a:r>
              <a:t>Czym było </a:t>
            </a:r>
            <a:r>
              <a:rPr i="1"/>
              <a:t>purgatio morae?</a:t>
            </a:r>
          </a:p>
          <a:p>
            <a:pPr algn="just">
              <a:lnSpc>
                <a:spcPct val="90000"/>
              </a:lnSpc>
              <a:buChar char="•"/>
              <a:defRPr>
                <a:solidFill>
                  <a:srgbClr val="FFFFFF"/>
                </a:solidFill>
              </a:defRPr>
            </a:pPr>
            <a:r>
              <a:t>Zwłoka wierzyciela a sytuacja prawna dłużnika – umorzenie zobowiązania czy modyfikacja istniejącego stosunku prawnego ?</a:t>
            </a:r>
          </a:p>
        </p:txBody>
      </p:sp>
    </p:spTree>
  </p:cSld>
  <p:clrMapOvr>
    <a:masterClrMapping/>
  </p:clrMapOvr>
  <p:transition xmlns:p14="http://schemas.microsoft.com/office/powerpoint/2010/mai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Umocnienie zobowiązań"/>
          <p:cNvSpPr txBox="1">
            <a:spLocks noGrp="1"/>
          </p:cNvSpPr>
          <p:nvPr>
            <p:ph type="title"/>
          </p:nvPr>
        </p:nvSpPr>
        <p:spPr>
          <a:xfrm>
            <a:off x="663785" y="12699"/>
            <a:ext cx="11704323" cy="1625602"/>
          </a:xfrm>
          <a:prstGeom prst="rect">
            <a:avLst/>
          </a:prstGeom>
        </p:spPr>
        <p:txBody>
          <a:bodyPr/>
          <a:lstStyle>
            <a:lvl1pPr>
              <a:defRPr>
                <a:solidFill>
                  <a:srgbClr val="FFFFFF"/>
                </a:solidFill>
              </a:defRPr>
            </a:lvl1pPr>
          </a:lstStyle>
          <a:p>
            <a:r>
              <a:t>Umocnienie zobowiązań</a:t>
            </a:r>
          </a:p>
        </p:txBody>
      </p:sp>
      <p:sp>
        <p:nvSpPr>
          <p:cNvPr id="307" name="W przypadku gdy sama cecha zaskarżalności zobowiązań oraz związana z nią egzekucja nie wystarczały dla zagwarantowania wykonania zobowiązania…"/>
          <p:cNvSpPr txBox="1">
            <a:spLocks noGrp="1"/>
          </p:cNvSpPr>
          <p:nvPr>
            <p:ph type="body" idx="1"/>
          </p:nvPr>
        </p:nvSpPr>
        <p:spPr>
          <a:xfrm>
            <a:off x="356727" y="1598506"/>
            <a:ext cx="12390688" cy="7886418"/>
          </a:xfrm>
          <a:prstGeom prst="rect">
            <a:avLst/>
          </a:prstGeom>
        </p:spPr>
        <p:txBody>
          <a:bodyPr/>
          <a:lstStyle/>
          <a:p>
            <a:pPr marL="565347" indent="-565347">
              <a:buChar char="•"/>
              <a:defRPr>
                <a:solidFill>
                  <a:srgbClr val="FFFFFF"/>
                </a:solidFill>
              </a:defRPr>
            </a:pPr>
            <a:r>
              <a:t>W przypadku gdy sama cecha zaskarżalności zobowiązań oraz związana z nią egzekucja nie wystarczały dla zagwarantowania wykonania zobowiązania </a:t>
            </a:r>
          </a:p>
          <a:p>
            <a:pPr marL="565347" indent="-565347">
              <a:buChar char="•"/>
              <a:defRPr>
                <a:solidFill>
                  <a:srgbClr val="FFFFFF"/>
                </a:solidFill>
              </a:defRPr>
            </a:pPr>
            <a:endParaRPr/>
          </a:p>
          <a:p>
            <a:pPr marL="565347" indent="-565347">
              <a:buChar char="•"/>
              <a:defRPr>
                <a:solidFill>
                  <a:srgbClr val="FFFFFF"/>
                </a:solidFill>
              </a:defRPr>
            </a:pPr>
            <a:r>
              <a:t>Formy umocnienia dzielimy na:</a:t>
            </a:r>
          </a:p>
          <a:p>
            <a:pPr marL="565347" indent="-565347">
              <a:buFontTx/>
              <a:buAutoNum type="alphaLcParenR"/>
              <a:defRPr>
                <a:solidFill>
                  <a:srgbClr val="FFFFFF"/>
                </a:solidFill>
              </a:defRPr>
            </a:pPr>
            <a:r>
              <a:t>Dokonywane przez samego dłużnika</a:t>
            </a:r>
          </a:p>
          <a:p>
            <a:pPr marL="565347" indent="-565347">
              <a:buFontTx/>
              <a:buAutoNum type="alphaLcParenR"/>
              <a:defRPr>
                <a:solidFill>
                  <a:srgbClr val="FFFFFF"/>
                </a:solidFill>
              </a:defRPr>
            </a:pPr>
            <a:r>
              <a:t>Dokonywane przez osoby trzecie </a:t>
            </a:r>
          </a:p>
        </p:txBody>
      </p:sp>
    </p:spTree>
  </p:cSld>
  <p:clrMapOvr>
    <a:masterClrMapping/>
  </p:clrMapOvr>
  <p:transition xmlns:p14="http://schemas.microsoft.com/office/powerpoint/2010/mai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Formy umocnienia zobowiązań"/>
          <p:cNvSpPr txBox="1">
            <a:spLocks noGrp="1"/>
          </p:cNvSpPr>
          <p:nvPr>
            <p:ph type="title"/>
          </p:nvPr>
        </p:nvSpPr>
        <p:spPr>
          <a:xfrm>
            <a:off x="650238" y="390595"/>
            <a:ext cx="11704324" cy="1625601"/>
          </a:xfrm>
          <a:prstGeom prst="rect">
            <a:avLst/>
          </a:prstGeom>
        </p:spPr>
        <p:txBody>
          <a:bodyPr/>
          <a:lstStyle/>
          <a:p>
            <a:pPr defTabSz="1131145">
              <a:defRPr sz="4600">
                <a:solidFill>
                  <a:srgbClr val="FFFFFF"/>
                </a:solidFill>
              </a:defRPr>
            </a:pPr>
            <a:r>
              <a:t>Formy umocnienia zobowiązań</a:t>
            </a:r>
            <a:br/>
            <a:endParaRPr/>
          </a:p>
        </p:txBody>
      </p:sp>
      <p:sp>
        <p:nvSpPr>
          <p:cNvPr id="310" name="Przez samego dłużnika:…"/>
          <p:cNvSpPr txBox="1">
            <a:spLocks noGrp="1"/>
          </p:cNvSpPr>
          <p:nvPr>
            <p:ph type="body" idx="1"/>
          </p:nvPr>
        </p:nvSpPr>
        <p:spPr>
          <a:xfrm>
            <a:off x="255127" y="1291447"/>
            <a:ext cx="12390688" cy="8089622"/>
          </a:xfrm>
          <a:prstGeom prst="rect">
            <a:avLst/>
          </a:prstGeom>
        </p:spPr>
        <p:txBody>
          <a:bodyPr/>
          <a:lstStyle/>
          <a:p>
            <a:pPr marL="709448" indent="-709448">
              <a:lnSpc>
                <a:spcPct val="90000"/>
              </a:lnSpc>
              <a:spcBef>
                <a:spcPts val="800"/>
              </a:spcBef>
              <a:buFontTx/>
              <a:buAutoNum type="arabicPeriod"/>
              <a:defRPr sz="4000">
                <a:solidFill>
                  <a:srgbClr val="FFFFFF"/>
                </a:solidFill>
              </a:defRPr>
            </a:pPr>
            <a:r>
              <a:t>Przez samego dłużnika:</a:t>
            </a:r>
          </a:p>
          <a:p>
            <a:pPr marL="709448" indent="-709448">
              <a:lnSpc>
                <a:spcPct val="90000"/>
              </a:lnSpc>
              <a:spcBef>
                <a:spcPts val="800"/>
              </a:spcBef>
              <a:buFontTx/>
              <a:buAutoNum type="alphaLcParenR"/>
              <a:defRPr sz="4000">
                <a:solidFill>
                  <a:srgbClr val="FFFFFF"/>
                </a:solidFill>
              </a:defRPr>
            </a:pPr>
            <a:r>
              <a:t>Kara umowna</a:t>
            </a:r>
          </a:p>
          <a:p>
            <a:pPr marL="709448" indent="-709448">
              <a:lnSpc>
                <a:spcPct val="90000"/>
              </a:lnSpc>
              <a:spcBef>
                <a:spcPts val="800"/>
              </a:spcBef>
              <a:buFontTx/>
              <a:buAutoNum type="alphaLcParenR"/>
              <a:defRPr sz="4000">
                <a:solidFill>
                  <a:srgbClr val="FFFFFF"/>
                </a:solidFill>
              </a:defRPr>
            </a:pPr>
            <a:r>
              <a:t>Wręczenie zadatku</a:t>
            </a:r>
          </a:p>
          <a:p>
            <a:pPr marL="709448" indent="-709448">
              <a:lnSpc>
                <a:spcPct val="90000"/>
              </a:lnSpc>
              <a:spcBef>
                <a:spcPts val="800"/>
              </a:spcBef>
              <a:buFontTx/>
              <a:buAutoNum type="alphaLcParenR"/>
              <a:defRPr sz="4000" i="1">
                <a:solidFill>
                  <a:srgbClr val="FFFFFF"/>
                </a:solidFill>
              </a:defRPr>
            </a:pPr>
            <a:r>
              <a:t>Constitutum debiti proprii </a:t>
            </a:r>
            <a:r>
              <a:rPr i="0"/>
              <a:t>– ponowne przyrzeczenie własnego długu (pactum)</a:t>
            </a:r>
          </a:p>
          <a:p>
            <a:pPr marL="709448" indent="-709448">
              <a:lnSpc>
                <a:spcPct val="90000"/>
              </a:lnSpc>
              <a:spcBef>
                <a:spcPts val="800"/>
              </a:spcBef>
              <a:buFontTx/>
              <a:buAutoNum type="alphaLcParenR"/>
              <a:defRPr sz="4000" i="1">
                <a:solidFill>
                  <a:srgbClr val="FFFFFF"/>
                </a:solidFill>
              </a:defRPr>
            </a:pPr>
            <a:endParaRPr i="0"/>
          </a:p>
          <a:p>
            <a:pPr marL="731519" indent="-731519">
              <a:lnSpc>
                <a:spcPct val="90000"/>
              </a:lnSpc>
              <a:spcBef>
                <a:spcPts val="800"/>
              </a:spcBef>
              <a:buSzTx/>
              <a:buNone/>
              <a:defRPr sz="4000">
                <a:solidFill>
                  <a:srgbClr val="FFFFFF"/>
                </a:solidFill>
              </a:defRPr>
            </a:pPr>
            <a:r>
              <a:t>2. Przez osobę trzecią:</a:t>
            </a:r>
          </a:p>
          <a:p>
            <a:pPr marL="709448" indent="-709448">
              <a:lnSpc>
                <a:spcPct val="90000"/>
              </a:lnSpc>
              <a:spcBef>
                <a:spcPts val="800"/>
              </a:spcBef>
              <a:buFontTx/>
              <a:buAutoNum type="alphaLcParenR"/>
              <a:defRPr sz="4000" i="1">
                <a:solidFill>
                  <a:srgbClr val="FFFFFF"/>
                </a:solidFill>
              </a:defRPr>
            </a:pPr>
            <a:r>
              <a:t>Constitutum debiti alieni – </a:t>
            </a:r>
            <a:r>
              <a:rPr i="0"/>
              <a:t>przyrzeczenie cudzego długu (pactum)</a:t>
            </a:r>
          </a:p>
          <a:p>
            <a:pPr marL="709448" indent="-709448">
              <a:lnSpc>
                <a:spcPct val="90000"/>
              </a:lnSpc>
              <a:spcBef>
                <a:spcPts val="800"/>
              </a:spcBef>
              <a:buFontTx/>
              <a:buAutoNum type="alphaLcParenR"/>
              <a:defRPr sz="4000">
                <a:solidFill>
                  <a:srgbClr val="FFFFFF"/>
                </a:solidFill>
              </a:defRPr>
            </a:pPr>
            <a:r>
              <a:t>Intercesja </a:t>
            </a:r>
          </a:p>
          <a:p>
            <a:pPr marL="709448" indent="-709448">
              <a:lnSpc>
                <a:spcPct val="90000"/>
              </a:lnSpc>
              <a:spcBef>
                <a:spcPts val="800"/>
              </a:spcBef>
              <a:buFontTx/>
              <a:buAutoNum type="alphaLcParenR"/>
              <a:defRPr sz="4000">
                <a:solidFill>
                  <a:srgbClr val="FFFFFF"/>
                </a:solidFill>
              </a:defRPr>
            </a:pPr>
            <a:r>
              <a:t>Poręczenie stypulacyjne (</a:t>
            </a:r>
            <a:r>
              <a:rPr i="1"/>
              <a:t>adpromissio)</a:t>
            </a:r>
          </a:p>
          <a:p>
            <a:pPr marL="709448" indent="-709448">
              <a:lnSpc>
                <a:spcPct val="90000"/>
              </a:lnSpc>
              <a:spcBef>
                <a:spcPts val="800"/>
              </a:spcBef>
              <a:buFontTx/>
              <a:buAutoNum type="alphaLcParenR"/>
              <a:defRPr sz="4000">
                <a:solidFill>
                  <a:srgbClr val="FFFFFF"/>
                </a:solidFill>
              </a:defRPr>
            </a:pPr>
            <a:r>
              <a:rPr i="1"/>
              <a:t>Mandatum qualificatum</a:t>
            </a:r>
            <a:r>
              <a:t> (</a:t>
            </a:r>
            <a:r>
              <a:rPr i="1"/>
              <a:t>credendi</a:t>
            </a:r>
            <a:r>
              <a:t>)</a:t>
            </a:r>
          </a:p>
        </p:txBody>
      </p:sp>
    </p:spTree>
  </p:cSld>
  <p:clrMapOvr>
    <a:masterClrMapping/>
  </p:clrMapOvr>
  <p:transition xmlns:p14="http://schemas.microsoft.com/office/powerpoint/2010/mai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Intercesja"/>
          <p:cNvSpPr txBox="1">
            <a:spLocks noGrp="1"/>
          </p:cNvSpPr>
          <p:nvPr>
            <p:ph type="title"/>
          </p:nvPr>
        </p:nvSpPr>
        <p:spPr>
          <a:xfrm>
            <a:off x="562185" y="-1"/>
            <a:ext cx="11704323" cy="1106313"/>
          </a:xfrm>
          <a:prstGeom prst="rect">
            <a:avLst/>
          </a:prstGeom>
        </p:spPr>
        <p:txBody>
          <a:bodyPr/>
          <a:lstStyle>
            <a:lvl1pPr>
              <a:defRPr sz="5000">
                <a:solidFill>
                  <a:srgbClr val="FFFFFF"/>
                </a:solidFill>
              </a:defRPr>
            </a:lvl1pPr>
          </a:lstStyle>
          <a:p>
            <a:r>
              <a:t>Intercesja</a:t>
            </a:r>
          </a:p>
        </p:txBody>
      </p:sp>
      <p:sp>
        <p:nvSpPr>
          <p:cNvPr id="313" name="Mianem intercesji nazywamy każdą sytuację, gdy do stosunku zobowiązaniowego wchodzi osoba trzecia (po stronie dłużnika)…"/>
          <p:cNvSpPr txBox="1">
            <a:spLocks noGrp="1"/>
          </p:cNvSpPr>
          <p:nvPr>
            <p:ph type="body" idx="1"/>
          </p:nvPr>
        </p:nvSpPr>
        <p:spPr>
          <a:xfrm>
            <a:off x="356727" y="1085991"/>
            <a:ext cx="12390688" cy="8091876"/>
          </a:xfrm>
          <a:prstGeom prst="rect">
            <a:avLst/>
          </a:prstGeom>
        </p:spPr>
        <p:txBody>
          <a:bodyPr/>
          <a:lstStyle/>
          <a:p>
            <a:pPr marL="557850" indent="-557850" algn="just" defTabSz="1119631">
              <a:lnSpc>
                <a:spcPct val="90000"/>
              </a:lnSpc>
              <a:spcBef>
                <a:spcPts val="600"/>
              </a:spcBef>
              <a:buSzTx/>
              <a:buNone/>
              <a:defRPr sz="3306">
                <a:solidFill>
                  <a:srgbClr val="FFFFFF"/>
                </a:solidFill>
              </a:defRPr>
            </a:pPr>
            <a:r>
              <a:t>Mianem intercesji (sensu largo) nazywamy każdą sytuację, gdy do stosunku zobowiązaniowego wchodzi osoba trzecia (po stronie dłużnika).</a:t>
            </a:r>
          </a:p>
          <a:p>
            <a:pPr marL="557850" indent="-557850" algn="just" defTabSz="1119631">
              <a:lnSpc>
                <a:spcPct val="90000"/>
              </a:lnSpc>
              <a:spcBef>
                <a:spcPts val="600"/>
              </a:spcBef>
              <a:buSzTx/>
              <a:buNone/>
              <a:defRPr sz="3306">
                <a:solidFill>
                  <a:srgbClr val="FFFFFF"/>
                </a:solidFill>
              </a:defRPr>
            </a:pPr>
            <a:r>
              <a:t>Sensu stricto były to: poręczenie, zabezpieczenie długu zastawem, przyjęcie roli dłużnika solidarnego, przyjęcie cudzego długu, zaciągnięcie własnego zobowiązania dla innej osoby.</a:t>
            </a:r>
          </a:p>
          <a:p>
            <a:pPr marL="557850" indent="-557850" algn="just" defTabSz="1119631">
              <a:lnSpc>
                <a:spcPct val="90000"/>
              </a:lnSpc>
              <a:spcBef>
                <a:spcPts val="600"/>
              </a:spcBef>
              <a:buSzTx/>
              <a:buNone/>
              <a:defRPr sz="3306">
                <a:solidFill>
                  <a:srgbClr val="FFFFFF"/>
                </a:solidFill>
              </a:defRPr>
            </a:pPr>
            <a:r>
              <a:t>Mogła mieć charakter:</a:t>
            </a:r>
          </a:p>
          <a:p>
            <a:pPr marL="552040" indent="-552040" algn="just" defTabSz="1119631">
              <a:lnSpc>
                <a:spcPct val="90000"/>
              </a:lnSpc>
              <a:spcBef>
                <a:spcPts val="600"/>
              </a:spcBef>
              <a:buFontTx/>
              <a:buAutoNum type="alphaLcParenR"/>
              <a:defRPr sz="3306">
                <a:solidFill>
                  <a:srgbClr val="FFFFFF"/>
                </a:solidFill>
              </a:defRPr>
            </a:pPr>
            <a:r>
              <a:t>Kumulatywny – gdy nowy dłużnik pojawiał się obok istniejącego (zabezpieczając jego dług np. poprzez zastaw lub własne zobowiązanie)</a:t>
            </a:r>
          </a:p>
          <a:p>
            <a:pPr marL="552040" indent="-552040" algn="just" defTabSz="1119631">
              <a:lnSpc>
                <a:spcPct val="90000"/>
              </a:lnSpc>
              <a:spcBef>
                <a:spcPts val="600"/>
              </a:spcBef>
              <a:buFontTx/>
              <a:buAutoNum type="alphaLcParenR"/>
              <a:defRPr sz="3306">
                <a:solidFill>
                  <a:srgbClr val="FFFFFF"/>
                </a:solidFill>
              </a:defRPr>
            </a:pPr>
            <a:r>
              <a:t>Zwalniający  - gdy intercesjonariusz wchodził w miejsce istniejącego dłużnika (sytuacja cesji)</a:t>
            </a:r>
          </a:p>
          <a:p>
            <a:pPr marL="557850" indent="-557850" algn="just" defTabSz="1119631">
              <a:lnSpc>
                <a:spcPct val="90000"/>
              </a:lnSpc>
              <a:spcBef>
                <a:spcPts val="600"/>
              </a:spcBef>
              <a:buSzTx/>
              <a:buNone/>
              <a:defRPr sz="3306">
                <a:solidFill>
                  <a:srgbClr val="FFFFFF"/>
                </a:solidFill>
              </a:defRPr>
            </a:pPr>
            <a:r>
              <a:t>Ryzyko sytuacji polegało na możliwości ponoszenia odpowiedzialności bez gospodarczej podstawy</a:t>
            </a:r>
          </a:p>
          <a:p>
            <a:pPr marL="557850" indent="-557850" algn="just" defTabSz="1119631">
              <a:lnSpc>
                <a:spcPct val="90000"/>
              </a:lnSpc>
              <a:spcBef>
                <a:spcPts val="600"/>
              </a:spcBef>
              <a:buSzTx/>
              <a:buNone/>
              <a:defRPr sz="3306">
                <a:solidFill>
                  <a:srgbClr val="FFFFFF"/>
                </a:solidFill>
              </a:defRPr>
            </a:pPr>
            <a:r>
              <a:t>Ograniczenia względem kobiet: senatus consultum Vellianum, nieważność z mocy prawa za Justyniana</a:t>
            </a:r>
          </a:p>
        </p:txBody>
      </p:sp>
    </p:spTree>
  </p:cSld>
  <p:clrMapOvr>
    <a:masterClrMapping/>
  </p:clrMapOvr>
  <p:transition xmlns:p14="http://schemas.microsoft.com/office/powerpoint/2010/mai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Adpromissio (poręczenie stypulacyjne)"/>
          <p:cNvSpPr txBox="1">
            <a:spLocks noGrp="1"/>
          </p:cNvSpPr>
          <p:nvPr>
            <p:ph type="title"/>
          </p:nvPr>
        </p:nvSpPr>
        <p:spPr>
          <a:xfrm>
            <a:off x="650238" y="390594"/>
            <a:ext cx="11704324" cy="1106314"/>
          </a:xfrm>
          <a:prstGeom prst="rect">
            <a:avLst/>
          </a:prstGeom>
        </p:spPr>
        <p:txBody>
          <a:bodyPr/>
          <a:lstStyle/>
          <a:p>
            <a:pPr>
              <a:defRPr sz="5000" i="1">
                <a:solidFill>
                  <a:srgbClr val="FFFFFF"/>
                </a:solidFill>
              </a:defRPr>
            </a:pPr>
            <a:r>
              <a:t>Adpromissio</a:t>
            </a:r>
            <a:r>
              <a:rPr i="0"/>
              <a:t> (poręczenie stypulacyjne)</a:t>
            </a:r>
          </a:p>
        </p:txBody>
      </p:sp>
      <p:sp>
        <p:nvSpPr>
          <p:cNvPr id="316" name="Jest to umowa między wierzycielem a osobą trzecią (poręczycielem), w której poręczyciel zobowiązuje się do wykonania zobowiązania dłużnika, gdyby ten nie wykonał go w  ogóle lub nie wykonał go prawidłowo…"/>
          <p:cNvSpPr txBox="1">
            <a:spLocks noGrp="1"/>
          </p:cNvSpPr>
          <p:nvPr>
            <p:ph type="body" idx="1"/>
          </p:nvPr>
        </p:nvSpPr>
        <p:spPr>
          <a:xfrm>
            <a:off x="255127" y="1496906"/>
            <a:ext cx="12492288" cy="7988018"/>
          </a:xfrm>
          <a:prstGeom prst="rect">
            <a:avLst/>
          </a:prstGeom>
        </p:spPr>
        <p:txBody>
          <a:bodyPr/>
          <a:lstStyle/>
          <a:p>
            <a:pPr marL="449316" indent="-449316" algn="just" defTabSz="1235455">
              <a:lnSpc>
                <a:spcPct val="80000"/>
              </a:lnSpc>
              <a:spcBef>
                <a:spcPts val="700"/>
              </a:spcBef>
              <a:buChar char="•"/>
              <a:defRPr sz="3800">
                <a:solidFill>
                  <a:srgbClr val="FFFFFF"/>
                </a:solidFill>
              </a:defRPr>
            </a:pPr>
            <a:r>
              <a:t>Jest to umowa między wierzycielem a osobą trzecią (poręczycielem), w której poręczyciel zobowiązuje się do wykonania zobowiązania dłużnika, gdyby ten nie wykonał go w  ogóle lub nie wykonał go prawidłowo</a:t>
            </a:r>
          </a:p>
          <a:p>
            <a:pPr marL="449316" indent="-449316" algn="just" defTabSz="1235455">
              <a:lnSpc>
                <a:spcPct val="80000"/>
              </a:lnSpc>
              <a:spcBef>
                <a:spcPts val="700"/>
              </a:spcBef>
              <a:buChar char="•"/>
              <a:defRPr sz="3800">
                <a:solidFill>
                  <a:srgbClr val="FFFFFF"/>
                </a:solidFill>
              </a:defRPr>
            </a:pPr>
            <a:r>
              <a:t>Zobowiązanie o charakterze akcesoryjnym </a:t>
            </a:r>
          </a:p>
          <a:p>
            <a:pPr marL="449316" indent="-449316" algn="just" defTabSz="1235455">
              <a:lnSpc>
                <a:spcPct val="80000"/>
              </a:lnSpc>
              <a:spcBef>
                <a:spcPts val="700"/>
              </a:spcBef>
              <a:buChar char="•"/>
              <a:defRPr sz="3800">
                <a:solidFill>
                  <a:srgbClr val="FFFFFF"/>
                </a:solidFill>
              </a:defRPr>
            </a:pPr>
            <a:r>
              <a:t>Zobowiązanie o znaczeniu posiłkowym (brak konsumującego skutku litis contestatio) wraz z prawem regresu (actio depensi) wobec dłużnika w razie konieczności świadczenia w jego miejscu</a:t>
            </a:r>
          </a:p>
          <a:p>
            <a:pPr marL="449316" indent="-449316" algn="just" defTabSz="1235455">
              <a:lnSpc>
                <a:spcPct val="80000"/>
              </a:lnSpc>
              <a:spcBef>
                <a:spcPts val="700"/>
              </a:spcBef>
              <a:buChar char="•"/>
              <a:defRPr sz="3800">
                <a:solidFill>
                  <a:srgbClr val="FFFFFF"/>
                </a:solidFill>
              </a:defRPr>
            </a:pPr>
            <a:r>
              <a:t>Trzy ulgi dla poręczycieli: </a:t>
            </a:r>
          </a:p>
          <a:p>
            <a:pPr marL="883656" lvl="1" indent="-449316" algn="just" defTabSz="1235455">
              <a:lnSpc>
                <a:spcPct val="80000"/>
              </a:lnSpc>
              <a:spcBef>
                <a:spcPts val="700"/>
              </a:spcBef>
              <a:buChar char="•"/>
              <a:defRPr sz="3800">
                <a:solidFill>
                  <a:srgbClr val="FFFFFF"/>
                </a:solidFill>
              </a:defRPr>
            </a:pPr>
            <a:r>
              <a:rPr i="1"/>
              <a:t>beneficium execussionis sive ordinis  (</a:t>
            </a:r>
            <a:r>
              <a:t>na mocy jednej z nowel justyniańskiej ),</a:t>
            </a:r>
          </a:p>
          <a:p>
            <a:pPr marL="883656" lvl="1" indent="-449316" algn="just" defTabSz="1235455">
              <a:lnSpc>
                <a:spcPct val="80000"/>
              </a:lnSpc>
              <a:spcBef>
                <a:spcPts val="700"/>
              </a:spcBef>
              <a:buChar char="•"/>
              <a:defRPr sz="3800">
                <a:solidFill>
                  <a:srgbClr val="FFFFFF"/>
                </a:solidFill>
              </a:defRPr>
            </a:pPr>
            <a:r>
              <a:rPr i="1"/>
              <a:t>beneficium divisionis (</a:t>
            </a:r>
            <a:r>
              <a:t>od czasów cesarza Hadriana) </a:t>
            </a:r>
          </a:p>
          <a:p>
            <a:pPr marL="883656" lvl="1" indent="-449316" algn="just" defTabSz="1235455">
              <a:lnSpc>
                <a:spcPct val="80000"/>
              </a:lnSpc>
              <a:spcBef>
                <a:spcPts val="700"/>
              </a:spcBef>
              <a:buChar char="•"/>
              <a:defRPr sz="3800">
                <a:solidFill>
                  <a:srgbClr val="FFFFFF"/>
                </a:solidFill>
              </a:defRPr>
            </a:pPr>
            <a:r>
              <a:rPr i="1"/>
              <a:t>beneficium cedendarum actionum (</a:t>
            </a:r>
            <a:r>
              <a:t>również na mocy jednej z nowel)</a:t>
            </a:r>
          </a:p>
        </p:txBody>
      </p:sp>
    </p:spTree>
  </p:cSld>
  <p:clrMapOvr>
    <a:masterClrMapping/>
  </p:clrMapOvr>
  <p:transition xmlns:p14="http://schemas.microsoft.com/office/powerpoint/2010/mai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trony poręczenia stypulacyjnego :…"/>
          <p:cNvSpPr txBox="1">
            <a:spLocks noGrp="1"/>
          </p:cNvSpPr>
          <p:nvPr>
            <p:ph type="body" idx="1"/>
          </p:nvPr>
        </p:nvSpPr>
        <p:spPr>
          <a:xfrm>
            <a:off x="650238" y="474133"/>
            <a:ext cx="11704324" cy="8909192"/>
          </a:xfrm>
          <a:prstGeom prst="rect">
            <a:avLst/>
          </a:prstGeom>
        </p:spPr>
        <p:txBody>
          <a:bodyPr/>
          <a:lstStyle/>
          <a:p>
            <a:pPr marL="487680" indent="-487680" algn="just">
              <a:lnSpc>
                <a:spcPct val="80000"/>
              </a:lnSpc>
              <a:spcBef>
                <a:spcPts val="700"/>
              </a:spcBef>
              <a:buSzTx/>
              <a:buNone/>
              <a:defRPr sz="3400" b="1">
                <a:solidFill>
                  <a:srgbClr val="FFFFFF"/>
                </a:solidFill>
              </a:defRPr>
            </a:pPr>
            <a:r>
              <a:t>Strony poręczenia stypulacyjnego </a:t>
            </a:r>
            <a:r>
              <a:rPr b="0"/>
              <a:t>:</a:t>
            </a:r>
          </a:p>
          <a:p>
            <a:pPr marL="487680" indent="-487680" algn="just">
              <a:lnSpc>
                <a:spcPct val="80000"/>
              </a:lnSpc>
              <a:spcBef>
                <a:spcPts val="700"/>
              </a:spcBef>
              <a:buSzTx/>
              <a:buNone/>
              <a:defRPr sz="3400">
                <a:solidFill>
                  <a:srgbClr val="FFFFFF"/>
                </a:solidFill>
              </a:defRPr>
            </a:pPr>
            <a:r>
              <a:t>-	 </a:t>
            </a:r>
            <a:r>
              <a:rPr b="1" i="1"/>
              <a:t>stipulator</a:t>
            </a:r>
            <a:r>
              <a:t> - przyjmujący zobowiązanie</a:t>
            </a:r>
          </a:p>
          <a:p>
            <a:pPr marL="487680" indent="-487680" algn="just">
              <a:lnSpc>
                <a:spcPct val="80000"/>
              </a:lnSpc>
              <a:spcBef>
                <a:spcPts val="700"/>
              </a:spcBef>
              <a:buSzTx/>
              <a:buNone/>
              <a:defRPr sz="3400">
                <a:solidFill>
                  <a:srgbClr val="FFFFFF"/>
                </a:solidFill>
              </a:defRPr>
            </a:pPr>
            <a:r>
              <a:t>-	 </a:t>
            </a:r>
            <a:r>
              <a:rPr b="1" i="1"/>
              <a:t>promissor</a:t>
            </a:r>
            <a:r>
              <a:t> - składający przyrzeczenie</a:t>
            </a:r>
          </a:p>
          <a:p>
            <a:pPr marL="487680" indent="-487680" algn="just">
              <a:lnSpc>
                <a:spcPct val="80000"/>
              </a:lnSpc>
              <a:spcBef>
                <a:spcPts val="700"/>
              </a:spcBef>
              <a:buSzTx/>
              <a:buNone/>
              <a:defRPr sz="3400">
                <a:solidFill>
                  <a:srgbClr val="FFFFFF"/>
                </a:solidFill>
              </a:defRPr>
            </a:pPr>
            <a:r>
              <a:t> </a:t>
            </a:r>
          </a:p>
          <a:p>
            <a:pPr marL="487680" indent="-487680" algn="just">
              <a:lnSpc>
                <a:spcPct val="80000"/>
              </a:lnSpc>
              <a:spcBef>
                <a:spcPts val="700"/>
              </a:spcBef>
              <a:buSzTx/>
              <a:buNone/>
              <a:defRPr sz="3400">
                <a:solidFill>
                  <a:srgbClr val="FFFFFF"/>
                </a:solidFill>
              </a:defRPr>
            </a:pPr>
            <a:r>
              <a:t>Oprócz tych tradycyjnych stron rozszerzano je na pewne kręgi osób:</a:t>
            </a:r>
          </a:p>
          <a:p>
            <a:pPr marL="487680" indent="-487680" algn="just">
              <a:lnSpc>
                <a:spcPct val="80000"/>
              </a:lnSpc>
              <a:spcBef>
                <a:spcPts val="700"/>
              </a:spcBef>
              <a:buSzTx/>
              <a:buNone/>
              <a:defRPr sz="3400">
                <a:solidFill>
                  <a:srgbClr val="FFFFFF"/>
                </a:solidFill>
              </a:defRPr>
            </a:pPr>
            <a:r>
              <a:t>- 	współdłużnicy lub współwierzyciele solidarni</a:t>
            </a:r>
          </a:p>
          <a:p>
            <a:pPr marL="487680" indent="-487680" algn="just">
              <a:lnSpc>
                <a:spcPct val="80000"/>
              </a:lnSpc>
              <a:spcBef>
                <a:spcPts val="700"/>
              </a:spcBef>
              <a:buSzTx/>
              <a:buNone/>
              <a:defRPr sz="3400">
                <a:solidFill>
                  <a:srgbClr val="FFFFFF"/>
                </a:solidFill>
              </a:defRPr>
            </a:pPr>
            <a:r>
              <a:t>- 	</a:t>
            </a:r>
            <a:r>
              <a:rPr b="1" i="1"/>
              <a:t>adstipulator</a:t>
            </a:r>
            <a:r>
              <a:t> ( wierzyciel uboczny - mąż zaufania o uprawnieniach osobistych, mógł przyjąć świadczenie, dochodzić go w procesie lub zwolnić dłużnika, za szkodę odpowiadał wobec wierzyciela głównego, używany często do obchodzenia zakazu stypulacji post mortem)</a:t>
            </a:r>
          </a:p>
          <a:p>
            <a:pPr marL="487680" indent="-487680" algn="just">
              <a:lnSpc>
                <a:spcPct val="80000"/>
              </a:lnSpc>
              <a:spcBef>
                <a:spcPts val="700"/>
              </a:spcBef>
              <a:buSzTx/>
              <a:buNone/>
              <a:defRPr sz="3400">
                <a:solidFill>
                  <a:srgbClr val="FFFFFF"/>
                </a:solidFill>
              </a:defRPr>
            </a:pPr>
            <a:r>
              <a:t>- </a:t>
            </a:r>
            <a:r>
              <a:rPr b="1" i="1"/>
              <a:t>solutionis causa adiectus</a:t>
            </a:r>
            <a:r>
              <a:t> - najczęściej był nim bankier, uprawniony do przyjecia świadczenia od dłużnika, nie uprawniony do umorzenia lub dochodzenia należności w procesie</a:t>
            </a:r>
          </a:p>
          <a:p>
            <a:pPr marL="487680" indent="-487680" algn="just">
              <a:lnSpc>
                <a:spcPct val="80000"/>
              </a:lnSpc>
              <a:spcBef>
                <a:spcPts val="700"/>
              </a:spcBef>
              <a:buSzTx/>
              <a:buNone/>
              <a:defRPr sz="3400">
                <a:solidFill>
                  <a:srgbClr val="FFFFFF"/>
                </a:solidFill>
              </a:defRPr>
            </a:pPr>
            <a:r>
              <a:t>- 	</a:t>
            </a:r>
            <a:r>
              <a:rPr b="1" i="1"/>
              <a:t>adpromissor</a:t>
            </a:r>
            <a:r>
              <a:t> - poręczyciel za dług </a:t>
            </a: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37"/>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IV</a:t>
            </a:r>
          </a:p>
        </p:txBody>
      </p:sp>
      <p:sp>
        <p:nvSpPr>
          <p:cNvPr id="159" name="Shape 138"/>
          <p:cNvSpPr txBox="1">
            <a:spLocks noGrp="1"/>
          </p:cNvSpPr>
          <p:nvPr>
            <p:ph type="body" idx="1"/>
          </p:nvPr>
        </p:nvSpPr>
        <p:spPr>
          <a:xfrm>
            <a:off x="357713" y="1702043"/>
            <a:ext cx="12289374" cy="8051559"/>
          </a:xfrm>
          <a:prstGeom prst="rect">
            <a:avLst/>
          </a:prstGeom>
        </p:spPr>
        <p:txBody>
          <a:bodyPr/>
          <a:lstStyle/>
          <a:p>
            <a:pPr marL="0" indent="0" algn="just" defTabSz="873922">
              <a:lnSpc>
                <a:spcPct val="120000"/>
              </a:lnSpc>
              <a:spcBef>
                <a:spcPts val="500"/>
              </a:spcBef>
              <a:buSzTx/>
              <a:buNone/>
              <a:defRPr sz="2600">
                <a:solidFill>
                  <a:srgbClr val="FFFFFF"/>
                </a:solidFill>
                <a:latin typeface="Times New Roman"/>
                <a:ea typeface="Times New Roman"/>
                <a:cs typeface="Times New Roman"/>
                <a:sym typeface="Times New Roman"/>
              </a:defRPr>
            </a:pPr>
            <a:endParaRPr/>
          </a:p>
          <a:p>
            <a:pPr marL="0" indent="0" algn="just" defTabSz="873922">
              <a:lnSpc>
                <a:spcPct val="120000"/>
              </a:lnSpc>
              <a:spcBef>
                <a:spcPts val="500"/>
              </a:spcBef>
              <a:buSzTx/>
              <a:buNone/>
              <a:defRPr sz="2600">
                <a:solidFill>
                  <a:srgbClr val="FFFFFF"/>
                </a:solidFill>
                <a:latin typeface="Times New Roman"/>
                <a:ea typeface="Times New Roman"/>
                <a:cs typeface="Times New Roman"/>
                <a:sym typeface="Times New Roman"/>
              </a:defRPr>
            </a:pPr>
            <a:r>
              <a:t>W pewien lipcowy dzień 99 r. p.n.e. Appiusz uważnie obserwował swoją nieruchomość. Od kilku miesięcy bowiem ktoś przechodził bez jego zgody przez nieruchomość, aż doprowadził do wydeptania ścieżki. Appiusz zauważył, że było to wynikiem działania jego sąsiada Septymiusza, który skracając sobie drogę do mostu przechodził przez jego nieruchomość. Nie zwracał się jednak do Appiusza z prośbą o ustanowienie służebności ani nie prowadził z nim procesu w tym przedmiocie. Kilkanaście dni później – mimo prostestów Appiusza – niewolnicy Septymiusza wybrukowali ścieżkę, a ten w dalszym ciągu z niej korzystał twierdząc, że zasiedział służebność drogi. </a:t>
            </a:r>
          </a:p>
          <a:p>
            <a:pPr marL="0" indent="0" algn="just" defTabSz="873922">
              <a:lnSpc>
                <a:spcPct val="120000"/>
              </a:lnSpc>
              <a:spcBef>
                <a:spcPts val="500"/>
              </a:spcBef>
              <a:buSzTx/>
              <a:buNone/>
              <a:defRPr sz="2600">
                <a:solidFill>
                  <a:srgbClr val="FFFFFF"/>
                </a:solidFill>
                <a:latin typeface="Times New Roman"/>
                <a:ea typeface="Times New Roman"/>
                <a:cs typeface="Times New Roman"/>
                <a:sym typeface="Times New Roman"/>
              </a:defRPr>
            </a:pPr>
            <a:endParaRPr/>
          </a:p>
          <a:p>
            <a:pPr marL="0" indent="0" algn="just" defTabSz="873922">
              <a:lnSpc>
                <a:spcPct val="120000"/>
              </a:lnSpc>
              <a:spcBef>
                <a:spcPts val="500"/>
              </a:spcBef>
              <a:buSzTx/>
              <a:buNone/>
              <a:defRPr sz="2600">
                <a:solidFill>
                  <a:srgbClr val="FFFFFF"/>
                </a:solidFill>
                <a:latin typeface="Times New Roman"/>
                <a:ea typeface="Times New Roman"/>
                <a:cs typeface="Times New Roman"/>
                <a:sym typeface="Times New Roman"/>
              </a:defRPr>
            </a:pPr>
            <a:r>
              <a:t>Zdesperowany Appiusz udał się do poradę prawną. Udziel mu jej.</a:t>
            </a:r>
          </a:p>
        </p:txBody>
      </p:sp>
    </p:spTree>
  </p:cSld>
  <p:clrMapOvr>
    <a:masterClrMapping/>
  </p:clrMapOvr>
  <p:transition xmlns:p14="http://schemas.microsoft.com/office/powerpoint/2010/mai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3 historyczne formy:…"/>
          <p:cNvSpPr txBox="1">
            <a:spLocks noGrp="1"/>
          </p:cNvSpPr>
          <p:nvPr>
            <p:ph type="body" idx="1"/>
          </p:nvPr>
        </p:nvSpPr>
        <p:spPr>
          <a:xfrm>
            <a:off x="650238" y="677333"/>
            <a:ext cx="11704324" cy="8703735"/>
          </a:xfrm>
          <a:prstGeom prst="rect">
            <a:avLst/>
          </a:prstGeom>
        </p:spPr>
        <p:txBody>
          <a:bodyPr/>
          <a:lstStyle/>
          <a:p>
            <a:pPr marL="661274" indent="-661274">
              <a:lnSpc>
                <a:spcPct val="80000"/>
              </a:lnSpc>
              <a:spcBef>
                <a:spcPts val="800"/>
              </a:spcBef>
              <a:buChar char="•"/>
              <a:defRPr sz="4000">
                <a:solidFill>
                  <a:srgbClr val="FFFFFF"/>
                </a:solidFill>
              </a:defRPr>
            </a:pPr>
            <a:r>
              <a:t>3 historyczne formy:</a:t>
            </a:r>
          </a:p>
          <a:p>
            <a:pPr marL="661274" indent="-661274" algn="just">
              <a:lnSpc>
                <a:spcPct val="80000"/>
              </a:lnSpc>
              <a:spcBef>
                <a:spcPts val="800"/>
              </a:spcBef>
              <a:buFontTx/>
              <a:buAutoNum type="alphaLcParenR"/>
              <a:defRPr sz="4000" b="1">
                <a:solidFill>
                  <a:srgbClr val="FFFFFF"/>
                </a:solidFill>
              </a:defRPr>
            </a:pPr>
            <a:r>
              <a:t>Sponsio</a:t>
            </a:r>
            <a:r>
              <a:rPr b="0"/>
              <a:t> – miała zastosowanie jedynie między obywatelami rzymskimi (Idem dare spondes? Spondeo.)</a:t>
            </a:r>
          </a:p>
          <a:p>
            <a:pPr marL="661274" indent="-661274" algn="just">
              <a:lnSpc>
                <a:spcPct val="80000"/>
              </a:lnSpc>
              <a:spcBef>
                <a:spcPts val="800"/>
              </a:spcBef>
              <a:buFontTx/>
              <a:buAutoNum type="alphaLcParenR"/>
              <a:defRPr sz="4000" b="1">
                <a:solidFill>
                  <a:srgbClr val="FFFFFF"/>
                </a:solidFill>
              </a:defRPr>
            </a:pPr>
            <a:r>
              <a:t>Fidepromissio</a:t>
            </a:r>
            <a:r>
              <a:rPr b="0"/>
              <a:t> – w formie podobna do sponsio, ale dostępna również dla latynów i peregrynów</a:t>
            </a:r>
          </a:p>
          <a:p>
            <a:pPr marL="681848" indent="-681848" algn="just">
              <a:lnSpc>
                <a:spcPct val="80000"/>
              </a:lnSpc>
              <a:spcBef>
                <a:spcPts val="800"/>
              </a:spcBef>
              <a:buSzTx/>
              <a:buNone/>
              <a:defRPr sz="4000">
                <a:solidFill>
                  <a:srgbClr val="FFFFFF"/>
                </a:solidFill>
              </a:defRPr>
            </a:pPr>
            <a:r>
              <a:t>Obydwie powyższe formy zabezpieczały jedynie długi zaciągnięte w drodze stypulacji, nie tworzyły zobowiązań dziedzicznych oraz wygasały po okresie dwóch lat</a:t>
            </a:r>
          </a:p>
          <a:p>
            <a:pPr marL="681848" indent="-681848">
              <a:lnSpc>
                <a:spcPct val="80000"/>
              </a:lnSpc>
              <a:spcBef>
                <a:spcPts val="800"/>
              </a:spcBef>
              <a:buSzTx/>
              <a:buNone/>
              <a:defRPr sz="4000">
                <a:solidFill>
                  <a:srgbClr val="FFFFFF"/>
                </a:solidFill>
              </a:defRPr>
            </a:pPr>
            <a:r>
              <a:t>c)  </a:t>
            </a:r>
            <a:r>
              <a:rPr b="1"/>
              <a:t>Fideiussio</a:t>
            </a:r>
            <a:r>
              <a:t> – powstała u schyłku republiki, powszechnie dostępna, zabezpieczała nie tylko długi zaciągnięte w drodze stypulacji, tworzyła zobowiązania dziedziczna oraz nie wygasała z upływem czasu </a:t>
            </a:r>
          </a:p>
        </p:txBody>
      </p:sp>
    </p:spTree>
  </p:cSld>
  <p:clrMapOvr>
    <a:masterClrMapping/>
  </p:clrMapOvr>
  <p:transition xmlns:p14="http://schemas.microsoft.com/office/powerpoint/2010/mai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Zmiana podmiotów zobowiązania - cesja"/>
          <p:cNvSpPr txBox="1">
            <a:spLocks noGrp="1"/>
          </p:cNvSpPr>
          <p:nvPr>
            <p:ph type="title"/>
          </p:nvPr>
        </p:nvSpPr>
        <p:spPr>
          <a:xfrm>
            <a:off x="765385" y="-2"/>
            <a:ext cx="11704323" cy="984395"/>
          </a:xfrm>
          <a:prstGeom prst="rect">
            <a:avLst/>
          </a:prstGeom>
        </p:spPr>
        <p:txBody>
          <a:bodyPr/>
          <a:lstStyle>
            <a:lvl1pPr>
              <a:defRPr sz="5000">
                <a:solidFill>
                  <a:srgbClr val="FFFFFF"/>
                </a:solidFill>
              </a:defRPr>
            </a:lvl1pPr>
          </a:lstStyle>
          <a:p>
            <a:r>
              <a:t>Zmiana podmiotów zobowiązania - cesja</a:t>
            </a:r>
          </a:p>
        </p:txBody>
      </p:sp>
      <p:sp>
        <p:nvSpPr>
          <p:cNvPr id="323" name="Cesja (cessio), przelew – przeniesienie wierzytelności na inną osobę przez czynność prawną. Dotychczasowy wierzyciel to cedent, a nowy – cesjonariusz. Miało to poważne znaczenie ekonomiczne - wierzytelności traktowane jak towary, które można było wprowadzać do obrotu. Mimo to cesja rozwijała się w Rzymie z oporami. Wynikało to z konserwatywnych przeświadczeń o osobistym charakterze węzła obligacyjnego.…"/>
          <p:cNvSpPr txBox="1">
            <a:spLocks noGrp="1"/>
          </p:cNvSpPr>
          <p:nvPr>
            <p:ph type="body" idx="1"/>
          </p:nvPr>
        </p:nvSpPr>
        <p:spPr>
          <a:xfrm>
            <a:off x="255127" y="1393047"/>
            <a:ext cx="12390688" cy="8360555"/>
          </a:xfrm>
          <a:prstGeom prst="rect">
            <a:avLst/>
          </a:prstGeom>
        </p:spPr>
        <p:txBody>
          <a:bodyPr/>
          <a:lstStyle/>
          <a:p>
            <a:pPr marL="487680" indent="-487680" algn="just">
              <a:lnSpc>
                <a:spcPct val="80000"/>
              </a:lnSpc>
              <a:spcBef>
                <a:spcPts val="800"/>
              </a:spcBef>
              <a:buSzTx/>
              <a:buNone/>
              <a:defRPr sz="3200" b="1">
                <a:solidFill>
                  <a:srgbClr val="FFFFFF"/>
                </a:solidFill>
              </a:defRPr>
            </a:pPr>
            <a:r>
              <a:t>Cesja</a:t>
            </a:r>
            <a:r>
              <a:rPr b="0"/>
              <a:t> (</a:t>
            </a:r>
            <a:r>
              <a:rPr b="0" i="1"/>
              <a:t>cessio</a:t>
            </a:r>
            <a:r>
              <a:rPr b="0"/>
              <a:t>), przelew – przeniesienie wierzytelności na inną osobę przez czynność prawną. Dotychczasowy wierzyciel to </a:t>
            </a:r>
            <a:r>
              <a:t>cedent</a:t>
            </a:r>
            <a:r>
              <a:rPr b="0"/>
              <a:t>, a nowy – </a:t>
            </a:r>
            <a:r>
              <a:t>cesjonariusz</a:t>
            </a:r>
            <a:r>
              <a:rPr b="0"/>
              <a:t>. Miało to poważne znaczenie ekonomiczne - wierzytelności traktowane jak towary, które można było wprowadzać do obrotu. Mimo to cesja rozwijała się w Rzymie z oporami. Wynikało to z konserwatywnych przeświadczeń o osobistym charakterze węzła obligacyjnego</a:t>
            </a:r>
            <a:r>
              <a:rPr sz="3800" b="0"/>
              <a:t>. </a:t>
            </a:r>
            <a:endParaRPr sz="3800"/>
          </a:p>
          <a:p>
            <a:pPr marL="487680" indent="-487680" algn="just">
              <a:lnSpc>
                <a:spcPct val="80000"/>
              </a:lnSpc>
              <a:spcBef>
                <a:spcPts val="800"/>
              </a:spcBef>
              <a:buSzTx/>
              <a:buNone/>
              <a:defRPr sz="3800">
                <a:solidFill>
                  <a:srgbClr val="FFFFFF"/>
                </a:solidFill>
              </a:defRPr>
            </a:pPr>
            <a:r>
              <a:t>Ustawodawstwo cesarskie starało się ograniczyć obrót wierzytelnościami:</a:t>
            </a:r>
          </a:p>
          <a:p>
            <a:pPr marL="487680" indent="-487680" algn="just">
              <a:lnSpc>
                <a:spcPct val="80000"/>
              </a:lnSpc>
              <a:spcBef>
                <a:spcPts val="800"/>
              </a:spcBef>
              <a:buSzTx/>
              <a:buNone/>
              <a:defRPr sz="3800">
                <a:solidFill>
                  <a:srgbClr val="FFFFFF"/>
                </a:solidFill>
              </a:defRPr>
            </a:pPr>
            <a:r>
              <a:t>a) 	ograniczenie handlu wierzytelnościami spornym, szczególnie w sytuacji, gdy cedentem był proletariusz oddający dług w ręce możnego (</a:t>
            </a:r>
            <a:r>
              <a:rPr i="1"/>
              <a:t>potentes</a:t>
            </a:r>
            <a:r>
              <a:t>)</a:t>
            </a:r>
          </a:p>
          <a:p>
            <a:pPr marL="487680" indent="-487680" algn="just">
              <a:lnSpc>
                <a:spcPct val="80000"/>
              </a:lnSpc>
              <a:spcBef>
                <a:spcPts val="800"/>
              </a:spcBef>
              <a:buSzTx/>
              <a:buNone/>
              <a:defRPr sz="3800">
                <a:solidFill>
                  <a:srgbClr val="FFFFFF"/>
                </a:solidFill>
              </a:defRPr>
            </a:pPr>
            <a:r>
              <a:t>b) 	</a:t>
            </a:r>
            <a:r>
              <a:rPr i="1"/>
              <a:t>lex Anastasiana</a:t>
            </a:r>
            <a:r>
              <a:t> z 506 r. była wymierzona w spekulacje wierzytelnościami: jeżeli cesjonariusz nabywał od cedent wierzytelność za cenę niższą od wartości nominalnej, to dłużnik musiał nowemu wierzycielowi zwrócić tylko tą nową cenę.</a:t>
            </a:r>
          </a:p>
        </p:txBody>
      </p:sp>
    </p:spTree>
  </p:cSld>
  <p:clrMapOvr>
    <a:masterClrMapping/>
  </p:clrMapOvr>
  <p:transition xmlns:p14="http://schemas.microsoft.com/office/powerpoint/2010/mai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worzyły się surogaty cesji, które czyniły zadość najważniejszym potrzebom, do których zaliczyć należy:…"/>
          <p:cNvSpPr txBox="1">
            <a:spLocks noGrp="1"/>
          </p:cNvSpPr>
          <p:nvPr>
            <p:ph type="body" idx="1"/>
          </p:nvPr>
        </p:nvSpPr>
        <p:spPr>
          <a:xfrm>
            <a:off x="458327" y="266417"/>
            <a:ext cx="12187488" cy="9487183"/>
          </a:xfrm>
          <a:prstGeom prst="rect">
            <a:avLst/>
          </a:prstGeom>
        </p:spPr>
        <p:txBody>
          <a:bodyPr/>
          <a:lstStyle/>
          <a:p>
            <a:pPr marL="624252" indent="-624252" algn="just" defTabSz="1286932">
              <a:lnSpc>
                <a:spcPct val="90000"/>
              </a:lnSpc>
              <a:spcBef>
                <a:spcPts val="800"/>
              </a:spcBef>
              <a:buChar char="•"/>
              <a:defRPr sz="3600">
                <a:solidFill>
                  <a:srgbClr val="FFFFFF"/>
                </a:solidFill>
              </a:defRPr>
            </a:pPr>
            <a:r>
              <a:t>Tworzyły się surogaty cesji, które czyniły zadość najważniejszym potrzebom, do których zaliczyć należy:</a:t>
            </a:r>
          </a:p>
          <a:p>
            <a:pPr marL="0" indent="0" algn="ctr" defTabSz="1286932">
              <a:lnSpc>
                <a:spcPct val="90000"/>
              </a:lnSpc>
              <a:spcBef>
                <a:spcPts val="800"/>
              </a:spcBef>
              <a:buSzTx/>
              <a:buFontTx/>
              <a:buNone/>
              <a:defRPr sz="3600" b="1">
                <a:solidFill>
                  <a:srgbClr val="FFFFFF"/>
                </a:solidFill>
              </a:defRPr>
            </a:pPr>
            <a:r>
              <a:t>I. Nowację </a:t>
            </a:r>
          </a:p>
          <a:p>
            <a:pPr marL="641208" indent="-641208" algn="just" defTabSz="1286932">
              <a:lnSpc>
                <a:spcPct val="90000"/>
              </a:lnSpc>
              <a:spcBef>
                <a:spcPts val="800"/>
              </a:spcBef>
              <a:buSzTx/>
              <a:buNone/>
              <a:defRPr sz="3600">
                <a:solidFill>
                  <a:srgbClr val="FFFFFF"/>
                </a:solidFill>
              </a:defRPr>
            </a:pPr>
            <a:r>
              <a:t>która stanowiła odnowienie istniejącego zobowiązania; wymagało zgody dłużnika i polegało na tym, iż nowy wierzyciel odbierał od dłużnika przyrzeczenie spełnienia tego same świadczenia – w tym momencie poprzednie zobowiązanie wygasło, powstawał jednak nowy węzeł zobowiązaniowy.</a:t>
            </a:r>
          </a:p>
          <a:p>
            <a:pPr marL="641208" indent="-641208" algn="just" defTabSz="1286932">
              <a:lnSpc>
                <a:spcPct val="90000"/>
              </a:lnSpc>
              <a:spcBef>
                <a:spcPts val="800"/>
              </a:spcBef>
              <a:buSzTx/>
              <a:buNone/>
              <a:defRPr sz="3600">
                <a:solidFill>
                  <a:srgbClr val="FFFFFF"/>
                </a:solidFill>
              </a:defRPr>
            </a:pPr>
            <a:r>
              <a:t>Podobne skutki osiągało się przez </a:t>
            </a:r>
            <a:r>
              <a:rPr b="1"/>
              <a:t>kontrakt literalny</a:t>
            </a:r>
            <a:r>
              <a:t> - </a:t>
            </a:r>
            <a:r>
              <a:rPr i="1"/>
              <a:t>transcriptio a persona in personam</a:t>
            </a:r>
            <a:r>
              <a:t>. Ten sposób był uciążliwy i ograniczony w zastosowaniu, ponieważ wymagał zgody i współdziałania dłużnika, zazwyczaj nie zainteresowanego w dokonanie tej zmiany. Odpadały też przez nowacje środki akcesoryjne zabezpieczające dawną wierzytelność w postaci zastawu lub poręczenia. Jej największą zaletą było utworzenie jasnej sytuacji.</a:t>
            </a:r>
          </a:p>
        </p:txBody>
      </p:sp>
    </p:spTree>
  </p:cSld>
  <p:clrMapOvr>
    <a:masterClrMapping/>
  </p:clrMapOvr>
  <p:transition xmlns:p14="http://schemas.microsoft.com/office/powerpoint/2010/mai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II. Zastępstwo procesowe in rem suam…"/>
          <p:cNvSpPr txBox="1">
            <a:spLocks noGrp="1"/>
          </p:cNvSpPr>
          <p:nvPr>
            <p:ph type="body" idx="1"/>
          </p:nvPr>
        </p:nvSpPr>
        <p:spPr>
          <a:xfrm>
            <a:off x="356727" y="471875"/>
            <a:ext cx="12289088" cy="9281726"/>
          </a:xfrm>
          <a:prstGeom prst="rect">
            <a:avLst/>
          </a:prstGeom>
        </p:spPr>
        <p:txBody>
          <a:bodyPr/>
          <a:lstStyle/>
          <a:p>
            <a:pPr marL="487680" indent="-487680" algn="ctr">
              <a:lnSpc>
                <a:spcPct val="80000"/>
              </a:lnSpc>
              <a:spcBef>
                <a:spcPts val="800"/>
              </a:spcBef>
              <a:buSzTx/>
              <a:buNone/>
              <a:defRPr sz="3800" b="1">
                <a:solidFill>
                  <a:srgbClr val="FFFFFF"/>
                </a:solidFill>
              </a:defRPr>
            </a:pPr>
            <a:r>
              <a:t>II. Zastępstwo procesowe </a:t>
            </a:r>
            <a:r>
              <a:rPr i="1"/>
              <a:t>in rem suam</a:t>
            </a:r>
          </a:p>
          <a:p>
            <a:pPr marL="487680" indent="-487680" algn="just">
              <a:lnSpc>
                <a:spcPct val="80000"/>
              </a:lnSpc>
              <a:spcBef>
                <a:spcPts val="800"/>
              </a:spcBef>
              <a:buSzTx/>
              <a:buNone/>
              <a:defRPr sz="3800">
                <a:solidFill>
                  <a:srgbClr val="FFFFFF"/>
                </a:solidFill>
              </a:defRPr>
            </a:pPr>
            <a:r>
              <a:t>powstało w związku z pojawieniem się procesu formułkowego i zastępstwa procesowego, polegało na tym, że dotychczasowy wierzyciel (cedent) udzielał nowemu (cesjonariuszowi) zlecenia do ściągnięcia należności od dłużnika i w tym celu ustanawiał go swoim zastępcą procesowym, kognitorem czy prokuratorem. Upoważnienie opiewało przy tym na zatrzymanie świadczenia dla siebie (in rem suam), czego nie było przy normalnym zastępstwie. </a:t>
            </a:r>
          </a:p>
          <a:p>
            <a:pPr marL="487680" indent="-487680" algn="just">
              <a:lnSpc>
                <a:spcPct val="80000"/>
              </a:lnSpc>
              <a:spcBef>
                <a:spcPts val="800"/>
              </a:spcBef>
              <a:buSzTx/>
              <a:buNone/>
              <a:defRPr sz="3800">
                <a:solidFill>
                  <a:srgbClr val="FFFFFF"/>
                </a:solidFill>
              </a:defRPr>
            </a:pPr>
            <a:r>
              <a:t>Tutaj węzeł obligacyjny i jego zabezpieczenia nie zmieniały się, </a:t>
            </a:r>
            <a:r>
              <a:rPr b="1" u="sng"/>
              <a:t>nie potrzeba też było zgody i współudziału dłużnika </a:t>
            </a:r>
            <a:r>
              <a:t>(tak jak miało to miejsce przy nowacji). </a:t>
            </a:r>
          </a:p>
          <a:p>
            <a:pPr marL="487680" indent="-487680" algn="just">
              <a:lnSpc>
                <a:spcPct val="80000"/>
              </a:lnSpc>
              <a:spcBef>
                <a:spcPts val="800"/>
              </a:spcBef>
              <a:buSzTx/>
              <a:buNone/>
              <a:defRPr sz="3800">
                <a:solidFill>
                  <a:srgbClr val="FFFFFF"/>
                </a:solidFill>
              </a:defRPr>
            </a:pPr>
            <a:r>
              <a:t>Cesjonariusz wykonywał tylko cudze prawo, jego sytuacja była niepewna i wymagała dodatkowego zabezpieczenia; umacniała się dopiero przez </a:t>
            </a:r>
            <a:r>
              <a:rPr b="1" i="1"/>
              <a:t>litis contestatio</a:t>
            </a:r>
            <a:r>
              <a:rPr b="1"/>
              <a:t> z dłużnikiem</a:t>
            </a:r>
            <a:r>
              <a:t>. Cedent dalej pozostawał wierzycielem i mógł sam przyjąć świadczenie, mógł też cofnąć udzielone zlecenie.</a:t>
            </a:r>
          </a:p>
        </p:txBody>
      </p:sp>
    </p:spTree>
  </p:cSld>
  <p:clrMapOvr>
    <a:masterClrMapping/>
  </p:clrMapOvr>
  <p:transition xmlns:p14="http://schemas.microsoft.com/office/powerpoint/2010/mai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III. actio utilis…"/>
          <p:cNvSpPr txBox="1">
            <a:spLocks noGrp="1"/>
          </p:cNvSpPr>
          <p:nvPr>
            <p:ph type="body" idx="1"/>
          </p:nvPr>
        </p:nvSpPr>
        <p:spPr>
          <a:xfrm>
            <a:off x="356727" y="266417"/>
            <a:ext cx="12390688" cy="9114650"/>
          </a:xfrm>
          <a:prstGeom prst="rect">
            <a:avLst/>
          </a:prstGeom>
        </p:spPr>
        <p:txBody>
          <a:bodyPr/>
          <a:lstStyle/>
          <a:p>
            <a:pPr marL="480906" indent="-480906" algn="ctr" defTabSz="1286932">
              <a:lnSpc>
                <a:spcPct val="80000"/>
              </a:lnSpc>
              <a:spcBef>
                <a:spcPts val="800"/>
              </a:spcBef>
              <a:buSzTx/>
              <a:buNone/>
              <a:defRPr sz="3600" b="1" i="1">
                <a:solidFill>
                  <a:srgbClr val="FFFFFF"/>
                </a:solidFill>
              </a:defRPr>
            </a:pPr>
            <a:r>
              <a:t>III. actio utilis</a:t>
            </a:r>
          </a:p>
          <a:p>
            <a:pPr marL="480906" indent="-480906" algn="just" defTabSz="1286932">
              <a:lnSpc>
                <a:spcPct val="80000"/>
              </a:lnSpc>
              <a:spcBef>
                <a:spcPts val="800"/>
              </a:spcBef>
              <a:buSzTx/>
              <a:buNone/>
              <a:defRPr sz="3600">
                <a:solidFill>
                  <a:srgbClr val="FFFFFF"/>
                </a:solidFill>
              </a:defRPr>
            </a:pPr>
            <a:r>
              <a:t>która jako finalny etap rozwoju instytucji może być uważana za oryginalne ukształtowanie cesji rzymskiej.</a:t>
            </a:r>
          </a:p>
          <a:p>
            <a:pPr marL="480906" indent="-480906" algn="just" defTabSz="1286932">
              <a:lnSpc>
                <a:spcPct val="80000"/>
              </a:lnSpc>
              <a:spcBef>
                <a:spcPts val="800"/>
              </a:spcBef>
              <a:buSzTx/>
              <a:buNone/>
              <a:defRPr sz="3600">
                <a:solidFill>
                  <a:srgbClr val="FFFFFF"/>
                </a:solidFill>
              </a:defRPr>
            </a:pPr>
            <a:r>
              <a:t>Sytuacja zmienia się radykalnie w momencie przyznania cesjonariuszowi </a:t>
            </a:r>
            <a:r>
              <a:rPr b="1" i="1"/>
              <a:t>actio utilis suo nomine</a:t>
            </a:r>
            <a:r>
              <a:rPr i="1"/>
              <a:t>.</a:t>
            </a:r>
            <a:r>
              <a:t> Służyła ona do realizacji wierzytelności, które cesjonariusz </a:t>
            </a:r>
            <a:r>
              <a:rPr b="1"/>
              <a:t>nabył przez kupno spadku, w którym one się znajdowały</a:t>
            </a:r>
            <a:r>
              <a:t>. Wnosząc przeciw dłużnikom spadkowym powództwo </a:t>
            </a:r>
            <a:r>
              <a:rPr i="1"/>
              <a:t>suo nomine</a:t>
            </a:r>
            <a:r>
              <a:t> nie był on już realizatorem cudzej wierzytelności, ale zmierzał do zaspokojenia własnego prawa podmiotowego. </a:t>
            </a:r>
          </a:p>
          <a:p>
            <a:pPr marL="480906" indent="-480906" algn="just" defTabSz="1286932">
              <a:lnSpc>
                <a:spcPct val="80000"/>
              </a:lnSpc>
              <a:spcBef>
                <a:spcPts val="800"/>
              </a:spcBef>
              <a:buSzTx/>
              <a:buNone/>
              <a:defRPr sz="3600">
                <a:solidFill>
                  <a:srgbClr val="FFFFFF"/>
                </a:solidFill>
              </a:defRPr>
            </a:pPr>
            <a:r>
              <a:t>W okresie poklasycznym przyznano </a:t>
            </a:r>
            <a:r>
              <a:rPr b="1" i="1"/>
              <a:t>actio utilis suo nomine</a:t>
            </a:r>
            <a:r>
              <a:t> cesjonariuszowi nabywającemu wierzytelności z innych tytułów prawnych (m. in. za Justyniana takim tytułem stała się darowizna). </a:t>
            </a:r>
          </a:p>
          <a:p>
            <a:pPr marL="480906" indent="-480906" algn="just" defTabSz="1286932">
              <a:lnSpc>
                <a:spcPct val="80000"/>
              </a:lnSpc>
              <a:spcBef>
                <a:spcPts val="800"/>
              </a:spcBef>
              <a:buSzTx/>
              <a:buNone/>
              <a:defRPr sz="3600">
                <a:solidFill>
                  <a:srgbClr val="FFFFFF"/>
                </a:solidFill>
              </a:defRPr>
            </a:pPr>
            <a:r>
              <a:t>Mimo taka różnorodnej i dynamicznej ewolucji nawet za Justyniana nie ukształtowano jednolitej konstrukcji cesji, dalej posługiwano się wyżej wymienionymi, niejako pośrednimi sposobami.</a:t>
            </a:r>
          </a:p>
        </p:txBody>
      </p:sp>
    </p:spTree>
  </p:cSld>
  <p:clrMapOvr>
    <a:masterClrMapping/>
  </p:clrMapOvr>
  <p:transition xmlns:p14="http://schemas.microsoft.com/office/powerpoint/2010/mai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Umorzenie zobowiązań"/>
          <p:cNvSpPr txBox="1">
            <a:spLocks noGrp="1"/>
          </p:cNvSpPr>
          <p:nvPr>
            <p:ph type="title"/>
          </p:nvPr>
        </p:nvSpPr>
        <p:spPr>
          <a:xfrm>
            <a:off x="562185" y="266416"/>
            <a:ext cx="11704323" cy="1126634"/>
          </a:xfrm>
          <a:prstGeom prst="rect">
            <a:avLst/>
          </a:prstGeom>
        </p:spPr>
        <p:txBody>
          <a:bodyPr/>
          <a:lstStyle>
            <a:lvl1pPr>
              <a:defRPr sz="5000">
                <a:solidFill>
                  <a:srgbClr val="FFFFFF"/>
                </a:solidFill>
              </a:defRPr>
            </a:lvl1pPr>
          </a:lstStyle>
          <a:p>
            <a:r>
              <a:t>Umorzenie zobowiązań</a:t>
            </a:r>
          </a:p>
        </p:txBody>
      </p:sp>
      <p:sp>
        <p:nvSpPr>
          <p:cNvPr id="332" name="Z uwagi na charakter prawny zobowiązania – jako czasowo łączącego strony węzła prawnego koniec prawnej egzystencji tego stosunku określamy jako umorzenie zobowiązania…"/>
          <p:cNvSpPr txBox="1">
            <a:spLocks noGrp="1"/>
          </p:cNvSpPr>
          <p:nvPr>
            <p:ph type="body" idx="1"/>
          </p:nvPr>
        </p:nvSpPr>
        <p:spPr>
          <a:xfrm>
            <a:off x="356727" y="1393049"/>
            <a:ext cx="12289088" cy="8091876"/>
          </a:xfrm>
          <a:prstGeom prst="rect">
            <a:avLst/>
          </a:prstGeom>
        </p:spPr>
        <p:txBody>
          <a:bodyPr/>
          <a:lstStyle/>
          <a:p>
            <a:pPr marL="625591" indent="-625591" algn="just">
              <a:lnSpc>
                <a:spcPct val="80000"/>
              </a:lnSpc>
              <a:spcBef>
                <a:spcPts val="800"/>
              </a:spcBef>
              <a:buChar char="•"/>
              <a:defRPr sz="3800">
                <a:solidFill>
                  <a:srgbClr val="FFFFFF"/>
                </a:solidFill>
              </a:defRPr>
            </a:pPr>
            <a:r>
              <a:t>Z uwagi na charakter prawny zobowiązania – jako czasowo łączącego strony węzła prawnego koniec prawnej egzystencji tego stosunku określamy jako umorzenie zobowiązania</a:t>
            </a:r>
          </a:p>
          <a:p>
            <a:pPr marL="625591" indent="-625591" algn="just">
              <a:lnSpc>
                <a:spcPct val="80000"/>
              </a:lnSpc>
              <a:spcBef>
                <a:spcPts val="800"/>
              </a:spcBef>
              <a:buChar char="•"/>
              <a:defRPr sz="3800">
                <a:solidFill>
                  <a:srgbClr val="FFFFFF"/>
                </a:solidFill>
              </a:defRPr>
            </a:pPr>
            <a:r>
              <a:t>Historycznie odróżniano dwa formy umorzenia zobowiązania:</a:t>
            </a:r>
          </a:p>
          <a:p>
            <a:pPr marL="625591" indent="-625591" algn="just">
              <a:lnSpc>
                <a:spcPct val="80000"/>
              </a:lnSpc>
              <a:spcBef>
                <a:spcPts val="800"/>
              </a:spcBef>
              <a:buFontTx/>
              <a:buAutoNum type="alphaLcParenR"/>
              <a:defRPr sz="3800">
                <a:solidFill>
                  <a:srgbClr val="FFFFFF"/>
                </a:solidFill>
              </a:defRPr>
            </a:pPr>
            <a:r>
              <a:t>Wg ius civile – wygaśniecie zobowiązania </a:t>
            </a:r>
            <a:r>
              <a:rPr i="1"/>
              <a:t>ipso iure, </a:t>
            </a:r>
            <a:r>
              <a:t>powodował definitywne rozwiązanie węzła zobowiązaniowego - charakter bezwzględny </a:t>
            </a:r>
          </a:p>
          <a:p>
            <a:pPr marL="625591" indent="-625591" algn="just">
              <a:lnSpc>
                <a:spcPct val="80000"/>
              </a:lnSpc>
              <a:spcBef>
                <a:spcPts val="800"/>
              </a:spcBef>
              <a:buFontTx/>
              <a:buAutoNum type="alphaLcParenR"/>
              <a:defRPr sz="3800">
                <a:solidFill>
                  <a:srgbClr val="FFFFFF"/>
                </a:solidFill>
              </a:defRPr>
            </a:pPr>
            <a:r>
              <a:t>Wg ius honorarium – te sposoby dawały jedynie dłużnikowi prawo odmowy świadczenia w drodze zarzutu procesowego (</a:t>
            </a:r>
            <a:r>
              <a:rPr i="1"/>
              <a:t>ope exceptionis) – </a:t>
            </a:r>
            <a:r>
              <a:t>charakter względny</a:t>
            </a:r>
          </a:p>
          <a:p>
            <a:pPr marL="632177" indent="-632177" algn="just">
              <a:lnSpc>
                <a:spcPct val="80000"/>
              </a:lnSpc>
              <a:spcBef>
                <a:spcPts val="800"/>
              </a:spcBef>
              <a:buSzTx/>
              <a:buNone/>
              <a:defRPr sz="3800">
                <a:solidFill>
                  <a:srgbClr val="FFFFFF"/>
                </a:solidFill>
              </a:defRPr>
            </a:pPr>
            <a:r>
              <a:t>Różnice polegają na momencie procesy, w którym można podnieść swoje racje w tej materii,  a także niweczącego lub odraczającego charakteru </a:t>
            </a:r>
          </a:p>
        </p:txBody>
      </p:sp>
    </p:spTree>
  </p:cSld>
  <p:clrMapOvr>
    <a:masterClrMapping/>
  </p:clrMapOvr>
  <p:transition xmlns:p14="http://schemas.microsoft.com/office/powerpoint/2010/mai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olutio, czyli najwłaściwsza forma umorzenia zobowiązań"/>
          <p:cNvSpPr txBox="1">
            <a:spLocks noGrp="1"/>
          </p:cNvSpPr>
          <p:nvPr>
            <p:ph type="title"/>
          </p:nvPr>
        </p:nvSpPr>
        <p:spPr>
          <a:xfrm>
            <a:off x="650238" y="390594"/>
            <a:ext cx="11704324" cy="1002456"/>
          </a:xfrm>
          <a:prstGeom prst="rect">
            <a:avLst/>
          </a:prstGeom>
        </p:spPr>
        <p:txBody>
          <a:bodyPr/>
          <a:lstStyle/>
          <a:p>
            <a:pPr defTabSz="1117600">
              <a:defRPr sz="3800">
                <a:solidFill>
                  <a:srgbClr val="FFFFFF"/>
                </a:solidFill>
              </a:defRPr>
            </a:pPr>
            <a:r>
              <a:rPr b="1"/>
              <a:t>Solutio</a:t>
            </a:r>
            <a:r>
              <a:t>, czyli najwłaściwsza forma umorzenia zobowiązań</a:t>
            </a:r>
          </a:p>
        </p:txBody>
      </p:sp>
      <p:sp>
        <p:nvSpPr>
          <p:cNvPr id="335" name="u źródła stosunku zobowiązaniowego leży założenia, iż strony zawierają go w celu wypełnienia ciążących na nich obowiązków…"/>
          <p:cNvSpPr txBox="1">
            <a:spLocks noGrp="1"/>
          </p:cNvSpPr>
          <p:nvPr>
            <p:ph type="body" idx="1"/>
          </p:nvPr>
        </p:nvSpPr>
        <p:spPr>
          <a:xfrm>
            <a:off x="255127" y="1598505"/>
            <a:ext cx="12492288" cy="8155097"/>
          </a:xfrm>
          <a:prstGeom prst="rect">
            <a:avLst/>
          </a:prstGeom>
        </p:spPr>
        <p:txBody>
          <a:bodyPr/>
          <a:lstStyle/>
          <a:p>
            <a:pPr marL="619672" indent="-619672">
              <a:lnSpc>
                <a:spcPct val="80000"/>
              </a:lnSpc>
              <a:spcBef>
                <a:spcPts val="800"/>
              </a:spcBef>
              <a:buChar char="•"/>
              <a:defRPr sz="4000">
                <a:solidFill>
                  <a:srgbClr val="FFFFFF"/>
                </a:solidFill>
              </a:defRPr>
            </a:pPr>
            <a:r>
              <a:t>u źródła stosunku zobowiązaniowego leży założenia, iż strony zawierają go w celu wypełnienia ciążących na nich obowiązków</a:t>
            </a:r>
          </a:p>
          <a:p>
            <a:pPr marL="619672" indent="-619672">
              <a:lnSpc>
                <a:spcPct val="80000"/>
              </a:lnSpc>
              <a:spcBef>
                <a:spcPts val="800"/>
              </a:spcBef>
              <a:buChar char="•"/>
              <a:defRPr sz="4000">
                <a:solidFill>
                  <a:srgbClr val="FFFFFF"/>
                </a:solidFill>
              </a:defRPr>
            </a:pPr>
            <a:r>
              <a:t>Solutio to nic innego niż wypełnienie zobowiązania zgodnie z jego treścią </a:t>
            </a:r>
          </a:p>
          <a:p>
            <a:pPr marL="619672" indent="-619672">
              <a:lnSpc>
                <a:spcPct val="80000"/>
              </a:lnSpc>
              <a:spcBef>
                <a:spcPts val="800"/>
              </a:spcBef>
              <a:buChar char="•"/>
              <a:defRPr sz="4000">
                <a:solidFill>
                  <a:srgbClr val="FFFFFF"/>
                </a:solidFill>
              </a:defRPr>
            </a:pPr>
            <a:r>
              <a:t>Wykonanie prawidłowe wymagało spełnienia szeregu czynników:</a:t>
            </a:r>
          </a:p>
          <a:p>
            <a:pPr marL="619672" indent="-619672">
              <a:lnSpc>
                <a:spcPct val="80000"/>
              </a:lnSpc>
              <a:spcBef>
                <a:spcPts val="800"/>
              </a:spcBef>
              <a:buFontTx/>
              <a:buAutoNum type="alphaLcParenR"/>
              <a:defRPr sz="4000">
                <a:solidFill>
                  <a:srgbClr val="FFFFFF"/>
                </a:solidFill>
              </a:defRPr>
            </a:pPr>
            <a:r>
              <a:t>Odpowiedni wykonawca (casus rzeźbiarza)</a:t>
            </a:r>
          </a:p>
          <a:p>
            <a:pPr marL="619672" indent="-619672">
              <a:lnSpc>
                <a:spcPct val="80000"/>
              </a:lnSpc>
              <a:spcBef>
                <a:spcPts val="800"/>
              </a:spcBef>
              <a:buFontTx/>
              <a:buAutoNum type="alphaLcParenR"/>
              <a:defRPr sz="4000">
                <a:solidFill>
                  <a:srgbClr val="FFFFFF"/>
                </a:solidFill>
              </a:defRPr>
            </a:pPr>
            <a:r>
              <a:t>Odpowiedni przyjmujący (np. także adstipulator)</a:t>
            </a:r>
          </a:p>
          <a:p>
            <a:pPr marL="619672" indent="-619672">
              <a:lnSpc>
                <a:spcPct val="80000"/>
              </a:lnSpc>
              <a:spcBef>
                <a:spcPts val="800"/>
              </a:spcBef>
              <a:buFontTx/>
              <a:buAutoNum type="alphaLcParenR"/>
              <a:defRPr sz="4000">
                <a:solidFill>
                  <a:srgbClr val="FFFFFF"/>
                </a:solidFill>
              </a:defRPr>
            </a:pPr>
            <a:r>
              <a:t>Treść (kwestia datio in solutum) </a:t>
            </a:r>
          </a:p>
          <a:p>
            <a:pPr marL="619672" indent="-619672">
              <a:lnSpc>
                <a:spcPct val="80000"/>
              </a:lnSpc>
              <a:spcBef>
                <a:spcPts val="800"/>
              </a:spcBef>
              <a:buFontTx/>
              <a:buAutoNum type="alphaLcParenR"/>
              <a:defRPr sz="4000">
                <a:solidFill>
                  <a:srgbClr val="FFFFFF"/>
                </a:solidFill>
              </a:defRPr>
            </a:pPr>
            <a:r>
              <a:t>Czas (zobowiązania terminowe/bezterminowe)</a:t>
            </a:r>
          </a:p>
          <a:p>
            <a:pPr marL="619672" indent="-619672">
              <a:lnSpc>
                <a:spcPct val="80000"/>
              </a:lnSpc>
              <a:spcBef>
                <a:spcPts val="800"/>
              </a:spcBef>
              <a:buFontTx/>
              <a:buAutoNum type="alphaLcParenR"/>
              <a:defRPr sz="4000">
                <a:solidFill>
                  <a:srgbClr val="FFFFFF"/>
                </a:solidFill>
              </a:defRPr>
            </a:pPr>
            <a:r>
              <a:t>Miejsce  (przy braku ustalenia – miejsce zamieszkania dłużnika</a:t>
            </a:r>
          </a:p>
        </p:txBody>
      </p:sp>
    </p:spTree>
  </p:cSld>
  <p:clrMapOvr>
    <a:masterClrMapping/>
  </p:clrMapOvr>
  <p:transition xmlns:p14="http://schemas.microsoft.com/office/powerpoint/2010/mai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Formalne zwolnienie z długu"/>
          <p:cNvSpPr txBox="1">
            <a:spLocks noGrp="1"/>
          </p:cNvSpPr>
          <p:nvPr>
            <p:ph type="title"/>
          </p:nvPr>
        </p:nvSpPr>
        <p:spPr>
          <a:xfrm>
            <a:off x="650238" y="390594"/>
            <a:ext cx="11704324" cy="1002456"/>
          </a:xfrm>
          <a:prstGeom prst="rect">
            <a:avLst/>
          </a:prstGeom>
        </p:spPr>
        <p:txBody>
          <a:bodyPr/>
          <a:lstStyle>
            <a:lvl1pPr>
              <a:defRPr sz="5400">
                <a:solidFill>
                  <a:srgbClr val="FFFFFF"/>
                </a:solidFill>
              </a:defRPr>
            </a:lvl1pPr>
          </a:lstStyle>
          <a:p>
            <a:r>
              <a:t>Formalne zwolnienie z długu</a:t>
            </a:r>
          </a:p>
        </p:txBody>
      </p:sp>
      <p:sp>
        <p:nvSpPr>
          <p:cNvPr id="338" name="Samo spełnienie zobowiązania początkowo nie wystarczało dla zwolnienia z długu…"/>
          <p:cNvSpPr txBox="1">
            <a:spLocks noGrp="1"/>
          </p:cNvSpPr>
          <p:nvPr>
            <p:ph type="body" idx="1"/>
          </p:nvPr>
        </p:nvSpPr>
        <p:spPr>
          <a:xfrm>
            <a:off x="255127" y="1291447"/>
            <a:ext cx="12492288" cy="8193480"/>
          </a:xfrm>
          <a:prstGeom prst="rect">
            <a:avLst/>
          </a:prstGeom>
        </p:spPr>
        <p:txBody>
          <a:bodyPr/>
          <a:lstStyle/>
          <a:p>
            <a:pPr marL="589358" indent="-589358" algn="just">
              <a:lnSpc>
                <a:spcPct val="90000"/>
              </a:lnSpc>
              <a:buChar char="•"/>
              <a:defRPr>
                <a:solidFill>
                  <a:srgbClr val="FFFFFF"/>
                </a:solidFill>
              </a:defRPr>
            </a:pPr>
            <a:r>
              <a:t>Samo spełnienie zobowiązania początkowo nie wystarczało dla zwolnienia z długu</a:t>
            </a:r>
          </a:p>
          <a:p>
            <a:pPr marL="589358" indent="-589358" algn="just">
              <a:lnSpc>
                <a:spcPct val="90000"/>
              </a:lnSpc>
              <a:buChar char="•"/>
              <a:defRPr>
                <a:solidFill>
                  <a:srgbClr val="FFFFFF"/>
                </a:solidFill>
              </a:defRPr>
            </a:pPr>
            <a:r>
              <a:t>Konieczne było zawarcie tzw. umowy przeciwnej (</a:t>
            </a:r>
            <a:r>
              <a:rPr i="1"/>
              <a:t>actus contrarius), </a:t>
            </a:r>
            <a:r>
              <a:t>która była dwustronną czynnością prawną, rodzajem formalnej zapłaty, a w rzeczywistości formą pokwitowania przyjęcia świadczenia </a:t>
            </a:r>
          </a:p>
          <a:p>
            <a:pPr marL="589358" indent="-589358" algn="just">
              <a:lnSpc>
                <a:spcPct val="90000"/>
              </a:lnSpc>
              <a:buChar char="•"/>
              <a:defRPr>
                <a:solidFill>
                  <a:srgbClr val="FFFFFF"/>
                </a:solidFill>
              </a:defRPr>
            </a:pPr>
            <a:r>
              <a:t>Rzymianie znali trzy formy zwolnienia od długu:</a:t>
            </a:r>
          </a:p>
          <a:p>
            <a:pPr marL="589358" indent="-589358" algn="just">
              <a:lnSpc>
                <a:spcPct val="90000"/>
              </a:lnSpc>
              <a:buFontTx/>
              <a:buAutoNum type="alphaLcParenR"/>
              <a:defRPr i="1">
                <a:solidFill>
                  <a:srgbClr val="FFFFFF"/>
                </a:solidFill>
              </a:defRPr>
            </a:pPr>
            <a:r>
              <a:t>Solutio per aes et libram</a:t>
            </a:r>
          </a:p>
          <a:p>
            <a:pPr marL="589358" indent="-589358" algn="just">
              <a:lnSpc>
                <a:spcPct val="90000"/>
              </a:lnSpc>
              <a:buFontTx/>
              <a:buAutoNum type="alphaLcParenR"/>
              <a:defRPr i="1">
                <a:solidFill>
                  <a:srgbClr val="FFFFFF"/>
                </a:solidFill>
              </a:defRPr>
            </a:pPr>
            <a:r>
              <a:t>Contrarius consensus </a:t>
            </a:r>
          </a:p>
          <a:p>
            <a:pPr marL="589358" indent="-589358" algn="just">
              <a:lnSpc>
                <a:spcPct val="90000"/>
              </a:lnSpc>
              <a:buFontTx/>
              <a:buAutoNum type="alphaLcParenR"/>
              <a:defRPr i="1">
                <a:solidFill>
                  <a:srgbClr val="FFFFFF"/>
                </a:solidFill>
              </a:defRPr>
            </a:pPr>
            <a:r>
              <a:t>Acceptilatio</a:t>
            </a:r>
          </a:p>
        </p:txBody>
      </p:sp>
    </p:spTree>
  </p:cSld>
  <p:clrMapOvr>
    <a:masterClrMapping/>
  </p:clrMapOvr>
  <p:transition xmlns:p14="http://schemas.microsoft.com/office/powerpoint/2010/mai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Solutio per aes et libram – rzeczywisty akt “odważania” zapłaty przy zastosowaniu formalności analogicznych do mancypacji. Stosowano przy zwalniano dłużnika w nexum. Używana do umarzania zobowiązań szczególnie orzeczonych w wyrokach sądowych, dość szybko wyszła z użycia.…"/>
          <p:cNvSpPr txBox="1">
            <a:spLocks noGrp="1"/>
          </p:cNvSpPr>
          <p:nvPr>
            <p:ph type="body" idx="1"/>
          </p:nvPr>
        </p:nvSpPr>
        <p:spPr>
          <a:xfrm>
            <a:off x="458327" y="370275"/>
            <a:ext cx="12085888" cy="9010792"/>
          </a:xfrm>
          <a:prstGeom prst="rect">
            <a:avLst/>
          </a:prstGeom>
        </p:spPr>
        <p:txBody>
          <a:bodyPr/>
          <a:lstStyle/>
          <a:p>
            <a:pPr marL="487680" indent="-487680" algn="just">
              <a:lnSpc>
                <a:spcPct val="90000"/>
              </a:lnSpc>
              <a:spcBef>
                <a:spcPts val="800"/>
              </a:spcBef>
              <a:buSzTx/>
              <a:buNone/>
              <a:defRPr sz="3600" b="1" i="1">
                <a:solidFill>
                  <a:srgbClr val="FFFFFF"/>
                </a:solidFill>
              </a:defRPr>
            </a:pPr>
            <a:r>
              <a:t>Solutio per aes et libram</a:t>
            </a:r>
            <a:r>
              <a:rPr i="0"/>
              <a:t> </a:t>
            </a:r>
            <a:r>
              <a:rPr b="0" i="0"/>
              <a:t>– rzeczywisty akt “odważania” zapłaty przy zastosowaniu formalności analogicznych do mancypacji. Stosowano przy zwalniano dłużnika w </a:t>
            </a:r>
            <a:r>
              <a:rPr b="0"/>
              <a:t>nexum</a:t>
            </a:r>
            <a:r>
              <a:rPr b="0" i="0"/>
              <a:t>. Używana do umarzania zobowiązań szczególnie orzeczonych w wyrokach sądowych, dość szybko wyszła z użycia.</a:t>
            </a:r>
            <a:endParaRPr sz="4000"/>
          </a:p>
          <a:p>
            <a:pPr marL="487680" indent="-487680" algn="just">
              <a:lnSpc>
                <a:spcPct val="90000"/>
              </a:lnSpc>
              <a:spcBef>
                <a:spcPts val="800"/>
              </a:spcBef>
              <a:buSzTx/>
              <a:buNone/>
              <a:defRPr sz="3400" b="1" i="1">
                <a:solidFill>
                  <a:srgbClr val="FFFFFF"/>
                </a:solidFill>
              </a:defRPr>
            </a:pPr>
            <a:r>
              <a:t>Contrarius consensus</a:t>
            </a:r>
            <a:r>
              <a:rPr b="0" i="0"/>
              <a:t> – tutaj rozwiązanie węzła obligacyjnego następuje przez akt przeciwny do zawiązania. Zasada ta została rozciągnięta na kontrakty konsensualne. Zobowiązanie z takiego kontraktu, jeżeli jeszcze nie zostało wykonane, można było umorzyć przez zgodne porozumienie stron.</a:t>
            </a:r>
            <a:endParaRPr sz="4000"/>
          </a:p>
          <a:p>
            <a:pPr marL="487680" indent="-487680" algn="just">
              <a:lnSpc>
                <a:spcPct val="90000"/>
              </a:lnSpc>
              <a:spcBef>
                <a:spcPts val="800"/>
              </a:spcBef>
              <a:buSzTx/>
              <a:buNone/>
              <a:defRPr sz="3400">
                <a:solidFill>
                  <a:srgbClr val="FFFFFF"/>
                </a:solidFill>
              </a:defRPr>
            </a:pPr>
            <a:r>
              <a:t>Wymogi: dotyczyło zobowiązań konsensualnych, rozwiązanie musiało dotyczyć całości kontraktu, a sama czynność musiała mieć miejsce przed wykonaniem jakiegokolwiek z zobowiązań będących elementem kontraktu </a:t>
            </a:r>
          </a:p>
        </p:txBody>
      </p:sp>
    </p:spTree>
  </p:cSld>
  <p:clrMapOvr>
    <a:masterClrMapping/>
  </p:clrMapOvr>
  <p:transition xmlns:p14="http://schemas.microsoft.com/office/powerpoint/2010/mai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Acceptilatio – była aktem przeciwnym do stypulacji, dłużnik zapytywał wierzyciela, czy otrzymał swoją należność i po potwierdzeniu z jego strony  był wolny od zobowiązania. Strony występowały w odwróconych rolach. Początkowo umarzano w ten sposób zobowiązania werbalne i literalne, stąd też 2 formy – acceptilatio litteris (wykreślenie długu z rejestru handlowego) oraz acceptilatio verbis  ( Pytanie: Czy otrzymałeś…?, Odpowiedź: Otrzymałem)…"/>
          <p:cNvSpPr txBox="1">
            <a:spLocks noGrp="1"/>
          </p:cNvSpPr>
          <p:nvPr>
            <p:ph type="body" idx="1"/>
          </p:nvPr>
        </p:nvSpPr>
        <p:spPr>
          <a:xfrm>
            <a:off x="356727" y="-1"/>
            <a:ext cx="12289088" cy="9381068"/>
          </a:xfrm>
          <a:prstGeom prst="rect">
            <a:avLst/>
          </a:prstGeom>
        </p:spPr>
        <p:txBody>
          <a:bodyPr/>
          <a:lstStyle/>
          <a:p>
            <a:pPr marL="487680" indent="-487680" algn="just">
              <a:lnSpc>
                <a:spcPct val="80000"/>
              </a:lnSpc>
              <a:spcBef>
                <a:spcPts val="800"/>
              </a:spcBef>
              <a:buSzTx/>
              <a:buNone/>
              <a:defRPr sz="3800" b="1" i="1">
                <a:solidFill>
                  <a:srgbClr val="FFFFFF"/>
                </a:solidFill>
              </a:defRPr>
            </a:pPr>
            <a:r>
              <a:t>Acceptilatio</a:t>
            </a:r>
            <a:r>
              <a:rPr b="0" i="0"/>
              <a:t> – była aktem przeciwnym do stypulacji, dłużnik zapytywał wierzyciela, czy otrzymał swoją należność i po potwierdzeniu z jego strony 	był wolny od zobowiązania. Strony występowały w odwróconych rolach. Początkowo umarzano w ten sposób zobowiązania werbalne i literalne, stąd też 2 formy – </a:t>
            </a:r>
            <a:r>
              <a:rPr b="0"/>
              <a:t>acceptilatio litteris (</a:t>
            </a:r>
            <a:r>
              <a:rPr b="0" i="0"/>
              <a:t>wykreślenie długu z rejestru handlowego) oraz </a:t>
            </a:r>
            <a:r>
              <a:rPr b="0"/>
              <a:t>acceptilatio verbis  ( Pytanie: Czy </a:t>
            </a:r>
            <a:r>
              <a:rPr b="0" i="0"/>
              <a:t>otrzymałeś…?, Odpowiedź: Otrzymałem)</a:t>
            </a:r>
          </a:p>
          <a:p>
            <a:pPr marL="487680" indent="-487680" algn="just">
              <a:lnSpc>
                <a:spcPct val="80000"/>
              </a:lnSpc>
              <a:spcBef>
                <a:spcPts val="800"/>
              </a:spcBef>
              <a:buSzTx/>
              <a:buNone/>
              <a:defRPr sz="3800">
                <a:solidFill>
                  <a:srgbClr val="FFFFFF"/>
                </a:solidFill>
              </a:defRPr>
            </a:pPr>
            <a:endParaRPr b="0" i="0"/>
          </a:p>
          <a:p>
            <a:pPr marL="487680" indent="-487680" algn="just">
              <a:lnSpc>
                <a:spcPct val="80000"/>
              </a:lnSpc>
              <a:spcBef>
                <a:spcPts val="800"/>
              </a:spcBef>
              <a:buSzTx/>
              <a:buNone/>
              <a:defRPr sz="3800">
                <a:solidFill>
                  <a:srgbClr val="FFFFFF"/>
                </a:solidFill>
              </a:defRPr>
            </a:pPr>
            <a:r>
              <a:t>„</a:t>
            </a:r>
            <a:r>
              <a:rPr b="1" i="1"/>
              <a:t>Stypulacja akwiliańska</a:t>
            </a:r>
            <a:r>
              <a:t>” polegała na tym, że zobowiązania z różnych tytułów istniejące pomiędzy tymi samymi osobami sprowadzono najpierw przez nowację do jednego zobowiązania stypulacyjnego, a potem umarzano je jednym aktem akceptylacji. Był to wygodny sposób prowadzenia 	rozliczeń handlowych. </a:t>
            </a:r>
          </a:p>
          <a:p>
            <a:pPr marL="487680" indent="-487680" algn="just">
              <a:lnSpc>
                <a:spcPct val="80000"/>
              </a:lnSpc>
              <a:spcBef>
                <a:spcPts val="800"/>
              </a:spcBef>
              <a:buSzTx/>
              <a:buNone/>
              <a:defRPr sz="3800">
                <a:solidFill>
                  <a:srgbClr val="FFFFFF"/>
                </a:solidFill>
              </a:defRPr>
            </a:pPr>
            <a:r>
              <a:t>Rozpowszechnione były pisemne pokwitowania wierzyciela dotyczące otrzymanej zapłaty, które odróżniano od form zwolnienia z zobowiązania.</a:t>
            </a: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40"/>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V</a:t>
            </a:r>
          </a:p>
        </p:txBody>
      </p:sp>
      <p:sp>
        <p:nvSpPr>
          <p:cNvPr id="162" name="Shape 141"/>
          <p:cNvSpPr txBox="1">
            <a:spLocks noGrp="1"/>
          </p:cNvSpPr>
          <p:nvPr>
            <p:ph type="body" idx="1"/>
          </p:nvPr>
        </p:nvSpPr>
        <p:spPr>
          <a:xfrm>
            <a:off x="357713" y="1702043"/>
            <a:ext cx="12289374" cy="8051559"/>
          </a:xfrm>
          <a:prstGeom prst="rect">
            <a:avLst/>
          </a:prstGeom>
        </p:spPr>
        <p:txBody>
          <a:bodyPr/>
          <a:lstStyle/>
          <a:p>
            <a:pPr marL="0" indent="0" algn="just" defTabSz="1023737">
              <a:lnSpc>
                <a:spcPct val="120000"/>
              </a:lnSpc>
              <a:spcBef>
                <a:spcPts val="600"/>
              </a:spcBef>
              <a:buSzTx/>
              <a:buNone/>
              <a:defRPr sz="3100">
                <a:solidFill>
                  <a:srgbClr val="FFFFFF"/>
                </a:solidFill>
                <a:latin typeface="Times New Roman"/>
                <a:ea typeface="Times New Roman"/>
                <a:cs typeface="Times New Roman"/>
                <a:sym typeface="Times New Roman"/>
              </a:defRPr>
            </a:pPr>
            <a:r>
              <a:t>	Za panowania cesarza Leona, w 459 r. n.e. Septymiusz pożyczył Tytusowi kwotę 1000 sestercji na okres dwóch lat. Tytus zabezpieczył swój dług dając Septymiuszowi dwie niewolnice w pignus. Niewolnice były warte ok. 900 sestercji. Po dwóch latach wobec niespłacenia długu przez Septymiusza Tytus postanowił – mimo iż w umowie zastawu strony nie przewidziały prawa do sprzedaży przedmiotu zastawu – sprzedać niewolnice. Na targu niewolników wyceniono je na 1400 sestercji, bowiem w rezydencji Tytusa nauczyły się mówić po grecku, a jedna z nich nauczyła się także gry na lutni. </a:t>
            </a:r>
          </a:p>
          <a:p>
            <a:pPr marL="0" indent="0" algn="just" defTabSz="1023737">
              <a:lnSpc>
                <a:spcPct val="120000"/>
              </a:lnSpc>
              <a:spcBef>
                <a:spcPts val="600"/>
              </a:spcBef>
              <a:buSzTx/>
              <a:buNone/>
              <a:defRPr sz="3100">
                <a:solidFill>
                  <a:srgbClr val="FFFFFF"/>
                </a:solidFill>
                <a:latin typeface="Times New Roman"/>
                <a:ea typeface="Times New Roman"/>
                <a:cs typeface="Times New Roman"/>
                <a:sym typeface="Times New Roman"/>
              </a:defRPr>
            </a:pPr>
            <a:endParaRPr/>
          </a:p>
          <a:p>
            <a:pPr marL="0" indent="0" algn="just" defTabSz="1023737">
              <a:lnSpc>
                <a:spcPct val="120000"/>
              </a:lnSpc>
              <a:spcBef>
                <a:spcPts val="600"/>
              </a:spcBef>
              <a:buSzTx/>
              <a:buNone/>
              <a:defRPr sz="3100">
                <a:solidFill>
                  <a:srgbClr val="FFFFFF"/>
                </a:solidFill>
                <a:latin typeface="Times New Roman"/>
                <a:ea typeface="Times New Roman"/>
                <a:cs typeface="Times New Roman"/>
                <a:sym typeface="Times New Roman"/>
              </a:defRPr>
            </a:pPr>
            <a:r>
              <a:t>Czy Tytus może sprzedać niewolnice? Jeżeli tak, to w jaki sposób powinien postąpić z pieniędzmi. Odpowiedź uzasadnij.  </a:t>
            </a:r>
          </a:p>
        </p:txBody>
      </p:sp>
    </p:spTree>
  </p:cSld>
  <p:clrMapOvr>
    <a:masterClrMapping/>
  </p:clrMapOvr>
  <p:transition xmlns:p14="http://schemas.microsoft.com/office/powerpoint/2010/mai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Nowacja"/>
          <p:cNvSpPr txBox="1">
            <a:spLocks noGrp="1"/>
          </p:cNvSpPr>
          <p:nvPr>
            <p:ph type="title"/>
          </p:nvPr>
        </p:nvSpPr>
        <p:spPr>
          <a:xfrm>
            <a:off x="663785" y="-1"/>
            <a:ext cx="11704323" cy="1106313"/>
          </a:xfrm>
          <a:prstGeom prst="rect">
            <a:avLst/>
          </a:prstGeom>
        </p:spPr>
        <p:txBody>
          <a:bodyPr/>
          <a:lstStyle>
            <a:lvl1pPr>
              <a:defRPr sz="5000">
                <a:solidFill>
                  <a:srgbClr val="FFFFFF"/>
                </a:solidFill>
              </a:defRPr>
            </a:lvl1pPr>
          </a:lstStyle>
          <a:p>
            <a:r>
              <a:t>Nowacja</a:t>
            </a:r>
          </a:p>
        </p:txBody>
      </p:sp>
      <p:sp>
        <p:nvSpPr>
          <p:cNvPr id="345" name="Nowacja polegała na umorzeniu istniejącego zobowiązania przez przekształcenie zobowiązania istniejącego w zobowiązanie nowe (czynność ta była czynnością kauzalną, bowiem w treści stypulacji określano zarówno poprzednie zobowiązanie, jak…"/>
          <p:cNvSpPr txBox="1">
            <a:spLocks noGrp="1"/>
          </p:cNvSpPr>
          <p:nvPr>
            <p:ph type="body" idx="1"/>
          </p:nvPr>
        </p:nvSpPr>
        <p:spPr>
          <a:xfrm>
            <a:off x="356727" y="1189848"/>
            <a:ext cx="12187488" cy="8295076"/>
          </a:xfrm>
          <a:prstGeom prst="rect">
            <a:avLst/>
          </a:prstGeom>
        </p:spPr>
        <p:txBody>
          <a:bodyPr/>
          <a:lstStyle/>
          <a:p>
            <a:pPr marL="487680" indent="-487680" algn="just">
              <a:lnSpc>
                <a:spcPct val="80000"/>
              </a:lnSpc>
              <a:spcBef>
                <a:spcPts val="800"/>
              </a:spcBef>
              <a:buSzTx/>
              <a:buNone/>
              <a:defRPr sz="4000">
                <a:solidFill>
                  <a:srgbClr val="FFFFFF"/>
                </a:solidFill>
              </a:defRPr>
            </a:pPr>
            <a:r>
              <a:t>Nowacja polegała na umorzeniu istniejącego zobowiązania przez przekształcenie zobowiązania istniejącego w zobowiązanie nowe (czynność ta była czynnością kauzalną, bowiem w treści stypulacji określano zarówno poprzednie zobowiązanie, jak </a:t>
            </a:r>
          </a:p>
          <a:p>
            <a:pPr marL="487680" indent="-487680" algn="just">
              <a:lnSpc>
                <a:spcPct val="80000"/>
              </a:lnSpc>
              <a:spcBef>
                <a:spcPts val="800"/>
              </a:spcBef>
              <a:buSzTx/>
              <a:buNone/>
              <a:defRPr sz="4000">
                <a:solidFill>
                  <a:srgbClr val="FFFFFF"/>
                </a:solidFill>
              </a:defRPr>
            </a:pPr>
            <a:r>
              <a:t>Wymogi nowacji:</a:t>
            </a:r>
          </a:p>
          <a:p>
            <a:pPr marL="472964" indent="-472964" algn="just">
              <a:lnSpc>
                <a:spcPct val="80000"/>
              </a:lnSpc>
              <a:spcBef>
                <a:spcPts val="800"/>
              </a:spcBef>
              <a:buFontTx/>
              <a:buChar char="-"/>
              <a:defRPr sz="4000">
                <a:solidFill>
                  <a:srgbClr val="FFFFFF"/>
                </a:solidFill>
              </a:defRPr>
            </a:pPr>
            <a:r>
              <a:t>Istnienie poprzedniego zobowiązania w jakiejkolwiek formie (choćby zobowiązania naturalnego)</a:t>
            </a:r>
          </a:p>
          <a:p>
            <a:pPr marL="472964" indent="-472964" algn="just">
              <a:lnSpc>
                <a:spcPct val="80000"/>
              </a:lnSpc>
              <a:spcBef>
                <a:spcPts val="800"/>
              </a:spcBef>
              <a:buFontTx/>
              <a:buChar char="-"/>
              <a:defRPr sz="4000">
                <a:solidFill>
                  <a:srgbClr val="FFFFFF"/>
                </a:solidFill>
              </a:defRPr>
            </a:pPr>
            <a:r>
              <a:t>Powstanie nowego zobowiązania  w miejsce poprzedniego (początkowo jedynie w drodze stypulacji, z czasem także w drodze kontraktu pisemnego)</a:t>
            </a:r>
          </a:p>
          <a:p>
            <a:pPr marL="472964" indent="-472964" algn="just">
              <a:lnSpc>
                <a:spcPct val="80000"/>
              </a:lnSpc>
              <a:spcBef>
                <a:spcPts val="800"/>
              </a:spcBef>
              <a:buFontTx/>
              <a:buChar char="-"/>
              <a:defRPr sz="4000">
                <a:solidFill>
                  <a:srgbClr val="FFFFFF"/>
                </a:solidFill>
              </a:defRPr>
            </a:pPr>
            <a:r>
              <a:t>Element nowości</a:t>
            </a:r>
          </a:p>
        </p:txBody>
      </p:sp>
    </p:spTree>
  </p:cSld>
  <p:clrMapOvr>
    <a:masterClrMapping/>
  </p:clrMapOvr>
  <p:transition xmlns:p14="http://schemas.microsoft.com/office/powerpoint/2010/mai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Element nowości mógł polegać na:…"/>
          <p:cNvSpPr txBox="1">
            <a:spLocks noGrp="1"/>
          </p:cNvSpPr>
          <p:nvPr>
            <p:ph type="body" idx="1"/>
          </p:nvPr>
        </p:nvSpPr>
        <p:spPr>
          <a:xfrm>
            <a:off x="356727" y="471875"/>
            <a:ext cx="12187488" cy="8807592"/>
          </a:xfrm>
          <a:prstGeom prst="rect">
            <a:avLst/>
          </a:prstGeom>
        </p:spPr>
        <p:txBody>
          <a:bodyPr/>
          <a:lstStyle/>
          <a:p>
            <a:pPr marL="487680" indent="-487680" algn="just">
              <a:buSzTx/>
              <a:buNone/>
              <a:defRPr>
                <a:solidFill>
                  <a:srgbClr val="FFFFFF"/>
                </a:solidFill>
              </a:defRPr>
            </a:pPr>
            <a:r>
              <a:t>Element nowości mógł polegać na:</a:t>
            </a:r>
          </a:p>
          <a:p>
            <a:pPr algn="just">
              <a:buFontTx/>
              <a:buChar char="-"/>
              <a:defRPr>
                <a:solidFill>
                  <a:srgbClr val="FFFFFF"/>
                </a:solidFill>
              </a:defRPr>
            </a:pPr>
            <a:r>
              <a:t>Zmianie podstawy zobowiązania (np. zobowiązanie naturalne -&gt; zobowiązanie cywilne/ zobowiązanie deliktowe -&gt; zobowiązanie kontraktowe/ stricti iuris -&gt; bonae fidei )</a:t>
            </a:r>
          </a:p>
          <a:p>
            <a:pPr algn="just">
              <a:buFontTx/>
              <a:buChar char="-"/>
              <a:defRPr>
                <a:solidFill>
                  <a:srgbClr val="FFFFFF"/>
                </a:solidFill>
              </a:defRPr>
            </a:pPr>
            <a:r>
              <a:t>Zmianie treści zobowiązania (miejsce, czas, w późniejszym okresie także przedmiot świadczenia, dodatnie lub odjęcie warunku etc)</a:t>
            </a:r>
          </a:p>
          <a:p>
            <a:pPr algn="just">
              <a:buFontTx/>
              <a:buChar char="-"/>
              <a:defRPr>
                <a:solidFill>
                  <a:srgbClr val="FFFFFF"/>
                </a:solidFill>
              </a:defRPr>
            </a:pPr>
            <a:r>
              <a:t>Zmiana w sferze osobowej zobowiązania </a:t>
            </a:r>
          </a:p>
        </p:txBody>
      </p:sp>
    </p:spTree>
  </p:cSld>
  <p:clrMapOvr>
    <a:masterClrMapping/>
  </p:clrMapOvr>
  <p:transition xmlns:p14="http://schemas.microsoft.com/office/powerpoint/2010/mai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Pozostałe przypadku wygaśnięcia zobowiązania wg prawa cywilnego"/>
          <p:cNvSpPr txBox="1">
            <a:spLocks noGrp="1"/>
          </p:cNvSpPr>
          <p:nvPr>
            <p:ph type="title"/>
          </p:nvPr>
        </p:nvSpPr>
        <p:spPr>
          <a:xfrm>
            <a:off x="663785" y="266416"/>
            <a:ext cx="11704323" cy="1332092"/>
          </a:xfrm>
          <a:prstGeom prst="rect">
            <a:avLst/>
          </a:prstGeom>
        </p:spPr>
        <p:txBody>
          <a:bodyPr/>
          <a:lstStyle>
            <a:lvl1pPr defTabSz="1117600">
              <a:defRPr sz="3800">
                <a:solidFill>
                  <a:srgbClr val="FFFFFF"/>
                </a:solidFill>
              </a:defRPr>
            </a:lvl1pPr>
          </a:lstStyle>
          <a:p>
            <a:r>
              <a:t>Pozostałe przypadku wygaśnięcia zobowiązania wg prawa cywilnego </a:t>
            </a:r>
          </a:p>
        </p:txBody>
      </p:sp>
      <p:sp>
        <p:nvSpPr>
          <p:cNvPr id="350" name="confusio – zejście się wierzytelności i długu w jednej osobie, najczęściej przez dziedziczenie dłużnika po wierzycielu lub odwrotnie (zgaśniecie wierzytelności dokonywało się analogicznie jak zagaśnięcie ograniczonego prawa na rzeczy cudzej, gdy spotkało się w rękach jednej osoby z prawem własności)…"/>
          <p:cNvSpPr txBox="1">
            <a:spLocks noGrp="1"/>
          </p:cNvSpPr>
          <p:nvPr>
            <p:ph type="body" idx="1"/>
          </p:nvPr>
        </p:nvSpPr>
        <p:spPr>
          <a:xfrm>
            <a:off x="458327" y="1905563"/>
            <a:ext cx="12289088" cy="7475503"/>
          </a:xfrm>
          <a:prstGeom prst="rect">
            <a:avLst/>
          </a:prstGeom>
        </p:spPr>
        <p:txBody>
          <a:bodyPr/>
          <a:lstStyle/>
          <a:p>
            <a:pPr marL="487680" indent="-487680" algn="just">
              <a:lnSpc>
                <a:spcPct val="80000"/>
              </a:lnSpc>
              <a:spcBef>
                <a:spcPts val="700"/>
              </a:spcBef>
              <a:buSzTx/>
              <a:buNone/>
              <a:defRPr sz="3400" b="1" i="1">
                <a:solidFill>
                  <a:srgbClr val="FFFFFF"/>
                </a:solidFill>
              </a:defRPr>
            </a:pPr>
            <a:r>
              <a:t>confusio</a:t>
            </a:r>
            <a:r>
              <a:rPr b="0" i="0"/>
              <a:t> – zejście się wierzytelności i długu w jednej osobie, najczęściej przez dziedziczenie dłużnika po wierzycielu lub odwrotnie (zgaśniecie wierzytelności dokonywało się analogicznie jak zagaśnięcie ograniczonego prawa na rzeczy cudzej, gdy spotkało się w rękach jednej osoby z prawem własności)</a:t>
            </a:r>
          </a:p>
          <a:p>
            <a:pPr marL="487680" indent="-487680" algn="just">
              <a:lnSpc>
                <a:spcPct val="80000"/>
              </a:lnSpc>
              <a:spcBef>
                <a:spcPts val="700"/>
              </a:spcBef>
              <a:buSzTx/>
              <a:buNone/>
              <a:defRPr sz="3400" b="1" i="1">
                <a:solidFill>
                  <a:srgbClr val="FFFFFF"/>
                </a:solidFill>
              </a:defRPr>
            </a:pPr>
            <a:r>
              <a:t>concursus causarum lucrativarum</a:t>
            </a:r>
            <a:r>
              <a:rPr b="0" i="0"/>
              <a:t> – „zbieg tytułów nieodpłatnych” zachodzi wtedy, gdy ktoś otrzymał już nieodpłatnie rzecz indywidualnie oznaczoną, a ponadto ta sama rzecz należała mu się nieodpłatnie jeszcze z innego tytułu</a:t>
            </a:r>
          </a:p>
          <a:p>
            <a:pPr marL="487680" indent="-487680" algn="just">
              <a:lnSpc>
                <a:spcPct val="80000"/>
              </a:lnSpc>
              <a:spcBef>
                <a:spcPts val="700"/>
              </a:spcBef>
              <a:buSzTx/>
              <a:buNone/>
              <a:defRPr sz="3400">
                <a:solidFill>
                  <a:srgbClr val="FFFFFF"/>
                </a:solidFill>
              </a:defRPr>
            </a:pPr>
            <a:r>
              <a:t>niektóre zobowiązania gasły przez śmierć jednej ze stron (przy zobowiązaniach z deliktów oraz innych zobowiązaniach ściśle osobistych), albo przez przypadkowe zniszczenie rzeczy indywidualnie oznaczonej</a:t>
            </a:r>
          </a:p>
          <a:p>
            <a:pPr marL="487680" indent="-487680" algn="just">
              <a:lnSpc>
                <a:spcPct val="80000"/>
              </a:lnSpc>
              <a:spcBef>
                <a:spcPts val="700"/>
              </a:spcBef>
              <a:buSzTx/>
              <a:buNone/>
              <a:defRPr sz="3400">
                <a:solidFill>
                  <a:srgbClr val="FFFFFF"/>
                </a:solidFill>
              </a:defRPr>
            </a:pPr>
            <a:r>
              <a:t>Niezawiniona przez dłużnika niemożność świadczenia rzeczy oznaczonej specyficznie, utraconej na skutek przypadku. </a:t>
            </a:r>
          </a:p>
        </p:txBody>
      </p:sp>
    </p:spTree>
  </p:cSld>
  <p:clrMapOvr>
    <a:masterClrMapping/>
  </p:clrMapOvr>
  <p:transition xmlns:p14="http://schemas.microsoft.com/office/powerpoint/2010/mai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Umorzenie zobowiązań ope exceptionis"/>
          <p:cNvSpPr txBox="1">
            <a:spLocks noGrp="1"/>
          </p:cNvSpPr>
          <p:nvPr>
            <p:ph type="title"/>
          </p:nvPr>
        </p:nvSpPr>
        <p:spPr>
          <a:xfrm>
            <a:off x="562185" y="266416"/>
            <a:ext cx="11704323" cy="799256"/>
          </a:xfrm>
          <a:prstGeom prst="rect">
            <a:avLst/>
          </a:prstGeom>
        </p:spPr>
        <p:txBody>
          <a:bodyPr/>
          <a:lstStyle/>
          <a:p>
            <a:pPr defTabSz="1117600">
              <a:defRPr sz="4200">
                <a:solidFill>
                  <a:srgbClr val="FFFFFF"/>
                </a:solidFill>
              </a:defRPr>
            </a:pPr>
            <a:r>
              <a:t>Umorzenie zobowiązań </a:t>
            </a:r>
            <a:r>
              <a:rPr i="1"/>
              <a:t>ope exceptionis</a:t>
            </a:r>
          </a:p>
        </p:txBody>
      </p:sp>
      <p:sp>
        <p:nvSpPr>
          <p:cNvPr id="353" name="Dwie formy wytworzone w drodze działalności pretorów:…"/>
          <p:cNvSpPr txBox="1">
            <a:spLocks noGrp="1"/>
          </p:cNvSpPr>
          <p:nvPr>
            <p:ph type="body" idx="1"/>
          </p:nvPr>
        </p:nvSpPr>
        <p:spPr>
          <a:xfrm>
            <a:off x="356727" y="1189848"/>
            <a:ext cx="12187488" cy="8295076"/>
          </a:xfrm>
          <a:prstGeom prst="rect">
            <a:avLst/>
          </a:prstGeom>
        </p:spPr>
        <p:txBody>
          <a:bodyPr/>
          <a:lstStyle/>
          <a:p>
            <a:pPr marL="642029" indent="-642029" defTabSz="1286932">
              <a:spcBef>
                <a:spcPts val="800"/>
              </a:spcBef>
              <a:buChar char="•"/>
              <a:defRPr sz="3800">
                <a:solidFill>
                  <a:srgbClr val="FFFFFF"/>
                </a:solidFill>
              </a:defRPr>
            </a:pPr>
            <a:r>
              <a:t>Dwie formy wytworzone w drodze działalności pretorów:</a:t>
            </a:r>
          </a:p>
          <a:p>
            <a:pPr marL="642029" indent="-642029" defTabSz="1286932">
              <a:spcBef>
                <a:spcPts val="800"/>
              </a:spcBef>
              <a:buFontTx/>
              <a:buAutoNum type="alphaLcParenR"/>
              <a:defRPr sz="3800" i="1">
                <a:solidFill>
                  <a:srgbClr val="FFFFFF"/>
                </a:solidFill>
              </a:defRPr>
            </a:pPr>
            <a:r>
              <a:t>Pactum de non petendo</a:t>
            </a:r>
          </a:p>
          <a:p>
            <a:pPr marL="642029" indent="-642029" defTabSz="1286932">
              <a:spcBef>
                <a:spcPts val="800"/>
              </a:spcBef>
              <a:buFontTx/>
              <a:buAutoNum type="alphaLcParenR"/>
              <a:defRPr sz="3800" i="1">
                <a:solidFill>
                  <a:srgbClr val="FFFFFF"/>
                </a:solidFill>
              </a:defRPr>
            </a:pPr>
            <a:r>
              <a:t>Compensatio </a:t>
            </a:r>
          </a:p>
          <a:p>
            <a:pPr marL="672817" indent="-672817" defTabSz="1286932">
              <a:spcBef>
                <a:spcPts val="800"/>
              </a:spcBef>
              <a:buSzTx/>
              <a:buNone/>
              <a:defRPr sz="3800" b="1" i="1">
                <a:solidFill>
                  <a:srgbClr val="FFFFFF"/>
                </a:solidFill>
              </a:defRPr>
            </a:pPr>
            <a:r>
              <a:t>Pactum de non petendo </a:t>
            </a:r>
            <a:r>
              <a:rPr b="0" i="0"/>
              <a:t>była to nieformalna umowa, na podstawie której wierzyciel rezygnował z dochodzenia swojej należności</a:t>
            </a:r>
          </a:p>
          <a:p>
            <a:pPr marL="672817" indent="-672817" defTabSz="1286932">
              <a:spcBef>
                <a:spcPts val="800"/>
              </a:spcBef>
              <a:buSzTx/>
              <a:buNone/>
              <a:defRPr sz="3800">
                <a:solidFill>
                  <a:srgbClr val="FFFFFF"/>
                </a:solidFill>
              </a:defRPr>
            </a:pPr>
            <a:r>
              <a:t>Na jej podstawie pretor udzielał ekscepcji niweczącej lub odraczającej (ze względu na treść umowy), mogła mieć skutek generalny (być skuteczna także wobec np. dziedziców wierzyciela) lub mogła być skuteczna jedynie między stronami pactum. </a:t>
            </a:r>
          </a:p>
        </p:txBody>
      </p:sp>
    </p:spTree>
  </p:cSld>
  <p:clrMapOvr>
    <a:masterClrMapping/>
  </p:clrMapOvr>
  <p:transition xmlns:p14="http://schemas.microsoft.com/office/powerpoint/2010/mai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Potrącenie"/>
          <p:cNvSpPr txBox="1">
            <a:spLocks noGrp="1"/>
          </p:cNvSpPr>
          <p:nvPr>
            <p:ph type="title"/>
          </p:nvPr>
        </p:nvSpPr>
        <p:spPr>
          <a:xfrm>
            <a:off x="663785" y="-1"/>
            <a:ext cx="11704323" cy="817317"/>
          </a:xfrm>
          <a:prstGeom prst="rect">
            <a:avLst/>
          </a:prstGeom>
        </p:spPr>
        <p:txBody>
          <a:bodyPr/>
          <a:lstStyle>
            <a:lvl1pPr defTabSz="1041602">
              <a:defRPr sz="4300">
                <a:solidFill>
                  <a:srgbClr val="FFFFFF"/>
                </a:solidFill>
              </a:defRPr>
            </a:lvl1pPr>
          </a:lstStyle>
          <a:p>
            <a:r>
              <a:t>Potrącenie</a:t>
            </a:r>
          </a:p>
        </p:txBody>
      </p:sp>
      <p:sp>
        <p:nvSpPr>
          <p:cNvPr id="356" name="Potrącenie może wchodzić w rachubę wtedy, gdy pomiędzy dwiema osobami istnieją dwa przeciwstawne zobowiązania.…"/>
          <p:cNvSpPr txBox="1">
            <a:spLocks noGrp="1"/>
          </p:cNvSpPr>
          <p:nvPr>
            <p:ph type="body" idx="1"/>
          </p:nvPr>
        </p:nvSpPr>
        <p:spPr>
          <a:xfrm>
            <a:off x="650238" y="880533"/>
            <a:ext cx="11704324" cy="8500535"/>
          </a:xfrm>
          <a:prstGeom prst="rect">
            <a:avLst/>
          </a:prstGeom>
        </p:spPr>
        <p:txBody>
          <a:bodyPr/>
          <a:lstStyle/>
          <a:p>
            <a:pPr marL="487680" indent="-487680" algn="just">
              <a:lnSpc>
                <a:spcPct val="80000"/>
              </a:lnSpc>
              <a:spcBef>
                <a:spcPts val="800"/>
              </a:spcBef>
              <a:buSzTx/>
              <a:buNone/>
              <a:defRPr sz="3800">
                <a:solidFill>
                  <a:srgbClr val="FFFFFF"/>
                </a:solidFill>
              </a:defRPr>
            </a:pPr>
            <a:r>
              <a:t>Potrącenie może wchodzić w rachubę wtedy, gdy pomiędzy dwiema osobami istnieją dwa przeciwstawne zobowiązania. </a:t>
            </a:r>
          </a:p>
          <a:p>
            <a:pPr marL="487680" indent="-487680" algn="just">
              <a:lnSpc>
                <a:spcPct val="80000"/>
              </a:lnSpc>
              <a:spcBef>
                <a:spcPts val="800"/>
              </a:spcBef>
              <a:buSzTx/>
              <a:buNone/>
              <a:defRPr sz="3800">
                <a:solidFill>
                  <a:srgbClr val="FFFFFF"/>
                </a:solidFill>
              </a:defRPr>
            </a:pPr>
            <a:r>
              <a:t>Pojęcie kompensacji ostatecznie sformułował Modestyn: </a:t>
            </a:r>
            <a:r>
              <a:rPr i="1"/>
              <a:t>„potrącenie jest wzajemnym zaliczeniem długu i wierzytelności”.</a:t>
            </a:r>
            <a:r>
              <a:t> Ułatwiała obrót ekonomiczny redukując obieg pieniężny.</a:t>
            </a:r>
          </a:p>
          <a:p>
            <a:pPr marL="487680" indent="-487680" algn="just">
              <a:lnSpc>
                <a:spcPct val="80000"/>
              </a:lnSpc>
              <a:spcBef>
                <a:spcPts val="800"/>
              </a:spcBef>
              <a:buSzTx/>
              <a:buNone/>
              <a:defRPr sz="3800">
                <a:solidFill>
                  <a:srgbClr val="FFFFFF"/>
                </a:solidFill>
              </a:defRPr>
            </a:pPr>
            <a:r>
              <a:t>Istniały następujące rodzaje kompensacji:</a:t>
            </a:r>
          </a:p>
          <a:p>
            <a:pPr marL="487680" indent="-487680" algn="just">
              <a:lnSpc>
                <a:spcPct val="80000"/>
              </a:lnSpc>
              <a:spcBef>
                <a:spcPts val="800"/>
              </a:spcBef>
              <a:buSzTx/>
              <a:buNone/>
              <a:defRPr sz="3800">
                <a:solidFill>
                  <a:srgbClr val="FFFFFF"/>
                </a:solidFill>
              </a:defRPr>
            </a:pPr>
            <a:r>
              <a:t>a)	</a:t>
            </a:r>
            <a:r>
              <a:rPr b="1"/>
              <a:t>kompensacja dobrowolna</a:t>
            </a:r>
            <a:r>
              <a:t> - wystarczyło do ich uregulowania osobne pacta</a:t>
            </a:r>
          </a:p>
          <a:p>
            <a:pPr marL="487680" indent="-487680" algn="just">
              <a:lnSpc>
                <a:spcPct val="80000"/>
              </a:lnSpc>
              <a:spcBef>
                <a:spcPts val="800"/>
              </a:spcBef>
              <a:buSzTx/>
              <a:buNone/>
              <a:defRPr sz="3800">
                <a:solidFill>
                  <a:srgbClr val="FFFFFF"/>
                </a:solidFill>
              </a:defRPr>
            </a:pPr>
            <a:r>
              <a:t>b)	</a:t>
            </a:r>
            <a:r>
              <a:rPr b="1"/>
              <a:t>kompensacja przymusowa</a:t>
            </a:r>
            <a:r>
              <a:t> - była prawdziwym problemem, zachodziła, gdy jedna ze stron chciał narzucić kompensacje drugiej, która się od tego uchylała, radzono sobie z nim za pomocą środków prawa procesowego. Poważne trudności w rozwoju tej instytucji przezwyciężono dzięki prawu pretorskiemu.  </a:t>
            </a:r>
          </a:p>
        </p:txBody>
      </p:sp>
    </p:spTree>
  </p:cSld>
  <p:clrMapOvr>
    <a:masterClrMapping/>
  </p:clrMapOvr>
  <p:transition xmlns:p14="http://schemas.microsoft.com/office/powerpoint/2010/mai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Fundamentalne znaczenie miało przy tym rozróżnienia na iudica stricti iuris i bonae fidei:…"/>
          <p:cNvSpPr txBox="1">
            <a:spLocks noGrp="1"/>
          </p:cNvSpPr>
          <p:nvPr>
            <p:ph type="body" idx="1"/>
          </p:nvPr>
        </p:nvSpPr>
        <p:spPr>
          <a:xfrm>
            <a:off x="255127" y="266417"/>
            <a:ext cx="12492288" cy="9218508"/>
          </a:xfrm>
          <a:prstGeom prst="rect">
            <a:avLst/>
          </a:prstGeom>
        </p:spPr>
        <p:txBody>
          <a:bodyPr/>
          <a:lstStyle/>
          <a:p>
            <a:pPr marL="471874" indent="-471874" algn="just" defTabSz="1259838">
              <a:lnSpc>
                <a:spcPct val="80000"/>
              </a:lnSpc>
              <a:spcBef>
                <a:spcPts val="700"/>
              </a:spcBef>
              <a:buSzTx/>
              <a:buNone/>
              <a:defRPr sz="2800">
                <a:solidFill>
                  <a:srgbClr val="FFFFFF"/>
                </a:solidFill>
              </a:defRPr>
            </a:pPr>
            <a:r>
              <a:t>Fundamentalne znaczenie miało przy tym rozróżnienia na </a:t>
            </a:r>
            <a:r>
              <a:rPr i="1"/>
              <a:t>iudica stricti iuris i bonae fidei:</a:t>
            </a:r>
          </a:p>
          <a:p>
            <a:pPr marL="471874" indent="-471874" algn="just" defTabSz="1259838">
              <a:lnSpc>
                <a:spcPct val="80000"/>
              </a:lnSpc>
              <a:spcBef>
                <a:spcPts val="700"/>
              </a:spcBef>
              <a:buSzTx/>
              <a:buNone/>
              <a:defRPr sz="2800">
                <a:solidFill>
                  <a:srgbClr val="FFFFFF"/>
                </a:solidFill>
              </a:defRPr>
            </a:pPr>
            <a:r>
              <a:t> </a:t>
            </a:r>
          </a:p>
          <a:p>
            <a:pPr marL="471874" indent="-471874" algn="just" defTabSz="1259838">
              <a:lnSpc>
                <a:spcPct val="80000"/>
              </a:lnSpc>
              <a:spcBef>
                <a:spcPts val="700"/>
              </a:spcBef>
              <a:buSzTx/>
              <a:buNone/>
              <a:defRPr sz="2800">
                <a:solidFill>
                  <a:srgbClr val="FFFFFF"/>
                </a:solidFill>
              </a:defRPr>
            </a:pPr>
            <a:r>
              <a:t>w ramach </a:t>
            </a:r>
            <a:r>
              <a:rPr b="1" i="1"/>
              <a:t>iudica bonae fidei</a:t>
            </a:r>
            <a:r>
              <a:rPr b="1"/>
              <a:t> </a:t>
            </a:r>
            <a:r>
              <a:t>idea kompensacji torowała sobie drogę  bez większych trudności, sędzia mógł uznać wzajemne pretensje z tego samego   stosunku prawnego ( </a:t>
            </a:r>
            <a:r>
              <a:rPr i="1"/>
              <a:t>ex eadem causa</a:t>
            </a:r>
            <a:r>
              <a:t>) i zasądzić tylko różnice; z czasem rozszerzono tą swobodę na należności z innych tytułów</a:t>
            </a:r>
          </a:p>
          <a:p>
            <a:pPr marL="471874" indent="-471874" algn="just" defTabSz="1259838">
              <a:lnSpc>
                <a:spcPct val="80000"/>
              </a:lnSpc>
              <a:spcBef>
                <a:spcPts val="700"/>
              </a:spcBef>
              <a:buSzTx/>
              <a:buNone/>
              <a:defRPr sz="2800">
                <a:solidFill>
                  <a:srgbClr val="FFFFFF"/>
                </a:solidFill>
              </a:defRPr>
            </a:pPr>
            <a:r>
              <a:t> w  ramach </a:t>
            </a:r>
            <a:r>
              <a:rPr b="1" i="1"/>
              <a:t>iudica stricti iuris</a:t>
            </a:r>
            <a:r>
              <a:t> napotkano większe trudności , ponieważ te powództwa były zbudowane w sposób bardziej formalistyczny i służył do dochodzenia całkowicie izolowanych roszczeń. </a:t>
            </a:r>
          </a:p>
          <a:p>
            <a:pPr marL="471874" indent="-471874" algn="just" defTabSz="1259838">
              <a:lnSpc>
                <a:spcPct val="80000"/>
              </a:lnSpc>
              <a:spcBef>
                <a:spcPts val="700"/>
              </a:spcBef>
              <a:buSzTx/>
              <a:buNone/>
              <a:defRPr sz="2800">
                <a:solidFill>
                  <a:srgbClr val="FFFFFF"/>
                </a:solidFill>
              </a:defRPr>
            </a:pPr>
            <a:r>
              <a:t> </a:t>
            </a:r>
          </a:p>
          <a:p>
            <a:pPr marL="471874" indent="-471874" algn="just" defTabSz="1259838">
              <a:lnSpc>
                <a:spcPct val="80000"/>
              </a:lnSpc>
              <a:spcBef>
                <a:spcPts val="700"/>
              </a:spcBef>
              <a:buSzTx/>
              <a:buNone/>
              <a:defRPr sz="2800">
                <a:solidFill>
                  <a:srgbClr val="FFFFFF"/>
                </a:solidFill>
              </a:defRPr>
            </a:pPr>
            <a:r>
              <a:t>Pierwszym wyłomem od zasady niedopuszczalności kompensacji w </a:t>
            </a:r>
            <a:r>
              <a:rPr i="1"/>
              <a:t>actiones strictii iuris</a:t>
            </a:r>
            <a:r>
              <a:t> były następujące dwa przypadki:</a:t>
            </a:r>
          </a:p>
          <a:p>
            <a:pPr marL="471874" indent="-471874" algn="just" defTabSz="1259838">
              <a:lnSpc>
                <a:spcPct val="80000"/>
              </a:lnSpc>
              <a:spcBef>
                <a:spcPts val="700"/>
              </a:spcBef>
              <a:buSzTx/>
              <a:buNone/>
              <a:defRPr sz="2800" b="1">
                <a:solidFill>
                  <a:srgbClr val="FFFFFF"/>
                </a:solidFill>
              </a:defRPr>
            </a:pPr>
            <a:r>
              <a:t>bankier</a:t>
            </a:r>
            <a:r>
              <a:rPr b="0"/>
              <a:t> trudniący się zawodowo obrotem  pieniężnym ( wymagano od niego prowadzenia rachunków klientów na bieżąco). Mógł wystąpić przeciwko klientowi z powództwem </a:t>
            </a:r>
            <a:r>
              <a:rPr b="0" i="1"/>
              <a:t>cum compensatione</a:t>
            </a:r>
            <a:r>
              <a:rPr b="0"/>
              <a:t> (obliczonym saldem na swoją korzyść) - bez tego tracił wszystko, jako że występował z nadmiernym żądaniem </a:t>
            </a:r>
          </a:p>
          <a:p>
            <a:pPr marL="471874" indent="-471874" algn="just" defTabSz="1259838">
              <a:lnSpc>
                <a:spcPct val="80000"/>
              </a:lnSpc>
              <a:spcBef>
                <a:spcPts val="700"/>
              </a:spcBef>
              <a:buSzTx/>
              <a:buNone/>
              <a:defRPr sz="2800" b="1">
                <a:solidFill>
                  <a:srgbClr val="FFFFFF"/>
                </a:solidFill>
              </a:defRPr>
            </a:pPr>
            <a:r>
              <a:t>nabywca majątku z licytacji</a:t>
            </a:r>
            <a:r>
              <a:rPr b="0"/>
              <a:t> </a:t>
            </a:r>
            <a:r>
              <a:rPr b="0" i="1"/>
              <a:t>( bonorum emptor</a:t>
            </a:r>
            <a:r>
              <a:rPr b="0"/>
              <a:t>) mógł ściągnąć wierzytelności bankruta z potrąceniem wzajemnych należności dłużnik; klauzule dedukcyjna wstawiano do </a:t>
            </a:r>
            <a:r>
              <a:rPr b="0" i="1"/>
              <a:t>condeminatio</a:t>
            </a:r>
            <a:r>
              <a:rPr b="0"/>
              <a:t>, żeby zabezpieczyć emptora przed nadmiernymi żądaniami.</a:t>
            </a:r>
          </a:p>
        </p:txBody>
      </p:sp>
    </p:spTree>
  </p:cSld>
  <p:clrMapOvr>
    <a:masterClrMapping/>
  </p:clrMapOvr>
  <p:transition xmlns:p14="http://schemas.microsoft.com/office/powerpoint/2010/mai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IV fazy rozwoju:…"/>
          <p:cNvSpPr txBox="1">
            <a:spLocks noGrp="1"/>
          </p:cNvSpPr>
          <p:nvPr>
            <p:ph type="body" idx="1"/>
          </p:nvPr>
        </p:nvSpPr>
        <p:spPr>
          <a:xfrm>
            <a:off x="650238" y="266417"/>
            <a:ext cx="11704324" cy="9114650"/>
          </a:xfrm>
          <a:prstGeom prst="rect">
            <a:avLst/>
          </a:prstGeom>
        </p:spPr>
        <p:txBody>
          <a:bodyPr/>
          <a:lstStyle/>
          <a:p>
            <a:pPr marL="747324" indent="-747324" algn="just">
              <a:lnSpc>
                <a:spcPct val="90000"/>
              </a:lnSpc>
              <a:buSzTx/>
              <a:buNone/>
              <a:defRPr>
                <a:solidFill>
                  <a:srgbClr val="FFFFFF"/>
                </a:solidFill>
              </a:defRPr>
            </a:pPr>
            <a:r>
              <a:t>IV fazy rozwoju:</a:t>
            </a:r>
          </a:p>
          <a:p>
            <a:pPr marL="722510" indent="-722510" algn="just">
              <a:lnSpc>
                <a:spcPct val="90000"/>
              </a:lnSpc>
              <a:buFontTx/>
              <a:buAutoNum type="romanUcPeriod"/>
              <a:defRPr>
                <a:solidFill>
                  <a:srgbClr val="FFFFFF"/>
                </a:solidFill>
              </a:defRPr>
            </a:pPr>
            <a:r>
              <a:t>Początkowo jedynie w przypadku powództw bonae fidei sędzia realizował wzajemną pretensję dłużnika (jeżeli była jednorodzajowa z wierzytelnością i wynikała z tego samego stosunku prawnego).</a:t>
            </a:r>
          </a:p>
          <a:p>
            <a:pPr marL="722510" indent="-722510" algn="just">
              <a:lnSpc>
                <a:spcPct val="90000"/>
              </a:lnSpc>
              <a:buFontTx/>
              <a:buAutoNum type="romanUcPeriod"/>
              <a:defRPr>
                <a:solidFill>
                  <a:srgbClr val="FFFFFF"/>
                </a:solidFill>
              </a:defRPr>
            </a:pPr>
            <a:r>
              <a:t>Wprowadzenie przy wszystkich skargach ścisłego prawa na podstawie exceptio doli</a:t>
            </a:r>
          </a:p>
          <a:p>
            <a:pPr marL="722510" indent="-722510" algn="just">
              <a:lnSpc>
                <a:spcPct val="90000"/>
              </a:lnSpc>
              <a:buFontTx/>
              <a:buAutoNum type="romanUcPeriod"/>
              <a:defRPr>
                <a:solidFill>
                  <a:srgbClr val="FFFFFF"/>
                </a:solidFill>
              </a:defRPr>
            </a:pPr>
            <a:r>
              <a:t>Możliwość potrącenia w drodze powództwa wzajemnego (brak groźby pluris petitio)</a:t>
            </a:r>
          </a:p>
          <a:p>
            <a:pPr marL="722510" indent="-722510" algn="just">
              <a:lnSpc>
                <a:spcPct val="90000"/>
              </a:lnSpc>
              <a:buFontTx/>
              <a:buAutoNum type="romanUcPeriod"/>
              <a:defRPr>
                <a:solidFill>
                  <a:srgbClr val="FFFFFF"/>
                </a:solidFill>
              </a:defRPr>
            </a:pPr>
            <a:r>
              <a:t>Rozszerzenie na dopuszczenie dokonania potrącenia ipso iure- czyli bez konieczności wystąpienia dolus lub zgody sędziego</a:t>
            </a: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Definicja Gaiusa (Instytucje gajańskie, powtórzona w Instytucjach Justyniańskich)"/>
          <p:cNvSpPr txBox="1">
            <a:spLocks noGrp="1"/>
          </p:cNvSpPr>
          <p:nvPr>
            <p:ph type="title"/>
          </p:nvPr>
        </p:nvSpPr>
        <p:spPr>
          <a:xfrm>
            <a:off x="650238" y="390595"/>
            <a:ext cx="11704324" cy="1625601"/>
          </a:xfrm>
          <a:prstGeom prst="rect">
            <a:avLst/>
          </a:prstGeom>
        </p:spPr>
        <p:txBody>
          <a:bodyPr/>
          <a:lstStyle/>
          <a:p>
            <a:pPr>
              <a:defRPr sz="5400">
                <a:solidFill>
                  <a:srgbClr val="FFFFFF"/>
                </a:solidFill>
                <a:latin typeface="Book Antiqua"/>
                <a:ea typeface="Book Antiqua"/>
                <a:cs typeface="Book Antiqua"/>
                <a:sym typeface="Book Antiqua"/>
              </a:defRPr>
            </a:pPr>
            <a:r>
              <a:t>Definicja Gaiusa</a:t>
            </a:r>
            <a:br/>
            <a:r>
              <a:rPr sz="3800"/>
              <a:t>(</a:t>
            </a:r>
            <a:r>
              <a:rPr sz="2600"/>
              <a:t>Instytucje gajańskie, powtórzona w Instytucjach Justyniańskich)</a:t>
            </a:r>
          </a:p>
        </p:txBody>
      </p:sp>
      <p:sp>
        <p:nvSpPr>
          <p:cNvPr id="165" name="Obligatio est iuris vinculum, quo necessitate adstringimur alicuis solvendae rei secundum nostrae civitatis iura…"/>
          <p:cNvSpPr txBox="1">
            <a:spLocks noGrp="1"/>
          </p:cNvSpPr>
          <p:nvPr>
            <p:ph type="body" idx="1"/>
          </p:nvPr>
        </p:nvSpPr>
        <p:spPr>
          <a:xfrm>
            <a:off x="650238" y="2007163"/>
            <a:ext cx="11704324" cy="7066845"/>
          </a:xfrm>
          <a:prstGeom prst="rect">
            <a:avLst/>
          </a:prstGeom>
        </p:spPr>
        <p:txBody>
          <a:bodyPr/>
          <a:lstStyle/>
          <a:p>
            <a:pPr marL="487680" indent="-487680" algn="just">
              <a:spcBef>
                <a:spcPts val="1100"/>
              </a:spcBef>
              <a:buSzTx/>
              <a:buNone/>
              <a:defRPr sz="5000" i="1">
                <a:solidFill>
                  <a:srgbClr val="FFFFFF"/>
                </a:solidFill>
                <a:latin typeface="Book Antiqua"/>
                <a:ea typeface="Book Antiqua"/>
                <a:cs typeface="Book Antiqua"/>
                <a:sym typeface="Book Antiqua"/>
              </a:defRPr>
            </a:pPr>
            <a:r>
              <a:t>Obligatio est iuris vinculum, quo necessitate adstringimur alicuis solvendae rei secundum nostrae civitatis iura</a:t>
            </a:r>
          </a:p>
          <a:p>
            <a:pPr marL="487680" indent="-487680" algn="just">
              <a:spcBef>
                <a:spcPts val="1100"/>
              </a:spcBef>
              <a:buSzTx/>
              <a:buNone/>
              <a:defRPr sz="5000" i="1">
                <a:solidFill>
                  <a:srgbClr val="FFFFFF"/>
                </a:solidFill>
                <a:latin typeface="Book Antiqua"/>
                <a:ea typeface="Book Antiqua"/>
                <a:cs typeface="Book Antiqua"/>
                <a:sym typeface="Book Antiqua"/>
              </a:defRPr>
            </a:pPr>
            <a:r>
              <a:t>„Zobowiązanie jest (I) </a:t>
            </a:r>
            <a:r>
              <a:rPr b="1" u="sng"/>
              <a:t>węzłem prawnym</a:t>
            </a:r>
            <a:r>
              <a:t>, który zmusza nas do (II) </a:t>
            </a:r>
            <a:r>
              <a:rPr b="1" u="sng"/>
              <a:t>świadczenia </a:t>
            </a:r>
            <a:r>
              <a:t> (III)</a:t>
            </a:r>
            <a:r>
              <a:rPr b="1" u="sng"/>
              <a:t>pewnej rzeczy </a:t>
            </a:r>
            <a:r>
              <a:t>wg prawa naszego państwa”</a:t>
            </a: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168" name="Definicja Paulusa…"/>
          <p:cNvSpPr txBox="1">
            <a:spLocks noGrp="1"/>
          </p:cNvSpPr>
          <p:nvPr>
            <p:ph type="body" idx="1"/>
          </p:nvPr>
        </p:nvSpPr>
        <p:spPr>
          <a:xfrm>
            <a:off x="507998" y="370275"/>
            <a:ext cx="11844306" cy="8909192"/>
          </a:xfrm>
          <a:prstGeom prst="rect">
            <a:avLst/>
          </a:prstGeom>
        </p:spPr>
        <p:txBody>
          <a:bodyPr/>
          <a:lstStyle/>
          <a:p>
            <a:pPr marL="487680" indent="-487680" algn="ctr">
              <a:lnSpc>
                <a:spcPct val="80000"/>
              </a:lnSpc>
              <a:spcBef>
                <a:spcPts val="3100"/>
              </a:spcBef>
              <a:buSzTx/>
              <a:buNone/>
              <a:defRPr sz="5200">
                <a:solidFill>
                  <a:srgbClr val="FFFFFF"/>
                </a:solidFill>
                <a:latin typeface="Book Antiqua"/>
                <a:ea typeface="Book Antiqua"/>
                <a:cs typeface="Book Antiqua"/>
                <a:sym typeface="Book Antiqua"/>
              </a:defRPr>
            </a:pPr>
            <a:r>
              <a:t>Definicja Paulusa</a:t>
            </a:r>
            <a:endParaRPr sz="4000"/>
          </a:p>
          <a:p>
            <a:pPr marL="487680" indent="-487680" algn="just">
              <a:lnSpc>
                <a:spcPct val="80000"/>
              </a:lnSpc>
              <a:spcBef>
                <a:spcPts val="3100"/>
              </a:spcBef>
              <a:buSzTx/>
              <a:buNone/>
              <a:defRPr sz="5200" i="1">
                <a:solidFill>
                  <a:srgbClr val="FFFFFF"/>
                </a:solidFill>
                <a:latin typeface="Book Antiqua"/>
                <a:ea typeface="Book Antiqua"/>
                <a:cs typeface="Book Antiqua"/>
                <a:sym typeface="Book Antiqua"/>
              </a:defRPr>
            </a:pPr>
            <a:r>
              <a:t>Obligationum substantia non in eo consistit, ut aliquod corpus nostrum aut servitutem nostram faciat, sed ut alium nobis obstringat ad dandum aliquid vel faciendum vel praestandum.</a:t>
            </a:r>
            <a:endParaRPr sz="4000"/>
          </a:p>
          <a:p>
            <a:pPr marL="487680" indent="-487680" algn="just">
              <a:lnSpc>
                <a:spcPct val="80000"/>
              </a:lnSpc>
              <a:spcBef>
                <a:spcPts val="3100"/>
              </a:spcBef>
              <a:buSzTx/>
              <a:buNone/>
              <a:defRPr sz="5200">
                <a:solidFill>
                  <a:srgbClr val="FFFFFF"/>
                </a:solidFill>
                <a:latin typeface="Book Antiqua"/>
                <a:ea typeface="Book Antiqua"/>
                <a:cs typeface="Book Antiqua"/>
                <a:sym typeface="Book Antiqua"/>
              </a:defRPr>
            </a:pPr>
            <a:r>
              <a:t>„Istota zobowiązania </a:t>
            </a:r>
            <a:r>
              <a:rPr b="1" u="sng"/>
              <a:t>nie polega </a:t>
            </a:r>
            <a:r>
              <a:t>na tym, ażeby jakąś rzecz albo służebność uczynić naszą, </a:t>
            </a:r>
            <a:r>
              <a:rPr b="1" u="sng"/>
              <a:t>ale na tym,</a:t>
            </a:r>
            <a:r>
              <a:t> ażeby zmusić kogoś do dania nam czegoś albo do czynienia, albo do świadczenia.”</a:t>
            </a: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ytuł"/>
          <p:cNvSpPr txBox="1">
            <a:spLocks noGrp="1"/>
          </p:cNvSpPr>
          <p:nvPr>
            <p:ph type="title"/>
          </p:nvPr>
        </p:nvSpPr>
        <p:spPr>
          <a:xfrm>
            <a:off x="609598" y="390595"/>
            <a:ext cx="11744964" cy="422205"/>
          </a:xfrm>
          <a:prstGeom prst="rect">
            <a:avLst/>
          </a:prstGeom>
        </p:spPr>
        <p:txBody>
          <a:bodyPr/>
          <a:lstStyle>
            <a:lvl1pPr defTabSz="596053">
              <a:defRPr sz="1600" b="1">
                <a:solidFill>
                  <a:srgbClr val="FF9900"/>
                </a:solidFill>
              </a:defRPr>
            </a:lvl1pPr>
          </a:lstStyle>
          <a:p>
            <a:r>
              <a:t> </a:t>
            </a:r>
          </a:p>
        </p:txBody>
      </p:sp>
      <p:sp>
        <p:nvSpPr>
          <p:cNvPr id="171" name="Zobowiązanie (obligatio) w ujęciu podmiotowym to stosunek prawny między dwiema stronami:…"/>
          <p:cNvSpPr txBox="1">
            <a:spLocks noGrp="1"/>
          </p:cNvSpPr>
          <p:nvPr>
            <p:ph type="body" idx="1"/>
          </p:nvPr>
        </p:nvSpPr>
        <p:spPr>
          <a:xfrm>
            <a:off x="507998" y="471875"/>
            <a:ext cx="11844306" cy="9013050"/>
          </a:xfrm>
          <a:prstGeom prst="rect">
            <a:avLst/>
          </a:prstGeom>
        </p:spPr>
        <p:txBody>
          <a:bodyPr/>
          <a:lstStyle/>
          <a:p>
            <a:pPr marL="487680" indent="-487680" algn="just">
              <a:spcBef>
                <a:spcPts val="2700"/>
              </a:spcBef>
              <a:buSzTx/>
              <a:buNone/>
              <a:defRPr>
                <a:solidFill>
                  <a:srgbClr val="FFFFFF"/>
                </a:solidFill>
                <a:latin typeface="Book Antiqua"/>
                <a:ea typeface="Book Antiqua"/>
                <a:cs typeface="Book Antiqua"/>
                <a:sym typeface="Book Antiqua"/>
              </a:defRPr>
            </a:pPr>
            <a:r>
              <a:t>Zobowiązanie (</a:t>
            </a:r>
            <a:r>
              <a:rPr i="1"/>
              <a:t>obligatio</a:t>
            </a:r>
            <a:r>
              <a:t>) w ujęciu podmiotowym to stosunek prawny między dwiema stronami:</a:t>
            </a:r>
          </a:p>
          <a:p>
            <a:pPr marL="487680" indent="-487680">
              <a:spcBef>
                <a:spcPts val="2700"/>
              </a:spcBef>
              <a:buSzTx/>
              <a:buNone/>
              <a:defRPr>
                <a:solidFill>
                  <a:srgbClr val="FFFFFF"/>
                </a:solidFill>
                <a:latin typeface="Book Antiqua"/>
                <a:ea typeface="Book Antiqua"/>
                <a:cs typeface="Book Antiqua"/>
                <a:sym typeface="Book Antiqua"/>
              </a:defRPr>
            </a:pPr>
            <a:r>
              <a:t>Wierzycielem				Dłużnikiem</a:t>
            </a:r>
          </a:p>
          <a:p>
            <a:pPr marL="487680" indent="-487680">
              <a:spcBef>
                <a:spcPts val="2700"/>
              </a:spcBef>
              <a:buSzTx/>
              <a:buNone/>
              <a:defRPr>
                <a:solidFill>
                  <a:srgbClr val="FFFFFF"/>
                </a:solidFill>
                <a:latin typeface="Book Antiqua"/>
                <a:ea typeface="Book Antiqua"/>
                <a:cs typeface="Book Antiqua"/>
                <a:sym typeface="Book Antiqua"/>
              </a:defRPr>
            </a:pPr>
            <a:r>
              <a:t>(creditor)					(debitor)</a:t>
            </a:r>
          </a:p>
          <a:p>
            <a:pPr marL="487680" indent="-487680">
              <a:spcBef>
                <a:spcPts val="2700"/>
              </a:spcBef>
              <a:buSzTx/>
              <a:buNone/>
              <a:defRPr>
                <a:solidFill>
                  <a:srgbClr val="FFFFFF"/>
                </a:solidFill>
                <a:latin typeface="Book Antiqua"/>
                <a:ea typeface="Book Antiqua"/>
                <a:cs typeface="Book Antiqua"/>
                <a:sym typeface="Book Antiqua"/>
              </a:defRPr>
            </a:pPr>
            <a:r>
              <a:t>Z punktu widzenia przedmiotowego istnieją zaś:</a:t>
            </a:r>
          </a:p>
          <a:p>
            <a:pPr>
              <a:spcBef>
                <a:spcPts val="2700"/>
              </a:spcBef>
              <a:buFont typeface="Book Antiqua"/>
              <a:buChar char="➢"/>
              <a:defRPr>
                <a:solidFill>
                  <a:srgbClr val="FFFFFF"/>
                </a:solidFill>
                <a:latin typeface="Book Antiqua"/>
                <a:ea typeface="Book Antiqua"/>
                <a:cs typeface="Book Antiqua"/>
                <a:sym typeface="Book Antiqua"/>
              </a:defRPr>
            </a:pPr>
            <a:r>
              <a:t>Wierzytelność – jako uprawnienie wierzyciela</a:t>
            </a:r>
          </a:p>
          <a:p>
            <a:pPr>
              <a:spcBef>
                <a:spcPts val="2700"/>
              </a:spcBef>
              <a:buFont typeface="Book Antiqua"/>
              <a:buChar char="➢"/>
              <a:defRPr>
                <a:solidFill>
                  <a:srgbClr val="FFFFFF"/>
                </a:solidFill>
                <a:latin typeface="Book Antiqua"/>
                <a:ea typeface="Book Antiqua"/>
                <a:cs typeface="Book Antiqua"/>
                <a:sym typeface="Book Antiqua"/>
              </a:defRPr>
            </a:pPr>
            <a:r>
              <a:t>Dług – jako obowiązek dłużnika</a:t>
            </a:r>
          </a:p>
        </p:txBody>
      </p:sp>
      <p:sp>
        <p:nvSpPr>
          <p:cNvPr id="172" name="Strzałka"/>
          <p:cNvSpPr/>
          <p:nvPr/>
        </p:nvSpPr>
        <p:spPr>
          <a:xfrm>
            <a:off x="4556195" y="3032194"/>
            <a:ext cx="3583095" cy="688624"/>
          </a:xfrm>
          <a:prstGeom prst="rightArrow">
            <a:avLst>
              <a:gd name="adj1" fmla="val 50000"/>
              <a:gd name="adj2" fmla="val 50033"/>
            </a:avLst>
          </a:prstGeom>
          <a:solidFill>
            <a:srgbClr val="FFFFFF"/>
          </a:solidFill>
          <a:ln w="25400">
            <a:solidFill>
              <a:srgbClr val="3A5E8A"/>
            </a:solidFill>
          </a:ln>
        </p:spPr>
        <p:txBody>
          <a:bodyPr lIns="50800" tIns="50800" rIns="50800" bIns="50800" anchor="ctr"/>
          <a:lstStyle/>
          <a:p>
            <a:pPr defTabSz="1300480">
              <a:defRPr sz="2400">
                <a:solidFill>
                  <a:srgbClr val="FFFFFF"/>
                </a:solidFill>
                <a:latin typeface="Calibri"/>
                <a:ea typeface="Calibri"/>
                <a:cs typeface="Calibri"/>
                <a:sym typeface="Calibri"/>
              </a:defRPr>
            </a:pPr>
            <a:endParaRPr/>
          </a:p>
        </p:txBody>
      </p:sp>
    </p:spTree>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4361</Words>
  <Application>Microsoft Macintosh PowerPoint</Application>
  <PresentationFormat>Niestandardowy</PresentationFormat>
  <Paragraphs>402</Paragraphs>
  <Slides>66</Slides>
  <Notes>0</Notes>
  <HiddenSlides>0</HiddenSlides>
  <MMClips>0</MMClips>
  <ScaleCrop>false</ScaleCrop>
  <HeadingPairs>
    <vt:vector size="4" baseType="variant">
      <vt:variant>
        <vt:lpstr>Motyw</vt:lpstr>
      </vt:variant>
      <vt:variant>
        <vt:i4>1</vt:i4>
      </vt:variant>
      <vt:variant>
        <vt:lpstr>Tytuły slajdów</vt:lpstr>
      </vt:variant>
      <vt:variant>
        <vt:i4>66</vt:i4>
      </vt:variant>
    </vt:vector>
  </HeadingPairs>
  <TitlesOfParts>
    <vt:vector size="67" baseType="lpstr">
      <vt:lpstr>White</vt:lpstr>
      <vt:lpstr>Prawo rzymskie: Część ogólna prawa zobowiązań</vt:lpstr>
      <vt:lpstr>Kazus I</vt:lpstr>
      <vt:lpstr>Kazus II</vt:lpstr>
      <vt:lpstr>Kazus III</vt:lpstr>
      <vt:lpstr>Kazus IV</vt:lpstr>
      <vt:lpstr>Kazus V</vt:lpstr>
      <vt:lpstr>Definicja Gaiusa (Instytucje gajańskie, powtórzona w Instytucjach Justyniańskich)</vt:lpstr>
      <vt:lpstr> </vt:lpstr>
      <vt:lpstr> </vt:lpstr>
      <vt:lpstr>Terminologia </vt:lpstr>
      <vt:lpstr> </vt:lpstr>
      <vt:lpstr>Źródła zobowiązań I - Gaius</vt:lpstr>
      <vt:lpstr>Źródła zobowiązań II - Justynian</vt:lpstr>
      <vt:lpstr>Ewolucja rzymskiego prawa zobowiązań</vt:lpstr>
      <vt:lpstr>Prezentacja programu PowerPoint</vt:lpstr>
      <vt:lpstr> </vt:lpstr>
      <vt:lpstr>Zobowiązanie jako wyraz stosunków kredytowych (K. Kolańczyk)</vt:lpstr>
      <vt:lpstr>Cechy zobowiązań</vt:lpstr>
      <vt:lpstr> </vt:lpstr>
      <vt:lpstr> </vt:lpstr>
      <vt:lpstr> </vt:lpstr>
      <vt:lpstr>Zobowiązania  jednostronne / dwustronne</vt:lpstr>
      <vt:lpstr> </vt:lpstr>
      <vt:lpstr> </vt:lpstr>
      <vt:lpstr> </vt:lpstr>
      <vt:lpstr> </vt:lpstr>
      <vt:lpstr> </vt:lpstr>
      <vt:lpstr>Podmiot zobowiązań</vt:lpstr>
      <vt:lpstr>Prezentacja programu PowerPoint</vt:lpstr>
      <vt:lpstr> </vt:lpstr>
      <vt:lpstr> </vt:lpstr>
      <vt:lpstr> </vt:lpstr>
      <vt:lpstr> Część ogólna prawa zobowiązań – skutki niewłaściwego wykonania zobowiązań oraz umocnienie zobowiązań</vt:lpstr>
      <vt:lpstr>Przedmiot zajęć</vt:lpstr>
      <vt:lpstr>Przedmiot świadczenia</vt:lpstr>
      <vt:lpstr>Wymogi stawiane świadczeniu</vt:lpstr>
      <vt:lpstr>Odsetki</vt:lpstr>
      <vt:lpstr>Prezentacja programu PowerPoint</vt:lpstr>
      <vt:lpstr>Zasady odpowiedzialności za szkodę w prawie rzymskim</vt:lpstr>
      <vt:lpstr>Rozmiar szkody</vt:lpstr>
      <vt:lpstr>Wystąpienie szkody</vt:lpstr>
      <vt:lpstr>Subiektywny element odpowiedzialności</vt:lpstr>
      <vt:lpstr>Kara umowa</vt:lpstr>
      <vt:lpstr>Zwłoka (mora)</vt:lpstr>
      <vt:lpstr>Umocnienie zobowiązań</vt:lpstr>
      <vt:lpstr>Formy umocnienia zobowiązań </vt:lpstr>
      <vt:lpstr>Intercesja</vt:lpstr>
      <vt:lpstr>Adpromissio (poręczenie stypulacyjne)</vt:lpstr>
      <vt:lpstr>Prezentacja programu PowerPoint</vt:lpstr>
      <vt:lpstr>Prezentacja programu PowerPoint</vt:lpstr>
      <vt:lpstr>Zmiana podmiotów zobowiązania - cesja</vt:lpstr>
      <vt:lpstr>Prezentacja programu PowerPoint</vt:lpstr>
      <vt:lpstr>Prezentacja programu PowerPoint</vt:lpstr>
      <vt:lpstr>Prezentacja programu PowerPoint</vt:lpstr>
      <vt:lpstr>Umorzenie zobowiązań</vt:lpstr>
      <vt:lpstr>Solutio, czyli najwłaściwsza forma umorzenia zobowiązań</vt:lpstr>
      <vt:lpstr>Formalne zwolnienie z długu</vt:lpstr>
      <vt:lpstr>Prezentacja programu PowerPoint</vt:lpstr>
      <vt:lpstr>Prezentacja programu PowerPoint</vt:lpstr>
      <vt:lpstr>Nowacja</vt:lpstr>
      <vt:lpstr>Prezentacja programu PowerPoint</vt:lpstr>
      <vt:lpstr>Pozostałe przypadku wygaśnięcia zobowiązania wg prawa cywilnego </vt:lpstr>
      <vt:lpstr>Umorzenie zobowiązań ope exceptionis</vt:lpstr>
      <vt:lpstr>Potrącenie</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rzymskie: Część ogólna prawa zobowiązań</dc:title>
  <cp:lastModifiedBy>Autor</cp:lastModifiedBy>
  <cp:revision>1</cp:revision>
  <dcterms:modified xsi:type="dcterms:W3CDTF">2020-03-13T15:00:00Z</dcterms:modified>
</cp:coreProperties>
</file>